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1pPr>
    <a:lvl2pPr marL="0" marR="0" indent="457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2pPr>
    <a:lvl3pPr marL="0" marR="0" indent="914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3pPr>
    <a:lvl4pPr marL="0" marR="0" indent="1371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4pPr>
    <a:lvl5pPr marL="0" marR="0" indent="18288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5pPr>
    <a:lvl6pPr marL="0" marR="0" indent="22860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6pPr>
    <a:lvl7pPr marL="0" marR="0" indent="2743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7pPr>
    <a:lvl8pPr marL="0" marR="0" indent="3200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8pPr>
    <a:lvl9pPr marL="0" marR="0" indent="3657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92" name="Shape 92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Aptos"/>
      </a:defRPr>
    </a:lvl1pPr>
    <a:lvl2pPr indent="228600" latinLnBrk="0">
      <a:defRPr sz="1200">
        <a:latin typeface="+mj-lt"/>
        <a:ea typeface="+mj-ea"/>
        <a:cs typeface="+mj-cs"/>
        <a:sym typeface="Aptos"/>
      </a:defRPr>
    </a:lvl2pPr>
    <a:lvl3pPr indent="457200" latinLnBrk="0">
      <a:defRPr sz="1200">
        <a:latin typeface="+mj-lt"/>
        <a:ea typeface="+mj-ea"/>
        <a:cs typeface="+mj-cs"/>
        <a:sym typeface="Aptos"/>
      </a:defRPr>
    </a:lvl3pPr>
    <a:lvl4pPr indent="685800" latinLnBrk="0">
      <a:defRPr sz="1200">
        <a:latin typeface="+mj-lt"/>
        <a:ea typeface="+mj-ea"/>
        <a:cs typeface="+mj-cs"/>
        <a:sym typeface="Aptos"/>
      </a:defRPr>
    </a:lvl4pPr>
    <a:lvl5pPr indent="914400" latinLnBrk="0">
      <a:defRPr sz="1200">
        <a:latin typeface="+mj-lt"/>
        <a:ea typeface="+mj-ea"/>
        <a:cs typeface="+mj-cs"/>
        <a:sym typeface="Aptos"/>
      </a:defRPr>
    </a:lvl5pPr>
    <a:lvl6pPr indent="1143000" latinLnBrk="0">
      <a:defRPr sz="1200">
        <a:latin typeface="+mj-lt"/>
        <a:ea typeface="+mj-ea"/>
        <a:cs typeface="+mj-cs"/>
        <a:sym typeface="Aptos"/>
      </a:defRPr>
    </a:lvl6pPr>
    <a:lvl7pPr indent="1371600" latinLnBrk="0">
      <a:defRPr sz="1200">
        <a:latin typeface="+mj-lt"/>
        <a:ea typeface="+mj-ea"/>
        <a:cs typeface="+mj-cs"/>
        <a:sym typeface="Aptos"/>
      </a:defRPr>
    </a:lvl7pPr>
    <a:lvl8pPr indent="1600200" latinLnBrk="0">
      <a:defRPr sz="1200">
        <a:latin typeface="+mj-lt"/>
        <a:ea typeface="+mj-ea"/>
        <a:cs typeface="+mj-cs"/>
        <a:sym typeface="Aptos"/>
      </a:defRPr>
    </a:lvl8pPr>
    <a:lvl9pPr indent="1828800" latinLnBrk="0">
      <a:defRPr sz="1200">
        <a:latin typeface="+mj-lt"/>
        <a:ea typeface="+mj-ea"/>
        <a:cs typeface="+mj-cs"/>
        <a:sym typeface="Apto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98" name="Shape 9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04" name="Shape 10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Shape 11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6" name="Shape 11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Shape 121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2" name="Shape 12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8" name="Shape 12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Shape 133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4" name="Shape 13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0" name="Shape 14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Shape 14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6" name="Shape 14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hape 151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2" name="Shape 15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Shape 157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8" name="Shape 158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4" name="Shape 164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70" name="Shape 170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Shape 17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76" name="Shape 17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Shape 181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82" name="Shape 18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4572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9144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8288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722312" y="4406900"/>
            <a:ext cx="77724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722312" y="2906713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1pPr>
            <a:lvl2pPr marL="0" indent="4572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2pPr>
            <a:lvl3pPr marL="0" indent="9144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3pPr>
            <a:lvl4pPr marL="0" indent="13716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4pPr>
            <a:lvl5pPr marL="0" indent="18288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spcBef>
                <a:spcPts val="600"/>
              </a:spcBef>
              <a:defRPr sz="2800"/>
            </a:lvl1pPr>
            <a:lvl2pPr marL="790575" indent="-333375">
              <a:spcBef>
                <a:spcPts val="600"/>
              </a:spcBef>
              <a:defRPr sz="2800"/>
            </a:lvl2pPr>
            <a:lvl3pPr marL="1234439" indent="-320039">
              <a:spcBef>
                <a:spcPts val="600"/>
              </a:spcBef>
              <a:defRPr sz="2800"/>
            </a:lvl3pPr>
            <a:lvl4pPr marL="1727200" indent="-355600">
              <a:spcBef>
                <a:spcPts val="600"/>
              </a:spcBef>
              <a:defRPr sz="2800"/>
            </a:lvl4pPr>
            <a:lvl5pPr marL="2184400" indent="-355600">
              <a:spcBef>
                <a:spcPts val="600"/>
              </a:spcBef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500"/>
              </a:spcBef>
              <a:buSzTx/>
              <a:buFontTx/>
              <a:buNone/>
              <a:defRPr sz="2400" b="1"/>
            </a:lvl1pPr>
            <a:lvl2pPr marL="0" indent="457200">
              <a:spcBef>
                <a:spcPts val="500"/>
              </a:spcBef>
              <a:buSzTx/>
              <a:buFontTx/>
              <a:buNone/>
              <a:defRPr sz="2400" b="1"/>
            </a:lvl2pPr>
            <a:lvl3pPr marL="0" indent="914400">
              <a:spcBef>
                <a:spcPts val="500"/>
              </a:spcBef>
              <a:buSzTx/>
              <a:buFontTx/>
              <a:buNone/>
              <a:defRPr sz="2400" b="1"/>
            </a:lvl3pPr>
            <a:lvl4pPr marL="0" indent="1371600">
              <a:spcBef>
                <a:spcPts val="500"/>
              </a:spcBef>
              <a:buSzTx/>
              <a:buFontTx/>
              <a:buNone/>
              <a:defRPr sz="2400" b="1"/>
            </a:lvl4pPr>
            <a:lvl5pPr marL="0" indent="1828800">
              <a:spcBef>
                <a:spcPts val="500"/>
              </a:spcBef>
              <a:buSzTx/>
              <a:buFontTx/>
              <a:buNone/>
              <a:defRPr sz="24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5" y="1535112"/>
            <a:ext cx="4041775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500"/>
              </a:spcBef>
              <a:buSzTx/>
              <a:buFontTx/>
              <a:buNone/>
              <a:defRPr sz="24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half" idx="21"/>
          </p:nvPr>
        </p:nvSpPr>
        <p:spPr>
          <a:xfrm>
            <a:off x="457199" y="1435100"/>
            <a:ext cx="3008315" cy="4691063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300"/>
              </a:spcBef>
              <a:buSzTx/>
              <a:buFontTx/>
              <a:buNone/>
              <a:defRPr sz="14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1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5"/>
            <a:ext cx="5486401" cy="411480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367337"/>
            <a:ext cx="5486401" cy="804863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300"/>
              </a:spcBef>
              <a:buSzTx/>
              <a:buFontTx/>
              <a:buNone/>
              <a:defRPr sz="1400"/>
            </a:lvl1pPr>
            <a:lvl2pPr marL="0" indent="457200">
              <a:spcBef>
                <a:spcPts val="300"/>
              </a:spcBef>
              <a:buSzTx/>
              <a:buFontTx/>
              <a:buNone/>
              <a:defRPr sz="1400"/>
            </a:lvl2pPr>
            <a:lvl3pPr marL="0" indent="914400">
              <a:spcBef>
                <a:spcPts val="300"/>
              </a:spcBef>
              <a:buSzTx/>
              <a:buFontTx/>
              <a:buNone/>
              <a:defRPr sz="1400"/>
            </a:lvl3pPr>
            <a:lvl4pPr marL="0" indent="1371600">
              <a:spcBef>
                <a:spcPts val="300"/>
              </a:spcBef>
              <a:buSzTx/>
              <a:buFontTx/>
              <a:buNone/>
              <a:defRPr sz="1400"/>
            </a:lvl4pPr>
            <a:lvl5pPr marL="0" indent="1828800">
              <a:spcBef>
                <a:spcPts val="300"/>
              </a:spcBef>
              <a:buSzTx/>
              <a:buFontTx/>
              <a:buNone/>
              <a:defRPr sz="1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DC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28176" y="6414760"/>
            <a:ext cx="258624" cy="24830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1pPr>
      <a:lvl2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2pPr>
      <a:lvl3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3pPr>
      <a:lvl4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4pPr>
      <a:lvl5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5pPr>
      <a:lvl6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6pPr>
      <a:lvl7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7pPr>
      <a:lvl8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8pPr>
      <a:lvl9pPr marL="0" marR="0" indent="0" algn="ct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9pPr>
    </p:titleStyle>
    <p:bodyStyle>
      <a:lvl1pPr marL="342900" marR="0" indent="-342900" algn="l" defTabSz="4572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1pPr>
      <a:lvl2pPr marL="783771" marR="0" indent="-326571" algn="l" defTabSz="4572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sz="32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2pPr>
      <a:lvl3pPr marL="1219200" marR="0" indent="-304800" algn="l" defTabSz="4572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3pPr>
      <a:lvl4pPr marL="1737360" marR="0" indent="-365760" algn="l" defTabSz="4572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sz="32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4pPr>
      <a:lvl5pPr marL="2194560" marR="0" indent="-365760" algn="l" defTabSz="4572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»"/>
        <a:tabLst/>
        <a:defRPr sz="32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5pPr>
      <a:lvl6pPr marL="2651760" marR="0" indent="-365760" algn="l" defTabSz="4572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6pPr>
      <a:lvl7pPr marL="3108960" marR="0" indent="-365760" algn="l" defTabSz="4572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7pPr>
      <a:lvl8pPr marL="3566159" marR="0" indent="-365759" algn="l" defTabSz="4572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8pPr>
      <a:lvl9pPr marL="4023359" marR="0" indent="-365759" algn="l" defTabSz="4572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9pPr>
    </p:bodyStyle>
    <p:otherStyle>
      <a:lvl1pPr marL="0" marR="0" indent="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Title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1">
                <a:ln w="6600" cap="flat">
                  <a:solidFill>
                    <a:schemeClr val="accent2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dist="38100" dir="2700000" rotWithShape="0">
                    <a:schemeClr val="accent2"/>
                  </a:outerShdw>
                </a:effectLst>
              </a:defRPr>
            </a:lvl1pPr>
          </a:lstStyle>
          <a:p>
            <a:r>
              <a:t>Care Plan for a Patient with Type 2 Diabetes</a:t>
            </a:r>
          </a:p>
        </p:txBody>
      </p:sp>
      <p:sp>
        <p:nvSpPr>
          <p:cNvPr id="95" name="Subtitle 2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lnSpc>
                <a:spcPct val="80000"/>
              </a:lnSpc>
              <a:spcBef>
                <a:spcPts val="600"/>
              </a:spcBef>
              <a:defRPr sz="2700"/>
            </a:pPr>
            <a:r>
              <a:t>Liya Malik</a:t>
            </a:r>
          </a:p>
          <a:p>
            <a:pPr>
              <a:lnSpc>
                <a:spcPct val="80000"/>
              </a:lnSpc>
              <a:spcBef>
                <a:spcPts val="600"/>
              </a:spcBef>
              <a:defRPr sz="2700"/>
            </a:pPr>
            <a:r>
              <a:t>2415853</a:t>
            </a:r>
          </a:p>
          <a:p>
            <a:pPr>
              <a:lnSpc>
                <a:spcPct val="80000"/>
              </a:lnSpc>
              <a:spcBef>
                <a:spcPts val="600"/>
              </a:spcBef>
              <a:defRPr sz="2700"/>
            </a:pPr>
            <a:r>
              <a:t>Introduction to Physiology </a:t>
            </a:r>
          </a:p>
          <a:p>
            <a:pPr>
              <a:lnSpc>
                <a:spcPct val="80000"/>
              </a:lnSpc>
              <a:spcBef>
                <a:spcPts val="600"/>
              </a:spcBef>
              <a:defRPr sz="2700"/>
            </a:pPr>
            <a:r>
              <a:t>BMHP5023</a:t>
            </a:r>
          </a:p>
        </p:txBody>
      </p:sp>
      <p:pic>
        <p:nvPicPr>
          <p:cNvPr id="96" name="slide 1.m4a" descr="slide 1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290" fill="hold"/>
                                        <p:tgtEl>
                                          <p:spTgt spid="9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9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1">
                <a:ln w="6600" cap="flat">
                  <a:solidFill>
                    <a:schemeClr val="accent2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dist="38100" dir="2700000" rotWithShape="0">
                    <a:schemeClr val="accent2"/>
                  </a:outerShdw>
                </a:effectLst>
              </a:defRPr>
            </a:lvl1pPr>
          </a:lstStyle>
          <a:p>
            <a:r>
              <a:t>Introduction to Type 2 Diabetes</a:t>
            </a:r>
          </a:p>
        </p:txBody>
      </p:sp>
      <p:sp>
        <p:nvSpPr>
          <p:cNvPr id="101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t> Long‑term metabolic condition</a:t>
            </a:r>
          </a:p>
          <a:p>
            <a:r>
              <a:t> High blood glucose levels</a:t>
            </a:r>
          </a:p>
          <a:p>
            <a:r>
              <a:t> Caused by insulin resistance or reduced insulin production</a:t>
            </a:r>
          </a:p>
          <a:p>
            <a:r>
              <a:t> One of the most common chronic diseases in the UK</a:t>
            </a:r>
          </a:p>
          <a:p>
            <a:endParaRPr/>
          </a:p>
          <a:p>
            <a:pPr>
              <a:spcBef>
                <a:spcPts val="500"/>
              </a:spcBef>
              <a:defRPr sz="2100"/>
            </a:pPr>
            <a:r>
              <a:t>(Diabetes UK, 2023)</a:t>
            </a:r>
          </a:p>
        </p:txBody>
      </p:sp>
      <p:pic>
        <p:nvPicPr>
          <p:cNvPr id="102" name="2.m4a" descr="2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24" fill="hold"/>
                                        <p:tgtEl>
                                          <p:spTgt spid="10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0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1">
                <a:ln w="6600" cap="flat">
                  <a:solidFill>
                    <a:schemeClr val="accent2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dist="38100" dir="2700000" rotWithShape="0">
                    <a:schemeClr val="accent2"/>
                  </a:outerShdw>
                </a:effectLst>
              </a:defRPr>
            </a:lvl1pPr>
          </a:lstStyle>
          <a:p>
            <a:r>
              <a:t>Fictional Patient Overview</a:t>
            </a:r>
          </a:p>
        </p:txBody>
      </p:sp>
      <p:sp>
        <p:nvSpPr>
          <p:cNvPr id="107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t>Name: Mr A (fictional)</a:t>
            </a:r>
          </a:p>
          <a:p>
            <a:r>
              <a:t>Age: 55</a:t>
            </a:r>
          </a:p>
          <a:p>
            <a:r>
              <a:t> Gender: Male</a:t>
            </a:r>
          </a:p>
          <a:p>
            <a:r>
              <a:t> Occupation: Office administrator</a:t>
            </a:r>
          </a:p>
          <a:p>
            <a:r>
              <a:t> Lives with partner</a:t>
            </a:r>
          </a:p>
          <a:p>
            <a:r>
              <a:t> Recently diagnosed with Type 2 Diabetes</a:t>
            </a:r>
          </a:p>
        </p:txBody>
      </p:sp>
      <p:pic>
        <p:nvPicPr>
          <p:cNvPr id="108" name="3.m4a" descr="3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170" fill="hold"/>
                                        <p:tgtEl>
                                          <p:spTgt spid="10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0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1">
                <a:ln w="6600" cap="flat">
                  <a:solidFill>
                    <a:schemeClr val="accent2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dist="38100" dir="2700000" rotWithShape="0">
                    <a:schemeClr val="accent2"/>
                  </a:outerShdw>
                </a:effectLst>
              </a:defRPr>
            </a:lvl1pPr>
          </a:lstStyle>
          <a:p>
            <a:r>
              <a:t>Lifestyle and Risk Factors</a:t>
            </a:r>
          </a:p>
        </p:txBody>
      </p:sp>
      <p:sp>
        <p:nvSpPr>
          <p:cNvPr id="113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570592" y="1532165"/>
            <a:ext cx="8229601" cy="4525963"/>
          </a:xfrm>
          <a:prstGeom prst="rect">
            <a:avLst/>
          </a:prstGeom>
        </p:spPr>
        <p:txBody>
          <a:bodyPr/>
          <a:lstStyle/>
          <a:p>
            <a:r>
              <a:t> Sedentary lifestyle</a:t>
            </a:r>
          </a:p>
          <a:p>
            <a:r>
              <a:t> High calorie diet</a:t>
            </a:r>
          </a:p>
          <a:p>
            <a:r>
              <a:t> BMI of 31 (obese category)</a:t>
            </a:r>
          </a:p>
          <a:p>
            <a:r>
              <a:t>Family history of diabetes</a:t>
            </a:r>
          </a:p>
          <a:p>
            <a:r>
              <a:t>High blood pressure</a:t>
            </a:r>
          </a:p>
          <a:p>
            <a:endParaRPr/>
          </a:p>
          <a:p>
            <a:endParaRPr/>
          </a:p>
          <a:p>
            <a:pPr>
              <a:spcBef>
                <a:spcPts val="300"/>
              </a:spcBef>
              <a:defRPr sz="1500"/>
            </a:pPr>
            <a:r>
              <a:t>(NHS, 2023)</a:t>
            </a:r>
          </a:p>
        </p:txBody>
      </p:sp>
      <p:pic>
        <p:nvPicPr>
          <p:cNvPr id="114" name="4.m4a" descr="4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520" fill="hold"/>
                                        <p:tgtEl>
                                          <p:spTgt spid="1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1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443484">
              <a:defRPr sz="3783" b="1">
                <a:ln w="6600" cap="flat">
                  <a:solidFill>
                    <a:schemeClr val="accent2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dist="36957" dir="2700000" rotWithShape="0">
                    <a:schemeClr val="accent2"/>
                  </a:outerShdw>
                </a:effectLst>
              </a:defRPr>
            </a:pPr>
            <a:r>
              <a:t>Body System Involved </a:t>
            </a:r>
            <a:br/>
            <a:r>
              <a:t>Endocrine System</a:t>
            </a:r>
          </a:p>
        </p:txBody>
      </p:sp>
      <p:sp>
        <p:nvSpPr>
          <p:cNvPr id="119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t> Regulates hormones within the body</a:t>
            </a:r>
          </a:p>
          <a:p>
            <a:r>
              <a:t> Maintains homeostasis</a:t>
            </a:r>
          </a:p>
          <a:p>
            <a:r>
              <a:t> Pancreas plays key role in glucose regulation</a:t>
            </a:r>
          </a:p>
          <a:p>
            <a:r>
              <a:t> Hormones involved: insulin and glucagon</a:t>
            </a:r>
          </a:p>
          <a:p>
            <a:endParaRPr/>
          </a:p>
          <a:p>
            <a:endParaRPr/>
          </a:p>
          <a:p>
            <a:endParaRPr/>
          </a:p>
          <a:p>
            <a:pPr>
              <a:spcBef>
                <a:spcPts val="400"/>
              </a:spcBef>
              <a:defRPr sz="1800"/>
            </a:pPr>
            <a:r>
              <a:t>(Tortora and Derrickson, 2021)</a:t>
            </a:r>
          </a:p>
        </p:txBody>
      </p:sp>
      <p:pic>
        <p:nvPicPr>
          <p:cNvPr id="120" name="5.m4a" descr="5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146" fill="hold"/>
                                        <p:tgtEl>
                                          <p:spTgt spid="1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1">
                <a:ln w="6600" cap="flat">
                  <a:solidFill>
                    <a:schemeClr val="accent2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dist="38100" dir="2700000" rotWithShape="0">
                    <a:schemeClr val="accent2"/>
                  </a:outerShdw>
                </a:effectLst>
              </a:defRPr>
            </a:lvl1pPr>
          </a:lstStyle>
          <a:p>
            <a:r>
              <a:t>Anatomy of the Pancreas</a:t>
            </a:r>
          </a:p>
        </p:txBody>
      </p:sp>
      <p:sp>
        <p:nvSpPr>
          <p:cNvPr id="12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t> Located behind the stomach</a:t>
            </a:r>
          </a:p>
          <a:p>
            <a:r>
              <a:t> Contains clusters of endocrine cells</a:t>
            </a:r>
          </a:p>
          <a:p>
            <a:r>
              <a:t> Islets of Langerhans regulate hormones</a:t>
            </a:r>
          </a:p>
          <a:p>
            <a:r>
              <a:t>Beta cells produce insulin</a:t>
            </a:r>
          </a:p>
          <a:p>
            <a:endParaRPr/>
          </a:p>
          <a:p>
            <a:endParaRPr/>
          </a:p>
          <a:p>
            <a:endParaRPr/>
          </a:p>
          <a:p>
            <a:pPr>
              <a:spcBef>
                <a:spcPts val="400"/>
              </a:spcBef>
              <a:defRPr sz="1800"/>
            </a:pPr>
            <a:r>
              <a:t>(Marieb and Hoehn, 2019)</a:t>
            </a:r>
          </a:p>
        </p:txBody>
      </p:sp>
      <p:pic>
        <p:nvPicPr>
          <p:cNvPr id="126" name="6.m4a" descr="6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661" fill="hold"/>
                                        <p:tgtEl>
                                          <p:spTgt spid="1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2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43484">
              <a:defRPr sz="3783" b="1">
                <a:ln w="6600" cap="flat">
                  <a:solidFill>
                    <a:schemeClr val="accent2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dist="36957" dir="2700000" rotWithShape="0">
                    <a:schemeClr val="accent2"/>
                  </a:outerShdw>
                </a:effectLst>
              </a:defRPr>
            </a:lvl1pPr>
          </a:lstStyle>
          <a:p>
            <a:r>
              <a:t>Normal Physiology of Blood Glucose Regulation</a:t>
            </a:r>
          </a:p>
        </p:txBody>
      </p:sp>
      <p:sp>
        <p:nvSpPr>
          <p:cNvPr id="131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t> Glucose enters bloodstream after eating</a:t>
            </a:r>
          </a:p>
          <a:p>
            <a:r>
              <a:t> Pancreas releases insulin</a:t>
            </a:r>
          </a:p>
          <a:p>
            <a:r>
              <a:t> Cells absorb glucose for energy</a:t>
            </a:r>
          </a:p>
          <a:p>
            <a:r>
              <a:t>Blood glucose returns to normal</a:t>
            </a:r>
          </a:p>
        </p:txBody>
      </p:sp>
      <p:pic>
        <p:nvPicPr>
          <p:cNvPr id="132" name="7.m4a" descr="7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10" fill="hold"/>
                                        <p:tgtEl>
                                          <p:spTgt spid="1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3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43484">
              <a:defRPr sz="3783" b="1">
                <a:ln w="6600" cap="flat">
                  <a:solidFill>
                    <a:schemeClr val="accent2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dist="36957" dir="2700000" rotWithShape="0">
                    <a:schemeClr val="accent2"/>
                  </a:outerShdw>
                </a:effectLst>
              </a:defRPr>
            </a:lvl1pPr>
          </a:lstStyle>
          <a:p>
            <a:r>
              <a:t>How Type 2 Diabetes Disrupts Physiology</a:t>
            </a:r>
          </a:p>
        </p:txBody>
      </p:sp>
      <p:sp>
        <p:nvSpPr>
          <p:cNvPr id="137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t> Insulin resistance develops</a:t>
            </a:r>
          </a:p>
          <a:p>
            <a:r>
              <a:t> Cells respond poorly to insulin</a:t>
            </a:r>
          </a:p>
          <a:p>
            <a:r>
              <a:t> Pancreas produces more insulin</a:t>
            </a:r>
          </a:p>
          <a:p>
            <a:r>
              <a:t>Eventually insulin production decreases</a:t>
            </a:r>
          </a:p>
          <a:p>
            <a:endParaRPr/>
          </a:p>
          <a:p>
            <a:endParaRPr/>
          </a:p>
          <a:p>
            <a:endParaRPr/>
          </a:p>
          <a:p>
            <a:pPr>
              <a:spcBef>
                <a:spcPts val="400"/>
              </a:spcBef>
              <a:defRPr sz="1800"/>
            </a:pPr>
            <a:r>
              <a:t>(NICE, 2022)</a:t>
            </a:r>
          </a:p>
        </p:txBody>
      </p:sp>
      <p:pic>
        <p:nvPicPr>
          <p:cNvPr id="138" name="8.m4a" descr="8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258" fill="hold"/>
                                        <p:tgtEl>
                                          <p:spTgt spid="1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3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1">
                <a:ln w="6600" cap="flat">
                  <a:solidFill>
                    <a:schemeClr val="accent2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dist="38100" dir="2700000" rotWithShape="0">
                    <a:schemeClr val="accent2"/>
                  </a:outerShdw>
                </a:effectLst>
              </a:defRPr>
            </a:lvl1pPr>
          </a:lstStyle>
          <a:p>
            <a:r>
              <a:t>Possible Health Complications</a:t>
            </a:r>
          </a:p>
        </p:txBody>
      </p:sp>
      <p:sp>
        <p:nvSpPr>
          <p:cNvPr id="143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t>Cardiovascular disease</a:t>
            </a:r>
          </a:p>
          <a:p>
            <a:r>
              <a:t> Kidney disease</a:t>
            </a:r>
          </a:p>
          <a:p>
            <a:r>
              <a:t> Nerve damage</a:t>
            </a:r>
          </a:p>
          <a:p>
            <a:r>
              <a:t> Eye disease</a:t>
            </a:r>
          </a:p>
          <a:p>
            <a:r>
              <a:t> Increased risk of stroke</a:t>
            </a:r>
          </a:p>
          <a:p>
            <a:endParaRPr/>
          </a:p>
          <a:p>
            <a:endParaRPr/>
          </a:p>
          <a:p>
            <a:pPr>
              <a:spcBef>
                <a:spcPts val="400"/>
              </a:spcBef>
              <a:defRPr sz="1800"/>
            </a:pPr>
            <a:r>
              <a:t>(World Health Organization, 2023)</a:t>
            </a:r>
          </a:p>
        </p:txBody>
      </p:sp>
      <p:pic>
        <p:nvPicPr>
          <p:cNvPr id="144" name="9.m4a" descr="9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221" fill="hold"/>
                                        <p:tgtEl>
                                          <p:spTgt spid="1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4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1">
                <a:ln w="6600" cap="flat">
                  <a:solidFill>
                    <a:schemeClr val="accent2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dist="38100" dir="2700000" rotWithShape="0">
                    <a:schemeClr val="accent2"/>
                  </a:outerShdw>
                </a:effectLst>
              </a:defRPr>
            </a:lvl1pPr>
          </a:lstStyle>
          <a:p>
            <a:r>
              <a:t>Care Plan Goals</a:t>
            </a:r>
          </a:p>
        </p:txBody>
      </p:sp>
      <p:sp>
        <p:nvSpPr>
          <p:cNvPr id="149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t> Stabilise blood glucose levels</a:t>
            </a:r>
          </a:p>
          <a:p>
            <a:r>
              <a:t> Improve lifestyle habits</a:t>
            </a:r>
          </a:p>
          <a:p>
            <a:r>
              <a:t> Reduce risk of complications</a:t>
            </a:r>
          </a:p>
          <a:p>
            <a:r>
              <a:t> Support patient independence</a:t>
            </a:r>
          </a:p>
        </p:txBody>
      </p:sp>
      <p:pic>
        <p:nvPicPr>
          <p:cNvPr id="150" name="10.m4a" descr="10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978" fill="hold"/>
                                        <p:tgtEl>
                                          <p:spTgt spid="1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5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52627">
              <a:defRPr sz="3861" b="1">
                <a:ln w="6600" cap="flat">
                  <a:solidFill>
                    <a:schemeClr val="accent2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dist="37719" dir="2700000" rotWithShape="0">
                    <a:schemeClr val="accent2"/>
                  </a:outerShdw>
                </a:effectLst>
              </a:defRPr>
            </a:lvl1pPr>
          </a:lstStyle>
          <a:p>
            <a:r>
              <a:t>Evidence‑Based Care Recommendations</a:t>
            </a:r>
          </a:p>
        </p:txBody>
      </p:sp>
      <p:sp>
        <p:nvSpPr>
          <p:cNvPr id="15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t> Balanced diet</a:t>
            </a:r>
          </a:p>
          <a:p>
            <a:r>
              <a:t> Regular exercise</a:t>
            </a:r>
          </a:p>
          <a:p>
            <a:r>
              <a:t> Weight management</a:t>
            </a:r>
          </a:p>
          <a:p>
            <a:r>
              <a:t>Medication if required</a:t>
            </a:r>
          </a:p>
          <a:p>
            <a:endParaRPr/>
          </a:p>
          <a:p>
            <a:endParaRPr/>
          </a:p>
          <a:p>
            <a:endParaRPr/>
          </a:p>
          <a:p>
            <a:pPr>
              <a:spcBef>
                <a:spcPts val="400"/>
              </a:spcBef>
              <a:defRPr sz="1800"/>
            </a:pPr>
            <a:r>
              <a:t>(NICE, 2022)</a:t>
            </a:r>
          </a:p>
        </p:txBody>
      </p:sp>
      <p:pic>
        <p:nvPicPr>
          <p:cNvPr id="156" name="11.m4a" descr="11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549" fill="hold"/>
                                        <p:tgtEl>
                                          <p:spTgt spid="1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5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3900" b="1">
                <a:ln w="6600" cap="flat">
                  <a:solidFill>
                    <a:schemeClr val="accent2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dist="38100" dir="2700000" rotWithShape="0">
                    <a:schemeClr val="accent2"/>
                  </a:outerShdw>
                </a:effectLst>
              </a:defRPr>
            </a:lvl1pPr>
          </a:lstStyle>
          <a:p>
            <a:r>
              <a:t>Monitoring and Healthcare Support</a:t>
            </a:r>
          </a:p>
        </p:txBody>
      </p:sp>
      <p:sp>
        <p:nvSpPr>
          <p:cNvPr id="161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t> Regular GP reviews</a:t>
            </a:r>
          </a:p>
          <a:p>
            <a:r>
              <a:t> HbA1c testing</a:t>
            </a:r>
          </a:p>
          <a:p>
            <a:r>
              <a:t> Blood pressure monitoring</a:t>
            </a:r>
          </a:p>
          <a:p>
            <a:r>
              <a:t>Cholesterol checks</a:t>
            </a:r>
          </a:p>
          <a:p>
            <a:endParaRPr/>
          </a:p>
          <a:p>
            <a:endParaRPr/>
          </a:p>
          <a:p>
            <a:endParaRPr/>
          </a:p>
          <a:p>
            <a:pPr>
              <a:spcBef>
                <a:spcPts val="400"/>
              </a:spcBef>
              <a:defRPr sz="1800"/>
            </a:pPr>
            <a:r>
              <a:t>(NHS, 2023)</a:t>
            </a:r>
          </a:p>
        </p:txBody>
      </p:sp>
      <p:pic>
        <p:nvPicPr>
          <p:cNvPr id="162" name="12.m4a" descr="12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760" fill="hold"/>
                                        <p:tgtEl>
                                          <p:spTgt spid="1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6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43484">
              <a:defRPr sz="3783" b="1">
                <a:ln w="6600" cap="flat">
                  <a:solidFill>
                    <a:schemeClr val="accent2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dist="36957" dir="2700000" rotWithShape="0">
                    <a:schemeClr val="accent2"/>
                  </a:outerShdw>
                </a:effectLst>
              </a:defRPr>
            </a:lvl1pPr>
          </a:lstStyle>
          <a:p>
            <a:r>
              <a:t>Communication and Ethical Considerations</a:t>
            </a:r>
          </a:p>
        </p:txBody>
      </p:sp>
      <p:sp>
        <p:nvSpPr>
          <p:cNvPr id="167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t> Person‑centred care</a:t>
            </a:r>
          </a:p>
          <a:p>
            <a:r>
              <a:t> Respect confidentiality</a:t>
            </a:r>
          </a:p>
          <a:p>
            <a:r>
              <a:t> Encourage shared decision‑making</a:t>
            </a:r>
          </a:p>
          <a:p>
            <a:r>
              <a:t>Provide clear health education</a:t>
            </a:r>
          </a:p>
        </p:txBody>
      </p:sp>
      <p:pic>
        <p:nvPicPr>
          <p:cNvPr id="168" name="13.m4a" descr="13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333" fill="hold"/>
                                        <p:tgtEl>
                                          <p:spTgt spid="1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6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1">
                <a:ln w="6600" cap="flat">
                  <a:solidFill>
                    <a:schemeClr val="accent2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dist="38100" dir="2700000" rotWithShape="0">
                    <a:schemeClr val="accent2"/>
                  </a:outerShdw>
                </a:effectLst>
              </a:defRPr>
            </a:lvl1pPr>
          </a:lstStyle>
          <a:p>
            <a:r>
              <a:t>Expected Outcomes</a:t>
            </a:r>
          </a:p>
        </p:txBody>
      </p:sp>
      <p:sp>
        <p:nvSpPr>
          <p:cNvPr id="173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r>
              <a:t> Better glucose control</a:t>
            </a:r>
          </a:p>
          <a:p>
            <a:r>
              <a:t> Improved lifestyle behaviours</a:t>
            </a:r>
          </a:p>
          <a:p>
            <a:r>
              <a:t> Reduced complications</a:t>
            </a:r>
          </a:p>
          <a:p>
            <a:r>
              <a:t>Better quality of life</a:t>
            </a:r>
          </a:p>
        </p:txBody>
      </p:sp>
      <p:pic>
        <p:nvPicPr>
          <p:cNvPr id="174" name="14.m4a" descr="14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06" fill="hold"/>
                                        <p:tgtEl>
                                          <p:spTgt spid="17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7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b="1">
                <a:ln w="6600" cap="flat">
                  <a:solidFill>
                    <a:schemeClr val="accent2"/>
                  </a:solidFill>
                  <a:prstDash val="solid"/>
                  <a:round/>
                </a:ln>
                <a:solidFill>
                  <a:srgbClr val="FFFFFF"/>
                </a:solidFill>
                <a:effectLst>
                  <a:outerShdw dist="38100" dir="2700000" rotWithShape="0">
                    <a:schemeClr val="accent2"/>
                  </a:outerShdw>
                </a:effectLst>
              </a:defRPr>
            </a:lvl1pPr>
          </a:lstStyle>
          <a:p>
            <a:r>
              <a:t>References</a:t>
            </a:r>
          </a:p>
        </p:txBody>
      </p:sp>
      <p:sp>
        <p:nvSpPr>
          <p:cNvPr id="179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321128" y="1436008"/>
            <a:ext cx="8229601" cy="4525963"/>
          </a:xfrm>
          <a:prstGeom prst="rect">
            <a:avLst/>
          </a:prstGeom>
        </p:spPr>
        <p:txBody>
          <a:bodyPr/>
          <a:lstStyle/>
          <a:p>
            <a:pPr>
              <a:spcBef>
                <a:spcPts val="500"/>
              </a:spcBef>
              <a:defRPr sz="2200"/>
            </a:pPr>
            <a:r>
              <a:t>Diabetes UK (2023) Diabetes statistics. </a:t>
            </a:r>
          </a:p>
          <a:p>
            <a:pPr>
              <a:spcBef>
                <a:spcPts val="500"/>
              </a:spcBef>
              <a:defRPr sz="2200"/>
            </a:pPr>
            <a:r>
              <a:t>Marieb, E. and Hoehn, K. (2019) Human Anatomy and Physiology. Pearson.</a:t>
            </a:r>
          </a:p>
          <a:p>
            <a:pPr>
              <a:spcBef>
                <a:spcPts val="500"/>
              </a:spcBef>
              <a:defRPr sz="2200"/>
            </a:pPr>
            <a:r>
              <a:t>NHS (2023) Type 2 diabetes. Available at: https://www.nhs.uk</a:t>
            </a:r>
          </a:p>
          <a:p>
            <a:pPr>
              <a:spcBef>
                <a:spcPts val="500"/>
              </a:spcBef>
              <a:defRPr sz="2200"/>
            </a:pPr>
            <a:r>
              <a:t>NICE (2022) Type 2 diabetes in adults: management.</a:t>
            </a:r>
          </a:p>
          <a:p>
            <a:pPr>
              <a:spcBef>
                <a:spcPts val="500"/>
              </a:spcBef>
              <a:defRPr sz="2200"/>
            </a:pPr>
            <a:r>
              <a:t>Tortora, G. and Derrickson, B. (2021) Principles of Anatomy and Physiology.</a:t>
            </a:r>
          </a:p>
          <a:p>
            <a:pPr>
              <a:spcBef>
                <a:spcPts val="500"/>
              </a:spcBef>
              <a:defRPr sz="2200"/>
            </a:pPr>
            <a:r>
              <a:t>World Health Organization (2023) Diabetes fact sheet.</a:t>
            </a:r>
          </a:p>
          <a:p>
            <a:pPr>
              <a:spcBef>
                <a:spcPts val="500"/>
              </a:spcBef>
              <a:defRPr sz="2200"/>
            </a:pPr>
            <a:r>
              <a:t>Public Health England (2021) Health matters: preventing diabetes.</a:t>
            </a:r>
          </a:p>
          <a:p>
            <a:pPr>
              <a:spcBef>
                <a:spcPts val="500"/>
              </a:spcBef>
              <a:defRPr sz="2200"/>
            </a:pPr>
            <a:r>
              <a:t>International Diabetes Federation (2022) Diabetes overview.</a:t>
            </a:r>
          </a:p>
        </p:txBody>
      </p:sp>
      <p:pic>
        <p:nvPicPr>
          <p:cNvPr id="180" name="15.m4a" descr="15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72000" y="3429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84" fill="hold"/>
                                        <p:tgtEl>
                                          <p:spTgt spid="18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8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2DCDB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Office Theme">
      <a:majorFont>
        <a:latin typeface="Aptos"/>
        <a:ea typeface="Aptos"/>
        <a:cs typeface="Aptos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Office Theme">
      <a:majorFont>
        <a:latin typeface="Aptos"/>
        <a:ea typeface="Aptos"/>
        <a:cs typeface="Aptos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15</Slides>
  <Notes>15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Care Plan for a Patient with Type 2 Diabetes</vt:lpstr>
      <vt:lpstr>Introduction to Type 2 Diabetes</vt:lpstr>
      <vt:lpstr>Fictional Patient Overview</vt:lpstr>
      <vt:lpstr>Lifestyle and Risk Factors</vt:lpstr>
      <vt:lpstr>Body System Involved  Endocrine System</vt:lpstr>
      <vt:lpstr>Anatomy of the Pancreas</vt:lpstr>
      <vt:lpstr>Normal Physiology of Blood Glucose Regulation</vt:lpstr>
      <vt:lpstr>How Type 2 Diabetes Disrupts Physiology</vt:lpstr>
      <vt:lpstr>Possible Health Complications</vt:lpstr>
      <vt:lpstr>Care Plan Goals</vt:lpstr>
      <vt:lpstr>Evidence‑Based Care Recommendations</vt:lpstr>
      <vt:lpstr>Monitoring and Healthcare Support</vt:lpstr>
      <vt:lpstr>Communication and Ethical Considerations</vt:lpstr>
      <vt:lpstr>Expected Outcomes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a Patient with Type 2 Diabetes</dc:title>
  <cp:lastModifiedBy>Liya Malik</cp:lastModifiedBy>
  <cp:revision>1</cp:revision>
  <dcterms:modified xsi:type="dcterms:W3CDTF">2026-03-22T21:28:23Z</dcterms:modified>
</cp:coreProperties>
</file>