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61" r:id="rId4"/>
    <p:sldId id="258" r:id="rId5"/>
    <p:sldId id="260" r:id="rId6"/>
    <p:sldId id="259"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1" d="100"/>
          <a:sy n="111" d="100"/>
        </p:scale>
        <p:origin x="45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29C8E-CD19-4B7A-98E8-06CBB5BD6E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4E4E87A-9E77-4AE3-8465-1FD819909D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7CEEF7-052B-4E0B-8D6D-4CADE484450F}"/>
              </a:ext>
            </a:extLst>
          </p:cNvPr>
          <p:cNvSpPr>
            <a:spLocks noGrp="1"/>
          </p:cNvSpPr>
          <p:nvPr>
            <p:ph type="dt" sz="half" idx="10"/>
          </p:nvPr>
        </p:nvSpPr>
        <p:spPr/>
        <p:txBody>
          <a:bodyPr/>
          <a:lstStyle/>
          <a:p>
            <a:fld id="{6680E5BB-449A-4978-ACA2-661EE7028ED9}" type="datetimeFigureOut">
              <a:rPr lang="en-GB" smtClean="0"/>
              <a:t>14/07/2019</a:t>
            </a:fld>
            <a:endParaRPr lang="en-GB"/>
          </a:p>
        </p:txBody>
      </p:sp>
      <p:sp>
        <p:nvSpPr>
          <p:cNvPr id="5" name="Footer Placeholder 4">
            <a:extLst>
              <a:ext uri="{FF2B5EF4-FFF2-40B4-BE49-F238E27FC236}">
                <a16:creationId xmlns:a16="http://schemas.microsoft.com/office/drawing/2014/main" id="{2FECF0D3-F8E6-4597-9D67-C092EDC37B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797A0E-A60C-41FC-A461-ED4AD1A59D75}"/>
              </a:ext>
            </a:extLst>
          </p:cNvPr>
          <p:cNvSpPr>
            <a:spLocks noGrp="1"/>
          </p:cNvSpPr>
          <p:nvPr>
            <p:ph type="sldNum" sz="quarter" idx="12"/>
          </p:nvPr>
        </p:nvSpPr>
        <p:spPr/>
        <p:txBody>
          <a:bodyPr/>
          <a:lstStyle/>
          <a:p>
            <a:fld id="{0C09BA86-5825-414F-9B51-7F836626C333}" type="slidenum">
              <a:rPr lang="en-GB" smtClean="0"/>
              <a:t>‹#›</a:t>
            </a:fld>
            <a:endParaRPr lang="en-GB"/>
          </a:p>
        </p:txBody>
      </p:sp>
    </p:spTree>
    <p:extLst>
      <p:ext uri="{BB962C8B-B14F-4D97-AF65-F5344CB8AC3E}">
        <p14:creationId xmlns:p14="http://schemas.microsoft.com/office/powerpoint/2010/main" val="2284089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AC00B-3C5E-4880-AB4C-D2A696DB8C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FDEB40-0878-4B8E-B6E2-E6004EB7B02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5EA7E7-1F21-44DA-A0D0-D8B89DDD9148}"/>
              </a:ext>
            </a:extLst>
          </p:cNvPr>
          <p:cNvSpPr>
            <a:spLocks noGrp="1"/>
          </p:cNvSpPr>
          <p:nvPr>
            <p:ph type="dt" sz="half" idx="10"/>
          </p:nvPr>
        </p:nvSpPr>
        <p:spPr/>
        <p:txBody>
          <a:bodyPr/>
          <a:lstStyle/>
          <a:p>
            <a:fld id="{6680E5BB-449A-4978-ACA2-661EE7028ED9}" type="datetimeFigureOut">
              <a:rPr lang="en-GB" smtClean="0"/>
              <a:t>14/07/2019</a:t>
            </a:fld>
            <a:endParaRPr lang="en-GB"/>
          </a:p>
        </p:txBody>
      </p:sp>
      <p:sp>
        <p:nvSpPr>
          <p:cNvPr id="5" name="Footer Placeholder 4">
            <a:extLst>
              <a:ext uri="{FF2B5EF4-FFF2-40B4-BE49-F238E27FC236}">
                <a16:creationId xmlns:a16="http://schemas.microsoft.com/office/drawing/2014/main" id="{B21BBC1C-5D44-4EBF-9DAB-EE2E407ED6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C2F3C1-5174-4322-8590-8D77066087C9}"/>
              </a:ext>
            </a:extLst>
          </p:cNvPr>
          <p:cNvSpPr>
            <a:spLocks noGrp="1"/>
          </p:cNvSpPr>
          <p:nvPr>
            <p:ph type="sldNum" sz="quarter" idx="12"/>
          </p:nvPr>
        </p:nvSpPr>
        <p:spPr/>
        <p:txBody>
          <a:bodyPr/>
          <a:lstStyle/>
          <a:p>
            <a:fld id="{0C09BA86-5825-414F-9B51-7F836626C333}" type="slidenum">
              <a:rPr lang="en-GB" smtClean="0"/>
              <a:t>‹#›</a:t>
            </a:fld>
            <a:endParaRPr lang="en-GB"/>
          </a:p>
        </p:txBody>
      </p:sp>
    </p:spTree>
    <p:extLst>
      <p:ext uri="{BB962C8B-B14F-4D97-AF65-F5344CB8AC3E}">
        <p14:creationId xmlns:p14="http://schemas.microsoft.com/office/powerpoint/2010/main" val="4069841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DFBD0-90DF-4393-B117-F2BED2DF60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BD71E3-1F0A-4A72-BAB1-1475CB1B79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8FC138-CDAC-4B25-9870-DBEE02585ADF}"/>
              </a:ext>
            </a:extLst>
          </p:cNvPr>
          <p:cNvSpPr>
            <a:spLocks noGrp="1"/>
          </p:cNvSpPr>
          <p:nvPr>
            <p:ph type="dt" sz="half" idx="10"/>
          </p:nvPr>
        </p:nvSpPr>
        <p:spPr/>
        <p:txBody>
          <a:bodyPr/>
          <a:lstStyle/>
          <a:p>
            <a:fld id="{6680E5BB-449A-4978-ACA2-661EE7028ED9}" type="datetimeFigureOut">
              <a:rPr lang="en-GB" smtClean="0"/>
              <a:t>14/07/2019</a:t>
            </a:fld>
            <a:endParaRPr lang="en-GB"/>
          </a:p>
        </p:txBody>
      </p:sp>
      <p:sp>
        <p:nvSpPr>
          <p:cNvPr id="5" name="Footer Placeholder 4">
            <a:extLst>
              <a:ext uri="{FF2B5EF4-FFF2-40B4-BE49-F238E27FC236}">
                <a16:creationId xmlns:a16="http://schemas.microsoft.com/office/drawing/2014/main" id="{9EE14EEC-437D-4411-A861-E09734B984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BF1BC0-0EBC-4DEB-AB08-7A7F5B214729}"/>
              </a:ext>
            </a:extLst>
          </p:cNvPr>
          <p:cNvSpPr>
            <a:spLocks noGrp="1"/>
          </p:cNvSpPr>
          <p:nvPr>
            <p:ph type="sldNum" sz="quarter" idx="12"/>
          </p:nvPr>
        </p:nvSpPr>
        <p:spPr/>
        <p:txBody>
          <a:bodyPr/>
          <a:lstStyle/>
          <a:p>
            <a:fld id="{0C09BA86-5825-414F-9B51-7F836626C333}" type="slidenum">
              <a:rPr lang="en-GB" smtClean="0"/>
              <a:t>‹#›</a:t>
            </a:fld>
            <a:endParaRPr lang="en-GB"/>
          </a:p>
        </p:txBody>
      </p:sp>
    </p:spTree>
    <p:extLst>
      <p:ext uri="{BB962C8B-B14F-4D97-AF65-F5344CB8AC3E}">
        <p14:creationId xmlns:p14="http://schemas.microsoft.com/office/powerpoint/2010/main" val="3703715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79759-AA8C-4732-A3D4-0DE39F80E2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63684E-4643-4103-9F1D-14CE83C71B8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A57F888-E03E-446F-BF07-C2C40C961E4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FD890D-0111-4D26-AA67-C3D01FB4294C}"/>
              </a:ext>
            </a:extLst>
          </p:cNvPr>
          <p:cNvSpPr>
            <a:spLocks noGrp="1"/>
          </p:cNvSpPr>
          <p:nvPr>
            <p:ph type="dt" sz="half" idx="10"/>
          </p:nvPr>
        </p:nvSpPr>
        <p:spPr/>
        <p:txBody>
          <a:bodyPr/>
          <a:lstStyle/>
          <a:p>
            <a:fld id="{6680E5BB-449A-4978-ACA2-661EE7028ED9}" type="datetimeFigureOut">
              <a:rPr lang="en-GB" smtClean="0"/>
              <a:t>14/07/2019</a:t>
            </a:fld>
            <a:endParaRPr lang="en-GB"/>
          </a:p>
        </p:txBody>
      </p:sp>
      <p:sp>
        <p:nvSpPr>
          <p:cNvPr id="6" name="Footer Placeholder 5">
            <a:extLst>
              <a:ext uri="{FF2B5EF4-FFF2-40B4-BE49-F238E27FC236}">
                <a16:creationId xmlns:a16="http://schemas.microsoft.com/office/drawing/2014/main" id="{FA703494-AE6B-4CB4-BD9A-C3CF13ADD7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A86B3E-21F3-47C5-B47C-DECFE84174D5}"/>
              </a:ext>
            </a:extLst>
          </p:cNvPr>
          <p:cNvSpPr>
            <a:spLocks noGrp="1"/>
          </p:cNvSpPr>
          <p:nvPr>
            <p:ph type="sldNum" sz="quarter" idx="12"/>
          </p:nvPr>
        </p:nvSpPr>
        <p:spPr/>
        <p:txBody>
          <a:bodyPr/>
          <a:lstStyle/>
          <a:p>
            <a:fld id="{0C09BA86-5825-414F-9B51-7F836626C333}" type="slidenum">
              <a:rPr lang="en-GB" smtClean="0"/>
              <a:t>‹#›</a:t>
            </a:fld>
            <a:endParaRPr lang="en-GB"/>
          </a:p>
        </p:txBody>
      </p:sp>
    </p:spTree>
    <p:extLst>
      <p:ext uri="{BB962C8B-B14F-4D97-AF65-F5344CB8AC3E}">
        <p14:creationId xmlns:p14="http://schemas.microsoft.com/office/powerpoint/2010/main" val="2561250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93A73-4D58-4040-9F6B-BB9517FB16F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7CC4B4-6C8A-4CFA-82D7-641B4BE177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D58C2A6-B263-4464-A7BF-39CB3D993A3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AEDBACA-D399-4BFB-864C-A66DE3342A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2029192-5B97-4818-9CD0-0E9C8238720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A6CFB7-56B8-4824-963C-09736D02DEC1}"/>
              </a:ext>
            </a:extLst>
          </p:cNvPr>
          <p:cNvSpPr>
            <a:spLocks noGrp="1"/>
          </p:cNvSpPr>
          <p:nvPr>
            <p:ph type="dt" sz="half" idx="10"/>
          </p:nvPr>
        </p:nvSpPr>
        <p:spPr/>
        <p:txBody>
          <a:bodyPr/>
          <a:lstStyle/>
          <a:p>
            <a:fld id="{6680E5BB-449A-4978-ACA2-661EE7028ED9}" type="datetimeFigureOut">
              <a:rPr lang="en-GB" smtClean="0"/>
              <a:t>14/07/2019</a:t>
            </a:fld>
            <a:endParaRPr lang="en-GB"/>
          </a:p>
        </p:txBody>
      </p:sp>
      <p:sp>
        <p:nvSpPr>
          <p:cNvPr id="8" name="Footer Placeholder 7">
            <a:extLst>
              <a:ext uri="{FF2B5EF4-FFF2-40B4-BE49-F238E27FC236}">
                <a16:creationId xmlns:a16="http://schemas.microsoft.com/office/drawing/2014/main" id="{0D44B31A-6DB6-4EF5-A38E-F290F3EB7B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6C7897-DC0F-402E-B240-26DA7CBD9B9B}"/>
              </a:ext>
            </a:extLst>
          </p:cNvPr>
          <p:cNvSpPr>
            <a:spLocks noGrp="1"/>
          </p:cNvSpPr>
          <p:nvPr>
            <p:ph type="sldNum" sz="quarter" idx="12"/>
          </p:nvPr>
        </p:nvSpPr>
        <p:spPr/>
        <p:txBody>
          <a:bodyPr/>
          <a:lstStyle/>
          <a:p>
            <a:fld id="{0C09BA86-5825-414F-9B51-7F836626C333}" type="slidenum">
              <a:rPr lang="en-GB" smtClean="0"/>
              <a:t>‹#›</a:t>
            </a:fld>
            <a:endParaRPr lang="en-GB"/>
          </a:p>
        </p:txBody>
      </p:sp>
    </p:spTree>
    <p:extLst>
      <p:ext uri="{BB962C8B-B14F-4D97-AF65-F5344CB8AC3E}">
        <p14:creationId xmlns:p14="http://schemas.microsoft.com/office/powerpoint/2010/main" val="3281949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FA659-DEA4-4E41-A733-DCC28DEB9A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4B1A73-1128-44A3-8493-53DCC0EAB881}"/>
              </a:ext>
            </a:extLst>
          </p:cNvPr>
          <p:cNvSpPr>
            <a:spLocks noGrp="1"/>
          </p:cNvSpPr>
          <p:nvPr>
            <p:ph type="dt" sz="half" idx="10"/>
          </p:nvPr>
        </p:nvSpPr>
        <p:spPr/>
        <p:txBody>
          <a:bodyPr/>
          <a:lstStyle/>
          <a:p>
            <a:fld id="{6680E5BB-449A-4978-ACA2-661EE7028ED9}" type="datetimeFigureOut">
              <a:rPr lang="en-GB" smtClean="0"/>
              <a:t>14/07/2019</a:t>
            </a:fld>
            <a:endParaRPr lang="en-GB"/>
          </a:p>
        </p:txBody>
      </p:sp>
      <p:sp>
        <p:nvSpPr>
          <p:cNvPr id="4" name="Footer Placeholder 3">
            <a:extLst>
              <a:ext uri="{FF2B5EF4-FFF2-40B4-BE49-F238E27FC236}">
                <a16:creationId xmlns:a16="http://schemas.microsoft.com/office/drawing/2014/main" id="{0EF51001-0C8C-4DEB-AE8B-6DBB9E5EF6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A04581-32D7-4ACD-A89A-6E76538C93C2}"/>
              </a:ext>
            </a:extLst>
          </p:cNvPr>
          <p:cNvSpPr>
            <a:spLocks noGrp="1"/>
          </p:cNvSpPr>
          <p:nvPr>
            <p:ph type="sldNum" sz="quarter" idx="12"/>
          </p:nvPr>
        </p:nvSpPr>
        <p:spPr/>
        <p:txBody>
          <a:bodyPr/>
          <a:lstStyle/>
          <a:p>
            <a:fld id="{0C09BA86-5825-414F-9B51-7F836626C333}" type="slidenum">
              <a:rPr lang="en-GB" smtClean="0"/>
              <a:t>‹#›</a:t>
            </a:fld>
            <a:endParaRPr lang="en-GB"/>
          </a:p>
        </p:txBody>
      </p:sp>
    </p:spTree>
    <p:extLst>
      <p:ext uri="{BB962C8B-B14F-4D97-AF65-F5344CB8AC3E}">
        <p14:creationId xmlns:p14="http://schemas.microsoft.com/office/powerpoint/2010/main" val="2223947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05ECDE-4360-429E-93A8-4E2C056FAB9C}"/>
              </a:ext>
            </a:extLst>
          </p:cNvPr>
          <p:cNvSpPr>
            <a:spLocks noGrp="1"/>
          </p:cNvSpPr>
          <p:nvPr>
            <p:ph type="dt" sz="half" idx="10"/>
          </p:nvPr>
        </p:nvSpPr>
        <p:spPr/>
        <p:txBody>
          <a:bodyPr/>
          <a:lstStyle/>
          <a:p>
            <a:fld id="{6680E5BB-449A-4978-ACA2-661EE7028ED9}" type="datetimeFigureOut">
              <a:rPr lang="en-GB" smtClean="0"/>
              <a:t>14/07/2019</a:t>
            </a:fld>
            <a:endParaRPr lang="en-GB"/>
          </a:p>
        </p:txBody>
      </p:sp>
      <p:sp>
        <p:nvSpPr>
          <p:cNvPr id="3" name="Footer Placeholder 2">
            <a:extLst>
              <a:ext uri="{FF2B5EF4-FFF2-40B4-BE49-F238E27FC236}">
                <a16:creationId xmlns:a16="http://schemas.microsoft.com/office/drawing/2014/main" id="{7D54BE5E-A358-484C-9F1B-68B2F5CDA8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482497-303E-4708-86C8-823FAA64398F}"/>
              </a:ext>
            </a:extLst>
          </p:cNvPr>
          <p:cNvSpPr>
            <a:spLocks noGrp="1"/>
          </p:cNvSpPr>
          <p:nvPr>
            <p:ph type="sldNum" sz="quarter" idx="12"/>
          </p:nvPr>
        </p:nvSpPr>
        <p:spPr/>
        <p:txBody>
          <a:bodyPr/>
          <a:lstStyle/>
          <a:p>
            <a:fld id="{0C09BA86-5825-414F-9B51-7F836626C333}" type="slidenum">
              <a:rPr lang="en-GB" smtClean="0"/>
              <a:t>‹#›</a:t>
            </a:fld>
            <a:endParaRPr lang="en-GB"/>
          </a:p>
        </p:txBody>
      </p:sp>
    </p:spTree>
    <p:extLst>
      <p:ext uri="{BB962C8B-B14F-4D97-AF65-F5344CB8AC3E}">
        <p14:creationId xmlns:p14="http://schemas.microsoft.com/office/powerpoint/2010/main" val="718636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C033E-6326-4DA9-9C08-1F713B6E28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66E200-248A-4DE4-BFF2-052E4CDAB8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8D60EB-5013-4BDF-90C2-2EC130D3CA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7E5E468-F17B-41DE-893A-DF164D61E3B0}"/>
              </a:ext>
            </a:extLst>
          </p:cNvPr>
          <p:cNvSpPr>
            <a:spLocks noGrp="1"/>
          </p:cNvSpPr>
          <p:nvPr>
            <p:ph type="dt" sz="half" idx="10"/>
          </p:nvPr>
        </p:nvSpPr>
        <p:spPr/>
        <p:txBody>
          <a:bodyPr/>
          <a:lstStyle/>
          <a:p>
            <a:fld id="{6680E5BB-449A-4978-ACA2-661EE7028ED9}" type="datetimeFigureOut">
              <a:rPr lang="en-GB" smtClean="0"/>
              <a:t>14/07/2019</a:t>
            </a:fld>
            <a:endParaRPr lang="en-GB"/>
          </a:p>
        </p:txBody>
      </p:sp>
      <p:sp>
        <p:nvSpPr>
          <p:cNvPr id="6" name="Footer Placeholder 5">
            <a:extLst>
              <a:ext uri="{FF2B5EF4-FFF2-40B4-BE49-F238E27FC236}">
                <a16:creationId xmlns:a16="http://schemas.microsoft.com/office/drawing/2014/main" id="{C4D64D97-E78A-457D-A613-826FC3F72A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149A44-B339-4DA5-B907-C34BA97938A3}"/>
              </a:ext>
            </a:extLst>
          </p:cNvPr>
          <p:cNvSpPr>
            <a:spLocks noGrp="1"/>
          </p:cNvSpPr>
          <p:nvPr>
            <p:ph type="sldNum" sz="quarter" idx="12"/>
          </p:nvPr>
        </p:nvSpPr>
        <p:spPr/>
        <p:txBody>
          <a:bodyPr/>
          <a:lstStyle/>
          <a:p>
            <a:fld id="{0C09BA86-5825-414F-9B51-7F836626C333}" type="slidenum">
              <a:rPr lang="en-GB" smtClean="0"/>
              <a:t>‹#›</a:t>
            </a:fld>
            <a:endParaRPr lang="en-GB"/>
          </a:p>
        </p:txBody>
      </p:sp>
    </p:spTree>
    <p:extLst>
      <p:ext uri="{BB962C8B-B14F-4D97-AF65-F5344CB8AC3E}">
        <p14:creationId xmlns:p14="http://schemas.microsoft.com/office/powerpoint/2010/main" val="1255367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A452D-C180-43D2-83B9-48ECC20B51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E76B65-DD47-4193-A21A-ED6823BDA4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EC854F-48D4-4C23-91B5-1898714611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814F322-6904-4430-BC89-8ED4E0234660}"/>
              </a:ext>
            </a:extLst>
          </p:cNvPr>
          <p:cNvSpPr>
            <a:spLocks noGrp="1"/>
          </p:cNvSpPr>
          <p:nvPr>
            <p:ph type="dt" sz="half" idx="10"/>
          </p:nvPr>
        </p:nvSpPr>
        <p:spPr/>
        <p:txBody>
          <a:bodyPr/>
          <a:lstStyle/>
          <a:p>
            <a:fld id="{6680E5BB-449A-4978-ACA2-661EE7028ED9}" type="datetimeFigureOut">
              <a:rPr lang="en-GB" smtClean="0"/>
              <a:t>14/07/2019</a:t>
            </a:fld>
            <a:endParaRPr lang="en-GB"/>
          </a:p>
        </p:txBody>
      </p:sp>
      <p:sp>
        <p:nvSpPr>
          <p:cNvPr id="6" name="Footer Placeholder 5">
            <a:extLst>
              <a:ext uri="{FF2B5EF4-FFF2-40B4-BE49-F238E27FC236}">
                <a16:creationId xmlns:a16="http://schemas.microsoft.com/office/drawing/2014/main" id="{B0214CC2-D0A0-45E7-80FF-00B2B7E84D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D04F70-2F9D-454F-AAE5-D8689B21F735}"/>
              </a:ext>
            </a:extLst>
          </p:cNvPr>
          <p:cNvSpPr>
            <a:spLocks noGrp="1"/>
          </p:cNvSpPr>
          <p:nvPr>
            <p:ph type="sldNum" sz="quarter" idx="12"/>
          </p:nvPr>
        </p:nvSpPr>
        <p:spPr/>
        <p:txBody>
          <a:bodyPr/>
          <a:lstStyle/>
          <a:p>
            <a:fld id="{0C09BA86-5825-414F-9B51-7F836626C333}" type="slidenum">
              <a:rPr lang="en-GB" smtClean="0"/>
              <a:t>‹#›</a:t>
            </a:fld>
            <a:endParaRPr lang="en-GB"/>
          </a:p>
        </p:txBody>
      </p:sp>
    </p:spTree>
    <p:extLst>
      <p:ext uri="{BB962C8B-B14F-4D97-AF65-F5344CB8AC3E}">
        <p14:creationId xmlns:p14="http://schemas.microsoft.com/office/powerpoint/2010/main" val="34991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7F1D4-7690-4198-BC23-8051BACE34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FF1094-6EAF-417E-959F-DE28B7C1529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20B97D-7B1C-44BC-B486-3F1A888B1062}"/>
              </a:ext>
            </a:extLst>
          </p:cNvPr>
          <p:cNvSpPr>
            <a:spLocks noGrp="1"/>
          </p:cNvSpPr>
          <p:nvPr>
            <p:ph type="dt" sz="half" idx="10"/>
          </p:nvPr>
        </p:nvSpPr>
        <p:spPr/>
        <p:txBody>
          <a:bodyPr/>
          <a:lstStyle/>
          <a:p>
            <a:fld id="{6680E5BB-449A-4978-ACA2-661EE7028ED9}" type="datetimeFigureOut">
              <a:rPr lang="en-GB" smtClean="0"/>
              <a:t>14/07/2019</a:t>
            </a:fld>
            <a:endParaRPr lang="en-GB"/>
          </a:p>
        </p:txBody>
      </p:sp>
      <p:sp>
        <p:nvSpPr>
          <p:cNvPr id="5" name="Footer Placeholder 4">
            <a:extLst>
              <a:ext uri="{FF2B5EF4-FFF2-40B4-BE49-F238E27FC236}">
                <a16:creationId xmlns:a16="http://schemas.microsoft.com/office/drawing/2014/main" id="{A18A51A5-8459-4617-9EE7-4BA783DA1A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BBB4EE-DA5E-4B9D-BBC8-A56539F1BF35}"/>
              </a:ext>
            </a:extLst>
          </p:cNvPr>
          <p:cNvSpPr>
            <a:spLocks noGrp="1"/>
          </p:cNvSpPr>
          <p:nvPr>
            <p:ph type="sldNum" sz="quarter" idx="12"/>
          </p:nvPr>
        </p:nvSpPr>
        <p:spPr/>
        <p:txBody>
          <a:bodyPr/>
          <a:lstStyle/>
          <a:p>
            <a:fld id="{0C09BA86-5825-414F-9B51-7F836626C333}" type="slidenum">
              <a:rPr lang="en-GB" smtClean="0"/>
              <a:t>‹#›</a:t>
            </a:fld>
            <a:endParaRPr lang="en-GB"/>
          </a:p>
        </p:txBody>
      </p:sp>
    </p:spTree>
    <p:extLst>
      <p:ext uri="{BB962C8B-B14F-4D97-AF65-F5344CB8AC3E}">
        <p14:creationId xmlns:p14="http://schemas.microsoft.com/office/powerpoint/2010/main" val="219269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8CD35A-613F-40A9-A6B6-A1146E1D70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3B1CA8-D77C-44C2-B8AF-27BAB270586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14E076-3948-4178-A5D1-ECB226B5D087}"/>
              </a:ext>
            </a:extLst>
          </p:cNvPr>
          <p:cNvSpPr>
            <a:spLocks noGrp="1"/>
          </p:cNvSpPr>
          <p:nvPr>
            <p:ph type="dt" sz="half" idx="10"/>
          </p:nvPr>
        </p:nvSpPr>
        <p:spPr/>
        <p:txBody>
          <a:bodyPr/>
          <a:lstStyle/>
          <a:p>
            <a:fld id="{6680E5BB-449A-4978-ACA2-661EE7028ED9}" type="datetimeFigureOut">
              <a:rPr lang="en-GB" smtClean="0"/>
              <a:t>14/07/2019</a:t>
            </a:fld>
            <a:endParaRPr lang="en-GB"/>
          </a:p>
        </p:txBody>
      </p:sp>
      <p:sp>
        <p:nvSpPr>
          <p:cNvPr id="5" name="Footer Placeholder 4">
            <a:extLst>
              <a:ext uri="{FF2B5EF4-FFF2-40B4-BE49-F238E27FC236}">
                <a16:creationId xmlns:a16="http://schemas.microsoft.com/office/drawing/2014/main" id="{FBC2BCA2-1F2E-4206-9C45-B87AA8BF52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B2C805-64D8-4189-B111-3EE08F1AEC58}"/>
              </a:ext>
            </a:extLst>
          </p:cNvPr>
          <p:cNvSpPr>
            <a:spLocks noGrp="1"/>
          </p:cNvSpPr>
          <p:nvPr>
            <p:ph type="sldNum" sz="quarter" idx="12"/>
          </p:nvPr>
        </p:nvSpPr>
        <p:spPr/>
        <p:txBody>
          <a:bodyPr/>
          <a:lstStyle/>
          <a:p>
            <a:fld id="{0C09BA86-5825-414F-9B51-7F836626C333}" type="slidenum">
              <a:rPr lang="en-GB" smtClean="0"/>
              <a:t>‹#›</a:t>
            </a:fld>
            <a:endParaRPr lang="en-GB"/>
          </a:p>
        </p:txBody>
      </p:sp>
    </p:spTree>
    <p:extLst>
      <p:ext uri="{BB962C8B-B14F-4D97-AF65-F5344CB8AC3E}">
        <p14:creationId xmlns:p14="http://schemas.microsoft.com/office/powerpoint/2010/main" val="2136643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196261-8A1C-4DCB-A4D5-529835FA01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34AB4B-9524-485E-A23A-CDBEEB8534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B38FA5-909C-4C61-9A9B-4F9482FC3C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80E5BB-449A-4978-ACA2-661EE7028ED9}" type="datetimeFigureOut">
              <a:rPr lang="en-GB" smtClean="0"/>
              <a:t>14/07/2019</a:t>
            </a:fld>
            <a:endParaRPr lang="en-GB"/>
          </a:p>
        </p:txBody>
      </p:sp>
      <p:sp>
        <p:nvSpPr>
          <p:cNvPr id="5" name="Footer Placeholder 4">
            <a:extLst>
              <a:ext uri="{FF2B5EF4-FFF2-40B4-BE49-F238E27FC236}">
                <a16:creationId xmlns:a16="http://schemas.microsoft.com/office/drawing/2014/main" id="{FC2F3434-5F6A-4CAD-B0CD-573F8B797A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7E2364-C171-4082-9A28-49FA679C93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09BA86-5825-414F-9B51-7F836626C333}" type="slidenum">
              <a:rPr lang="en-GB" smtClean="0"/>
              <a:t>‹#›</a:t>
            </a:fld>
            <a:endParaRPr lang="en-GB"/>
          </a:p>
        </p:txBody>
      </p:sp>
    </p:spTree>
    <p:extLst>
      <p:ext uri="{BB962C8B-B14F-4D97-AF65-F5344CB8AC3E}">
        <p14:creationId xmlns:p14="http://schemas.microsoft.com/office/powerpoint/2010/main" val="993613217"/>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86913-0FD7-45D7-BF15-BD37F9A57F40}"/>
              </a:ext>
            </a:extLst>
          </p:cNvPr>
          <p:cNvSpPr>
            <a:spLocks noGrp="1"/>
          </p:cNvSpPr>
          <p:nvPr>
            <p:ph type="ctrTitle"/>
          </p:nvPr>
        </p:nvSpPr>
        <p:spPr/>
        <p:txBody>
          <a:bodyPr/>
          <a:lstStyle/>
          <a:p>
            <a:r>
              <a:rPr lang="en-GB" b="1" dirty="0"/>
              <a:t>CONTROL STRUCTURES EXCERCISES </a:t>
            </a:r>
          </a:p>
        </p:txBody>
      </p:sp>
      <p:sp>
        <p:nvSpPr>
          <p:cNvPr id="3" name="Subtitle 2">
            <a:extLst>
              <a:ext uri="{FF2B5EF4-FFF2-40B4-BE49-F238E27FC236}">
                <a16:creationId xmlns:a16="http://schemas.microsoft.com/office/drawing/2014/main" id="{C2042CA3-452D-4306-A0DA-4DFD18245104}"/>
              </a:ext>
            </a:extLst>
          </p:cNvPr>
          <p:cNvSpPr>
            <a:spLocks noGrp="1"/>
          </p:cNvSpPr>
          <p:nvPr>
            <p:ph type="subTitle" idx="1"/>
          </p:nvPr>
        </p:nvSpPr>
        <p:spPr/>
        <p:txBody>
          <a:bodyPr/>
          <a:lstStyle/>
          <a:p>
            <a:r>
              <a:rPr lang="en-GB" b="1" dirty="0"/>
              <a:t>JOY BOTU </a:t>
            </a:r>
          </a:p>
        </p:txBody>
      </p:sp>
    </p:spTree>
    <p:extLst>
      <p:ext uri="{BB962C8B-B14F-4D97-AF65-F5344CB8AC3E}">
        <p14:creationId xmlns:p14="http://schemas.microsoft.com/office/powerpoint/2010/main" val="522260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E3EE5-BBD9-4B6C-A17D-E7D53B56328E}"/>
              </a:ext>
            </a:extLst>
          </p:cNvPr>
          <p:cNvSpPr>
            <a:spLocks noGrp="1"/>
          </p:cNvSpPr>
          <p:nvPr>
            <p:ph type="title"/>
          </p:nvPr>
        </p:nvSpPr>
        <p:spPr>
          <a:xfrm>
            <a:off x="967596" y="733245"/>
            <a:ext cx="10515600" cy="4175185"/>
          </a:xfrm>
        </p:spPr>
        <p:txBody>
          <a:bodyPr>
            <a:normAutofit/>
          </a:bodyPr>
          <a:lstStyle/>
          <a:p>
            <a:pPr algn="just"/>
            <a:r>
              <a:rPr lang="en-GB" sz="3600" b="1" dirty="0"/>
              <a:t>Write a program and ask the user to enter a number. The number should be between 1 to 10. If the user enters a valid number, display "Valid" on the console. Otherwise, display "Invalid". (This logic is used a lot in applications where values entered into input boxes need to be validated.)</a:t>
            </a:r>
          </a:p>
        </p:txBody>
      </p:sp>
    </p:spTree>
    <p:extLst>
      <p:ext uri="{BB962C8B-B14F-4D97-AF65-F5344CB8AC3E}">
        <p14:creationId xmlns:p14="http://schemas.microsoft.com/office/powerpoint/2010/main" val="3007361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F8D97917-06D4-47A4-8BDA-9FED779A432E}"/>
              </a:ext>
            </a:extLst>
          </p:cNvPr>
          <p:cNvSpPr>
            <a:spLocks noGrp="1"/>
          </p:cNvSpPr>
          <p:nvPr>
            <p:ph idx="1"/>
          </p:nvPr>
        </p:nvSpPr>
        <p:spPr>
          <a:xfrm>
            <a:off x="1114247" y="431230"/>
            <a:ext cx="10515600" cy="4486275"/>
          </a:xfrm>
        </p:spPr>
        <p:txBody>
          <a:bodyPr>
            <a:noAutofit/>
          </a:bodyPr>
          <a:lstStyle/>
          <a:p>
            <a:pPr marL="0" indent="0">
              <a:buNone/>
            </a:pPr>
            <a:r>
              <a:rPr lang="en-GB" sz="1800" b="1" dirty="0">
                <a:solidFill>
                  <a:srgbClr val="0000FF"/>
                </a:solidFill>
                <a:latin typeface="Consolas" panose="020B0609020204030204" pitchFamily="49" charset="0"/>
              </a:rPr>
              <a:t>using</a:t>
            </a:r>
            <a:r>
              <a:rPr lang="en-GB" sz="1800" b="1" dirty="0">
                <a:solidFill>
                  <a:srgbClr val="000000"/>
                </a:solidFill>
                <a:latin typeface="Consolas" panose="020B0609020204030204" pitchFamily="49" charset="0"/>
              </a:rPr>
              <a:t> System;</a:t>
            </a:r>
          </a:p>
          <a:p>
            <a:pPr marL="0" indent="0">
              <a:buNone/>
            </a:pPr>
            <a:r>
              <a:rPr lang="en-GB" sz="1800" b="1" dirty="0">
                <a:solidFill>
                  <a:srgbClr val="0000FF"/>
                </a:solidFill>
                <a:latin typeface="Consolas" panose="020B0609020204030204" pitchFamily="49" charset="0"/>
              </a:rPr>
              <a:t>namespace</a:t>
            </a:r>
            <a:r>
              <a:rPr lang="en-GB" sz="1800" b="1" dirty="0">
                <a:solidFill>
                  <a:srgbClr val="000000"/>
                </a:solidFill>
                <a:latin typeface="Consolas" panose="020B0609020204030204" pitchFamily="49" charset="0"/>
              </a:rPr>
              <a:t> CSharp1Exercises.ControlFlow</a:t>
            </a:r>
          </a:p>
          <a:p>
            <a:pPr marL="0" indent="0">
              <a:buNone/>
            </a:pPr>
            <a:r>
              <a:rPr lang="en-GB" sz="1800" b="1" dirty="0">
                <a:solidFill>
                  <a:srgbClr val="000000"/>
                </a:solidFill>
                <a:latin typeface="Consolas" panose="020B0609020204030204" pitchFamily="49" charset="0"/>
              </a:rPr>
              <a:t>{</a:t>
            </a:r>
          </a:p>
          <a:p>
            <a:pPr marL="0" indent="0">
              <a:buNone/>
            </a:pPr>
            <a:r>
              <a:rPr lang="en-GB" sz="1800" b="1" dirty="0">
                <a:solidFill>
                  <a:srgbClr val="000000"/>
                </a:solidFill>
                <a:latin typeface="Consolas" panose="020B0609020204030204" pitchFamily="49" charset="0"/>
              </a:rPr>
              <a:t>    </a:t>
            </a:r>
            <a:r>
              <a:rPr lang="en-GB" sz="1800" b="1" dirty="0">
                <a:solidFill>
                  <a:srgbClr val="0000FF"/>
                </a:solidFill>
                <a:latin typeface="Consolas" panose="020B0609020204030204" pitchFamily="49" charset="0"/>
              </a:rPr>
              <a:t>class</a:t>
            </a:r>
            <a:r>
              <a:rPr lang="en-GB" sz="1800" b="1" dirty="0">
                <a:solidFill>
                  <a:srgbClr val="000000"/>
                </a:solidFill>
                <a:latin typeface="Consolas" panose="020B0609020204030204" pitchFamily="49" charset="0"/>
              </a:rPr>
              <a:t> </a:t>
            </a:r>
            <a:r>
              <a:rPr lang="en-GB" sz="1800" b="1" dirty="0">
                <a:solidFill>
                  <a:srgbClr val="2B91AF"/>
                </a:solidFill>
                <a:latin typeface="Consolas" panose="020B0609020204030204" pitchFamily="49" charset="0"/>
              </a:rPr>
              <a:t>Conditionals</a:t>
            </a:r>
            <a:endParaRPr lang="en-GB" sz="1800" b="1" dirty="0">
              <a:solidFill>
                <a:srgbClr val="000000"/>
              </a:solidFill>
              <a:latin typeface="Consolas" panose="020B0609020204030204" pitchFamily="49" charset="0"/>
            </a:endParaRPr>
          </a:p>
          <a:p>
            <a:pPr marL="0" indent="0">
              <a:buNone/>
            </a:pPr>
            <a:r>
              <a:rPr lang="en-GB" sz="1800" b="1" dirty="0">
                <a:solidFill>
                  <a:srgbClr val="000000"/>
                </a:solidFill>
                <a:latin typeface="Consolas" panose="020B0609020204030204" pitchFamily="49" charset="0"/>
              </a:rPr>
              <a:t>    {</a:t>
            </a:r>
          </a:p>
          <a:p>
            <a:pPr marL="0" indent="0">
              <a:buNone/>
            </a:pPr>
            <a:r>
              <a:rPr lang="en-GB" sz="1800" b="1" dirty="0">
                <a:solidFill>
                  <a:srgbClr val="000000"/>
                </a:solidFill>
                <a:latin typeface="Consolas" panose="020B0609020204030204" pitchFamily="49" charset="0"/>
              </a:rPr>
              <a:t>        </a:t>
            </a:r>
            <a:r>
              <a:rPr lang="en-GB" sz="1800" b="1" dirty="0">
                <a:solidFill>
                  <a:srgbClr val="0000FF"/>
                </a:solidFill>
                <a:latin typeface="Consolas" panose="020B0609020204030204" pitchFamily="49" charset="0"/>
              </a:rPr>
              <a:t>static</a:t>
            </a:r>
            <a:r>
              <a:rPr lang="en-GB" sz="1800" b="1" dirty="0">
                <a:solidFill>
                  <a:srgbClr val="000000"/>
                </a:solidFill>
                <a:latin typeface="Consolas" panose="020B0609020204030204" pitchFamily="49" charset="0"/>
              </a:rPr>
              <a:t> </a:t>
            </a:r>
            <a:r>
              <a:rPr lang="en-GB" sz="1800" b="1" dirty="0">
                <a:solidFill>
                  <a:srgbClr val="0000FF"/>
                </a:solidFill>
                <a:latin typeface="Consolas" panose="020B0609020204030204" pitchFamily="49" charset="0"/>
              </a:rPr>
              <a:t>void</a:t>
            </a:r>
            <a:r>
              <a:rPr lang="en-GB" sz="1800" b="1" dirty="0">
                <a:solidFill>
                  <a:srgbClr val="000000"/>
                </a:solidFill>
                <a:latin typeface="Consolas" panose="020B0609020204030204" pitchFamily="49" charset="0"/>
              </a:rPr>
              <a:t> Main(</a:t>
            </a:r>
            <a:r>
              <a:rPr lang="en-GB" sz="1800" b="1" dirty="0">
                <a:solidFill>
                  <a:srgbClr val="0000FF"/>
                </a:solidFill>
                <a:latin typeface="Consolas" panose="020B0609020204030204" pitchFamily="49" charset="0"/>
              </a:rPr>
              <a:t>string</a:t>
            </a:r>
            <a:r>
              <a:rPr lang="en-GB" sz="1800" b="1" dirty="0">
                <a:solidFill>
                  <a:srgbClr val="000000"/>
                </a:solidFill>
                <a:latin typeface="Consolas" panose="020B0609020204030204" pitchFamily="49" charset="0"/>
              </a:rPr>
              <a:t>[] </a:t>
            </a:r>
            <a:r>
              <a:rPr lang="en-GB" sz="1800" b="1" dirty="0" err="1">
                <a:solidFill>
                  <a:srgbClr val="000000"/>
                </a:solidFill>
                <a:latin typeface="Consolas" panose="020B0609020204030204" pitchFamily="49" charset="0"/>
              </a:rPr>
              <a:t>args</a:t>
            </a:r>
            <a:r>
              <a:rPr lang="en-GB" sz="1800" b="1" dirty="0">
                <a:solidFill>
                  <a:srgbClr val="000000"/>
                </a:solidFill>
                <a:latin typeface="Consolas" panose="020B0609020204030204" pitchFamily="49" charset="0"/>
              </a:rPr>
              <a:t>)</a:t>
            </a:r>
          </a:p>
          <a:p>
            <a:pPr marL="0" indent="0">
              <a:buNone/>
            </a:pPr>
            <a:r>
              <a:rPr lang="en-GB" sz="1800" b="1" dirty="0">
                <a:solidFill>
                  <a:srgbClr val="000000"/>
                </a:solidFill>
                <a:latin typeface="Consolas" panose="020B0609020204030204" pitchFamily="49" charset="0"/>
              </a:rPr>
              <a:t>        {</a:t>
            </a:r>
          </a:p>
          <a:p>
            <a:pPr marL="0" indent="0">
              <a:buNone/>
            </a:pPr>
            <a:r>
              <a:rPr lang="en-GB" sz="1800" b="1" dirty="0">
                <a:solidFill>
                  <a:srgbClr val="000000"/>
                </a:solidFill>
                <a:latin typeface="Consolas" panose="020B0609020204030204" pitchFamily="49" charset="0"/>
              </a:rPr>
              <a:t>            </a:t>
            </a:r>
            <a:r>
              <a:rPr lang="en-GB" sz="1800" b="1" dirty="0" err="1">
                <a:solidFill>
                  <a:srgbClr val="000000"/>
                </a:solidFill>
                <a:latin typeface="Consolas" panose="020B0609020204030204" pitchFamily="49" charset="0"/>
              </a:rPr>
              <a:t>Console.Write</a:t>
            </a:r>
            <a:r>
              <a:rPr lang="en-GB" sz="1800" b="1" dirty="0">
                <a:solidFill>
                  <a:srgbClr val="000000"/>
                </a:solidFill>
                <a:latin typeface="Consolas" panose="020B0609020204030204" pitchFamily="49" charset="0"/>
              </a:rPr>
              <a:t>(</a:t>
            </a:r>
            <a:r>
              <a:rPr lang="en-GB" sz="1800" b="1" dirty="0">
                <a:solidFill>
                  <a:srgbClr val="A31515"/>
                </a:solidFill>
                <a:latin typeface="Consolas" panose="020B0609020204030204" pitchFamily="49" charset="0"/>
              </a:rPr>
              <a:t>"Enter a number between 1 to 10: "</a:t>
            </a:r>
            <a:r>
              <a:rPr lang="en-GB" sz="1800" b="1" dirty="0">
                <a:solidFill>
                  <a:srgbClr val="000000"/>
                </a:solidFill>
                <a:latin typeface="Consolas" panose="020B0609020204030204" pitchFamily="49" charset="0"/>
              </a:rPr>
              <a:t>);</a:t>
            </a:r>
          </a:p>
          <a:p>
            <a:pPr marL="0" indent="0">
              <a:buNone/>
            </a:pPr>
            <a:r>
              <a:rPr lang="en-GB" sz="1800" b="1" dirty="0">
                <a:solidFill>
                  <a:srgbClr val="000000"/>
                </a:solidFill>
                <a:latin typeface="Consolas" panose="020B0609020204030204" pitchFamily="49" charset="0"/>
              </a:rPr>
              <a:t>            </a:t>
            </a:r>
            <a:r>
              <a:rPr lang="en-GB" sz="1800" b="1" dirty="0">
                <a:solidFill>
                  <a:srgbClr val="0000FF"/>
                </a:solidFill>
                <a:latin typeface="Consolas" panose="020B0609020204030204" pitchFamily="49" charset="0"/>
              </a:rPr>
              <a:t>var</a:t>
            </a:r>
            <a:r>
              <a:rPr lang="en-GB" sz="1800" b="1" dirty="0">
                <a:solidFill>
                  <a:srgbClr val="000000"/>
                </a:solidFill>
                <a:latin typeface="Consolas" panose="020B0609020204030204" pitchFamily="49" charset="0"/>
              </a:rPr>
              <a:t> input = </a:t>
            </a:r>
            <a:r>
              <a:rPr lang="en-GB" sz="1800" b="1" dirty="0" err="1">
                <a:solidFill>
                  <a:srgbClr val="000000"/>
                </a:solidFill>
                <a:latin typeface="Consolas" panose="020B0609020204030204" pitchFamily="49" charset="0"/>
              </a:rPr>
              <a:t>Console.ReadLine</a:t>
            </a:r>
            <a:r>
              <a:rPr lang="en-GB" sz="1800" b="1" dirty="0">
                <a:solidFill>
                  <a:srgbClr val="000000"/>
                </a:solidFill>
                <a:latin typeface="Consolas" panose="020B0609020204030204" pitchFamily="49" charset="0"/>
              </a:rPr>
              <a:t>();</a:t>
            </a:r>
          </a:p>
          <a:p>
            <a:pPr marL="0" indent="0">
              <a:buNone/>
            </a:pPr>
            <a:r>
              <a:rPr lang="en-GB" sz="1800" b="1" dirty="0">
                <a:solidFill>
                  <a:srgbClr val="000000"/>
                </a:solidFill>
                <a:latin typeface="Consolas" panose="020B0609020204030204" pitchFamily="49" charset="0"/>
              </a:rPr>
              <a:t>            </a:t>
            </a:r>
            <a:r>
              <a:rPr lang="en-GB" sz="1800" b="1" dirty="0">
                <a:solidFill>
                  <a:srgbClr val="0000FF"/>
                </a:solidFill>
                <a:latin typeface="Consolas" panose="020B0609020204030204" pitchFamily="49" charset="0"/>
              </a:rPr>
              <a:t>var</a:t>
            </a:r>
            <a:r>
              <a:rPr lang="en-GB" sz="1800" b="1" dirty="0">
                <a:solidFill>
                  <a:srgbClr val="000000"/>
                </a:solidFill>
                <a:latin typeface="Consolas" panose="020B0609020204030204" pitchFamily="49" charset="0"/>
              </a:rPr>
              <a:t> number = Convert.ToInt32(input);</a:t>
            </a:r>
          </a:p>
          <a:p>
            <a:pPr marL="0" indent="0">
              <a:buNone/>
            </a:pPr>
            <a:r>
              <a:rPr lang="en-GB" sz="1800" b="1" dirty="0">
                <a:solidFill>
                  <a:srgbClr val="000000"/>
                </a:solidFill>
                <a:latin typeface="Consolas" panose="020B0609020204030204" pitchFamily="49" charset="0"/>
              </a:rPr>
              <a:t>            </a:t>
            </a:r>
            <a:r>
              <a:rPr lang="en-GB" sz="1800" b="1" dirty="0">
                <a:solidFill>
                  <a:srgbClr val="0000FF"/>
                </a:solidFill>
                <a:latin typeface="Consolas" panose="020B0609020204030204" pitchFamily="49" charset="0"/>
              </a:rPr>
              <a:t>if</a:t>
            </a:r>
            <a:r>
              <a:rPr lang="en-GB" sz="1800" b="1" dirty="0">
                <a:solidFill>
                  <a:srgbClr val="000000"/>
                </a:solidFill>
                <a:latin typeface="Consolas" panose="020B0609020204030204" pitchFamily="49" charset="0"/>
              </a:rPr>
              <a:t> (number &gt;= 1 &amp;&amp; number &lt;= 10)</a:t>
            </a:r>
          </a:p>
          <a:p>
            <a:pPr marL="0" indent="0">
              <a:buNone/>
            </a:pPr>
            <a:r>
              <a:rPr lang="en-GB" sz="1800" b="1" dirty="0">
                <a:solidFill>
                  <a:srgbClr val="000000"/>
                </a:solidFill>
                <a:latin typeface="Consolas" panose="020B0609020204030204" pitchFamily="49" charset="0"/>
              </a:rPr>
              <a:t>                </a:t>
            </a:r>
            <a:r>
              <a:rPr lang="en-GB" sz="1800" b="1" dirty="0" err="1">
                <a:solidFill>
                  <a:srgbClr val="000000"/>
                </a:solidFill>
                <a:latin typeface="Consolas" panose="020B0609020204030204" pitchFamily="49" charset="0"/>
              </a:rPr>
              <a:t>Console.WriteLine</a:t>
            </a:r>
            <a:r>
              <a:rPr lang="en-GB" sz="1800" b="1" dirty="0">
                <a:solidFill>
                  <a:srgbClr val="000000"/>
                </a:solidFill>
                <a:latin typeface="Consolas" panose="020B0609020204030204" pitchFamily="49" charset="0"/>
              </a:rPr>
              <a:t>(</a:t>
            </a:r>
            <a:r>
              <a:rPr lang="en-GB" sz="1800" b="1" dirty="0">
                <a:solidFill>
                  <a:srgbClr val="A31515"/>
                </a:solidFill>
                <a:latin typeface="Consolas" panose="020B0609020204030204" pitchFamily="49" charset="0"/>
              </a:rPr>
              <a:t>"Valid"</a:t>
            </a:r>
            <a:r>
              <a:rPr lang="en-GB" sz="1800" b="1" dirty="0">
                <a:solidFill>
                  <a:srgbClr val="000000"/>
                </a:solidFill>
                <a:latin typeface="Consolas" panose="020B0609020204030204" pitchFamily="49" charset="0"/>
              </a:rPr>
              <a:t>);</a:t>
            </a:r>
          </a:p>
          <a:p>
            <a:pPr marL="0" indent="0">
              <a:buNone/>
            </a:pPr>
            <a:r>
              <a:rPr lang="en-GB" sz="1800" b="1" dirty="0">
                <a:solidFill>
                  <a:srgbClr val="000000"/>
                </a:solidFill>
                <a:latin typeface="Consolas" panose="020B0609020204030204" pitchFamily="49" charset="0"/>
              </a:rPr>
              <a:t>            </a:t>
            </a:r>
            <a:r>
              <a:rPr lang="en-GB" sz="1800" b="1" dirty="0">
                <a:solidFill>
                  <a:srgbClr val="0000FF"/>
                </a:solidFill>
                <a:latin typeface="Consolas" panose="020B0609020204030204" pitchFamily="49" charset="0"/>
              </a:rPr>
              <a:t>else</a:t>
            </a:r>
            <a:endParaRPr lang="en-GB" sz="1800" b="1" dirty="0">
              <a:solidFill>
                <a:srgbClr val="000000"/>
              </a:solidFill>
              <a:latin typeface="Consolas" panose="020B0609020204030204" pitchFamily="49" charset="0"/>
            </a:endParaRPr>
          </a:p>
          <a:p>
            <a:pPr marL="0" indent="0">
              <a:buNone/>
            </a:pPr>
            <a:r>
              <a:rPr lang="en-GB" sz="1800" b="1" dirty="0">
                <a:solidFill>
                  <a:srgbClr val="000000"/>
                </a:solidFill>
                <a:latin typeface="Consolas" panose="020B0609020204030204" pitchFamily="49" charset="0"/>
              </a:rPr>
              <a:t>                </a:t>
            </a:r>
            <a:r>
              <a:rPr lang="en-GB" sz="1800" b="1" dirty="0" err="1">
                <a:solidFill>
                  <a:srgbClr val="000000"/>
                </a:solidFill>
                <a:latin typeface="Consolas" panose="020B0609020204030204" pitchFamily="49" charset="0"/>
              </a:rPr>
              <a:t>Console.WriteLine</a:t>
            </a:r>
            <a:r>
              <a:rPr lang="en-GB" sz="1800" b="1" dirty="0">
                <a:solidFill>
                  <a:srgbClr val="000000"/>
                </a:solidFill>
                <a:latin typeface="Consolas" panose="020B0609020204030204" pitchFamily="49" charset="0"/>
              </a:rPr>
              <a:t>(</a:t>
            </a:r>
            <a:r>
              <a:rPr lang="en-GB" sz="1800" b="1" dirty="0">
                <a:solidFill>
                  <a:srgbClr val="A31515"/>
                </a:solidFill>
                <a:latin typeface="Consolas" panose="020B0609020204030204" pitchFamily="49" charset="0"/>
              </a:rPr>
              <a:t>"Invalid"</a:t>
            </a:r>
            <a:r>
              <a:rPr lang="en-GB" sz="1800" b="1" dirty="0">
                <a:solidFill>
                  <a:srgbClr val="000000"/>
                </a:solidFill>
                <a:latin typeface="Consolas" panose="020B0609020204030204" pitchFamily="49" charset="0"/>
              </a:rPr>
              <a:t>);</a:t>
            </a:r>
          </a:p>
          <a:p>
            <a:pPr marL="0" indent="0">
              <a:buNone/>
            </a:pPr>
            <a:r>
              <a:rPr lang="en-GB" sz="1800" b="1" dirty="0">
                <a:solidFill>
                  <a:srgbClr val="000000"/>
                </a:solidFill>
                <a:latin typeface="Consolas" panose="020B0609020204030204" pitchFamily="49" charset="0"/>
              </a:rPr>
              <a:t>        }</a:t>
            </a:r>
          </a:p>
          <a:p>
            <a:pPr marL="0" indent="0">
              <a:buNone/>
            </a:pPr>
            <a:r>
              <a:rPr lang="en-GB" sz="1800" b="1" dirty="0">
                <a:solidFill>
                  <a:srgbClr val="000000"/>
                </a:solidFill>
                <a:latin typeface="Consolas" panose="020B0609020204030204" pitchFamily="49" charset="0"/>
              </a:rPr>
              <a:t>    }</a:t>
            </a:r>
          </a:p>
          <a:p>
            <a:pPr marL="0" indent="0">
              <a:buNone/>
            </a:pPr>
            <a:r>
              <a:rPr lang="en-GB" sz="1800" b="1" dirty="0">
                <a:solidFill>
                  <a:srgbClr val="000000"/>
                </a:solidFill>
                <a:latin typeface="Consolas" panose="020B0609020204030204" pitchFamily="49" charset="0"/>
              </a:rPr>
              <a:t>}</a:t>
            </a:r>
            <a:endParaRPr lang="en-GB" sz="1800" b="1" dirty="0"/>
          </a:p>
        </p:txBody>
      </p:sp>
    </p:spTree>
    <p:extLst>
      <p:ext uri="{BB962C8B-B14F-4D97-AF65-F5344CB8AC3E}">
        <p14:creationId xmlns:p14="http://schemas.microsoft.com/office/powerpoint/2010/main" val="76322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0A81B-B3AF-496F-B6B1-590737AD91DF}"/>
              </a:ext>
            </a:extLst>
          </p:cNvPr>
          <p:cNvSpPr>
            <a:spLocks noGrp="1"/>
          </p:cNvSpPr>
          <p:nvPr>
            <p:ph type="title"/>
          </p:nvPr>
        </p:nvSpPr>
        <p:spPr>
          <a:xfrm>
            <a:off x="665672" y="983411"/>
            <a:ext cx="10515600" cy="3372929"/>
          </a:xfrm>
        </p:spPr>
        <p:txBody>
          <a:bodyPr>
            <a:normAutofit/>
          </a:bodyPr>
          <a:lstStyle/>
          <a:p>
            <a:pPr algn="just"/>
            <a:r>
              <a:rPr lang="en-GB" sz="5400" b="1" dirty="0"/>
              <a:t>Write a program which takes two numbers from the console and displays the maximum of the two.</a:t>
            </a:r>
          </a:p>
        </p:txBody>
      </p:sp>
    </p:spTree>
    <p:extLst>
      <p:ext uri="{BB962C8B-B14F-4D97-AF65-F5344CB8AC3E}">
        <p14:creationId xmlns:p14="http://schemas.microsoft.com/office/powerpoint/2010/main" val="1376338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4D45B4A0-CE13-4F4B-B65B-60477AA3BFE5}"/>
              </a:ext>
            </a:extLst>
          </p:cNvPr>
          <p:cNvSpPr>
            <a:spLocks noGrp="1"/>
          </p:cNvSpPr>
          <p:nvPr>
            <p:ph idx="1"/>
          </p:nvPr>
        </p:nvSpPr>
        <p:spPr>
          <a:xfrm>
            <a:off x="1071113" y="287174"/>
            <a:ext cx="10515600" cy="4351338"/>
          </a:xfrm>
        </p:spPr>
        <p:txBody>
          <a:bodyPr>
            <a:noAutofit/>
          </a:bodyPr>
          <a:lstStyle/>
          <a:p>
            <a:pPr marL="0" indent="0">
              <a:buNone/>
            </a:pPr>
            <a:r>
              <a:rPr lang="en-GB" sz="1600" b="1" dirty="0">
                <a:solidFill>
                  <a:srgbClr val="0000FF"/>
                </a:solidFill>
                <a:latin typeface="Consolas" panose="020B0609020204030204" pitchFamily="49" charset="0"/>
              </a:rPr>
              <a:t>using</a:t>
            </a:r>
            <a:r>
              <a:rPr lang="en-GB" sz="1600" b="1" dirty="0">
                <a:solidFill>
                  <a:srgbClr val="000000"/>
                </a:solidFill>
                <a:latin typeface="Consolas" panose="020B0609020204030204" pitchFamily="49" charset="0"/>
              </a:rPr>
              <a:t> System;</a:t>
            </a:r>
          </a:p>
          <a:p>
            <a:pPr marL="0" indent="0">
              <a:buNone/>
            </a:pPr>
            <a:r>
              <a:rPr lang="en-GB" sz="1600" b="1" dirty="0">
                <a:solidFill>
                  <a:srgbClr val="0000FF"/>
                </a:solidFill>
                <a:latin typeface="Consolas" panose="020B0609020204030204" pitchFamily="49" charset="0"/>
              </a:rPr>
              <a:t>namespace</a:t>
            </a:r>
            <a:r>
              <a:rPr lang="en-GB" sz="1600" b="1" dirty="0">
                <a:solidFill>
                  <a:srgbClr val="000000"/>
                </a:solidFill>
                <a:latin typeface="Consolas" panose="020B0609020204030204" pitchFamily="49" charset="0"/>
              </a:rPr>
              <a:t> CSharp1Exercises.ControlFlow</a:t>
            </a:r>
          </a:p>
          <a:p>
            <a:pPr marL="0" indent="0">
              <a:buNone/>
            </a:pPr>
            <a:r>
              <a:rPr lang="en-GB" sz="1600" b="1" dirty="0">
                <a:solidFill>
                  <a:srgbClr val="000000"/>
                </a:solidFill>
                <a:latin typeface="Consolas" panose="020B0609020204030204" pitchFamily="49" charset="0"/>
              </a:rPr>
              <a:t>{</a:t>
            </a:r>
          </a:p>
          <a:p>
            <a:pPr marL="0" indent="0">
              <a:buNone/>
            </a:pPr>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class</a:t>
            </a:r>
            <a:r>
              <a:rPr lang="en-GB" sz="1600" b="1" dirty="0">
                <a:solidFill>
                  <a:srgbClr val="000000"/>
                </a:solidFill>
                <a:latin typeface="Consolas" panose="020B0609020204030204" pitchFamily="49" charset="0"/>
              </a:rPr>
              <a:t> </a:t>
            </a:r>
            <a:r>
              <a:rPr lang="en-GB" sz="1600" b="1" dirty="0">
                <a:solidFill>
                  <a:srgbClr val="2B91AF"/>
                </a:solidFill>
                <a:latin typeface="Consolas" panose="020B0609020204030204" pitchFamily="49" charset="0"/>
              </a:rPr>
              <a:t>Conditionals</a:t>
            </a:r>
            <a:endParaRPr lang="en-GB" sz="1600" b="1" dirty="0">
              <a:solidFill>
                <a:srgbClr val="000000"/>
              </a:solidFill>
              <a:latin typeface="Consolas" panose="020B0609020204030204" pitchFamily="49" charset="0"/>
            </a:endParaRPr>
          </a:p>
          <a:p>
            <a:pPr marL="0" indent="0">
              <a:buNone/>
            </a:pPr>
            <a:r>
              <a:rPr lang="en-GB" sz="1600" b="1" dirty="0">
                <a:solidFill>
                  <a:srgbClr val="000000"/>
                </a:solidFill>
                <a:latin typeface="Consolas" panose="020B0609020204030204" pitchFamily="49" charset="0"/>
              </a:rPr>
              <a:t>    {</a:t>
            </a:r>
          </a:p>
          <a:p>
            <a:pPr marL="0" indent="0">
              <a:buNone/>
            </a:pPr>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static</a:t>
            </a:r>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void</a:t>
            </a:r>
            <a:r>
              <a:rPr lang="en-GB" sz="1600" b="1" dirty="0">
                <a:solidFill>
                  <a:srgbClr val="000000"/>
                </a:solidFill>
                <a:latin typeface="Consolas" panose="020B0609020204030204" pitchFamily="49" charset="0"/>
              </a:rPr>
              <a:t> Main(</a:t>
            </a:r>
            <a:r>
              <a:rPr lang="en-GB" sz="1600" b="1" dirty="0">
                <a:solidFill>
                  <a:srgbClr val="0000FF"/>
                </a:solidFill>
                <a:latin typeface="Consolas" panose="020B0609020204030204" pitchFamily="49" charset="0"/>
              </a:rPr>
              <a:t>string</a:t>
            </a:r>
            <a:r>
              <a:rPr lang="en-GB" sz="1600" b="1" dirty="0">
                <a:solidFill>
                  <a:srgbClr val="000000"/>
                </a:solidFill>
                <a:latin typeface="Consolas" panose="020B0609020204030204" pitchFamily="49" charset="0"/>
              </a:rPr>
              <a:t>[] </a:t>
            </a:r>
            <a:r>
              <a:rPr lang="en-GB" sz="1600" b="1" dirty="0" err="1">
                <a:solidFill>
                  <a:srgbClr val="000000"/>
                </a:solidFill>
                <a:latin typeface="Consolas" panose="020B0609020204030204" pitchFamily="49" charset="0"/>
              </a:rPr>
              <a:t>args</a:t>
            </a:r>
            <a:r>
              <a:rPr lang="en-GB" sz="1600" b="1" dirty="0">
                <a:solidFill>
                  <a:srgbClr val="000000"/>
                </a:solidFill>
                <a:latin typeface="Consolas" panose="020B0609020204030204" pitchFamily="49" charset="0"/>
              </a:rPr>
              <a:t>)</a:t>
            </a:r>
          </a:p>
          <a:p>
            <a:pPr marL="0" indent="0">
              <a:buNone/>
            </a:pPr>
            <a:r>
              <a:rPr lang="en-GB" sz="1600" b="1" dirty="0">
                <a:solidFill>
                  <a:srgbClr val="000000"/>
                </a:solidFill>
                <a:latin typeface="Consolas" panose="020B0609020204030204" pitchFamily="49" charset="0"/>
              </a:rPr>
              <a:t>        {</a:t>
            </a:r>
          </a:p>
          <a:p>
            <a:pPr marL="0" indent="0">
              <a:buNone/>
            </a:pPr>
            <a:r>
              <a:rPr lang="en-GB" sz="1600" b="1" dirty="0">
                <a:solidFill>
                  <a:srgbClr val="000000"/>
                </a:solidFill>
                <a:latin typeface="Consolas" panose="020B0609020204030204" pitchFamily="49" charset="0"/>
              </a:rPr>
              <a:t>            </a:t>
            </a:r>
            <a:r>
              <a:rPr lang="en-GB" sz="1600" b="1" dirty="0" err="1">
                <a:solidFill>
                  <a:srgbClr val="000000"/>
                </a:solidFill>
                <a:latin typeface="Consolas" panose="020B0609020204030204" pitchFamily="49" charset="0"/>
              </a:rPr>
              <a:t>Console.Write</a:t>
            </a:r>
            <a:r>
              <a:rPr lang="en-GB" sz="1600" b="1" dirty="0">
                <a:solidFill>
                  <a:srgbClr val="000000"/>
                </a:solidFill>
                <a:latin typeface="Consolas" panose="020B0609020204030204" pitchFamily="49" charset="0"/>
              </a:rPr>
              <a:t>(</a:t>
            </a:r>
            <a:r>
              <a:rPr lang="en-GB" sz="1600" b="1" dirty="0">
                <a:solidFill>
                  <a:srgbClr val="A31515"/>
                </a:solidFill>
                <a:latin typeface="Consolas" panose="020B0609020204030204" pitchFamily="49" charset="0"/>
              </a:rPr>
              <a:t>"Enter a number: "</a:t>
            </a:r>
            <a:r>
              <a:rPr lang="en-GB" sz="1600" b="1" dirty="0">
                <a:solidFill>
                  <a:srgbClr val="000000"/>
                </a:solidFill>
                <a:latin typeface="Consolas" panose="020B0609020204030204" pitchFamily="49" charset="0"/>
              </a:rPr>
              <a:t>);</a:t>
            </a:r>
          </a:p>
          <a:p>
            <a:pPr marL="0" indent="0">
              <a:buNone/>
            </a:pPr>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var</a:t>
            </a:r>
            <a:r>
              <a:rPr lang="en-GB" sz="1600" b="1" dirty="0">
                <a:solidFill>
                  <a:srgbClr val="000000"/>
                </a:solidFill>
                <a:latin typeface="Consolas" panose="020B0609020204030204" pitchFamily="49" charset="0"/>
              </a:rPr>
              <a:t> number1 = Convert.ToInt32(</a:t>
            </a:r>
            <a:r>
              <a:rPr lang="en-GB" sz="1600" b="1" dirty="0" err="1">
                <a:solidFill>
                  <a:srgbClr val="000000"/>
                </a:solidFill>
                <a:latin typeface="Consolas" panose="020B0609020204030204" pitchFamily="49" charset="0"/>
              </a:rPr>
              <a:t>Console.ReadLine</a:t>
            </a:r>
            <a:r>
              <a:rPr lang="en-GB" sz="1600" b="1" dirty="0">
                <a:solidFill>
                  <a:srgbClr val="000000"/>
                </a:solidFill>
                <a:latin typeface="Consolas" panose="020B0609020204030204" pitchFamily="49" charset="0"/>
              </a:rPr>
              <a:t>());</a:t>
            </a:r>
          </a:p>
          <a:p>
            <a:pPr marL="0" indent="0">
              <a:buNone/>
            </a:pPr>
            <a:endParaRPr lang="en-GB" sz="1600" b="1" dirty="0">
              <a:solidFill>
                <a:srgbClr val="000000"/>
              </a:solidFill>
              <a:latin typeface="Consolas" panose="020B0609020204030204" pitchFamily="49" charset="0"/>
            </a:endParaRPr>
          </a:p>
          <a:p>
            <a:pPr marL="0" indent="0">
              <a:buNone/>
            </a:pPr>
            <a:r>
              <a:rPr lang="en-GB" sz="1600" b="1" dirty="0">
                <a:solidFill>
                  <a:srgbClr val="000000"/>
                </a:solidFill>
                <a:latin typeface="Consolas" panose="020B0609020204030204" pitchFamily="49" charset="0"/>
              </a:rPr>
              <a:t>            </a:t>
            </a:r>
            <a:r>
              <a:rPr lang="en-GB" sz="1600" b="1" dirty="0" err="1">
                <a:solidFill>
                  <a:srgbClr val="000000"/>
                </a:solidFill>
                <a:latin typeface="Consolas" panose="020B0609020204030204" pitchFamily="49" charset="0"/>
              </a:rPr>
              <a:t>Console.Write</a:t>
            </a:r>
            <a:r>
              <a:rPr lang="en-GB" sz="1600" b="1" dirty="0">
                <a:solidFill>
                  <a:srgbClr val="000000"/>
                </a:solidFill>
                <a:latin typeface="Consolas" panose="020B0609020204030204" pitchFamily="49" charset="0"/>
              </a:rPr>
              <a:t>(</a:t>
            </a:r>
            <a:r>
              <a:rPr lang="en-GB" sz="1600" b="1" dirty="0">
                <a:solidFill>
                  <a:srgbClr val="A31515"/>
                </a:solidFill>
                <a:latin typeface="Consolas" panose="020B0609020204030204" pitchFamily="49" charset="0"/>
              </a:rPr>
              <a:t>"Enter another number: "</a:t>
            </a:r>
            <a:r>
              <a:rPr lang="en-GB" sz="1600" b="1" dirty="0">
                <a:solidFill>
                  <a:srgbClr val="000000"/>
                </a:solidFill>
                <a:latin typeface="Consolas" panose="020B0609020204030204" pitchFamily="49" charset="0"/>
              </a:rPr>
              <a:t>);</a:t>
            </a:r>
          </a:p>
          <a:p>
            <a:pPr marL="0" indent="0">
              <a:buNone/>
            </a:pPr>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var</a:t>
            </a:r>
            <a:r>
              <a:rPr lang="en-GB" sz="1600" b="1" dirty="0">
                <a:solidFill>
                  <a:srgbClr val="000000"/>
                </a:solidFill>
                <a:latin typeface="Consolas" panose="020B0609020204030204" pitchFamily="49" charset="0"/>
              </a:rPr>
              <a:t> number2 = Convert.ToInt32(</a:t>
            </a:r>
            <a:r>
              <a:rPr lang="en-GB" sz="1600" b="1" dirty="0" err="1">
                <a:solidFill>
                  <a:srgbClr val="000000"/>
                </a:solidFill>
                <a:latin typeface="Consolas" panose="020B0609020204030204" pitchFamily="49" charset="0"/>
              </a:rPr>
              <a:t>Console.ReadLine</a:t>
            </a:r>
            <a:r>
              <a:rPr lang="en-GB" sz="1600" b="1" dirty="0">
                <a:solidFill>
                  <a:srgbClr val="000000"/>
                </a:solidFill>
                <a:latin typeface="Consolas" panose="020B0609020204030204" pitchFamily="49" charset="0"/>
              </a:rPr>
              <a:t>());</a:t>
            </a:r>
          </a:p>
          <a:p>
            <a:pPr marL="0" indent="0">
              <a:buNone/>
            </a:pPr>
            <a:endParaRPr lang="en-GB" sz="1600" b="1" dirty="0">
              <a:solidFill>
                <a:srgbClr val="000000"/>
              </a:solidFill>
              <a:latin typeface="Consolas" panose="020B0609020204030204" pitchFamily="49" charset="0"/>
            </a:endParaRPr>
          </a:p>
          <a:p>
            <a:pPr marL="0" indent="0">
              <a:buNone/>
            </a:pPr>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var</a:t>
            </a:r>
            <a:r>
              <a:rPr lang="en-GB" sz="1600" b="1" dirty="0">
                <a:solidFill>
                  <a:srgbClr val="000000"/>
                </a:solidFill>
                <a:latin typeface="Consolas" panose="020B0609020204030204" pitchFamily="49" charset="0"/>
              </a:rPr>
              <a:t> max = (number1 &gt; number2) ? number1 : number2;</a:t>
            </a:r>
          </a:p>
          <a:p>
            <a:pPr marL="0" indent="0">
              <a:buNone/>
            </a:pPr>
            <a:r>
              <a:rPr lang="en-GB" sz="1600" b="1" dirty="0">
                <a:solidFill>
                  <a:srgbClr val="000000"/>
                </a:solidFill>
                <a:latin typeface="Consolas" panose="020B0609020204030204" pitchFamily="49" charset="0"/>
              </a:rPr>
              <a:t>            </a:t>
            </a:r>
            <a:r>
              <a:rPr lang="en-GB" sz="1600" b="1" dirty="0" err="1">
                <a:solidFill>
                  <a:srgbClr val="000000"/>
                </a:solidFill>
                <a:latin typeface="Consolas" panose="020B0609020204030204" pitchFamily="49" charset="0"/>
              </a:rPr>
              <a:t>Console.WriteLine</a:t>
            </a:r>
            <a:r>
              <a:rPr lang="en-GB" sz="1600" b="1" dirty="0">
                <a:solidFill>
                  <a:srgbClr val="000000"/>
                </a:solidFill>
                <a:latin typeface="Consolas" panose="020B0609020204030204" pitchFamily="49" charset="0"/>
              </a:rPr>
              <a:t>(</a:t>
            </a:r>
            <a:r>
              <a:rPr lang="en-GB" sz="1600" b="1" dirty="0">
                <a:solidFill>
                  <a:srgbClr val="A31515"/>
                </a:solidFill>
                <a:latin typeface="Consolas" panose="020B0609020204030204" pitchFamily="49" charset="0"/>
              </a:rPr>
              <a:t>"Max is "</a:t>
            </a:r>
            <a:r>
              <a:rPr lang="en-GB" sz="1600" b="1" dirty="0">
                <a:solidFill>
                  <a:srgbClr val="000000"/>
                </a:solidFill>
                <a:latin typeface="Consolas" panose="020B0609020204030204" pitchFamily="49" charset="0"/>
              </a:rPr>
              <a:t> + max);</a:t>
            </a:r>
          </a:p>
          <a:p>
            <a:pPr marL="0" indent="0">
              <a:buNone/>
            </a:pPr>
            <a:r>
              <a:rPr lang="en-GB" sz="1600" b="1" dirty="0">
                <a:solidFill>
                  <a:srgbClr val="000000"/>
                </a:solidFill>
                <a:latin typeface="Consolas" panose="020B0609020204030204" pitchFamily="49" charset="0"/>
              </a:rPr>
              <a:t>        }</a:t>
            </a:r>
          </a:p>
          <a:p>
            <a:pPr marL="0" indent="0">
              <a:buNone/>
            </a:pPr>
            <a:r>
              <a:rPr lang="en-GB" sz="1600" b="1" dirty="0">
                <a:solidFill>
                  <a:srgbClr val="000000"/>
                </a:solidFill>
                <a:latin typeface="Consolas" panose="020B0609020204030204" pitchFamily="49" charset="0"/>
              </a:rPr>
              <a:t>    }</a:t>
            </a:r>
          </a:p>
          <a:p>
            <a:pPr marL="0" indent="0">
              <a:buNone/>
            </a:pPr>
            <a:r>
              <a:rPr lang="en-GB" sz="1600" b="1" dirty="0">
                <a:solidFill>
                  <a:srgbClr val="000000"/>
                </a:solidFill>
                <a:latin typeface="Consolas" panose="020B0609020204030204" pitchFamily="49" charset="0"/>
              </a:rPr>
              <a:t>}</a:t>
            </a:r>
            <a:endParaRPr lang="en-GB" sz="1600" b="1" dirty="0"/>
          </a:p>
        </p:txBody>
      </p:sp>
    </p:spTree>
    <p:extLst>
      <p:ext uri="{BB962C8B-B14F-4D97-AF65-F5344CB8AC3E}">
        <p14:creationId xmlns:p14="http://schemas.microsoft.com/office/powerpoint/2010/main" val="543975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D53DB-E206-48C2-A463-57042A1BEF3C}"/>
              </a:ext>
            </a:extLst>
          </p:cNvPr>
          <p:cNvSpPr>
            <a:spLocks noGrp="1"/>
          </p:cNvSpPr>
          <p:nvPr>
            <p:ph type="title"/>
          </p:nvPr>
        </p:nvSpPr>
        <p:spPr>
          <a:xfrm>
            <a:off x="767751" y="1595887"/>
            <a:ext cx="10913853" cy="2462842"/>
          </a:xfrm>
        </p:spPr>
        <p:txBody>
          <a:bodyPr>
            <a:normAutofit/>
          </a:bodyPr>
          <a:lstStyle/>
          <a:p>
            <a:r>
              <a:rPr lang="en-GB" sz="4800" b="1" dirty="0"/>
              <a:t>Write a </a:t>
            </a:r>
            <a:r>
              <a:rPr lang="en-GB" sz="6000" b="1" dirty="0"/>
              <a:t>program</a:t>
            </a:r>
            <a:r>
              <a:rPr lang="en-GB" sz="4800" b="1" dirty="0"/>
              <a:t> and ask the user to enter the width and height of an image. Then tell if the image is landscape or portrait.</a:t>
            </a:r>
          </a:p>
        </p:txBody>
      </p:sp>
    </p:spTree>
    <p:extLst>
      <p:ext uri="{BB962C8B-B14F-4D97-AF65-F5344CB8AC3E}">
        <p14:creationId xmlns:p14="http://schemas.microsoft.com/office/powerpoint/2010/main" val="3175255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E6218CB-EBD2-4493-9E70-57B94261F52C}"/>
              </a:ext>
            </a:extLst>
          </p:cNvPr>
          <p:cNvSpPr/>
          <p:nvPr/>
        </p:nvSpPr>
        <p:spPr>
          <a:xfrm>
            <a:off x="1328468" y="184385"/>
            <a:ext cx="8859328" cy="6124754"/>
          </a:xfrm>
          <a:prstGeom prst="rect">
            <a:avLst/>
          </a:prstGeom>
        </p:spPr>
        <p:txBody>
          <a:bodyPr wrap="square">
            <a:spAutoFit/>
          </a:bodyPr>
          <a:lstStyle/>
          <a:p>
            <a:r>
              <a:rPr lang="en-GB" sz="1400" b="1" dirty="0">
                <a:solidFill>
                  <a:srgbClr val="0000FF"/>
                </a:solidFill>
                <a:latin typeface="Consolas" panose="020B0609020204030204" pitchFamily="49" charset="0"/>
              </a:rPr>
              <a:t>using</a:t>
            </a:r>
            <a:r>
              <a:rPr lang="en-GB" sz="1400" b="1" dirty="0">
                <a:solidFill>
                  <a:srgbClr val="000000"/>
                </a:solidFill>
                <a:latin typeface="Consolas" panose="020B0609020204030204" pitchFamily="49" charset="0"/>
              </a:rPr>
              <a:t> System;</a:t>
            </a:r>
          </a:p>
          <a:p>
            <a:endParaRPr lang="en-GB" sz="1400" b="1" dirty="0">
              <a:solidFill>
                <a:srgbClr val="000000"/>
              </a:solidFill>
              <a:latin typeface="Consolas" panose="020B0609020204030204" pitchFamily="49" charset="0"/>
            </a:endParaRPr>
          </a:p>
          <a:p>
            <a:r>
              <a:rPr lang="en-GB" sz="1400" b="1" dirty="0">
                <a:solidFill>
                  <a:srgbClr val="0000FF"/>
                </a:solidFill>
                <a:latin typeface="Consolas" panose="020B0609020204030204" pitchFamily="49" charset="0"/>
              </a:rPr>
              <a:t>namespace</a:t>
            </a:r>
            <a:r>
              <a:rPr lang="en-GB" sz="1400" b="1" dirty="0">
                <a:solidFill>
                  <a:srgbClr val="000000"/>
                </a:solidFill>
                <a:latin typeface="Consolas" panose="020B0609020204030204" pitchFamily="49" charset="0"/>
              </a:rPr>
              <a:t> CSharp1Exercises.ControlFlow</a:t>
            </a:r>
          </a:p>
          <a:p>
            <a:r>
              <a:rPr lang="en-GB" sz="1400" b="1" dirty="0">
                <a:solidFill>
                  <a:srgbClr val="000000"/>
                </a:solidFill>
                <a:latin typeface="Consolas" panose="020B0609020204030204" pitchFamily="49" charset="0"/>
              </a:rPr>
              <a:t>{</a:t>
            </a: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class</a:t>
            </a:r>
            <a:r>
              <a:rPr lang="en-GB" sz="1400" b="1" dirty="0">
                <a:solidFill>
                  <a:srgbClr val="000000"/>
                </a:solidFill>
                <a:latin typeface="Consolas" panose="020B0609020204030204" pitchFamily="49" charset="0"/>
              </a:rPr>
              <a:t> </a:t>
            </a:r>
            <a:r>
              <a:rPr lang="en-GB" sz="1400" b="1" dirty="0">
                <a:solidFill>
                  <a:srgbClr val="2B91AF"/>
                </a:solidFill>
                <a:latin typeface="Consolas" panose="020B0609020204030204" pitchFamily="49" charset="0"/>
              </a:rPr>
              <a:t>Conditionals</a:t>
            </a:r>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p>
          <a:p>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static</a:t>
            </a:r>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void</a:t>
            </a:r>
            <a:r>
              <a:rPr lang="en-GB" sz="1400" b="1" dirty="0">
                <a:solidFill>
                  <a:srgbClr val="000000"/>
                </a:solidFill>
                <a:latin typeface="Consolas" panose="020B0609020204030204" pitchFamily="49" charset="0"/>
              </a:rPr>
              <a:t> Main(</a:t>
            </a:r>
            <a:r>
              <a:rPr lang="en-GB" sz="1400" b="1" dirty="0">
                <a:solidFill>
                  <a:srgbClr val="0000FF"/>
                </a:solidFill>
                <a:latin typeface="Consolas" panose="020B0609020204030204" pitchFamily="49" charset="0"/>
              </a:rPr>
              <a:t>string</a:t>
            </a:r>
            <a:r>
              <a:rPr lang="en-GB" sz="1400" b="1" dirty="0">
                <a:solidFill>
                  <a:srgbClr val="000000"/>
                </a:solidFill>
                <a:latin typeface="Consolas" panose="020B0609020204030204" pitchFamily="49" charset="0"/>
              </a:rPr>
              <a:t>[] </a:t>
            </a:r>
            <a:r>
              <a:rPr lang="en-GB" sz="1400" b="1" dirty="0" err="1">
                <a:solidFill>
                  <a:srgbClr val="000000"/>
                </a:solidFill>
                <a:latin typeface="Consolas" panose="020B0609020204030204" pitchFamily="49" charset="0"/>
              </a:rPr>
              <a:t>args</a:t>
            </a:r>
            <a:r>
              <a:rPr lang="en-GB" sz="1400" b="1" dirty="0">
                <a:solidFill>
                  <a:srgbClr val="000000"/>
                </a:solidFill>
                <a:latin typeface="Consolas" panose="020B0609020204030204" pitchFamily="49" charset="0"/>
              </a:rPr>
              <a:t>)</a:t>
            </a:r>
          </a:p>
          <a:p>
            <a:r>
              <a:rPr lang="en-GB" sz="1400" b="1" dirty="0">
                <a:solidFill>
                  <a:srgbClr val="000000"/>
                </a:solidFill>
                <a:latin typeface="Consolas" panose="020B0609020204030204" pitchFamily="49" charset="0"/>
              </a:rPr>
              <a:t>        {</a:t>
            </a:r>
          </a:p>
          <a:p>
            <a:r>
              <a:rPr lang="en-GB" sz="1400" b="1" dirty="0">
                <a:solidFill>
                  <a:srgbClr val="000000"/>
                </a:solidFill>
                <a:latin typeface="Consolas" panose="020B0609020204030204" pitchFamily="49" charset="0"/>
              </a:rPr>
              <a:t>            </a:t>
            </a:r>
            <a:r>
              <a:rPr lang="en-GB" sz="1400" b="1" dirty="0" err="1">
                <a:solidFill>
                  <a:srgbClr val="000000"/>
                </a:solidFill>
                <a:latin typeface="Consolas" panose="020B0609020204030204" pitchFamily="49" charset="0"/>
              </a:rPr>
              <a:t>Console.Write</a:t>
            </a:r>
            <a:r>
              <a:rPr lang="en-GB" sz="1400" b="1" dirty="0">
                <a:solidFill>
                  <a:srgbClr val="000000"/>
                </a:solidFill>
                <a:latin typeface="Consolas" panose="020B0609020204030204" pitchFamily="49" charset="0"/>
              </a:rPr>
              <a:t>(</a:t>
            </a:r>
            <a:r>
              <a:rPr lang="en-GB" sz="1400" b="1" dirty="0">
                <a:solidFill>
                  <a:srgbClr val="A31515"/>
                </a:solidFill>
                <a:latin typeface="Consolas" panose="020B0609020204030204" pitchFamily="49" charset="0"/>
              </a:rPr>
              <a:t>"Image width: "</a:t>
            </a:r>
            <a:r>
              <a:rPr lang="en-GB" sz="1400" b="1" dirty="0">
                <a:solidFill>
                  <a:srgbClr val="000000"/>
                </a:solidFill>
                <a:latin typeface="Consolas" panose="020B0609020204030204" pitchFamily="49" charset="0"/>
              </a:rPr>
              <a:t>);</a:t>
            </a: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var</a:t>
            </a:r>
            <a:r>
              <a:rPr lang="en-GB" sz="1400" b="1" dirty="0">
                <a:solidFill>
                  <a:srgbClr val="000000"/>
                </a:solidFill>
                <a:latin typeface="Consolas" panose="020B0609020204030204" pitchFamily="49" charset="0"/>
              </a:rPr>
              <a:t> width = Convert.ToInt32(</a:t>
            </a:r>
            <a:r>
              <a:rPr lang="en-GB" sz="1400" b="1" dirty="0" err="1">
                <a:solidFill>
                  <a:srgbClr val="000000"/>
                </a:solidFill>
                <a:latin typeface="Consolas" panose="020B0609020204030204" pitchFamily="49" charset="0"/>
              </a:rPr>
              <a:t>Console.ReadLine</a:t>
            </a:r>
            <a:r>
              <a:rPr lang="en-GB" sz="1400" b="1" dirty="0">
                <a:solidFill>
                  <a:srgbClr val="000000"/>
                </a:solidFill>
                <a:latin typeface="Consolas" panose="020B0609020204030204" pitchFamily="49" charset="0"/>
              </a:rPr>
              <a:t>());</a:t>
            </a:r>
          </a:p>
          <a:p>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r>
              <a:rPr lang="en-GB" sz="1400" b="1" dirty="0" err="1">
                <a:solidFill>
                  <a:srgbClr val="000000"/>
                </a:solidFill>
                <a:latin typeface="Consolas" panose="020B0609020204030204" pitchFamily="49" charset="0"/>
              </a:rPr>
              <a:t>Console.Write</a:t>
            </a:r>
            <a:r>
              <a:rPr lang="en-GB" sz="1400" b="1" dirty="0">
                <a:solidFill>
                  <a:srgbClr val="000000"/>
                </a:solidFill>
                <a:latin typeface="Consolas" panose="020B0609020204030204" pitchFamily="49" charset="0"/>
              </a:rPr>
              <a:t>(</a:t>
            </a:r>
            <a:r>
              <a:rPr lang="en-GB" sz="1400" b="1" dirty="0">
                <a:solidFill>
                  <a:srgbClr val="A31515"/>
                </a:solidFill>
                <a:latin typeface="Consolas" panose="020B0609020204030204" pitchFamily="49" charset="0"/>
              </a:rPr>
              <a:t>"Image height: "</a:t>
            </a:r>
            <a:r>
              <a:rPr lang="en-GB" sz="1400" b="1" dirty="0">
                <a:solidFill>
                  <a:srgbClr val="000000"/>
                </a:solidFill>
                <a:latin typeface="Consolas" panose="020B0609020204030204" pitchFamily="49" charset="0"/>
              </a:rPr>
              <a:t>);</a:t>
            </a: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var</a:t>
            </a:r>
            <a:r>
              <a:rPr lang="en-GB" sz="1400" b="1" dirty="0">
                <a:solidFill>
                  <a:srgbClr val="000000"/>
                </a:solidFill>
                <a:latin typeface="Consolas" panose="020B0609020204030204" pitchFamily="49" charset="0"/>
              </a:rPr>
              <a:t> height = Convert.ToInt32(</a:t>
            </a:r>
            <a:r>
              <a:rPr lang="en-GB" sz="1400" b="1" dirty="0" err="1">
                <a:solidFill>
                  <a:srgbClr val="000000"/>
                </a:solidFill>
                <a:latin typeface="Consolas" panose="020B0609020204030204" pitchFamily="49" charset="0"/>
              </a:rPr>
              <a:t>Console.ReadLine</a:t>
            </a:r>
            <a:r>
              <a:rPr lang="en-GB" sz="1400" b="1" dirty="0">
                <a:solidFill>
                  <a:srgbClr val="000000"/>
                </a:solidFill>
                <a:latin typeface="Consolas" panose="020B0609020204030204" pitchFamily="49" charset="0"/>
              </a:rPr>
              <a:t>());</a:t>
            </a:r>
          </a:p>
          <a:p>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var</a:t>
            </a:r>
            <a:r>
              <a:rPr lang="en-GB" sz="1400" b="1" dirty="0">
                <a:solidFill>
                  <a:srgbClr val="000000"/>
                </a:solidFill>
                <a:latin typeface="Consolas" panose="020B0609020204030204" pitchFamily="49" charset="0"/>
              </a:rPr>
              <a:t> orientation = width &gt; height ? </a:t>
            </a:r>
            <a:r>
              <a:rPr lang="en-GB" sz="1400" b="1" dirty="0" err="1">
                <a:solidFill>
                  <a:srgbClr val="000000"/>
                </a:solidFill>
                <a:latin typeface="Consolas" panose="020B0609020204030204" pitchFamily="49" charset="0"/>
              </a:rPr>
              <a:t>ImageOrientation.Landscape</a:t>
            </a:r>
            <a:r>
              <a:rPr lang="en-GB" sz="1400" b="1" dirty="0">
                <a:solidFill>
                  <a:srgbClr val="000000"/>
                </a:solidFill>
                <a:latin typeface="Consolas" panose="020B0609020204030204" pitchFamily="49" charset="0"/>
              </a:rPr>
              <a:t> : </a:t>
            </a:r>
            <a:r>
              <a:rPr lang="en-GB" sz="1400" b="1" dirty="0" err="1">
                <a:solidFill>
                  <a:srgbClr val="000000"/>
                </a:solidFill>
                <a:latin typeface="Consolas" panose="020B0609020204030204" pitchFamily="49" charset="0"/>
              </a:rPr>
              <a:t>ImageOrientation.Portrait</a:t>
            </a:r>
            <a:r>
              <a:rPr lang="en-GB" sz="1400" b="1" dirty="0">
                <a:solidFill>
                  <a:srgbClr val="000000"/>
                </a:solidFill>
                <a:latin typeface="Consolas" panose="020B0609020204030204" pitchFamily="49" charset="0"/>
              </a:rPr>
              <a:t>;</a:t>
            </a:r>
          </a:p>
          <a:p>
            <a:r>
              <a:rPr lang="fr-FR" sz="1400" b="1" dirty="0">
                <a:solidFill>
                  <a:srgbClr val="000000"/>
                </a:solidFill>
                <a:latin typeface="Consolas" panose="020B0609020204030204" pitchFamily="49" charset="0"/>
              </a:rPr>
              <a:t>            </a:t>
            </a:r>
            <a:r>
              <a:rPr lang="fr-FR" sz="1400" b="1" dirty="0" err="1">
                <a:solidFill>
                  <a:srgbClr val="000000"/>
                </a:solidFill>
                <a:latin typeface="Consolas" panose="020B0609020204030204" pitchFamily="49" charset="0"/>
              </a:rPr>
              <a:t>Console.WriteLine</a:t>
            </a:r>
            <a:r>
              <a:rPr lang="fr-FR" sz="1400" b="1" dirty="0">
                <a:solidFill>
                  <a:srgbClr val="000000"/>
                </a:solidFill>
                <a:latin typeface="Consolas" panose="020B0609020204030204" pitchFamily="49" charset="0"/>
              </a:rPr>
              <a:t>(</a:t>
            </a:r>
            <a:r>
              <a:rPr lang="fr-FR" sz="1400" b="1" dirty="0">
                <a:solidFill>
                  <a:srgbClr val="A31515"/>
                </a:solidFill>
                <a:latin typeface="Consolas" panose="020B0609020204030204" pitchFamily="49" charset="0"/>
              </a:rPr>
              <a:t>"Image orientation </a:t>
            </a:r>
            <a:r>
              <a:rPr lang="fr-FR" sz="1400" b="1" dirty="0" err="1">
                <a:solidFill>
                  <a:srgbClr val="A31515"/>
                </a:solidFill>
                <a:latin typeface="Consolas" panose="020B0609020204030204" pitchFamily="49" charset="0"/>
              </a:rPr>
              <a:t>is</a:t>
            </a:r>
            <a:r>
              <a:rPr lang="fr-FR" sz="1400" b="1" dirty="0">
                <a:solidFill>
                  <a:srgbClr val="A31515"/>
                </a:solidFill>
                <a:latin typeface="Consolas" panose="020B0609020204030204" pitchFamily="49" charset="0"/>
              </a:rPr>
              <a:t> "</a:t>
            </a:r>
            <a:r>
              <a:rPr lang="fr-FR" sz="1400" b="1" dirty="0">
                <a:solidFill>
                  <a:srgbClr val="000000"/>
                </a:solidFill>
                <a:latin typeface="Consolas" panose="020B0609020204030204" pitchFamily="49" charset="0"/>
              </a:rPr>
              <a:t> + orientation);</a:t>
            </a:r>
          </a:p>
          <a:p>
            <a:r>
              <a:rPr lang="en-GB" sz="1400" b="1" dirty="0">
                <a:solidFill>
                  <a:srgbClr val="000000"/>
                </a:solidFill>
                <a:latin typeface="Consolas" panose="020B0609020204030204" pitchFamily="49" charset="0"/>
              </a:rPr>
              <a:t>        }</a:t>
            </a:r>
          </a:p>
          <a:p>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public</a:t>
            </a:r>
            <a:r>
              <a:rPr lang="en-GB" sz="1400" b="1" dirty="0">
                <a:solidFill>
                  <a:srgbClr val="000000"/>
                </a:solidFill>
                <a:latin typeface="Consolas" panose="020B0609020204030204" pitchFamily="49" charset="0"/>
              </a:rPr>
              <a:t> </a:t>
            </a:r>
            <a:r>
              <a:rPr lang="en-GB" sz="1400" b="1" dirty="0" err="1">
                <a:solidFill>
                  <a:srgbClr val="0000FF"/>
                </a:solidFill>
                <a:latin typeface="Consolas" panose="020B0609020204030204" pitchFamily="49" charset="0"/>
              </a:rPr>
              <a:t>enum</a:t>
            </a:r>
            <a:r>
              <a:rPr lang="en-GB" sz="1400" b="1" dirty="0">
                <a:solidFill>
                  <a:srgbClr val="000000"/>
                </a:solidFill>
                <a:latin typeface="Consolas" panose="020B0609020204030204" pitchFamily="49" charset="0"/>
              </a:rPr>
              <a:t> </a:t>
            </a:r>
            <a:r>
              <a:rPr lang="en-GB" sz="1400" b="1" dirty="0" err="1">
                <a:solidFill>
                  <a:srgbClr val="2B91AF"/>
                </a:solidFill>
                <a:latin typeface="Consolas" panose="020B0609020204030204" pitchFamily="49" charset="0"/>
              </a:rPr>
              <a:t>ImageOrientation</a:t>
            </a:r>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p>
          <a:p>
            <a:r>
              <a:rPr lang="en-GB" sz="1400" b="1" dirty="0">
                <a:solidFill>
                  <a:srgbClr val="000000"/>
                </a:solidFill>
                <a:latin typeface="Consolas" panose="020B0609020204030204" pitchFamily="49" charset="0"/>
              </a:rPr>
              <a:t>            Landscape,</a:t>
            </a:r>
          </a:p>
          <a:p>
            <a:r>
              <a:rPr lang="en-GB" sz="1400" b="1" dirty="0">
                <a:solidFill>
                  <a:srgbClr val="000000"/>
                </a:solidFill>
                <a:latin typeface="Consolas" panose="020B0609020204030204" pitchFamily="49" charset="0"/>
              </a:rPr>
              <a:t>            Portrait</a:t>
            </a:r>
          </a:p>
          <a:p>
            <a:r>
              <a:rPr lang="en-GB" sz="1400" b="1" dirty="0">
                <a:solidFill>
                  <a:srgbClr val="000000"/>
                </a:solidFill>
                <a:latin typeface="Consolas" panose="020B0609020204030204" pitchFamily="49" charset="0"/>
              </a:rPr>
              <a:t>        }</a:t>
            </a:r>
          </a:p>
          <a:p>
            <a:r>
              <a:rPr lang="en-GB" sz="1400" b="1" dirty="0">
                <a:solidFill>
                  <a:srgbClr val="000000"/>
                </a:solidFill>
                <a:latin typeface="Consolas" panose="020B0609020204030204" pitchFamily="49" charset="0"/>
              </a:rPr>
              <a:t>    }</a:t>
            </a:r>
          </a:p>
          <a:p>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a:t>
            </a:r>
            <a:endParaRPr lang="en-GB" sz="3600" b="1" dirty="0"/>
          </a:p>
        </p:txBody>
      </p:sp>
    </p:spTree>
    <p:extLst>
      <p:ext uri="{BB962C8B-B14F-4D97-AF65-F5344CB8AC3E}">
        <p14:creationId xmlns:p14="http://schemas.microsoft.com/office/powerpoint/2010/main" val="21234287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97EAA-0DAF-4751-9181-E57EBC883BB9}"/>
              </a:ext>
            </a:extLst>
          </p:cNvPr>
          <p:cNvSpPr>
            <a:spLocks noGrp="1"/>
          </p:cNvSpPr>
          <p:nvPr>
            <p:ph type="title"/>
          </p:nvPr>
        </p:nvSpPr>
        <p:spPr>
          <a:xfrm>
            <a:off x="769189" y="2556235"/>
            <a:ext cx="10515600" cy="1325563"/>
          </a:xfrm>
        </p:spPr>
        <p:txBody>
          <a:bodyPr>
            <a:noAutofit/>
          </a:bodyPr>
          <a:lstStyle/>
          <a:p>
            <a:pPr algn="just"/>
            <a:r>
              <a:rPr lang="en-GB" sz="3200" b="1" dirty="0"/>
              <a:t>Your job is to write a program for a speed camera. For simplicity, ignore the details such as camera, sensors, etc and focus purely on the logic. Write a program that asks the user to enter the speed limit. Once set, the program asks for the speed of a car. If the user enters a value less than the speed limit, program should display Ok on the console. If the value is above the speed limit, the program should calculate the number of demerit points. For every 5km/hr above the speed limit, 1 demerit points should be incurred and displayed on the console. If the number of demerit points is above 12, the program should display License Suspended.</a:t>
            </a:r>
          </a:p>
        </p:txBody>
      </p:sp>
    </p:spTree>
    <p:extLst>
      <p:ext uri="{BB962C8B-B14F-4D97-AF65-F5344CB8AC3E}">
        <p14:creationId xmlns:p14="http://schemas.microsoft.com/office/powerpoint/2010/main" val="1669529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1251BA8-95A3-467A-A5DD-BAE4A061FB62}"/>
              </a:ext>
            </a:extLst>
          </p:cNvPr>
          <p:cNvSpPr/>
          <p:nvPr/>
        </p:nvSpPr>
        <p:spPr>
          <a:xfrm>
            <a:off x="1621766" y="485833"/>
            <a:ext cx="8850702" cy="5632311"/>
          </a:xfrm>
          <a:prstGeom prst="rect">
            <a:avLst/>
          </a:prstGeom>
        </p:spPr>
        <p:txBody>
          <a:bodyPr wrap="square">
            <a:spAutoFit/>
          </a:bodyPr>
          <a:lstStyle/>
          <a:p>
            <a:r>
              <a:rPr lang="en-GB" sz="1200" b="1" dirty="0">
                <a:solidFill>
                  <a:srgbClr val="0000FF"/>
                </a:solidFill>
                <a:latin typeface="Consolas" panose="020B0609020204030204" pitchFamily="49" charset="0"/>
              </a:rPr>
              <a:t>using</a:t>
            </a:r>
            <a:r>
              <a:rPr lang="en-GB" sz="1200" b="1" dirty="0">
                <a:solidFill>
                  <a:srgbClr val="000000"/>
                </a:solidFill>
                <a:latin typeface="Consolas" panose="020B0609020204030204" pitchFamily="49" charset="0"/>
              </a:rPr>
              <a:t> System;</a:t>
            </a:r>
          </a:p>
          <a:p>
            <a:endParaRPr lang="en-GB" sz="1200" b="1" dirty="0">
              <a:solidFill>
                <a:srgbClr val="000000"/>
              </a:solidFill>
              <a:latin typeface="Consolas" panose="020B0609020204030204" pitchFamily="49" charset="0"/>
            </a:endParaRPr>
          </a:p>
          <a:p>
            <a:r>
              <a:rPr lang="en-GB" sz="1200" b="1" dirty="0">
                <a:solidFill>
                  <a:srgbClr val="0000FF"/>
                </a:solidFill>
                <a:latin typeface="Consolas" panose="020B0609020204030204" pitchFamily="49" charset="0"/>
              </a:rPr>
              <a:t>namespace</a:t>
            </a:r>
            <a:r>
              <a:rPr lang="en-GB" sz="1200" b="1" dirty="0">
                <a:solidFill>
                  <a:srgbClr val="000000"/>
                </a:solidFill>
                <a:latin typeface="Consolas" panose="020B0609020204030204" pitchFamily="49" charset="0"/>
              </a:rPr>
              <a:t> CSharp1Exercises.ControlFlow</a:t>
            </a:r>
          </a:p>
          <a:p>
            <a:r>
              <a:rPr lang="en-GB" sz="1200" b="1" dirty="0">
                <a:solidFill>
                  <a:srgbClr val="000000"/>
                </a:solidFill>
                <a:latin typeface="Consolas" panose="020B0609020204030204" pitchFamily="49" charset="0"/>
              </a:rPr>
              <a:t>{</a:t>
            </a:r>
          </a:p>
          <a:p>
            <a:r>
              <a:rPr lang="en-GB" sz="1200" b="1" dirty="0">
                <a:solidFill>
                  <a:srgbClr val="000000"/>
                </a:solidFill>
                <a:latin typeface="Consolas" panose="020B0609020204030204" pitchFamily="49" charset="0"/>
              </a:rPr>
              <a:t>    </a:t>
            </a:r>
            <a:r>
              <a:rPr lang="en-GB" sz="1200" b="1" dirty="0">
                <a:solidFill>
                  <a:srgbClr val="0000FF"/>
                </a:solidFill>
                <a:latin typeface="Consolas" panose="020B0609020204030204" pitchFamily="49" charset="0"/>
              </a:rPr>
              <a:t>class</a:t>
            </a:r>
            <a:r>
              <a:rPr lang="en-GB" sz="1200" b="1" dirty="0">
                <a:solidFill>
                  <a:srgbClr val="000000"/>
                </a:solidFill>
                <a:latin typeface="Consolas" panose="020B0609020204030204" pitchFamily="49" charset="0"/>
              </a:rPr>
              <a:t> </a:t>
            </a:r>
            <a:r>
              <a:rPr lang="en-GB" sz="1200" b="1" dirty="0">
                <a:solidFill>
                  <a:srgbClr val="2B91AF"/>
                </a:solidFill>
                <a:latin typeface="Consolas" panose="020B0609020204030204" pitchFamily="49" charset="0"/>
              </a:rPr>
              <a:t>Conditionals</a:t>
            </a:r>
            <a:endParaRPr lang="en-GB" sz="1200" b="1" dirty="0">
              <a:solidFill>
                <a:srgbClr val="000000"/>
              </a:solidFill>
              <a:latin typeface="Consolas" panose="020B0609020204030204" pitchFamily="49" charset="0"/>
            </a:endParaRPr>
          </a:p>
          <a:p>
            <a:r>
              <a:rPr lang="en-GB" sz="1200" b="1" dirty="0">
                <a:solidFill>
                  <a:srgbClr val="000000"/>
                </a:solidFill>
                <a:latin typeface="Consolas" panose="020B0609020204030204" pitchFamily="49" charset="0"/>
              </a:rPr>
              <a:t>    {</a:t>
            </a:r>
          </a:p>
          <a:p>
            <a:endParaRPr lang="en-GB" sz="1200" b="1" dirty="0">
              <a:solidFill>
                <a:srgbClr val="000000"/>
              </a:solidFill>
              <a:latin typeface="Consolas" panose="020B0609020204030204" pitchFamily="49" charset="0"/>
            </a:endParaRPr>
          </a:p>
          <a:p>
            <a:r>
              <a:rPr lang="en-GB" sz="1200" b="1" dirty="0">
                <a:solidFill>
                  <a:srgbClr val="000000"/>
                </a:solidFill>
                <a:latin typeface="Consolas" panose="020B0609020204030204" pitchFamily="49" charset="0"/>
              </a:rPr>
              <a:t>        </a:t>
            </a:r>
            <a:r>
              <a:rPr lang="en-GB" sz="1200" b="1" dirty="0">
                <a:solidFill>
                  <a:srgbClr val="0000FF"/>
                </a:solidFill>
                <a:latin typeface="Consolas" panose="020B0609020204030204" pitchFamily="49" charset="0"/>
              </a:rPr>
              <a:t>static</a:t>
            </a:r>
            <a:r>
              <a:rPr lang="en-GB" sz="1200" b="1" dirty="0">
                <a:solidFill>
                  <a:srgbClr val="000000"/>
                </a:solidFill>
                <a:latin typeface="Consolas" panose="020B0609020204030204" pitchFamily="49" charset="0"/>
              </a:rPr>
              <a:t> </a:t>
            </a:r>
            <a:r>
              <a:rPr lang="en-GB" sz="1200" b="1" dirty="0">
                <a:solidFill>
                  <a:srgbClr val="0000FF"/>
                </a:solidFill>
                <a:latin typeface="Consolas" panose="020B0609020204030204" pitchFamily="49" charset="0"/>
              </a:rPr>
              <a:t>void</a:t>
            </a:r>
            <a:r>
              <a:rPr lang="en-GB" sz="1200" b="1" dirty="0">
                <a:solidFill>
                  <a:srgbClr val="000000"/>
                </a:solidFill>
                <a:latin typeface="Consolas" panose="020B0609020204030204" pitchFamily="49" charset="0"/>
              </a:rPr>
              <a:t> Main(</a:t>
            </a:r>
            <a:r>
              <a:rPr lang="en-GB" sz="1200" b="1" dirty="0">
                <a:solidFill>
                  <a:srgbClr val="0000FF"/>
                </a:solidFill>
                <a:latin typeface="Consolas" panose="020B0609020204030204" pitchFamily="49" charset="0"/>
              </a:rPr>
              <a:t>string</a:t>
            </a:r>
            <a:r>
              <a:rPr lang="en-GB" sz="1200" b="1" dirty="0">
                <a:solidFill>
                  <a:srgbClr val="000000"/>
                </a:solidFill>
                <a:latin typeface="Consolas" panose="020B0609020204030204" pitchFamily="49" charset="0"/>
              </a:rPr>
              <a:t>[] </a:t>
            </a:r>
            <a:r>
              <a:rPr lang="en-GB" sz="1200" b="1" dirty="0" err="1">
                <a:solidFill>
                  <a:srgbClr val="000000"/>
                </a:solidFill>
                <a:latin typeface="Consolas" panose="020B0609020204030204" pitchFamily="49" charset="0"/>
              </a:rPr>
              <a:t>args</a:t>
            </a:r>
            <a:r>
              <a:rPr lang="en-GB" sz="1200" b="1" dirty="0">
                <a:solidFill>
                  <a:srgbClr val="000000"/>
                </a:solidFill>
                <a:latin typeface="Consolas" panose="020B0609020204030204" pitchFamily="49" charset="0"/>
              </a:rPr>
              <a:t>)</a:t>
            </a:r>
          </a:p>
          <a:p>
            <a:r>
              <a:rPr lang="en-GB" sz="1200" b="1" dirty="0">
                <a:solidFill>
                  <a:srgbClr val="000000"/>
                </a:solidFill>
                <a:latin typeface="Consolas" panose="020B0609020204030204" pitchFamily="49" charset="0"/>
              </a:rPr>
              <a:t>        {</a:t>
            </a:r>
          </a:p>
          <a:p>
            <a:r>
              <a:rPr lang="en-GB" sz="1200" b="1" dirty="0">
                <a:solidFill>
                  <a:srgbClr val="000000"/>
                </a:solidFill>
                <a:latin typeface="Consolas" panose="020B0609020204030204" pitchFamily="49" charset="0"/>
              </a:rPr>
              <a:t>            </a:t>
            </a:r>
            <a:r>
              <a:rPr lang="en-GB" sz="1200" b="1" dirty="0" err="1">
                <a:solidFill>
                  <a:srgbClr val="000000"/>
                </a:solidFill>
                <a:latin typeface="Consolas" panose="020B0609020204030204" pitchFamily="49" charset="0"/>
              </a:rPr>
              <a:t>Console.Write</a:t>
            </a:r>
            <a:r>
              <a:rPr lang="en-GB" sz="1200" b="1" dirty="0">
                <a:solidFill>
                  <a:srgbClr val="000000"/>
                </a:solidFill>
                <a:latin typeface="Consolas" panose="020B0609020204030204" pitchFamily="49" charset="0"/>
              </a:rPr>
              <a:t>(</a:t>
            </a:r>
            <a:r>
              <a:rPr lang="en-GB" sz="1200" b="1" dirty="0">
                <a:solidFill>
                  <a:srgbClr val="A31515"/>
                </a:solidFill>
                <a:latin typeface="Consolas" panose="020B0609020204030204" pitchFamily="49" charset="0"/>
              </a:rPr>
              <a:t>"What is the speed limit? "</a:t>
            </a:r>
            <a:r>
              <a:rPr lang="en-GB" sz="1200" b="1" dirty="0">
                <a:solidFill>
                  <a:srgbClr val="000000"/>
                </a:solidFill>
                <a:latin typeface="Consolas" panose="020B0609020204030204" pitchFamily="49" charset="0"/>
              </a:rPr>
              <a:t>);</a:t>
            </a:r>
          </a:p>
          <a:p>
            <a:r>
              <a:rPr lang="en-GB" sz="1200" b="1" dirty="0">
                <a:solidFill>
                  <a:srgbClr val="000000"/>
                </a:solidFill>
                <a:latin typeface="Consolas" panose="020B0609020204030204" pitchFamily="49" charset="0"/>
              </a:rPr>
              <a:t>            </a:t>
            </a:r>
            <a:r>
              <a:rPr lang="en-GB" sz="1200" b="1" dirty="0">
                <a:solidFill>
                  <a:srgbClr val="0000FF"/>
                </a:solidFill>
                <a:latin typeface="Consolas" panose="020B0609020204030204" pitchFamily="49" charset="0"/>
              </a:rPr>
              <a:t>var</a:t>
            </a:r>
            <a:r>
              <a:rPr lang="en-GB" sz="1200" b="1" dirty="0">
                <a:solidFill>
                  <a:srgbClr val="000000"/>
                </a:solidFill>
                <a:latin typeface="Consolas" panose="020B0609020204030204" pitchFamily="49" charset="0"/>
              </a:rPr>
              <a:t> </a:t>
            </a:r>
            <a:r>
              <a:rPr lang="en-GB" sz="1200" b="1" dirty="0" err="1">
                <a:solidFill>
                  <a:srgbClr val="000000"/>
                </a:solidFill>
                <a:latin typeface="Consolas" panose="020B0609020204030204" pitchFamily="49" charset="0"/>
              </a:rPr>
              <a:t>speedLimit</a:t>
            </a:r>
            <a:r>
              <a:rPr lang="en-GB" sz="1200" b="1" dirty="0">
                <a:solidFill>
                  <a:srgbClr val="000000"/>
                </a:solidFill>
                <a:latin typeface="Consolas" panose="020B0609020204030204" pitchFamily="49" charset="0"/>
              </a:rPr>
              <a:t> = Convert.ToInt32(</a:t>
            </a:r>
            <a:r>
              <a:rPr lang="en-GB" sz="1200" b="1" dirty="0" err="1">
                <a:solidFill>
                  <a:srgbClr val="000000"/>
                </a:solidFill>
                <a:latin typeface="Consolas" panose="020B0609020204030204" pitchFamily="49" charset="0"/>
              </a:rPr>
              <a:t>Console.ReadLine</a:t>
            </a:r>
            <a:r>
              <a:rPr lang="en-GB" sz="1200" b="1" dirty="0">
                <a:solidFill>
                  <a:srgbClr val="000000"/>
                </a:solidFill>
                <a:latin typeface="Consolas" panose="020B0609020204030204" pitchFamily="49" charset="0"/>
              </a:rPr>
              <a:t>());</a:t>
            </a:r>
          </a:p>
          <a:p>
            <a:endParaRPr lang="en-GB" sz="1200" b="1" dirty="0">
              <a:solidFill>
                <a:srgbClr val="000000"/>
              </a:solidFill>
              <a:latin typeface="Consolas" panose="020B0609020204030204" pitchFamily="49" charset="0"/>
            </a:endParaRPr>
          </a:p>
          <a:p>
            <a:r>
              <a:rPr lang="en-GB" sz="1200" b="1" dirty="0">
                <a:solidFill>
                  <a:srgbClr val="000000"/>
                </a:solidFill>
                <a:latin typeface="Consolas" panose="020B0609020204030204" pitchFamily="49" charset="0"/>
              </a:rPr>
              <a:t>            </a:t>
            </a:r>
            <a:r>
              <a:rPr lang="en-GB" sz="1200" b="1" dirty="0" err="1">
                <a:solidFill>
                  <a:srgbClr val="000000"/>
                </a:solidFill>
                <a:latin typeface="Consolas" panose="020B0609020204030204" pitchFamily="49" charset="0"/>
              </a:rPr>
              <a:t>Console.Write</a:t>
            </a:r>
            <a:r>
              <a:rPr lang="en-GB" sz="1200" b="1" dirty="0">
                <a:solidFill>
                  <a:srgbClr val="000000"/>
                </a:solidFill>
                <a:latin typeface="Consolas" panose="020B0609020204030204" pitchFamily="49" charset="0"/>
              </a:rPr>
              <a:t>(</a:t>
            </a:r>
            <a:r>
              <a:rPr lang="en-GB" sz="1200" b="1" dirty="0">
                <a:solidFill>
                  <a:srgbClr val="A31515"/>
                </a:solidFill>
                <a:latin typeface="Consolas" panose="020B0609020204030204" pitchFamily="49" charset="0"/>
              </a:rPr>
              <a:t>"What is the speed of this car? "</a:t>
            </a:r>
            <a:r>
              <a:rPr lang="en-GB" sz="1200" b="1" dirty="0">
                <a:solidFill>
                  <a:srgbClr val="000000"/>
                </a:solidFill>
                <a:latin typeface="Consolas" panose="020B0609020204030204" pitchFamily="49" charset="0"/>
              </a:rPr>
              <a:t>);</a:t>
            </a:r>
          </a:p>
          <a:p>
            <a:r>
              <a:rPr lang="en-GB" sz="1200" b="1" dirty="0">
                <a:solidFill>
                  <a:srgbClr val="000000"/>
                </a:solidFill>
                <a:latin typeface="Consolas" panose="020B0609020204030204" pitchFamily="49" charset="0"/>
              </a:rPr>
              <a:t>            </a:t>
            </a:r>
            <a:r>
              <a:rPr lang="en-GB" sz="1200" b="1" dirty="0">
                <a:solidFill>
                  <a:srgbClr val="0000FF"/>
                </a:solidFill>
                <a:latin typeface="Consolas" panose="020B0609020204030204" pitchFamily="49" charset="0"/>
              </a:rPr>
              <a:t>var</a:t>
            </a:r>
            <a:r>
              <a:rPr lang="en-GB" sz="1200" b="1" dirty="0">
                <a:solidFill>
                  <a:srgbClr val="000000"/>
                </a:solidFill>
                <a:latin typeface="Consolas" panose="020B0609020204030204" pitchFamily="49" charset="0"/>
              </a:rPr>
              <a:t> </a:t>
            </a:r>
            <a:r>
              <a:rPr lang="en-GB" sz="1200" b="1" dirty="0" err="1">
                <a:solidFill>
                  <a:srgbClr val="000000"/>
                </a:solidFill>
                <a:latin typeface="Consolas" panose="020B0609020204030204" pitchFamily="49" charset="0"/>
              </a:rPr>
              <a:t>carSpeed</a:t>
            </a:r>
            <a:r>
              <a:rPr lang="en-GB" sz="1200" b="1" dirty="0">
                <a:solidFill>
                  <a:srgbClr val="000000"/>
                </a:solidFill>
                <a:latin typeface="Consolas" panose="020B0609020204030204" pitchFamily="49" charset="0"/>
              </a:rPr>
              <a:t> = Convert.ToInt32(</a:t>
            </a:r>
            <a:r>
              <a:rPr lang="en-GB" sz="1200" b="1" dirty="0" err="1">
                <a:solidFill>
                  <a:srgbClr val="000000"/>
                </a:solidFill>
                <a:latin typeface="Consolas" panose="020B0609020204030204" pitchFamily="49" charset="0"/>
              </a:rPr>
              <a:t>Console.ReadLine</a:t>
            </a:r>
            <a:r>
              <a:rPr lang="en-GB" sz="1200" b="1" dirty="0">
                <a:solidFill>
                  <a:srgbClr val="000000"/>
                </a:solidFill>
                <a:latin typeface="Consolas" panose="020B0609020204030204" pitchFamily="49" charset="0"/>
              </a:rPr>
              <a:t>());</a:t>
            </a:r>
          </a:p>
          <a:p>
            <a:endParaRPr lang="en-GB" sz="1200" b="1" dirty="0">
              <a:solidFill>
                <a:srgbClr val="000000"/>
              </a:solidFill>
              <a:latin typeface="Consolas" panose="020B0609020204030204" pitchFamily="49" charset="0"/>
            </a:endParaRPr>
          </a:p>
          <a:p>
            <a:r>
              <a:rPr lang="en-GB" sz="1200" b="1" dirty="0">
                <a:solidFill>
                  <a:srgbClr val="000000"/>
                </a:solidFill>
                <a:latin typeface="Consolas" panose="020B0609020204030204" pitchFamily="49" charset="0"/>
              </a:rPr>
              <a:t>            </a:t>
            </a:r>
            <a:r>
              <a:rPr lang="en-GB" sz="1200" b="1" dirty="0">
                <a:solidFill>
                  <a:srgbClr val="0000FF"/>
                </a:solidFill>
                <a:latin typeface="Consolas" panose="020B0609020204030204" pitchFamily="49" charset="0"/>
              </a:rPr>
              <a:t>if</a:t>
            </a:r>
            <a:r>
              <a:rPr lang="en-GB" sz="1200" b="1" dirty="0">
                <a:solidFill>
                  <a:srgbClr val="000000"/>
                </a:solidFill>
                <a:latin typeface="Consolas" panose="020B0609020204030204" pitchFamily="49" charset="0"/>
              </a:rPr>
              <a:t> (</a:t>
            </a:r>
            <a:r>
              <a:rPr lang="en-GB" sz="1200" b="1" dirty="0" err="1">
                <a:solidFill>
                  <a:srgbClr val="000000"/>
                </a:solidFill>
                <a:latin typeface="Consolas" panose="020B0609020204030204" pitchFamily="49" charset="0"/>
              </a:rPr>
              <a:t>carSpeed</a:t>
            </a:r>
            <a:r>
              <a:rPr lang="en-GB" sz="1200" b="1" dirty="0">
                <a:solidFill>
                  <a:srgbClr val="000000"/>
                </a:solidFill>
                <a:latin typeface="Consolas" panose="020B0609020204030204" pitchFamily="49" charset="0"/>
              </a:rPr>
              <a:t> &lt; </a:t>
            </a:r>
            <a:r>
              <a:rPr lang="en-GB" sz="1200" b="1" dirty="0" err="1">
                <a:solidFill>
                  <a:srgbClr val="000000"/>
                </a:solidFill>
                <a:latin typeface="Consolas" panose="020B0609020204030204" pitchFamily="49" charset="0"/>
              </a:rPr>
              <a:t>speedLimit</a:t>
            </a:r>
            <a:r>
              <a:rPr lang="en-GB" sz="1200" b="1" dirty="0">
                <a:solidFill>
                  <a:srgbClr val="000000"/>
                </a:solidFill>
                <a:latin typeface="Consolas" panose="020B0609020204030204" pitchFamily="49" charset="0"/>
              </a:rPr>
              <a:t>)</a:t>
            </a:r>
          </a:p>
          <a:p>
            <a:r>
              <a:rPr lang="en-GB" sz="1200" b="1" dirty="0">
                <a:solidFill>
                  <a:srgbClr val="000000"/>
                </a:solidFill>
                <a:latin typeface="Consolas" panose="020B0609020204030204" pitchFamily="49" charset="0"/>
              </a:rPr>
              <a:t>                </a:t>
            </a:r>
            <a:r>
              <a:rPr lang="en-GB" sz="1200" b="1" dirty="0" err="1">
                <a:solidFill>
                  <a:srgbClr val="000000"/>
                </a:solidFill>
                <a:latin typeface="Consolas" panose="020B0609020204030204" pitchFamily="49" charset="0"/>
              </a:rPr>
              <a:t>Console.WriteLine</a:t>
            </a:r>
            <a:r>
              <a:rPr lang="en-GB" sz="1200" b="1" dirty="0">
                <a:solidFill>
                  <a:srgbClr val="000000"/>
                </a:solidFill>
                <a:latin typeface="Consolas" panose="020B0609020204030204" pitchFamily="49" charset="0"/>
              </a:rPr>
              <a:t>(</a:t>
            </a:r>
            <a:r>
              <a:rPr lang="en-GB" sz="1200" b="1" dirty="0">
                <a:solidFill>
                  <a:srgbClr val="A31515"/>
                </a:solidFill>
                <a:latin typeface="Consolas" panose="020B0609020204030204" pitchFamily="49" charset="0"/>
              </a:rPr>
              <a:t>"Ok"</a:t>
            </a:r>
            <a:r>
              <a:rPr lang="en-GB" sz="1200" b="1" dirty="0">
                <a:solidFill>
                  <a:srgbClr val="000000"/>
                </a:solidFill>
                <a:latin typeface="Consolas" panose="020B0609020204030204" pitchFamily="49" charset="0"/>
              </a:rPr>
              <a:t>);</a:t>
            </a:r>
          </a:p>
          <a:p>
            <a:r>
              <a:rPr lang="en-GB" sz="1200" b="1" dirty="0">
                <a:solidFill>
                  <a:srgbClr val="000000"/>
                </a:solidFill>
                <a:latin typeface="Consolas" panose="020B0609020204030204" pitchFamily="49" charset="0"/>
              </a:rPr>
              <a:t>            </a:t>
            </a:r>
            <a:r>
              <a:rPr lang="en-GB" sz="1200" b="1" dirty="0">
                <a:solidFill>
                  <a:srgbClr val="0000FF"/>
                </a:solidFill>
                <a:latin typeface="Consolas" panose="020B0609020204030204" pitchFamily="49" charset="0"/>
              </a:rPr>
              <a:t>else</a:t>
            </a:r>
            <a:endParaRPr lang="en-GB" sz="1200" b="1" dirty="0">
              <a:solidFill>
                <a:srgbClr val="000000"/>
              </a:solidFill>
              <a:latin typeface="Consolas" panose="020B0609020204030204" pitchFamily="49" charset="0"/>
            </a:endParaRPr>
          </a:p>
          <a:p>
            <a:r>
              <a:rPr lang="en-GB" sz="1200" b="1" dirty="0">
                <a:solidFill>
                  <a:srgbClr val="000000"/>
                </a:solidFill>
                <a:latin typeface="Consolas" panose="020B0609020204030204" pitchFamily="49" charset="0"/>
              </a:rPr>
              <a:t>            {</a:t>
            </a:r>
          </a:p>
          <a:p>
            <a:r>
              <a:rPr lang="en-GB" sz="1200" b="1" dirty="0">
                <a:solidFill>
                  <a:srgbClr val="000000"/>
                </a:solidFill>
                <a:latin typeface="Consolas" panose="020B0609020204030204" pitchFamily="49" charset="0"/>
              </a:rPr>
              <a:t>                </a:t>
            </a:r>
            <a:r>
              <a:rPr lang="en-GB" sz="1200" b="1" dirty="0" err="1">
                <a:solidFill>
                  <a:srgbClr val="0000FF"/>
                </a:solidFill>
                <a:latin typeface="Consolas" panose="020B0609020204030204" pitchFamily="49" charset="0"/>
              </a:rPr>
              <a:t>const</a:t>
            </a:r>
            <a:r>
              <a:rPr lang="en-GB" sz="1200" b="1" dirty="0">
                <a:solidFill>
                  <a:srgbClr val="000000"/>
                </a:solidFill>
                <a:latin typeface="Consolas" panose="020B0609020204030204" pitchFamily="49" charset="0"/>
              </a:rPr>
              <a:t> </a:t>
            </a:r>
            <a:r>
              <a:rPr lang="en-GB" sz="1200" b="1" dirty="0">
                <a:solidFill>
                  <a:srgbClr val="0000FF"/>
                </a:solidFill>
                <a:latin typeface="Consolas" panose="020B0609020204030204" pitchFamily="49" charset="0"/>
              </a:rPr>
              <a:t>int</a:t>
            </a:r>
            <a:r>
              <a:rPr lang="en-GB" sz="1200" b="1" dirty="0">
                <a:solidFill>
                  <a:srgbClr val="000000"/>
                </a:solidFill>
                <a:latin typeface="Consolas" panose="020B0609020204030204" pitchFamily="49" charset="0"/>
              </a:rPr>
              <a:t> </a:t>
            </a:r>
            <a:r>
              <a:rPr lang="en-GB" sz="1200" b="1" dirty="0" err="1">
                <a:solidFill>
                  <a:srgbClr val="000000"/>
                </a:solidFill>
                <a:latin typeface="Consolas" panose="020B0609020204030204" pitchFamily="49" charset="0"/>
              </a:rPr>
              <a:t>kmPerDemeritPoint</a:t>
            </a:r>
            <a:r>
              <a:rPr lang="en-GB" sz="1200" b="1" dirty="0">
                <a:solidFill>
                  <a:srgbClr val="000000"/>
                </a:solidFill>
                <a:latin typeface="Consolas" panose="020B0609020204030204" pitchFamily="49" charset="0"/>
              </a:rPr>
              <a:t> = 5;</a:t>
            </a:r>
          </a:p>
          <a:p>
            <a:r>
              <a:rPr lang="en-GB" sz="1200" b="1" dirty="0">
                <a:solidFill>
                  <a:srgbClr val="000000"/>
                </a:solidFill>
                <a:latin typeface="Consolas" panose="020B0609020204030204" pitchFamily="49" charset="0"/>
              </a:rPr>
              <a:t>                </a:t>
            </a:r>
            <a:r>
              <a:rPr lang="en-GB" sz="1200" b="1" dirty="0">
                <a:solidFill>
                  <a:srgbClr val="0000FF"/>
                </a:solidFill>
                <a:latin typeface="Consolas" panose="020B0609020204030204" pitchFamily="49" charset="0"/>
              </a:rPr>
              <a:t>var</a:t>
            </a:r>
            <a:r>
              <a:rPr lang="en-GB" sz="1200" b="1" dirty="0">
                <a:solidFill>
                  <a:srgbClr val="000000"/>
                </a:solidFill>
                <a:latin typeface="Consolas" panose="020B0609020204030204" pitchFamily="49" charset="0"/>
              </a:rPr>
              <a:t> </a:t>
            </a:r>
            <a:r>
              <a:rPr lang="en-GB" sz="1200" b="1" dirty="0" err="1">
                <a:solidFill>
                  <a:srgbClr val="000000"/>
                </a:solidFill>
                <a:latin typeface="Consolas" panose="020B0609020204030204" pitchFamily="49" charset="0"/>
              </a:rPr>
              <a:t>demeritPoints</a:t>
            </a:r>
            <a:r>
              <a:rPr lang="en-GB" sz="1200" b="1" dirty="0">
                <a:solidFill>
                  <a:srgbClr val="000000"/>
                </a:solidFill>
                <a:latin typeface="Consolas" panose="020B0609020204030204" pitchFamily="49" charset="0"/>
              </a:rPr>
              <a:t> = (</a:t>
            </a:r>
            <a:r>
              <a:rPr lang="en-GB" sz="1200" b="1" dirty="0" err="1">
                <a:solidFill>
                  <a:srgbClr val="000000"/>
                </a:solidFill>
                <a:latin typeface="Consolas" panose="020B0609020204030204" pitchFamily="49" charset="0"/>
              </a:rPr>
              <a:t>carSpeed</a:t>
            </a:r>
            <a:r>
              <a:rPr lang="en-GB" sz="1200" b="1" dirty="0">
                <a:solidFill>
                  <a:srgbClr val="000000"/>
                </a:solidFill>
                <a:latin typeface="Consolas" panose="020B0609020204030204" pitchFamily="49" charset="0"/>
              </a:rPr>
              <a:t> - </a:t>
            </a:r>
            <a:r>
              <a:rPr lang="en-GB" sz="1200" b="1" dirty="0" err="1">
                <a:solidFill>
                  <a:srgbClr val="000000"/>
                </a:solidFill>
                <a:latin typeface="Consolas" panose="020B0609020204030204" pitchFamily="49" charset="0"/>
              </a:rPr>
              <a:t>speedLimit</a:t>
            </a:r>
            <a:r>
              <a:rPr lang="en-GB" sz="1200" b="1" dirty="0">
                <a:solidFill>
                  <a:srgbClr val="000000"/>
                </a:solidFill>
                <a:latin typeface="Consolas" panose="020B0609020204030204" pitchFamily="49" charset="0"/>
              </a:rPr>
              <a:t>) / </a:t>
            </a:r>
            <a:r>
              <a:rPr lang="en-GB" sz="1200" b="1" dirty="0" err="1">
                <a:solidFill>
                  <a:srgbClr val="000000"/>
                </a:solidFill>
                <a:latin typeface="Consolas" panose="020B0609020204030204" pitchFamily="49" charset="0"/>
              </a:rPr>
              <a:t>kmPerDemeritPoint</a:t>
            </a:r>
            <a:r>
              <a:rPr lang="en-GB" sz="1200" b="1" dirty="0">
                <a:solidFill>
                  <a:srgbClr val="000000"/>
                </a:solidFill>
                <a:latin typeface="Consolas" panose="020B0609020204030204" pitchFamily="49" charset="0"/>
              </a:rPr>
              <a:t>;</a:t>
            </a:r>
          </a:p>
          <a:p>
            <a:r>
              <a:rPr lang="en-GB" sz="1200" b="1" dirty="0">
                <a:solidFill>
                  <a:srgbClr val="000000"/>
                </a:solidFill>
                <a:latin typeface="Consolas" panose="020B0609020204030204" pitchFamily="49" charset="0"/>
              </a:rPr>
              <a:t>                </a:t>
            </a:r>
            <a:r>
              <a:rPr lang="en-GB" sz="1200" b="1" dirty="0">
                <a:solidFill>
                  <a:srgbClr val="0000FF"/>
                </a:solidFill>
                <a:latin typeface="Consolas" panose="020B0609020204030204" pitchFamily="49" charset="0"/>
              </a:rPr>
              <a:t>if</a:t>
            </a:r>
            <a:r>
              <a:rPr lang="en-GB" sz="1200" b="1" dirty="0">
                <a:solidFill>
                  <a:srgbClr val="000000"/>
                </a:solidFill>
                <a:latin typeface="Consolas" panose="020B0609020204030204" pitchFamily="49" charset="0"/>
              </a:rPr>
              <a:t> (</a:t>
            </a:r>
            <a:r>
              <a:rPr lang="en-GB" sz="1200" b="1" dirty="0" err="1">
                <a:solidFill>
                  <a:srgbClr val="000000"/>
                </a:solidFill>
                <a:latin typeface="Consolas" panose="020B0609020204030204" pitchFamily="49" charset="0"/>
              </a:rPr>
              <a:t>demeritPoints</a:t>
            </a:r>
            <a:r>
              <a:rPr lang="en-GB" sz="1200" b="1" dirty="0">
                <a:solidFill>
                  <a:srgbClr val="000000"/>
                </a:solidFill>
                <a:latin typeface="Consolas" panose="020B0609020204030204" pitchFamily="49" charset="0"/>
              </a:rPr>
              <a:t> &gt; 12)</a:t>
            </a:r>
          </a:p>
          <a:p>
            <a:r>
              <a:rPr lang="en-GB" sz="1200" b="1" dirty="0">
                <a:solidFill>
                  <a:srgbClr val="000000"/>
                </a:solidFill>
                <a:latin typeface="Consolas" panose="020B0609020204030204" pitchFamily="49" charset="0"/>
              </a:rPr>
              <a:t>                    </a:t>
            </a:r>
            <a:r>
              <a:rPr lang="en-GB" sz="1200" b="1" dirty="0" err="1">
                <a:solidFill>
                  <a:srgbClr val="000000"/>
                </a:solidFill>
                <a:latin typeface="Consolas" panose="020B0609020204030204" pitchFamily="49" charset="0"/>
              </a:rPr>
              <a:t>Console.WriteLine</a:t>
            </a:r>
            <a:r>
              <a:rPr lang="en-GB" sz="1200" b="1" dirty="0">
                <a:solidFill>
                  <a:srgbClr val="000000"/>
                </a:solidFill>
                <a:latin typeface="Consolas" panose="020B0609020204030204" pitchFamily="49" charset="0"/>
              </a:rPr>
              <a:t>(</a:t>
            </a:r>
            <a:r>
              <a:rPr lang="en-GB" sz="1200" b="1" dirty="0">
                <a:solidFill>
                  <a:srgbClr val="A31515"/>
                </a:solidFill>
                <a:latin typeface="Consolas" panose="020B0609020204030204" pitchFamily="49" charset="0"/>
              </a:rPr>
              <a:t>"License Suspended"</a:t>
            </a:r>
            <a:r>
              <a:rPr lang="en-GB" sz="1200" b="1" dirty="0">
                <a:solidFill>
                  <a:srgbClr val="000000"/>
                </a:solidFill>
                <a:latin typeface="Consolas" panose="020B0609020204030204" pitchFamily="49" charset="0"/>
              </a:rPr>
              <a:t>);</a:t>
            </a:r>
          </a:p>
          <a:p>
            <a:r>
              <a:rPr lang="en-GB" sz="1200" b="1" dirty="0">
                <a:solidFill>
                  <a:srgbClr val="000000"/>
                </a:solidFill>
                <a:latin typeface="Consolas" panose="020B0609020204030204" pitchFamily="49" charset="0"/>
              </a:rPr>
              <a:t>                </a:t>
            </a:r>
            <a:r>
              <a:rPr lang="en-GB" sz="1200" b="1" dirty="0">
                <a:solidFill>
                  <a:srgbClr val="0000FF"/>
                </a:solidFill>
                <a:latin typeface="Consolas" panose="020B0609020204030204" pitchFamily="49" charset="0"/>
              </a:rPr>
              <a:t>else</a:t>
            </a:r>
            <a:endParaRPr lang="en-GB" sz="1200" b="1" dirty="0">
              <a:solidFill>
                <a:srgbClr val="000000"/>
              </a:solidFill>
              <a:latin typeface="Consolas" panose="020B0609020204030204" pitchFamily="49" charset="0"/>
            </a:endParaRPr>
          </a:p>
          <a:p>
            <a:r>
              <a:rPr lang="fr-FR" sz="1200" b="1" dirty="0">
                <a:solidFill>
                  <a:srgbClr val="000000"/>
                </a:solidFill>
                <a:latin typeface="Consolas" panose="020B0609020204030204" pitchFamily="49" charset="0"/>
              </a:rPr>
              <a:t>                    </a:t>
            </a:r>
            <a:r>
              <a:rPr lang="fr-FR" sz="1200" b="1" dirty="0" err="1">
                <a:solidFill>
                  <a:srgbClr val="000000"/>
                </a:solidFill>
                <a:latin typeface="Consolas" panose="020B0609020204030204" pitchFamily="49" charset="0"/>
              </a:rPr>
              <a:t>Console.WriteLine</a:t>
            </a:r>
            <a:r>
              <a:rPr lang="fr-FR" sz="1200" b="1" dirty="0">
                <a:solidFill>
                  <a:srgbClr val="000000"/>
                </a:solidFill>
                <a:latin typeface="Consolas" panose="020B0609020204030204" pitchFamily="49" charset="0"/>
              </a:rPr>
              <a:t>(</a:t>
            </a:r>
            <a:r>
              <a:rPr lang="fr-FR" sz="1200" b="1" dirty="0">
                <a:solidFill>
                  <a:srgbClr val="A31515"/>
                </a:solidFill>
                <a:latin typeface="Consolas" panose="020B0609020204030204" pitchFamily="49" charset="0"/>
              </a:rPr>
              <a:t>"</a:t>
            </a:r>
            <a:r>
              <a:rPr lang="fr-FR" sz="1200" b="1" dirty="0" err="1">
                <a:solidFill>
                  <a:srgbClr val="A31515"/>
                </a:solidFill>
                <a:latin typeface="Consolas" panose="020B0609020204030204" pitchFamily="49" charset="0"/>
              </a:rPr>
              <a:t>Demerit</a:t>
            </a:r>
            <a:r>
              <a:rPr lang="fr-FR" sz="1200" b="1" dirty="0">
                <a:solidFill>
                  <a:srgbClr val="A31515"/>
                </a:solidFill>
                <a:latin typeface="Consolas" panose="020B0609020204030204" pitchFamily="49" charset="0"/>
              </a:rPr>
              <a:t> points: "</a:t>
            </a:r>
            <a:r>
              <a:rPr lang="fr-FR" sz="1200" b="1" dirty="0">
                <a:solidFill>
                  <a:srgbClr val="000000"/>
                </a:solidFill>
                <a:latin typeface="Consolas" panose="020B0609020204030204" pitchFamily="49" charset="0"/>
              </a:rPr>
              <a:t> + </a:t>
            </a:r>
            <a:r>
              <a:rPr lang="fr-FR" sz="1200" b="1" dirty="0" err="1">
                <a:solidFill>
                  <a:srgbClr val="000000"/>
                </a:solidFill>
                <a:latin typeface="Consolas" panose="020B0609020204030204" pitchFamily="49" charset="0"/>
              </a:rPr>
              <a:t>demeritPoints</a:t>
            </a:r>
            <a:r>
              <a:rPr lang="fr-FR" sz="1200" b="1" dirty="0">
                <a:solidFill>
                  <a:srgbClr val="000000"/>
                </a:solidFill>
                <a:latin typeface="Consolas" panose="020B0609020204030204" pitchFamily="49" charset="0"/>
              </a:rPr>
              <a:t>);</a:t>
            </a:r>
          </a:p>
          <a:p>
            <a:r>
              <a:rPr lang="en-GB" sz="1200" b="1" dirty="0">
                <a:solidFill>
                  <a:srgbClr val="000000"/>
                </a:solidFill>
                <a:latin typeface="Consolas" panose="020B0609020204030204" pitchFamily="49" charset="0"/>
              </a:rPr>
              <a:t>            }</a:t>
            </a:r>
          </a:p>
          <a:p>
            <a:r>
              <a:rPr lang="en-GB" sz="1200" b="1" dirty="0">
                <a:solidFill>
                  <a:srgbClr val="000000"/>
                </a:solidFill>
                <a:latin typeface="Consolas" panose="020B0609020204030204" pitchFamily="49" charset="0"/>
              </a:rPr>
              <a:t>        }</a:t>
            </a:r>
          </a:p>
          <a:p>
            <a:r>
              <a:rPr lang="en-GB" sz="1200" b="1" dirty="0">
                <a:solidFill>
                  <a:srgbClr val="000000"/>
                </a:solidFill>
                <a:latin typeface="Consolas" panose="020B0609020204030204" pitchFamily="49" charset="0"/>
              </a:rPr>
              <a:t>    }</a:t>
            </a:r>
          </a:p>
          <a:p>
            <a:endParaRPr lang="en-GB" sz="1200" b="1" dirty="0">
              <a:solidFill>
                <a:srgbClr val="000000"/>
              </a:solidFill>
              <a:latin typeface="Consolas" panose="020B0609020204030204" pitchFamily="49" charset="0"/>
            </a:endParaRPr>
          </a:p>
          <a:p>
            <a:r>
              <a:rPr lang="en-GB" sz="1200" b="1" dirty="0">
                <a:solidFill>
                  <a:srgbClr val="000000"/>
                </a:solidFill>
                <a:latin typeface="Consolas" panose="020B0609020204030204" pitchFamily="49" charset="0"/>
              </a:rPr>
              <a:t>}</a:t>
            </a:r>
            <a:endParaRPr lang="en-GB" sz="3200" b="1" dirty="0"/>
          </a:p>
        </p:txBody>
      </p:sp>
    </p:spTree>
    <p:extLst>
      <p:ext uri="{BB962C8B-B14F-4D97-AF65-F5344CB8AC3E}">
        <p14:creationId xmlns:p14="http://schemas.microsoft.com/office/powerpoint/2010/main" val="3578755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35662-8732-4B63-9C37-85EF710B1FD8}"/>
              </a:ext>
            </a:extLst>
          </p:cNvPr>
          <p:cNvSpPr>
            <a:spLocks noGrp="1"/>
          </p:cNvSpPr>
          <p:nvPr>
            <p:ph type="title"/>
          </p:nvPr>
        </p:nvSpPr>
        <p:spPr>
          <a:xfrm>
            <a:off x="924464" y="1414732"/>
            <a:ext cx="10515600" cy="2320417"/>
          </a:xfrm>
        </p:spPr>
        <p:txBody>
          <a:bodyPr>
            <a:normAutofit/>
          </a:bodyPr>
          <a:lstStyle/>
          <a:p>
            <a:r>
              <a:rPr lang="en-GB" b="1" dirty="0"/>
              <a:t>Write a program to count how many numbers between 1 and 100 are divisible by 3 with no remainder. Display the count on the console.</a:t>
            </a:r>
          </a:p>
        </p:txBody>
      </p:sp>
    </p:spTree>
    <p:extLst>
      <p:ext uri="{BB962C8B-B14F-4D97-AF65-F5344CB8AC3E}">
        <p14:creationId xmlns:p14="http://schemas.microsoft.com/office/powerpoint/2010/main" val="32524163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9B949F-5D40-4BD4-BB76-583AE38A0400}"/>
              </a:ext>
            </a:extLst>
          </p:cNvPr>
          <p:cNvSpPr/>
          <p:nvPr/>
        </p:nvSpPr>
        <p:spPr>
          <a:xfrm>
            <a:off x="2260120" y="479114"/>
            <a:ext cx="8134710" cy="5509200"/>
          </a:xfrm>
          <a:prstGeom prst="rect">
            <a:avLst/>
          </a:prstGeom>
        </p:spPr>
        <p:txBody>
          <a:bodyPr wrap="square">
            <a:spAutoFit/>
          </a:bodyPr>
          <a:lstStyle/>
          <a:p>
            <a:r>
              <a:rPr lang="en-GB" sz="1600" b="1" dirty="0">
                <a:solidFill>
                  <a:srgbClr val="0000FF"/>
                </a:solidFill>
                <a:latin typeface="Consolas" panose="020B0609020204030204" pitchFamily="49" charset="0"/>
              </a:rPr>
              <a:t>using</a:t>
            </a:r>
            <a:r>
              <a:rPr lang="en-GB" sz="1600" b="1" dirty="0">
                <a:solidFill>
                  <a:srgbClr val="000000"/>
                </a:solidFill>
                <a:latin typeface="Consolas" panose="020B0609020204030204" pitchFamily="49" charset="0"/>
              </a:rPr>
              <a:t> System;</a:t>
            </a:r>
          </a:p>
          <a:p>
            <a:endParaRPr lang="en-GB" sz="1600" b="1" dirty="0">
              <a:solidFill>
                <a:srgbClr val="000000"/>
              </a:solidFill>
              <a:latin typeface="Consolas" panose="020B0609020204030204" pitchFamily="49" charset="0"/>
            </a:endParaRPr>
          </a:p>
          <a:p>
            <a:r>
              <a:rPr lang="en-GB" sz="1600" b="1" dirty="0">
                <a:solidFill>
                  <a:srgbClr val="0000FF"/>
                </a:solidFill>
                <a:latin typeface="Consolas" panose="020B0609020204030204" pitchFamily="49" charset="0"/>
              </a:rPr>
              <a:t>namespace</a:t>
            </a:r>
            <a:r>
              <a:rPr lang="en-GB" sz="1600" b="1" dirty="0">
                <a:solidFill>
                  <a:srgbClr val="000000"/>
                </a:solidFill>
                <a:latin typeface="Consolas" panose="020B0609020204030204" pitchFamily="49" charset="0"/>
              </a:rPr>
              <a:t> CSharp1Exercises.ControlFlow</a:t>
            </a:r>
          </a:p>
          <a:p>
            <a:r>
              <a:rPr lang="en-GB" sz="1600" b="1" dirty="0">
                <a:solidFill>
                  <a:srgbClr val="000000"/>
                </a:solidFill>
                <a:latin typeface="Consolas" panose="020B0609020204030204" pitchFamily="49" charset="0"/>
              </a:rPr>
              <a:t>{</a:t>
            </a:r>
          </a:p>
          <a:p>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class</a:t>
            </a:r>
            <a:r>
              <a:rPr lang="en-GB" sz="1600" b="1" dirty="0">
                <a:solidFill>
                  <a:srgbClr val="000000"/>
                </a:solidFill>
                <a:latin typeface="Consolas" panose="020B0609020204030204" pitchFamily="49" charset="0"/>
              </a:rPr>
              <a:t> </a:t>
            </a:r>
            <a:r>
              <a:rPr lang="en-GB" sz="1600" b="1" dirty="0">
                <a:solidFill>
                  <a:srgbClr val="2B91AF"/>
                </a:solidFill>
                <a:latin typeface="Consolas" panose="020B0609020204030204" pitchFamily="49" charset="0"/>
              </a:rPr>
              <a:t>Conditionals</a:t>
            </a:r>
            <a:endParaRPr lang="en-GB" sz="1600" b="1" dirty="0">
              <a:solidFill>
                <a:srgbClr val="000000"/>
              </a:solidFill>
              <a:latin typeface="Consolas" panose="020B0609020204030204" pitchFamily="49" charset="0"/>
            </a:endParaRPr>
          </a:p>
          <a:p>
            <a:r>
              <a:rPr lang="en-GB" sz="1600" b="1" dirty="0">
                <a:solidFill>
                  <a:srgbClr val="000000"/>
                </a:solidFill>
                <a:latin typeface="Consolas" panose="020B0609020204030204" pitchFamily="49" charset="0"/>
              </a:rPr>
              <a:t>    {</a:t>
            </a:r>
          </a:p>
          <a:p>
            <a:endParaRPr lang="en-GB" sz="1600" b="1" dirty="0">
              <a:solidFill>
                <a:srgbClr val="000000"/>
              </a:solidFill>
              <a:latin typeface="Consolas" panose="020B0609020204030204" pitchFamily="49" charset="0"/>
            </a:endParaRPr>
          </a:p>
          <a:p>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static</a:t>
            </a:r>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void</a:t>
            </a:r>
            <a:r>
              <a:rPr lang="en-GB" sz="1600" b="1" dirty="0">
                <a:solidFill>
                  <a:srgbClr val="000000"/>
                </a:solidFill>
                <a:latin typeface="Consolas" panose="020B0609020204030204" pitchFamily="49" charset="0"/>
              </a:rPr>
              <a:t> Main(</a:t>
            </a:r>
            <a:r>
              <a:rPr lang="en-GB" sz="1600" b="1" dirty="0">
                <a:solidFill>
                  <a:srgbClr val="0000FF"/>
                </a:solidFill>
                <a:latin typeface="Consolas" panose="020B0609020204030204" pitchFamily="49" charset="0"/>
              </a:rPr>
              <a:t>string</a:t>
            </a:r>
            <a:r>
              <a:rPr lang="en-GB" sz="1600" b="1" dirty="0">
                <a:solidFill>
                  <a:srgbClr val="000000"/>
                </a:solidFill>
                <a:latin typeface="Consolas" panose="020B0609020204030204" pitchFamily="49" charset="0"/>
              </a:rPr>
              <a:t>[] </a:t>
            </a:r>
            <a:r>
              <a:rPr lang="en-GB" sz="1600" b="1" dirty="0" err="1">
                <a:solidFill>
                  <a:srgbClr val="000000"/>
                </a:solidFill>
                <a:latin typeface="Consolas" panose="020B0609020204030204" pitchFamily="49" charset="0"/>
              </a:rPr>
              <a:t>args</a:t>
            </a:r>
            <a:r>
              <a:rPr lang="en-GB" sz="1600" b="1" dirty="0">
                <a:solidFill>
                  <a:srgbClr val="000000"/>
                </a:solidFill>
                <a:latin typeface="Consolas" panose="020B0609020204030204" pitchFamily="49" charset="0"/>
              </a:rPr>
              <a:t>)</a:t>
            </a:r>
          </a:p>
          <a:p>
            <a:r>
              <a:rPr lang="en-GB" sz="1600" b="1" dirty="0">
                <a:solidFill>
                  <a:srgbClr val="000000"/>
                </a:solidFill>
                <a:latin typeface="Consolas" panose="020B0609020204030204" pitchFamily="49" charset="0"/>
              </a:rPr>
              <a:t>        {</a:t>
            </a:r>
          </a:p>
          <a:p>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var</a:t>
            </a:r>
            <a:r>
              <a:rPr lang="en-GB" sz="1600" b="1" dirty="0">
                <a:solidFill>
                  <a:srgbClr val="000000"/>
                </a:solidFill>
                <a:latin typeface="Consolas" panose="020B0609020204030204" pitchFamily="49" charset="0"/>
              </a:rPr>
              <a:t> count = 0;</a:t>
            </a:r>
          </a:p>
          <a:p>
            <a:r>
              <a:rPr lang="nn-NO" sz="1600" b="1" dirty="0">
                <a:solidFill>
                  <a:srgbClr val="000000"/>
                </a:solidFill>
                <a:latin typeface="Consolas" panose="020B0609020204030204" pitchFamily="49" charset="0"/>
              </a:rPr>
              <a:t>            </a:t>
            </a:r>
            <a:r>
              <a:rPr lang="nn-NO" sz="1600" b="1" dirty="0">
                <a:solidFill>
                  <a:srgbClr val="0000FF"/>
                </a:solidFill>
                <a:latin typeface="Consolas" panose="020B0609020204030204" pitchFamily="49" charset="0"/>
              </a:rPr>
              <a:t>for</a:t>
            </a:r>
            <a:r>
              <a:rPr lang="nn-NO" sz="1600" b="1" dirty="0">
                <a:solidFill>
                  <a:srgbClr val="000000"/>
                </a:solidFill>
                <a:latin typeface="Consolas" panose="020B0609020204030204" pitchFamily="49" charset="0"/>
              </a:rPr>
              <a:t> (</a:t>
            </a:r>
            <a:r>
              <a:rPr lang="nn-NO" sz="1600" b="1" dirty="0">
                <a:solidFill>
                  <a:srgbClr val="0000FF"/>
                </a:solidFill>
                <a:latin typeface="Consolas" panose="020B0609020204030204" pitchFamily="49" charset="0"/>
              </a:rPr>
              <a:t>var</a:t>
            </a:r>
            <a:r>
              <a:rPr lang="nn-NO" sz="1600" b="1" dirty="0">
                <a:solidFill>
                  <a:srgbClr val="000000"/>
                </a:solidFill>
                <a:latin typeface="Consolas" panose="020B0609020204030204" pitchFamily="49" charset="0"/>
              </a:rPr>
              <a:t> i = 1; i &lt;= 100; i++)</a:t>
            </a:r>
          </a:p>
          <a:p>
            <a:r>
              <a:rPr lang="en-GB" sz="1600" b="1" dirty="0">
                <a:solidFill>
                  <a:srgbClr val="000000"/>
                </a:solidFill>
                <a:latin typeface="Consolas" panose="020B0609020204030204" pitchFamily="49" charset="0"/>
              </a:rPr>
              <a:t>            {</a:t>
            </a:r>
          </a:p>
          <a:p>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if</a:t>
            </a:r>
            <a:r>
              <a:rPr lang="en-GB" sz="1600" b="1" dirty="0">
                <a:solidFill>
                  <a:srgbClr val="000000"/>
                </a:solidFill>
                <a:latin typeface="Consolas" panose="020B0609020204030204" pitchFamily="49" charset="0"/>
              </a:rPr>
              <a:t> (</a:t>
            </a:r>
            <a:r>
              <a:rPr lang="en-GB" sz="1600" b="1" dirty="0" err="1">
                <a:solidFill>
                  <a:srgbClr val="000000"/>
                </a:solidFill>
                <a:latin typeface="Consolas" panose="020B0609020204030204" pitchFamily="49" charset="0"/>
              </a:rPr>
              <a:t>i</a:t>
            </a:r>
            <a:r>
              <a:rPr lang="en-GB" sz="1600" b="1" dirty="0">
                <a:solidFill>
                  <a:srgbClr val="000000"/>
                </a:solidFill>
                <a:latin typeface="Consolas" panose="020B0609020204030204" pitchFamily="49" charset="0"/>
              </a:rPr>
              <a:t> % 3 == 0)</a:t>
            </a:r>
          </a:p>
          <a:p>
            <a:r>
              <a:rPr lang="en-GB" sz="1600" b="1" dirty="0">
                <a:solidFill>
                  <a:srgbClr val="000000"/>
                </a:solidFill>
                <a:latin typeface="Consolas" panose="020B0609020204030204" pitchFamily="49" charset="0"/>
              </a:rPr>
              <a:t>                    count++;</a:t>
            </a:r>
          </a:p>
          <a:p>
            <a:r>
              <a:rPr lang="en-GB" sz="1600" b="1" dirty="0">
                <a:solidFill>
                  <a:srgbClr val="000000"/>
                </a:solidFill>
                <a:latin typeface="Consolas" panose="020B0609020204030204" pitchFamily="49" charset="0"/>
              </a:rPr>
              <a:t>            }</a:t>
            </a:r>
          </a:p>
          <a:p>
            <a:r>
              <a:rPr lang="en-GB" sz="1600" b="1" dirty="0">
                <a:solidFill>
                  <a:srgbClr val="000000"/>
                </a:solidFill>
                <a:latin typeface="Consolas" panose="020B0609020204030204" pitchFamily="49" charset="0"/>
              </a:rPr>
              <a:t>            </a:t>
            </a:r>
            <a:r>
              <a:rPr lang="en-GB" sz="1600" b="1" dirty="0" err="1">
                <a:solidFill>
                  <a:srgbClr val="000000"/>
                </a:solidFill>
                <a:latin typeface="Consolas" panose="020B0609020204030204" pitchFamily="49" charset="0"/>
              </a:rPr>
              <a:t>Console.WriteLine</a:t>
            </a:r>
            <a:r>
              <a:rPr lang="en-GB" sz="1600" b="1" dirty="0">
                <a:solidFill>
                  <a:srgbClr val="000000"/>
                </a:solidFill>
                <a:latin typeface="Consolas" panose="020B0609020204030204" pitchFamily="49" charset="0"/>
              </a:rPr>
              <a:t>(</a:t>
            </a:r>
            <a:r>
              <a:rPr lang="en-GB" sz="1600" b="1" dirty="0">
                <a:solidFill>
                  <a:srgbClr val="A31515"/>
                </a:solidFill>
                <a:latin typeface="Consolas" panose="020B0609020204030204" pitchFamily="49" charset="0"/>
              </a:rPr>
              <a:t>"There are {0} numbers divisible by 3 between 1 and 100."</a:t>
            </a:r>
            <a:r>
              <a:rPr lang="en-GB" sz="1600" b="1" dirty="0">
                <a:solidFill>
                  <a:srgbClr val="000000"/>
                </a:solidFill>
                <a:latin typeface="Consolas" panose="020B0609020204030204" pitchFamily="49" charset="0"/>
              </a:rPr>
              <a:t>, count);</a:t>
            </a:r>
          </a:p>
          <a:p>
            <a:r>
              <a:rPr lang="en-GB" sz="1600" b="1" dirty="0">
                <a:solidFill>
                  <a:srgbClr val="000000"/>
                </a:solidFill>
                <a:latin typeface="Consolas" panose="020B0609020204030204" pitchFamily="49" charset="0"/>
              </a:rPr>
              <a:t>        }</a:t>
            </a:r>
          </a:p>
          <a:p>
            <a:r>
              <a:rPr lang="en-GB" sz="1600" b="1" dirty="0">
                <a:solidFill>
                  <a:srgbClr val="000000"/>
                </a:solidFill>
                <a:latin typeface="Consolas" panose="020B0609020204030204" pitchFamily="49" charset="0"/>
              </a:rPr>
              <a:t>    }</a:t>
            </a:r>
          </a:p>
          <a:p>
            <a:r>
              <a:rPr lang="en-GB" sz="1600" b="1" dirty="0">
                <a:solidFill>
                  <a:srgbClr val="000000"/>
                </a:solidFill>
                <a:latin typeface="Consolas" panose="020B0609020204030204" pitchFamily="49" charset="0"/>
              </a:rPr>
              <a:t>    </a:t>
            </a:r>
          </a:p>
          <a:p>
            <a:endParaRPr lang="en-GB" sz="1600" b="1" dirty="0">
              <a:solidFill>
                <a:srgbClr val="000000"/>
              </a:solidFill>
              <a:latin typeface="Consolas" panose="020B0609020204030204" pitchFamily="49" charset="0"/>
            </a:endParaRPr>
          </a:p>
          <a:p>
            <a:r>
              <a:rPr lang="en-GB" sz="1600" b="1" dirty="0">
                <a:solidFill>
                  <a:srgbClr val="000000"/>
                </a:solidFill>
                <a:latin typeface="Consolas" panose="020B0609020204030204" pitchFamily="49" charset="0"/>
              </a:rPr>
              <a:t>}</a:t>
            </a:r>
            <a:endParaRPr lang="en-GB" sz="4000" b="1" dirty="0"/>
          </a:p>
        </p:txBody>
      </p:sp>
    </p:spTree>
    <p:extLst>
      <p:ext uri="{BB962C8B-B14F-4D97-AF65-F5344CB8AC3E}">
        <p14:creationId xmlns:p14="http://schemas.microsoft.com/office/powerpoint/2010/main" val="2266907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98958-5E42-4123-BB66-FF120286D614}"/>
              </a:ext>
            </a:extLst>
          </p:cNvPr>
          <p:cNvSpPr>
            <a:spLocks noGrp="1"/>
          </p:cNvSpPr>
          <p:nvPr>
            <p:ph type="title"/>
          </p:nvPr>
        </p:nvSpPr>
        <p:spPr>
          <a:xfrm>
            <a:off x="958970" y="2478597"/>
            <a:ext cx="10515600" cy="1325563"/>
          </a:xfrm>
        </p:spPr>
        <p:txBody>
          <a:bodyPr>
            <a:noAutofit/>
          </a:bodyPr>
          <a:lstStyle/>
          <a:p>
            <a:r>
              <a:rPr lang="en-GB" sz="4800" b="1" dirty="0"/>
              <a:t>Write a program and continuously ask the user to enter a number or "ok" to exit. Calculate the sum of all the previously entered numbers and display it on the console.</a:t>
            </a:r>
          </a:p>
        </p:txBody>
      </p:sp>
    </p:spTree>
    <p:extLst>
      <p:ext uri="{BB962C8B-B14F-4D97-AF65-F5344CB8AC3E}">
        <p14:creationId xmlns:p14="http://schemas.microsoft.com/office/powerpoint/2010/main" val="11678165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44695A-11A9-4CAE-A6D1-83E071C46666}"/>
              </a:ext>
            </a:extLst>
          </p:cNvPr>
          <p:cNvSpPr/>
          <p:nvPr/>
        </p:nvSpPr>
        <p:spPr>
          <a:xfrm>
            <a:off x="1759788" y="238462"/>
            <a:ext cx="9583948" cy="6247864"/>
          </a:xfrm>
          <a:prstGeom prst="rect">
            <a:avLst/>
          </a:prstGeom>
        </p:spPr>
        <p:txBody>
          <a:bodyPr wrap="square">
            <a:spAutoFit/>
          </a:bodyPr>
          <a:lstStyle/>
          <a:p>
            <a:r>
              <a:rPr lang="en-GB" sz="1600" b="1" dirty="0">
                <a:solidFill>
                  <a:srgbClr val="0000FF"/>
                </a:solidFill>
                <a:latin typeface="Consolas" panose="020B0609020204030204" pitchFamily="49" charset="0"/>
              </a:rPr>
              <a:t>using</a:t>
            </a:r>
            <a:r>
              <a:rPr lang="en-GB" sz="1600" b="1" dirty="0">
                <a:solidFill>
                  <a:srgbClr val="000000"/>
                </a:solidFill>
                <a:latin typeface="Consolas" panose="020B0609020204030204" pitchFamily="49" charset="0"/>
              </a:rPr>
              <a:t> System;</a:t>
            </a:r>
          </a:p>
          <a:p>
            <a:endParaRPr lang="en-GB" sz="1600" b="1" dirty="0">
              <a:solidFill>
                <a:srgbClr val="000000"/>
              </a:solidFill>
              <a:latin typeface="Consolas" panose="020B0609020204030204" pitchFamily="49" charset="0"/>
            </a:endParaRPr>
          </a:p>
          <a:p>
            <a:r>
              <a:rPr lang="en-GB" sz="1600" b="1" dirty="0">
                <a:solidFill>
                  <a:srgbClr val="0000FF"/>
                </a:solidFill>
                <a:latin typeface="Consolas" panose="020B0609020204030204" pitchFamily="49" charset="0"/>
              </a:rPr>
              <a:t>namespace</a:t>
            </a:r>
            <a:r>
              <a:rPr lang="en-GB" sz="1600" b="1" dirty="0">
                <a:solidFill>
                  <a:srgbClr val="000000"/>
                </a:solidFill>
                <a:latin typeface="Consolas" panose="020B0609020204030204" pitchFamily="49" charset="0"/>
              </a:rPr>
              <a:t> CSharp1Exercises.ControlFlow</a:t>
            </a:r>
          </a:p>
          <a:p>
            <a:r>
              <a:rPr lang="en-GB" sz="1600" b="1" dirty="0">
                <a:solidFill>
                  <a:srgbClr val="000000"/>
                </a:solidFill>
                <a:latin typeface="Consolas" panose="020B0609020204030204" pitchFamily="49" charset="0"/>
              </a:rPr>
              <a:t>{</a:t>
            </a:r>
          </a:p>
          <a:p>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class</a:t>
            </a:r>
            <a:r>
              <a:rPr lang="en-GB" sz="1600" b="1" dirty="0">
                <a:solidFill>
                  <a:srgbClr val="000000"/>
                </a:solidFill>
                <a:latin typeface="Consolas" panose="020B0609020204030204" pitchFamily="49" charset="0"/>
              </a:rPr>
              <a:t> </a:t>
            </a:r>
            <a:r>
              <a:rPr lang="en-GB" sz="1600" b="1" dirty="0">
                <a:solidFill>
                  <a:srgbClr val="2B91AF"/>
                </a:solidFill>
                <a:latin typeface="Consolas" panose="020B0609020204030204" pitchFamily="49" charset="0"/>
              </a:rPr>
              <a:t>Conditionals</a:t>
            </a:r>
            <a:endParaRPr lang="en-GB" sz="1600" b="1" dirty="0">
              <a:solidFill>
                <a:srgbClr val="000000"/>
              </a:solidFill>
              <a:latin typeface="Consolas" panose="020B0609020204030204" pitchFamily="49" charset="0"/>
            </a:endParaRPr>
          </a:p>
          <a:p>
            <a:r>
              <a:rPr lang="en-GB" sz="1600" b="1" dirty="0">
                <a:solidFill>
                  <a:srgbClr val="000000"/>
                </a:solidFill>
                <a:latin typeface="Consolas" panose="020B0609020204030204" pitchFamily="49" charset="0"/>
              </a:rPr>
              <a:t>    {</a:t>
            </a:r>
          </a:p>
          <a:p>
            <a:endParaRPr lang="en-GB" sz="1600" b="1" dirty="0">
              <a:solidFill>
                <a:srgbClr val="000000"/>
              </a:solidFill>
              <a:latin typeface="Consolas" panose="020B0609020204030204" pitchFamily="49" charset="0"/>
            </a:endParaRPr>
          </a:p>
          <a:p>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static</a:t>
            </a:r>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void</a:t>
            </a:r>
            <a:r>
              <a:rPr lang="en-GB" sz="1600" b="1" dirty="0">
                <a:solidFill>
                  <a:srgbClr val="000000"/>
                </a:solidFill>
                <a:latin typeface="Consolas" panose="020B0609020204030204" pitchFamily="49" charset="0"/>
              </a:rPr>
              <a:t> Main(</a:t>
            </a:r>
            <a:r>
              <a:rPr lang="en-GB" sz="1600" b="1" dirty="0">
                <a:solidFill>
                  <a:srgbClr val="0000FF"/>
                </a:solidFill>
                <a:latin typeface="Consolas" panose="020B0609020204030204" pitchFamily="49" charset="0"/>
              </a:rPr>
              <a:t>string</a:t>
            </a:r>
            <a:r>
              <a:rPr lang="en-GB" sz="1600" b="1" dirty="0">
                <a:solidFill>
                  <a:srgbClr val="000000"/>
                </a:solidFill>
                <a:latin typeface="Consolas" panose="020B0609020204030204" pitchFamily="49" charset="0"/>
              </a:rPr>
              <a:t>[] </a:t>
            </a:r>
            <a:r>
              <a:rPr lang="en-GB" sz="1600" b="1" dirty="0" err="1">
                <a:solidFill>
                  <a:srgbClr val="000000"/>
                </a:solidFill>
                <a:latin typeface="Consolas" panose="020B0609020204030204" pitchFamily="49" charset="0"/>
              </a:rPr>
              <a:t>args</a:t>
            </a:r>
            <a:r>
              <a:rPr lang="en-GB" sz="1600" b="1" dirty="0">
                <a:solidFill>
                  <a:srgbClr val="000000"/>
                </a:solidFill>
                <a:latin typeface="Consolas" panose="020B0609020204030204" pitchFamily="49" charset="0"/>
              </a:rPr>
              <a:t>)</a:t>
            </a:r>
          </a:p>
          <a:p>
            <a:r>
              <a:rPr lang="en-GB" sz="1600" b="1" dirty="0">
                <a:solidFill>
                  <a:srgbClr val="000000"/>
                </a:solidFill>
                <a:latin typeface="Consolas" panose="020B0609020204030204" pitchFamily="49" charset="0"/>
              </a:rPr>
              <a:t>        {</a:t>
            </a:r>
          </a:p>
          <a:p>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var</a:t>
            </a:r>
            <a:r>
              <a:rPr lang="en-GB" sz="1600" b="1" dirty="0">
                <a:solidFill>
                  <a:srgbClr val="000000"/>
                </a:solidFill>
                <a:latin typeface="Consolas" panose="020B0609020204030204" pitchFamily="49" charset="0"/>
              </a:rPr>
              <a:t> sum = 0;</a:t>
            </a:r>
          </a:p>
          <a:p>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while</a:t>
            </a:r>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true</a:t>
            </a:r>
            <a:r>
              <a:rPr lang="en-GB" sz="1600" b="1" dirty="0">
                <a:solidFill>
                  <a:srgbClr val="000000"/>
                </a:solidFill>
                <a:latin typeface="Consolas" panose="020B0609020204030204" pitchFamily="49" charset="0"/>
              </a:rPr>
              <a:t>)</a:t>
            </a:r>
          </a:p>
          <a:p>
            <a:r>
              <a:rPr lang="en-GB" sz="1600" b="1" dirty="0">
                <a:solidFill>
                  <a:srgbClr val="000000"/>
                </a:solidFill>
                <a:latin typeface="Consolas" panose="020B0609020204030204" pitchFamily="49" charset="0"/>
              </a:rPr>
              <a:t>            {</a:t>
            </a:r>
          </a:p>
          <a:p>
            <a:r>
              <a:rPr lang="en-GB" sz="1600" b="1" dirty="0">
                <a:solidFill>
                  <a:srgbClr val="000000"/>
                </a:solidFill>
                <a:latin typeface="Consolas" panose="020B0609020204030204" pitchFamily="49" charset="0"/>
              </a:rPr>
              <a:t>                </a:t>
            </a:r>
            <a:r>
              <a:rPr lang="en-GB" sz="1600" b="1" dirty="0" err="1">
                <a:solidFill>
                  <a:srgbClr val="000000"/>
                </a:solidFill>
                <a:latin typeface="Consolas" panose="020B0609020204030204" pitchFamily="49" charset="0"/>
              </a:rPr>
              <a:t>Console.Write</a:t>
            </a:r>
            <a:r>
              <a:rPr lang="en-GB" sz="1600" b="1" dirty="0">
                <a:solidFill>
                  <a:srgbClr val="000000"/>
                </a:solidFill>
                <a:latin typeface="Consolas" panose="020B0609020204030204" pitchFamily="49" charset="0"/>
              </a:rPr>
              <a:t>(</a:t>
            </a:r>
            <a:r>
              <a:rPr lang="en-GB" sz="1600" b="1" dirty="0">
                <a:solidFill>
                  <a:srgbClr val="A31515"/>
                </a:solidFill>
                <a:latin typeface="Consolas" panose="020B0609020204030204" pitchFamily="49" charset="0"/>
              </a:rPr>
              <a:t>"Enter a number (or 'ok' to exit): "</a:t>
            </a:r>
            <a:r>
              <a:rPr lang="en-GB" sz="1600" b="1" dirty="0">
                <a:solidFill>
                  <a:srgbClr val="000000"/>
                </a:solidFill>
                <a:latin typeface="Consolas" panose="020B0609020204030204" pitchFamily="49" charset="0"/>
              </a:rPr>
              <a:t>);</a:t>
            </a:r>
          </a:p>
          <a:p>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var</a:t>
            </a:r>
            <a:r>
              <a:rPr lang="en-GB" sz="1600" b="1" dirty="0">
                <a:solidFill>
                  <a:srgbClr val="000000"/>
                </a:solidFill>
                <a:latin typeface="Consolas" panose="020B0609020204030204" pitchFamily="49" charset="0"/>
              </a:rPr>
              <a:t> input = </a:t>
            </a:r>
            <a:r>
              <a:rPr lang="en-GB" sz="1600" b="1" dirty="0" err="1">
                <a:solidFill>
                  <a:srgbClr val="000000"/>
                </a:solidFill>
                <a:latin typeface="Consolas" panose="020B0609020204030204" pitchFamily="49" charset="0"/>
              </a:rPr>
              <a:t>Console.ReadLine</a:t>
            </a:r>
            <a:r>
              <a:rPr lang="en-GB" sz="1600" b="1" dirty="0">
                <a:solidFill>
                  <a:srgbClr val="000000"/>
                </a:solidFill>
                <a:latin typeface="Consolas" panose="020B0609020204030204" pitchFamily="49" charset="0"/>
              </a:rPr>
              <a:t>();</a:t>
            </a:r>
          </a:p>
          <a:p>
            <a:endParaRPr lang="en-GB" sz="1600" b="1" dirty="0">
              <a:solidFill>
                <a:srgbClr val="000000"/>
              </a:solidFill>
              <a:latin typeface="Consolas" panose="020B0609020204030204" pitchFamily="49" charset="0"/>
            </a:endParaRPr>
          </a:p>
          <a:p>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if</a:t>
            </a:r>
            <a:r>
              <a:rPr lang="en-GB" sz="1600" b="1" dirty="0">
                <a:solidFill>
                  <a:srgbClr val="000000"/>
                </a:solidFill>
                <a:latin typeface="Consolas" panose="020B0609020204030204" pitchFamily="49" charset="0"/>
              </a:rPr>
              <a:t> (</a:t>
            </a:r>
            <a:r>
              <a:rPr lang="en-GB" sz="1600" b="1" dirty="0" err="1">
                <a:solidFill>
                  <a:srgbClr val="000000"/>
                </a:solidFill>
                <a:latin typeface="Consolas" panose="020B0609020204030204" pitchFamily="49" charset="0"/>
              </a:rPr>
              <a:t>input.ToLower</a:t>
            </a:r>
            <a:r>
              <a:rPr lang="en-GB" sz="1600" b="1" dirty="0">
                <a:solidFill>
                  <a:srgbClr val="000000"/>
                </a:solidFill>
                <a:latin typeface="Consolas" panose="020B0609020204030204" pitchFamily="49" charset="0"/>
              </a:rPr>
              <a:t>() == </a:t>
            </a:r>
            <a:r>
              <a:rPr lang="en-GB" sz="1600" b="1" dirty="0">
                <a:solidFill>
                  <a:srgbClr val="A31515"/>
                </a:solidFill>
                <a:latin typeface="Consolas" panose="020B0609020204030204" pitchFamily="49" charset="0"/>
              </a:rPr>
              <a:t>"ok"</a:t>
            </a:r>
            <a:r>
              <a:rPr lang="en-GB" sz="1600" b="1" dirty="0">
                <a:solidFill>
                  <a:srgbClr val="000000"/>
                </a:solidFill>
                <a:latin typeface="Consolas" panose="020B0609020204030204" pitchFamily="49" charset="0"/>
              </a:rPr>
              <a:t>)</a:t>
            </a:r>
          </a:p>
          <a:p>
            <a:r>
              <a:rPr lang="en-GB" sz="1600" b="1" dirty="0">
                <a:solidFill>
                  <a:srgbClr val="000000"/>
                </a:solidFill>
                <a:latin typeface="Consolas" panose="020B0609020204030204" pitchFamily="49" charset="0"/>
              </a:rPr>
              <a:t>                    </a:t>
            </a:r>
            <a:r>
              <a:rPr lang="en-GB" sz="1600" b="1" dirty="0">
                <a:solidFill>
                  <a:srgbClr val="0000FF"/>
                </a:solidFill>
                <a:latin typeface="Consolas" panose="020B0609020204030204" pitchFamily="49" charset="0"/>
              </a:rPr>
              <a:t>break</a:t>
            </a:r>
            <a:r>
              <a:rPr lang="en-GB" sz="1600" b="1" dirty="0">
                <a:solidFill>
                  <a:srgbClr val="000000"/>
                </a:solidFill>
                <a:latin typeface="Consolas" panose="020B0609020204030204" pitchFamily="49" charset="0"/>
              </a:rPr>
              <a:t>;</a:t>
            </a:r>
          </a:p>
          <a:p>
            <a:endParaRPr lang="en-GB" sz="1600" b="1" dirty="0">
              <a:solidFill>
                <a:srgbClr val="000000"/>
              </a:solidFill>
              <a:latin typeface="Consolas" panose="020B0609020204030204" pitchFamily="49" charset="0"/>
            </a:endParaRPr>
          </a:p>
          <a:p>
            <a:r>
              <a:rPr lang="en-GB" sz="1600" b="1" dirty="0">
                <a:solidFill>
                  <a:srgbClr val="000000"/>
                </a:solidFill>
                <a:latin typeface="Consolas" panose="020B0609020204030204" pitchFamily="49" charset="0"/>
              </a:rPr>
              <a:t>                sum += Convert.ToInt32(input);</a:t>
            </a:r>
          </a:p>
          <a:p>
            <a:r>
              <a:rPr lang="en-GB" sz="1600" b="1" dirty="0">
                <a:solidFill>
                  <a:srgbClr val="000000"/>
                </a:solidFill>
                <a:latin typeface="Consolas" panose="020B0609020204030204" pitchFamily="49" charset="0"/>
              </a:rPr>
              <a:t>            }</a:t>
            </a:r>
          </a:p>
          <a:p>
            <a:r>
              <a:rPr lang="en-GB" sz="1600" b="1" dirty="0">
                <a:solidFill>
                  <a:srgbClr val="000000"/>
                </a:solidFill>
                <a:latin typeface="Consolas" panose="020B0609020204030204" pitchFamily="49" charset="0"/>
              </a:rPr>
              <a:t>            </a:t>
            </a:r>
            <a:r>
              <a:rPr lang="en-GB" sz="1600" b="1" dirty="0" err="1">
                <a:solidFill>
                  <a:srgbClr val="000000"/>
                </a:solidFill>
                <a:latin typeface="Consolas" panose="020B0609020204030204" pitchFamily="49" charset="0"/>
              </a:rPr>
              <a:t>Console.WriteLine</a:t>
            </a:r>
            <a:r>
              <a:rPr lang="en-GB" sz="1600" b="1" dirty="0">
                <a:solidFill>
                  <a:srgbClr val="000000"/>
                </a:solidFill>
                <a:latin typeface="Consolas" panose="020B0609020204030204" pitchFamily="49" charset="0"/>
              </a:rPr>
              <a:t>(</a:t>
            </a:r>
            <a:r>
              <a:rPr lang="en-GB" sz="1600" b="1" dirty="0">
                <a:solidFill>
                  <a:srgbClr val="A31515"/>
                </a:solidFill>
                <a:latin typeface="Consolas" panose="020B0609020204030204" pitchFamily="49" charset="0"/>
              </a:rPr>
              <a:t>"Sum of all numbers is: "</a:t>
            </a:r>
            <a:r>
              <a:rPr lang="en-GB" sz="1600" b="1" dirty="0">
                <a:solidFill>
                  <a:srgbClr val="000000"/>
                </a:solidFill>
                <a:latin typeface="Consolas" panose="020B0609020204030204" pitchFamily="49" charset="0"/>
              </a:rPr>
              <a:t> + sum);</a:t>
            </a:r>
          </a:p>
          <a:p>
            <a:r>
              <a:rPr lang="en-GB" sz="1600" b="1" dirty="0">
                <a:solidFill>
                  <a:srgbClr val="000000"/>
                </a:solidFill>
                <a:latin typeface="Consolas" panose="020B0609020204030204" pitchFamily="49" charset="0"/>
              </a:rPr>
              <a:t>        }</a:t>
            </a:r>
          </a:p>
          <a:p>
            <a:r>
              <a:rPr lang="en-GB" sz="1600" b="1" dirty="0">
                <a:solidFill>
                  <a:srgbClr val="000000"/>
                </a:solidFill>
                <a:latin typeface="Consolas" panose="020B0609020204030204" pitchFamily="49" charset="0"/>
              </a:rPr>
              <a:t>    }</a:t>
            </a:r>
          </a:p>
          <a:p>
            <a:r>
              <a:rPr lang="en-GB" sz="1600" b="1" dirty="0">
                <a:solidFill>
                  <a:srgbClr val="000000"/>
                </a:solidFill>
                <a:latin typeface="Consolas" panose="020B0609020204030204" pitchFamily="49" charset="0"/>
              </a:rPr>
              <a:t>    </a:t>
            </a:r>
          </a:p>
          <a:p>
            <a:r>
              <a:rPr lang="en-GB" sz="1600" b="1" dirty="0">
                <a:solidFill>
                  <a:srgbClr val="000000"/>
                </a:solidFill>
                <a:latin typeface="Consolas" panose="020B0609020204030204" pitchFamily="49" charset="0"/>
              </a:rPr>
              <a:t>}</a:t>
            </a:r>
            <a:endParaRPr lang="en-GB" sz="4000" b="1" dirty="0"/>
          </a:p>
        </p:txBody>
      </p:sp>
    </p:spTree>
    <p:extLst>
      <p:ext uri="{BB962C8B-B14F-4D97-AF65-F5344CB8AC3E}">
        <p14:creationId xmlns:p14="http://schemas.microsoft.com/office/powerpoint/2010/main" val="1795360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F3A35-28B2-4CF3-9169-A33CD3A10890}"/>
              </a:ext>
            </a:extLst>
          </p:cNvPr>
          <p:cNvSpPr>
            <a:spLocks noGrp="1"/>
          </p:cNvSpPr>
          <p:nvPr>
            <p:ph type="title"/>
          </p:nvPr>
        </p:nvSpPr>
        <p:spPr>
          <a:xfrm>
            <a:off x="933091" y="2668378"/>
            <a:ext cx="10515600" cy="1325563"/>
          </a:xfrm>
        </p:spPr>
        <p:txBody>
          <a:bodyPr>
            <a:noAutofit/>
          </a:bodyPr>
          <a:lstStyle/>
          <a:p>
            <a:r>
              <a:rPr lang="en-GB" b="1" dirty="0"/>
              <a:t>Write a program and ask the user to enter a number. Compute the factorial of the number and print it on the console. For example, if the user enters 5, the program should calculate 5 x 4 x 3 x 2 x 1 and display it as 5! = 120.</a:t>
            </a:r>
          </a:p>
        </p:txBody>
      </p:sp>
    </p:spTree>
    <p:extLst>
      <p:ext uri="{BB962C8B-B14F-4D97-AF65-F5344CB8AC3E}">
        <p14:creationId xmlns:p14="http://schemas.microsoft.com/office/powerpoint/2010/main" val="36098062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1A3B8B2-6B46-4F10-A4C2-99A6EB9E98BF}"/>
              </a:ext>
            </a:extLst>
          </p:cNvPr>
          <p:cNvSpPr/>
          <p:nvPr/>
        </p:nvSpPr>
        <p:spPr>
          <a:xfrm>
            <a:off x="2047336" y="404857"/>
            <a:ext cx="9218762" cy="5632311"/>
          </a:xfrm>
          <a:prstGeom prst="rect">
            <a:avLst/>
          </a:prstGeom>
        </p:spPr>
        <p:txBody>
          <a:bodyPr wrap="square">
            <a:spAutoFit/>
          </a:bodyPr>
          <a:lstStyle/>
          <a:p>
            <a:r>
              <a:rPr lang="en-GB" dirty="0">
                <a:solidFill>
                  <a:srgbClr val="0000FF"/>
                </a:solidFill>
                <a:latin typeface="Consolas" panose="020B0609020204030204" pitchFamily="49" charset="0"/>
              </a:rPr>
              <a:t>using</a:t>
            </a:r>
            <a:r>
              <a:rPr lang="en-GB" dirty="0">
                <a:solidFill>
                  <a:srgbClr val="000000"/>
                </a:solidFill>
                <a:latin typeface="Consolas" panose="020B0609020204030204" pitchFamily="49" charset="0"/>
              </a:rPr>
              <a:t> System;</a:t>
            </a:r>
          </a:p>
          <a:p>
            <a:endParaRPr lang="en-GB" dirty="0">
              <a:solidFill>
                <a:srgbClr val="000000"/>
              </a:solidFill>
              <a:latin typeface="Consolas" panose="020B0609020204030204" pitchFamily="49" charset="0"/>
            </a:endParaRPr>
          </a:p>
          <a:p>
            <a:r>
              <a:rPr lang="en-GB" dirty="0">
                <a:solidFill>
                  <a:srgbClr val="0000FF"/>
                </a:solidFill>
                <a:latin typeface="Consolas" panose="020B0609020204030204" pitchFamily="49" charset="0"/>
              </a:rPr>
              <a:t>namespace</a:t>
            </a:r>
            <a:r>
              <a:rPr lang="en-GB" dirty="0">
                <a:solidFill>
                  <a:srgbClr val="000000"/>
                </a:solidFill>
                <a:latin typeface="Consolas" panose="020B0609020204030204" pitchFamily="49" charset="0"/>
              </a:rPr>
              <a:t> CSharp1Exercises.ControlFlow</a:t>
            </a:r>
          </a:p>
          <a:p>
            <a:r>
              <a:rPr lang="en-GB" dirty="0">
                <a:solidFill>
                  <a:srgbClr val="000000"/>
                </a:solidFill>
                <a:latin typeface="Consolas" panose="020B0609020204030204" pitchFamily="49" charset="0"/>
              </a:rPr>
              <a:t>{</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class</a:t>
            </a:r>
            <a:r>
              <a:rPr lang="en-GB" dirty="0">
                <a:solidFill>
                  <a:srgbClr val="000000"/>
                </a:solidFill>
                <a:latin typeface="Consolas" panose="020B0609020204030204" pitchFamily="49" charset="0"/>
              </a:rPr>
              <a:t> </a:t>
            </a:r>
            <a:r>
              <a:rPr lang="en-GB" dirty="0">
                <a:solidFill>
                  <a:srgbClr val="2B91AF"/>
                </a:solidFill>
                <a:latin typeface="Consolas" panose="020B0609020204030204" pitchFamily="49" charset="0"/>
              </a:rPr>
              <a:t>Conditionals</a:t>
            </a:r>
            <a:endParaRPr lang="en-GB" dirty="0">
              <a:solidFill>
                <a:srgbClr val="000000"/>
              </a:solidFill>
              <a:latin typeface="Consolas" panose="020B0609020204030204" pitchFamily="49" charset="0"/>
            </a:endParaRPr>
          </a:p>
          <a:p>
            <a:r>
              <a:rPr lang="en-GB" dirty="0">
                <a:solidFill>
                  <a:srgbClr val="000000"/>
                </a:solidFill>
                <a:latin typeface="Consolas" panose="020B0609020204030204" pitchFamily="49" charset="0"/>
              </a:rPr>
              <a:t>    {</a:t>
            </a:r>
          </a:p>
          <a:p>
            <a:endParaRPr lang="en-GB" dirty="0">
              <a:solidFill>
                <a:srgbClr val="000000"/>
              </a:solidFill>
              <a:latin typeface="Consolas" panose="020B0609020204030204" pitchFamily="49" charset="0"/>
            </a:endParaRP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static</a:t>
            </a:r>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void</a:t>
            </a:r>
            <a:r>
              <a:rPr lang="en-GB" dirty="0">
                <a:solidFill>
                  <a:srgbClr val="000000"/>
                </a:solidFill>
                <a:latin typeface="Consolas" panose="020B0609020204030204" pitchFamily="49" charset="0"/>
              </a:rPr>
              <a:t> Main(</a:t>
            </a:r>
            <a:r>
              <a:rPr lang="en-GB" dirty="0">
                <a:solidFill>
                  <a:srgbClr val="0000FF"/>
                </a:solidFill>
                <a:latin typeface="Consolas" panose="020B0609020204030204" pitchFamily="49" charset="0"/>
              </a:rPr>
              <a:t>string</a:t>
            </a:r>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args</a:t>
            </a:r>
            <a:r>
              <a:rPr lang="en-GB" dirty="0">
                <a:solidFill>
                  <a:srgbClr val="000000"/>
                </a:solidFill>
                <a:latin typeface="Consolas" panose="020B0609020204030204" pitchFamily="49" charset="0"/>
              </a:rPr>
              <a:t>)</a:t>
            </a: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Console.Write</a:t>
            </a:r>
            <a:r>
              <a:rPr lang="en-GB" dirty="0">
                <a:solidFill>
                  <a:srgbClr val="000000"/>
                </a:solidFill>
                <a:latin typeface="Consolas" panose="020B0609020204030204" pitchFamily="49" charset="0"/>
              </a:rPr>
              <a:t>(</a:t>
            </a:r>
            <a:r>
              <a:rPr lang="en-GB" dirty="0">
                <a:solidFill>
                  <a:srgbClr val="A31515"/>
                </a:solidFill>
                <a:latin typeface="Consolas" panose="020B0609020204030204" pitchFamily="49" charset="0"/>
              </a:rPr>
              <a:t>"Enter a number: "</a:t>
            </a:r>
            <a:r>
              <a:rPr lang="en-GB" dirty="0">
                <a:solidFill>
                  <a:srgbClr val="000000"/>
                </a:solidFill>
                <a:latin typeface="Consolas" panose="020B0609020204030204" pitchFamily="49" charset="0"/>
              </a:rPr>
              <a:t>);</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var</a:t>
            </a:r>
            <a:r>
              <a:rPr lang="en-GB" dirty="0">
                <a:solidFill>
                  <a:srgbClr val="000000"/>
                </a:solidFill>
                <a:latin typeface="Consolas" panose="020B0609020204030204" pitchFamily="49" charset="0"/>
              </a:rPr>
              <a:t> number = Convert.ToInt32(</a:t>
            </a:r>
            <a:r>
              <a:rPr lang="en-GB" dirty="0" err="1">
                <a:solidFill>
                  <a:srgbClr val="000000"/>
                </a:solidFill>
                <a:latin typeface="Consolas" panose="020B0609020204030204" pitchFamily="49" charset="0"/>
              </a:rPr>
              <a:t>Console.ReadLine</a:t>
            </a:r>
            <a:r>
              <a:rPr lang="en-GB" dirty="0">
                <a:solidFill>
                  <a:srgbClr val="000000"/>
                </a:solidFill>
                <a:latin typeface="Consolas" panose="020B0609020204030204" pitchFamily="49" charset="0"/>
              </a:rPr>
              <a:t>());</a:t>
            </a:r>
          </a:p>
          <a:p>
            <a:endParaRPr lang="en-GB" dirty="0">
              <a:solidFill>
                <a:srgbClr val="000000"/>
              </a:solidFill>
              <a:latin typeface="Consolas" panose="020B0609020204030204" pitchFamily="49" charset="0"/>
            </a:endParaRP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var</a:t>
            </a:r>
            <a:r>
              <a:rPr lang="en-GB" dirty="0">
                <a:solidFill>
                  <a:srgbClr val="000000"/>
                </a:solidFill>
                <a:latin typeface="Consolas" panose="020B0609020204030204" pitchFamily="49" charset="0"/>
              </a:rPr>
              <a:t> factorial = 1;</a:t>
            </a:r>
          </a:p>
          <a:p>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for</a:t>
            </a:r>
            <a:r>
              <a:rPr lang="en-GB" dirty="0">
                <a:solidFill>
                  <a:srgbClr val="000000"/>
                </a:solidFill>
                <a:latin typeface="Consolas" panose="020B0609020204030204" pitchFamily="49" charset="0"/>
              </a:rPr>
              <a:t> (</a:t>
            </a:r>
            <a:r>
              <a:rPr lang="en-GB" dirty="0">
                <a:solidFill>
                  <a:srgbClr val="0000FF"/>
                </a:solidFill>
                <a:latin typeface="Consolas" panose="020B0609020204030204" pitchFamily="49" charset="0"/>
              </a:rPr>
              <a:t>var</a:t>
            </a:r>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i</a:t>
            </a:r>
            <a:r>
              <a:rPr lang="en-GB" dirty="0">
                <a:solidFill>
                  <a:srgbClr val="000000"/>
                </a:solidFill>
                <a:latin typeface="Consolas" panose="020B0609020204030204" pitchFamily="49" charset="0"/>
              </a:rPr>
              <a:t> = 1; </a:t>
            </a:r>
            <a:r>
              <a:rPr lang="en-GB" dirty="0" err="1">
                <a:solidFill>
                  <a:srgbClr val="000000"/>
                </a:solidFill>
                <a:latin typeface="Consolas" panose="020B0609020204030204" pitchFamily="49" charset="0"/>
              </a:rPr>
              <a:t>i</a:t>
            </a:r>
            <a:r>
              <a:rPr lang="en-GB" dirty="0">
                <a:solidFill>
                  <a:srgbClr val="000000"/>
                </a:solidFill>
                <a:latin typeface="Consolas" panose="020B0609020204030204" pitchFamily="49" charset="0"/>
              </a:rPr>
              <a:t> &lt;= number; </a:t>
            </a:r>
            <a:r>
              <a:rPr lang="en-GB" dirty="0" err="1">
                <a:solidFill>
                  <a:srgbClr val="000000"/>
                </a:solidFill>
                <a:latin typeface="Consolas" panose="020B0609020204030204" pitchFamily="49" charset="0"/>
              </a:rPr>
              <a:t>i</a:t>
            </a:r>
            <a:r>
              <a:rPr lang="en-GB" dirty="0">
                <a:solidFill>
                  <a:srgbClr val="000000"/>
                </a:solidFill>
                <a:latin typeface="Consolas" panose="020B0609020204030204" pitchFamily="49" charset="0"/>
              </a:rPr>
              <a:t>++)</a:t>
            </a:r>
          </a:p>
          <a:p>
            <a:r>
              <a:rPr lang="en-GB" dirty="0">
                <a:solidFill>
                  <a:srgbClr val="000000"/>
                </a:solidFill>
                <a:latin typeface="Consolas" panose="020B0609020204030204" pitchFamily="49" charset="0"/>
              </a:rPr>
              <a:t>                factorial *= </a:t>
            </a:r>
            <a:r>
              <a:rPr lang="en-GB" dirty="0" err="1">
                <a:solidFill>
                  <a:srgbClr val="000000"/>
                </a:solidFill>
                <a:latin typeface="Consolas" panose="020B0609020204030204" pitchFamily="49" charset="0"/>
              </a:rPr>
              <a:t>i</a:t>
            </a:r>
            <a:r>
              <a:rPr lang="en-GB" dirty="0">
                <a:solidFill>
                  <a:srgbClr val="000000"/>
                </a:solidFill>
                <a:latin typeface="Consolas" panose="020B0609020204030204" pitchFamily="49" charset="0"/>
              </a:rPr>
              <a:t>;</a:t>
            </a:r>
          </a:p>
          <a:p>
            <a:endParaRPr lang="en-GB" dirty="0">
              <a:solidFill>
                <a:srgbClr val="000000"/>
              </a:solidFill>
              <a:latin typeface="Consolas" panose="020B0609020204030204" pitchFamily="49" charset="0"/>
            </a:endParaRPr>
          </a:p>
          <a:p>
            <a:r>
              <a:rPr lang="en-GB" dirty="0">
                <a:solidFill>
                  <a:srgbClr val="000000"/>
                </a:solidFill>
                <a:latin typeface="Consolas" panose="020B0609020204030204" pitchFamily="49" charset="0"/>
              </a:rPr>
              <a:t>            </a:t>
            </a:r>
            <a:r>
              <a:rPr lang="en-GB" dirty="0" err="1">
                <a:solidFill>
                  <a:srgbClr val="000000"/>
                </a:solidFill>
                <a:latin typeface="Consolas" panose="020B0609020204030204" pitchFamily="49" charset="0"/>
              </a:rPr>
              <a:t>Console.WriteLine</a:t>
            </a:r>
            <a:r>
              <a:rPr lang="en-GB" dirty="0">
                <a:solidFill>
                  <a:srgbClr val="000000"/>
                </a:solidFill>
                <a:latin typeface="Consolas" panose="020B0609020204030204" pitchFamily="49" charset="0"/>
              </a:rPr>
              <a:t>(</a:t>
            </a:r>
            <a:r>
              <a:rPr lang="en-GB" dirty="0">
                <a:solidFill>
                  <a:srgbClr val="A31515"/>
                </a:solidFill>
                <a:latin typeface="Consolas" panose="020B0609020204030204" pitchFamily="49" charset="0"/>
              </a:rPr>
              <a:t>"{0}! = {1}"</a:t>
            </a:r>
            <a:r>
              <a:rPr lang="en-GB" dirty="0">
                <a:solidFill>
                  <a:srgbClr val="000000"/>
                </a:solidFill>
                <a:latin typeface="Consolas" panose="020B0609020204030204" pitchFamily="49" charset="0"/>
              </a:rPr>
              <a:t>, number, factorial);</a:t>
            </a: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    }</a:t>
            </a:r>
          </a:p>
          <a:p>
            <a:r>
              <a:rPr lang="en-GB" dirty="0">
                <a:solidFill>
                  <a:srgbClr val="000000"/>
                </a:solidFill>
                <a:latin typeface="Consolas" panose="020B0609020204030204" pitchFamily="49" charset="0"/>
              </a:rPr>
              <a:t> }  </a:t>
            </a:r>
          </a:p>
        </p:txBody>
      </p:sp>
    </p:spTree>
    <p:extLst>
      <p:ext uri="{BB962C8B-B14F-4D97-AF65-F5344CB8AC3E}">
        <p14:creationId xmlns:p14="http://schemas.microsoft.com/office/powerpoint/2010/main" val="759438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5434B-D74C-4DB2-82DC-32B6E893C2E3}"/>
              </a:ext>
            </a:extLst>
          </p:cNvPr>
          <p:cNvSpPr>
            <a:spLocks noGrp="1"/>
          </p:cNvSpPr>
          <p:nvPr>
            <p:ph type="title"/>
          </p:nvPr>
        </p:nvSpPr>
        <p:spPr>
          <a:xfrm>
            <a:off x="838200" y="2582115"/>
            <a:ext cx="10515600" cy="1325563"/>
          </a:xfrm>
        </p:spPr>
        <p:txBody>
          <a:bodyPr>
            <a:normAutofit fontScale="90000"/>
          </a:bodyPr>
          <a:lstStyle/>
          <a:p>
            <a:r>
              <a:rPr lang="en-GB" b="1" dirty="0"/>
              <a:t>Write a program that picks a random number between 1 and 10. Give the user 4 chances to guess the number. If the user guesses the number, display “You won"; otherwise, display “You lost". (To make sure the program is behaving correctly, you can display the secret number on the console first.)</a:t>
            </a:r>
          </a:p>
        </p:txBody>
      </p:sp>
    </p:spTree>
    <p:extLst>
      <p:ext uri="{BB962C8B-B14F-4D97-AF65-F5344CB8AC3E}">
        <p14:creationId xmlns:p14="http://schemas.microsoft.com/office/powerpoint/2010/main" val="4050349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4CF85C4-B930-4F0F-B7E6-4C5A1EC12B8E}"/>
              </a:ext>
            </a:extLst>
          </p:cNvPr>
          <p:cNvSpPr/>
          <p:nvPr/>
        </p:nvSpPr>
        <p:spPr>
          <a:xfrm>
            <a:off x="1682151" y="151179"/>
            <a:ext cx="8807570" cy="6555641"/>
          </a:xfrm>
          <a:prstGeom prst="rect">
            <a:avLst/>
          </a:prstGeom>
        </p:spPr>
        <p:txBody>
          <a:bodyPr wrap="square">
            <a:spAutoFit/>
          </a:bodyPr>
          <a:lstStyle/>
          <a:p>
            <a:r>
              <a:rPr lang="en-GB" sz="1400" b="1" dirty="0">
                <a:solidFill>
                  <a:srgbClr val="0000FF"/>
                </a:solidFill>
                <a:latin typeface="Consolas" panose="020B0609020204030204" pitchFamily="49" charset="0"/>
              </a:rPr>
              <a:t>using</a:t>
            </a:r>
            <a:r>
              <a:rPr lang="en-GB" sz="1400" b="1" dirty="0">
                <a:solidFill>
                  <a:srgbClr val="000000"/>
                </a:solidFill>
                <a:latin typeface="Consolas" panose="020B0609020204030204" pitchFamily="49" charset="0"/>
              </a:rPr>
              <a:t> System;</a:t>
            </a:r>
          </a:p>
          <a:p>
            <a:endParaRPr lang="en-GB" sz="1400" b="1" dirty="0">
              <a:solidFill>
                <a:srgbClr val="000000"/>
              </a:solidFill>
              <a:latin typeface="Consolas" panose="020B0609020204030204" pitchFamily="49" charset="0"/>
            </a:endParaRPr>
          </a:p>
          <a:p>
            <a:r>
              <a:rPr lang="en-GB" sz="1400" b="1" dirty="0">
                <a:solidFill>
                  <a:srgbClr val="0000FF"/>
                </a:solidFill>
                <a:latin typeface="Consolas" panose="020B0609020204030204" pitchFamily="49" charset="0"/>
              </a:rPr>
              <a:t>namespace</a:t>
            </a:r>
            <a:r>
              <a:rPr lang="en-GB" sz="1400" b="1" dirty="0">
                <a:solidFill>
                  <a:srgbClr val="000000"/>
                </a:solidFill>
                <a:latin typeface="Consolas" panose="020B0609020204030204" pitchFamily="49" charset="0"/>
              </a:rPr>
              <a:t> CSharp1Exercises.ControlFlow</a:t>
            </a:r>
          </a:p>
          <a:p>
            <a:r>
              <a:rPr lang="en-GB" sz="1400" b="1" dirty="0">
                <a:solidFill>
                  <a:srgbClr val="000000"/>
                </a:solidFill>
                <a:latin typeface="Consolas" panose="020B0609020204030204" pitchFamily="49" charset="0"/>
              </a:rPr>
              <a:t>{</a:t>
            </a: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class</a:t>
            </a:r>
            <a:r>
              <a:rPr lang="en-GB" sz="1400" b="1" dirty="0">
                <a:solidFill>
                  <a:srgbClr val="000000"/>
                </a:solidFill>
                <a:latin typeface="Consolas" panose="020B0609020204030204" pitchFamily="49" charset="0"/>
              </a:rPr>
              <a:t> </a:t>
            </a:r>
            <a:r>
              <a:rPr lang="en-GB" sz="1400" b="1" dirty="0">
                <a:solidFill>
                  <a:srgbClr val="2B91AF"/>
                </a:solidFill>
                <a:latin typeface="Consolas" panose="020B0609020204030204" pitchFamily="49" charset="0"/>
              </a:rPr>
              <a:t>Conditionals</a:t>
            </a:r>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p>
          <a:p>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static</a:t>
            </a:r>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void</a:t>
            </a:r>
            <a:r>
              <a:rPr lang="en-GB" sz="1400" b="1" dirty="0">
                <a:solidFill>
                  <a:srgbClr val="000000"/>
                </a:solidFill>
                <a:latin typeface="Consolas" panose="020B0609020204030204" pitchFamily="49" charset="0"/>
              </a:rPr>
              <a:t> Main(</a:t>
            </a:r>
            <a:r>
              <a:rPr lang="en-GB" sz="1400" b="1" dirty="0">
                <a:solidFill>
                  <a:srgbClr val="0000FF"/>
                </a:solidFill>
                <a:latin typeface="Consolas" panose="020B0609020204030204" pitchFamily="49" charset="0"/>
              </a:rPr>
              <a:t>string</a:t>
            </a:r>
            <a:r>
              <a:rPr lang="en-GB" sz="1400" b="1" dirty="0">
                <a:solidFill>
                  <a:srgbClr val="000000"/>
                </a:solidFill>
                <a:latin typeface="Consolas" panose="020B0609020204030204" pitchFamily="49" charset="0"/>
              </a:rPr>
              <a:t>[] </a:t>
            </a:r>
            <a:r>
              <a:rPr lang="en-GB" sz="1400" b="1" dirty="0" err="1">
                <a:solidFill>
                  <a:srgbClr val="000000"/>
                </a:solidFill>
                <a:latin typeface="Consolas" panose="020B0609020204030204" pitchFamily="49" charset="0"/>
              </a:rPr>
              <a:t>args</a:t>
            </a:r>
            <a:r>
              <a:rPr lang="en-GB" sz="1400" b="1" dirty="0">
                <a:solidFill>
                  <a:srgbClr val="000000"/>
                </a:solidFill>
                <a:latin typeface="Consolas" panose="020B0609020204030204" pitchFamily="49" charset="0"/>
              </a:rPr>
              <a:t>)</a:t>
            </a:r>
          </a:p>
          <a:p>
            <a:r>
              <a:rPr lang="en-GB" sz="1400" b="1" dirty="0">
                <a:solidFill>
                  <a:srgbClr val="000000"/>
                </a:solidFill>
                <a:latin typeface="Consolas" panose="020B0609020204030204" pitchFamily="49" charset="0"/>
              </a:rPr>
              <a:t>        {</a:t>
            </a: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var</a:t>
            </a:r>
            <a:r>
              <a:rPr lang="en-GB" sz="1400" b="1" dirty="0">
                <a:solidFill>
                  <a:srgbClr val="000000"/>
                </a:solidFill>
                <a:latin typeface="Consolas" panose="020B0609020204030204" pitchFamily="49" charset="0"/>
              </a:rPr>
              <a:t> number = </a:t>
            </a:r>
            <a:r>
              <a:rPr lang="en-GB" sz="1400" b="1" dirty="0">
                <a:solidFill>
                  <a:srgbClr val="0000FF"/>
                </a:solidFill>
                <a:latin typeface="Consolas" panose="020B0609020204030204" pitchFamily="49" charset="0"/>
              </a:rPr>
              <a:t>new</a:t>
            </a:r>
            <a:r>
              <a:rPr lang="en-GB" sz="1400" b="1" dirty="0">
                <a:solidFill>
                  <a:srgbClr val="000000"/>
                </a:solidFill>
                <a:latin typeface="Consolas" panose="020B0609020204030204" pitchFamily="49" charset="0"/>
              </a:rPr>
              <a:t> Random().Next(1, 10);</a:t>
            </a:r>
          </a:p>
          <a:p>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r>
              <a:rPr lang="en-GB" sz="1400" b="1" dirty="0" err="1">
                <a:solidFill>
                  <a:srgbClr val="000000"/>
                </a:solidFill>
                <a:latin typeface="Consolas" panose="020B0609020204030204" pitchFamily="49" charset="0"/>
              </a:rPr>
              <a:t>Console.WriteLine</a:t>
            </a:r>
            <a:r>
              <a:rPr lang="en-GB" sz="1400" b="1" dirty="0">
                <a:solidFill>
                  <a:srgbClr val="000000"/>
                </a:solidFill>
                <a:latin typeface="Consolas" panose="020B0609020204030204" pitchFamily="49" charset="0"/>
              </a:rPr>
              <a:t>(</a:t>
            </a:r>
            <a:r>
              <a:rPr lang="en-GB" sz="1400" b="1" dirty="0">
                <a:solidFill>
                  <a:srgbClr val="A31515"/>
                </a:solidFill>
                <a:latin typeface="Consolas" panose="020B0609020204030204" pitchFamily="49" charset="0"/>
              </a:rPr>
              <a:t>"Secret is "</a:t>
            </a:r>
            <a:r>
              <a:rPr lang="en-GB" sz="1400" b="1" dirty="0">
                <a:solidFill>
                  <a:srgbClr val="000000"/>
                </a:solidFill>
                <a:latin typeface="Consolas" panose="020B0609020204030204" pitchFamily="49" charset="0"/>
              </a:rPr>
              <a:t> + number);</a:t>
            </a:r>
          </a:p>
          <a:p>
            <a:r>
              <a:rPr lang="nn-NO" sz="1400" b="1" dirty="0">
                <a:solidFill>
                  <a:srgbClr val="000000"/>
                </a:solidFill>
                <a:latin typeface="Consolas" panose="020B0609020204030204" pitchFamily="49" charset="0"/>
              </a:rPr>
              <a:t>            </a:t>
            </a:r>
            <a:r>
              <a:rPr lang="nn-NO" sz="1400" b="1" dirty="0">
                <a:solidFill>
                  <a:srgbClr val="0000FF"/>
                </a:solidFill>
                <a:latin typeface="Consolas" panose="020B0609020204030204" pitchFamily="49" charset="0"/>
              </a:rPr>
              <a:t>for</a:t>
            </a:r>
            <a:r>
              <a:rPr lang="nn-NO" sz="1400" b="1" dirty="0">
                <a:solidFill>
                  <a:srgbClr val="000000"/>
                </a:solidFill>
                <a:latin typeface="Consolas" panose="020B0609020204030204" pitchFamily="49" charset="0"/>
              </a:rPr>
              <a:t> (</a:t>
            </a:r>
            <a:r>
              <a:rPr lang="nn-NO" sz="1400" b="1" dirty="0">
                <a:solidFill>
                  <a:srgbClr val="0000FF"/>
                </a:solidFill>
                <a:latin typeface="Consolas" panose="020B0609020204030204" pitchFamily="49" charset="0"/>
              </a:rPr>
              <a:t>var</a:t>
            </a:r>
            <a:r>
              <a:rPr lang="nn-NO" sz="1400" b="1" dirty="0">
                <a:solidFill>
                  <a:srgbClr val="000000"/>
                </a:solidFill>
                <a:latin typeface="Consolas" panose="020B0609020204030204" pitchFamily="49" charset="0"/>
              </a:rPr>
              <a:t> i = 0; i &lt; 4; i++)</a:t>
            </a:r>
          </a:p>
          <a:p>
            <a:r>
              <a:rPr lang="en-GB" sz="1400" b="1" dirty="0">
                <a:solidFill>
                  <a:srgbClr val="000000"/>
                </a:solidFill>
                <a:latin typeface="Consolas" panose="020B0609020204030204" pitchFamily="49" charset="0"/>
              </a:rPr>
              <a:t>            {</a:t>
            </a:r>
          </a:p>
          <a:p>
            <a:r>
              <a:rPr lang="en-GB" sz="1400" b="1" dirty="0">
                <a:solidFill>
                  <a:srgbClr val="000000"/>
                </a:solidFill>
                <a:latin typeface="Consolas" panose="020B0609020204030204" pitchFamily="49" charset="0"/>
              </a:rPr>
              <a:t>                </a:t>
            </a:r>
            <a:r>
              <a:rPr lang="en-GB" sz="1400" b="1" dirty="0" err="1">
                <a:solidFill>
                  <a:srgbClr val="000000"/>
                </a:solidFill>
                <a:latin typeface="Consolas" panose="020B0609020204030204" pitchFamily="49" charset="0"/>
              </a:rPr>
              <a:t>Console.Write</a:t>
            </a:r>
            <a:r>
              <a:rPr lang="en-GB" sz="1400" b="1" dirty="0">
                <a:solidFill>
                  <a:srgbClr val="000000"/>
                </a:solidFill>
                <a:latin typeface="Consolas" panose="020B0609020204030204" pitchFamily="49" charset="0"/>
              </a:rPr>
              <a:t>(</a:t>
            </a:r>
            <a:r>
              <a:rPr lang="en-GB" sz="1400" b="1" dirty="0">
                <a:solidFill>
                  <a:srgbClr val="A31515"/>
                </a:solidFill>
                <a:latin typeface="Consolas" panose="020B0609020204030204" pitchFamily="49" charset="0"/>
              </a:rPr>
              <a:t>"Guess the secret number: "</a:t>
            </a:r>
            <a:r>
              <a:rPr lang="en-GB" sz="1400" b="1" dirty="0">
                <a:solidFill>
                  <a:srgbClr val="000000"/>
                </a:solidFill>
                <a:latin typeface="Consolas" panose="020B0609020204030204" pitchFamily="49" charset="0"/>
              </a:rPr>
              <a:t>);</a:t>
            </a: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var</a:t>
            </a:r>
            <a:r>
              <a:rPr lang="en-GB" sz="1400" b="1" dirty="0">
                <a:solidFill>
                  <a:srgbClr val="000000"/>
                </a:solidFill>
                <a:latin typeface="Consolas" panose="020B0609020204030204" pitchFamily="49" charset="0"/>
              </a:rPr>
              <a:t> guess = Convert.ToInt32(</a:t>
            </a:r>
            <a:r>
              <a:rPr lang="en-GB" sz="1400" b="1" dirty="0" err="1">
                <a:solidFill>
                  <a:srgbClr val="000000"/>
                </a:solidFill>
                <a:latin typeface="Consolas" panose="020B0609020204030204" pitchFamily="49" charset="0"/>
              </a:rPr>
              <a:t>Console.ReadLine</a:t>
            </a:r>
            <a:r>
              <a:rPr lang="en-GB" sz="1400" b="1" dirty="0">
                <a:solidFill>
                  <a:srgbClr val="000000"/>
                </a:solidFill>
                <a:latin typeface="Consolas" panose="020B0609020204030204" pitchFamily="49" charset="0"/>
              </a:rPr>
              <a:t>());</a:t>
            </a:r>
          </a:p>
          <a:p>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if</a:t>
            </a:r>
            <a:r>
              <a:rPr lang="en-GB" sz="1400" b="1" dirty="0">
                <a:solidFill>
                  <a:srgbClr val="000000"/>
                </a:solidFill>
                <a:latin typeface="Consolas" panose="020B0609020204030204" pitchFamily="49" charset="0"/>
              </a:rPr>
              <a:t> (guess == number)</a:t>
            </a:r>
          </a:p>
          <a:p>
            <a:r>
              <a:rPr lang="en-GB" sz="1400" b="1" dirty="0">
                <a:solidFill>
                  <a:srgbClr val="000000"/>
                </a:solidFill>
                <a:latin typeface="Consolas" panose="020B0609020204030204" pitchFamily="49" charset="0"/>
              </a:rPr>
              <a:t>                {</a:t>
            </a:r>
          </a:p>
          <a:p>
            <a:r>
              <a:rPr lang="en-GB" sz="1400" b="1" dirty="0">
                <a:solidFill>
                  <a:srgbClr val="000000"/>
                </a:solidFill>
                <a:latin typeface="Consolas" panose="020B0609020204030204" pitchFamily="49" charset="0"/>
              </a:rPr>
              <a:t>                    </a:t>
            </a:r>
            <a:r>
              <a:rPr lang="en-GB" sz="1400" b="1" dirty="0" err="1">
                <a:solidFill>
                  <a:srgbClr val="000000"/>
                </a:solidFill>
                <a:latin typeface="Consolas" panose="020B0609020204030204" pitchFamily="49" charset="0"/>
              </a:rPr>
              <a:t>Console.WriteLine</a:t>
            </a:r>
            <a:r>
              <a:rPr lang="en-GB" sz="1400" b="1" dirty="0">
                <a:solidFill>
                  <a:srgbClr val="000000"/>
                </a:solidFill>
                <a:latin typeface="Consolas" panose="020B0609020204030204" pitchFamily="49" charset="0"/>
              </a:rPr>
              <a:t>(</a:t>
            </a:r>
            <a:r>
              <a:rPr lang="en-GB" sz="1400" b="1" dirty="0">
                <a:solidFill>
                  <a:srgbClr val="A31515"/>
                </a:solidFill>
                <a:latin typeface="Consolas" panose="020B0609020204030204" pitchFamily="49" charset="0"/>
              </a:rPr>
              <a:t>"You won!"</a:t>
            </a:r>
            <a:r>
              <a:rPr lang="en-GB" sz="1400" b="1" dirty="0">
                <a:solidFill>
                  <a:srgbClr val="000000"/>
                </a:solidFill>
                <a:latin typeface="Consolas" panose="020B0609020204030204" pitchFamily="49" charset="0"/>
              </a:rPr>
              <a:t>);</a:t>
            </a: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return</a:t>
            </a:r>
            <a:r>
              <a:rPr lang="en-GB" sz="1400" b="1" dirty="0">
                <a:solidFill>
                  <a:srgbClr val="000000"/>
                </a:solidFill>
                <a:latin typeface="Consolas" panose="020B0609020204030204" pitchFamily="49" charset="0"/>
              </a:rPr>
              <a:t>;</a:t>
            </a:r>
          </a:p>
          <a:p>
            <a:r>
              <a:rPr lang="en-GB" sz="1400" b="1" dirty="0">
                <a:solidFill>
                  <a:srgbClr val="000000"/>
                </a:solidFill>
                <a:latin typeface="Consolas" panose="020B0609020204030204" pitchFamily="49" charset="0"/>
              </a:rPr>
              <a:t>                }</a:t>
            </a:r>
          </a:p>
          <a:p>
            <a:r>
              <a:rPr lang="en-GB" sz="1400" b="1" dirty="0">
                <a:solidFill>
                  <a:srgbClr val="000000"/>
                </a:solidFill>
                <a:latin typeface="Consolas" panose="020B0609020204030204" pitchFamily="49" charset="0"/>
              </a:rPr>
              <a:t>            }</a:t>
            </a:r>
          </a:p>
          <a:p>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r>
              <a:rPr lang="en-GB" sz="1400" b="1" dirty="0" err="1">
                <a:solidFill>
                  <a:srgbClr val="000000"/>
                </a:solidFill>
                <a:latin typeface="Consolas" panose="020B0609020204030204" pitchFamily="49" charset="0"/>
              </a:rPr>
              <a:t>Console.WriteLine</a:t>
            </a:r>
            <a:r>
              <a:rPr lang="en-GB" sz="1400" b="1" dirty="0">
                <a:solidFill>
                  <a:srgbClr val="000000"/>
                </a:solidFill>
                <a:latin typeface="Consolas" panose="020B0609020204030204" pitchFamily="49" charset="0"/>
              </a:rPr>
              <a:t>(</a:t>
            </a:r>
            <a:r>
              <a:rPr lang="en-GB" sz="1400" b="1" dirty="0">
                <a:solidFill>
                  <a:srgbClr val="A31515"/>
                </a:solidFill>
                <a:latin typeface="Consolas" panose="020B0609020204030204" pitchFamily="49" charset="0"/>
              </a:rPr>
              <a:t>"You lost!"</a:t>
            </a:r>
            <a:r>
              <a:rPr lang="en-GB" sz="1400" b="1" dirty="0">
                <a:solidFill>
                  <a:srgbClr val="000000"/>
                </a:solidFill>
                <a:latin typeface="Consolas" panose="020B0609020204030204" pitchFamily="49" charset="0"/>
              </a:rPr>
              <a:t>);</a:t>
            </a:r>
          </a:p>
          <a:p>
            <a:r>
              <a:rPr lang="en-GB" sz="1400" b="1" dirty="0">
                <a:solidFill>
                  <a:srgbClr val="000000"/>
                </a:solidFill>
                <a:latin typeface="Consolas" panose="020B0609020204030204" pitchFamily="49" charset="0"/>
              </a:rPr>
              <a:t>        }</a:t>
            </a:r>
          </a:p>
          <a:p>
            <a:r>
              <a:rPr lang="en-GB" sz="1400" b="1" dirty="0">
                <a:solidFill>
                  <a:srgbClr val="000000"/>
                </a:solidFill>
                <a:latin typeface="Consolas" panose="020B0609020204030204" pitchFamily="49" charset="0"/>
              </a:rPr>
              <a:t>    }</a:t>
            </a:r>
          </a:p>
          <a:p>
            <a:r>
              <a:rPr lang="en-GB" sz="1400" b="1" dirty="0">
                <a:solidFill>
                  <a:srgbClr val="000000"/>
                </a:solidFill>
                <a:latin typeface="Consolas" panose="020B0609020204030204" pitchFamily="49" charset="0"/>
              </a:rPr>
              <a:t>    </a:t>
            </a:r>
          </a:p>
          <a:p>
            <a:r>
              <a:rPr lang="en-GB" sz="1400" b="1" dirty="0">
                <a:solidFill>
                  <a:srgbClr val="000000"/>
                </a:solidFill>
                <a:latin typeface="Consolas" panose="020B0609020204030204" pitchFamily="49" charset="0"/>
              </a:rPr>
              <a:t>}</a:t>
            </a:r>
            <a:endParaRPr lang="en-GB" sz="3600" b="1" dirty="0"/>
          </a:p>
        </p:txBody>
      </p:sp>
    </p:spTree>
    <p:extLst>
      <p:ext uri="{BB962C8B-B14F-4D97-AF65-F5344CB8AC3E}">
        <p14:creationId xmlns:p14="http://schemas.microsoft.com/office/powerpoint/2010/main" val="18068720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9109C-CAFE-4987-810B-72D6F46AD033}"/>
              </a:ext>
            </a:extLst>
          </p:cNvPr>
          <p:cNvSpPr>
            <a:spLocks noGrp="1"/>
          </p:cNvSpPr>
          <p:nvPr>
            <p:ph type="title"/>
          </p:nvPr>
        </p:nvSpPr>
        <p:spPr>
          <a:xfrm>
            <a:off x="631166" y="2323321"/>
            <a:ext cx="10515600" cy="1325563"/>
          </a:xfrm>
        </p:spPr>
        <p:txBody>
          <a:bodyPr>
            <a:normAutofit fontScale="90000"/>
          </a:bodyPr>
          <a:lstStyle/>
          <a:p>
            <a:r>
              <a:rPr lang="en-GB" b="1" dirty="0"/>
              <a:t>Write a program and ask the user to enter a series of numbers separated by comma. Find the maximum of the numbers and display it on the console. For example, if the user enters “5, 3, 8, 1, 4", the program should display 8.</a:t>
            </a:r>
          </a:p>
        </p:txBody>
      </p:sp>
    </p:spTree>
    <p:extLst>
      <p:ext uri="{BB962C8B-B14F-4D97-AF65-F5344CB8AC3E}">
        <p14:creationId xmlns:p14="http://schemas.microsoft.com/office/powerpoint/2010/main" val="30642508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484CD8-E589-48A9-A5AB-A5FF7D9A9826}"/>
              </a:ext>
            </a:extLst>
          </p:cNvPr>
          <p:cNvSpPr/>
          <p:nvPr/>
        </p:nvSpPr>
        <p:spPr>
          <a:xfrm>
            <a:off x="1121434" y="86916"/>
            <a:ext cx="9739222" cy="6771084"/>
          </a:xfrm>
          <a:prstGeom prst="rect">
            <a:avLst/>
          </a:prstGeom>
        </p:spPr>
        <p:txBody>
          <a:bodyPr wrap="square">
            <a:spAutoFit/>
          </a:bodyPr>
          <a:lstStyle/>
          <a:p>
            <a:r>
              <a:rPr lang="en-GB" sz="1400" b="1" dirty="0">
                <a:solidFill>
                  <a:srgbClr val="0000FF"/>
                </a:solidFill>
                <a:latin typeface="Consolas" panose="020B0609020204030204" pitchFamily="49" charset="0"/>
              </a:rPr>
              <a:t>using</a:t>
            </a:r>
            <a:r>
              <a:rPr lang="en-GB" sz="1400" b="1" dirty="0">
                <a:solidFill>
                  <a:srgbClr val="000000"/>
                </a:solidFill>
                <a:latin typeface="Consolas" panose="020B0609020204030204" pitchFamily="49" charset="0"/>
              </a:rPr>
              <a:t> System;</a:t>
            </a:r>
          </a:p>
          <a:p>
            <a:endParaRPr lang="en-GB" sz="1400" b="1" dirty="0">
              <a:solidFill>
                <a:srgbClr val="000000"/>
              </a:solidFill>
              <a:latin typeface="Consolas" panose="020B0609020204030204" pitchFamily="49" charset="0"/>
            </a:endParaRPr>
          </a:p>
          <a:p>
            <a:r>
              <a:rPr lang="en-GB" sz="1400" b="1" dirty="0">
                <a:solidFill>
                  <a:srgbClr val="0000FF"/>
                </a:solidFill>
                <a:latin typeface="Consolas" panose="020B0609020204030204" pitchFamily="49" charset="0"/>
              </a:rPr>
              <a:t>namespace</a:t>
            </a:r>
            <a:r>
              <a:rPr lang="en-GB" sz="1400" b="1" dirty="0">
                <a:solidFill>
                  <a:srgbClr val="000000"/>
                </a:solidFill>
                <a:latin typeface="Consolas" panose="020B0609020204030204" pitchFamily="49" charset="0"/>
              </a:rPr>
              <a:t> CSharp1Exercises.ControlFlow</a:t>
            </a:r>
          </a:p>
          <a:p>
            <a:r>
              <a:rPr lang="en-GB" sz="1400" b="1" dirty="0">
                <a:solidFill>
                  <a:srgbClr val="000000"/>
                </a:solidFill>
                <a:latin typeface="Consolas" panose="020B0609020204030204" pitchFamily="49" charset="0"/>
              </a:rPr>
              <a:t>{</a:t>
            </a: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class</a:t>
            </a:r>
            <a:r>
              <a:rPr lang="en-GB" sz="1400" b="1" dirty="0">
                <a:solidFill>
                  <a:srgbClr val="000000"/>
                </a:solidFill>
                <a:latin typeface="Consolas" panose="020B0609020204030204" pitchFamily="49" charset="0"/>
              </a:rPr>
              <a:t> </a:t>
            </a:r>
            <a:r>
              <a:rPr lang="en-GB" sz="1400" b="1" dirty="0">
                <a:solidFill>
                  <a:srgbClr val="2B91AF"/>
                </a:solidFill>
                <a:latin typeface="Consolas" panose="020B0609020204030204" pitchFamily="49" charset="0"/>
              </a:rPr>
              <a:t>Conditionals</a:t>
            </a:r>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p>
          <a:p>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static</a:t>
            </a:r>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void</a:t>
            </a:r>
            <a:r>
              <a:rPr lang="en-GB" sz="1400" b="1" dirty="0">
                <a:solidFill>
                  <a:srgbClr val="000000"/>
                </a:solidFill>
                <a:latin typeface="Consolas" panose="020B0609020204030204" pitchFamily="49" charset="0"/>
              </a:rPr>
              <a:t> Main(</a:t>
            </a:r>
            <a:r>
              <a:rPr lang="en-GB" sz="1400" b="1" dirty="0">
                <a:solidFill>
                  <a:srgbClr val="0000FF"/>
                </a:solidFill>
                <a:latin typeface="Consolas" panose="020B0609020204030204" pitchFamily="49" charset="0"/>
              </a:rPr>
              <a:t>string</a:t>
            </a:r>
            <a:r>
              <a:rPr lang="en-GB" sz="1400" b="1" dirty="0">
                <a:solidFill>
                  <a:srgbClr val="000000"/>
                </a:solidFill>
                <a:latin typeface="Consolas" panose="020B0609020204030204" pitchFamily="49" charset="0"/>
              </a:rPr>
              <a:t>[] </a:t>
            </a:r>
            <a:r>
              <a:rPr lang="en-GB" sz="1400" b="1" dirty="0" err="1">
                <a:solidFill>
                  <a:srgbClr val="000000"/>
                </a:solidFill>
                <a:latin typeface="Consolas" panose="020B0609020204030204" pitchFamily="49" charset="0"/>
              </a:rPr>
              <a:t>args</a:t>
            </a:r>
            <a:r>
              <a:rPr lang="en-GB" sz="1400" b="1" dirty="0">
                <a:solidFill>
                  <a:srgbClr val="000000"/>
                </a:solidFill>
                <a:latin typeface="Consolas" panose="020B0609020204030204" pitchFamily="49" charset="0"/>
              </a:rPr>
              <a:t>)</a:t>
            </a:r>
          </a:p>
          <a:p>
            <a:r>
              <a:rPr lang="en-GB" sz="1400" b="1" dirty="0">
                <a:solidFill>
                  <a:srgbClr val="000000"/>
                </a:solidFill>
                <a:latin typeface="Consolas" panose="020B0609020204030204" pitchFamily="49" charset="0"/>
              </a:rPr>
              <a:t>        {</a:t>
            </a:r>
          </a:p>
          <a:p>
            <a:r>
              <a:rPr lang="en-GB" sz="1400" b="1" dirty="0">
                <a:solidFill>
                  <a:srgbClr val="000000"/>
                </a:solidFill>
                <a:latin typeface="Consolas" panose="020B0609020204030204" pitchFamily="49" charset="0"/>
              </a:rPr>
              <a:t>            </a:t>
            </a:r>
            <a:r>
              <a:rPr lang="en-GB" sz="1400" b="1" dirty="0" err="1">
                <a:solidFill>
                  <a:srgbClr val="000000"/>
                </a:solidFill>
                <a:latin typeface="Consolas" panose="020B0609020204030204" pitchFamily="49" charset="0"/>
              </a:rPr>
              <a:t>Console.Write</a:t>
            </a:r>
            <a:r>
              <a:rPr lang="en-GB" sz="1400" b="1" dirty="0">
                <a:solidFill>
                  <a:srgbClr val="000000"/>
                </a:solidFill>
                <a:latin typeface="Consolas" panose="020B0609020204030204" pitchFamily="49" charset="0"/>
              </a:rPr>
              <a:t>(</a:t>
            </a:r>
            <a:r>
              <a:rPr lang="en-GB" sz="1400" b="1" dirty="0">
                <a:solidFill>
                  <a:srgbClr val="A31515"/>
                </a:solidFill>
                <a:latin typeface="Consolas" panose="020B0609020204030204" pitchFamily="49" charset="0"/>
              </a:rPr>
              <a:t>"Enter comma separated numbers: "</a:t>
            </a:r>
            <a:r>
              <a:rPr lang="en-GB" sz="1400" b="1" dirty="0">
                <a:solidFill>
                  <a:srgbClr val="000000"/>
                </a:solidFill>
                <a:latin typeface="Consolas" panose="020B0609020204030204" pitchFamily="49" charset="0"/>
              </a:rPr>
              <a:t>);</a:t>
            </a: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var</a:t>
            </a:r>
            <a:r>
              <a:rPr lang="en-GB" sz="1400" b="1" dirty="0">
                <a:solidFill>
                  <a:srgbClr val="000000"/>
                </a:solidFill>
                <a:latin typeface="Consolas" panose="020B0609020204030204" pitchFamily="49" charset="0"/>
              </a:rPr>
              <a:t> input = </a:t>
            </a:r>
            <a:r>
              <a:rPr lang="en-GB" sz="1400" b="1" dirty="0" err="1">
                <a:solidFill>
                  <a:srgbClr val="000000"/>
                </a:solidFill>
                <a:latin typeface="Consolas" panose="020B0609020204030204" pitchFamily="49" charset="0"/>
              </a:rPr>
              <a:t>Console.ReadLine</a:t>
            </a:r>
            <a:r>
              <a:rPr lang="en-GB" sz="1400" b="1" dirty="0">
                <a:solidFill>
                  <a:srgbClr val="000000"/>
                </a:solidFill>
                <a:latin typeface="Consolas" panose="020B0609020204030204" pitchFamily="49" charset="0"/>
              </a:rPr>
              <a:t>();</a:t>
            </a:r>
          </a:p>
          <a:p>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var</a:t>
            </a:r>
            <a:r>
              <a:rPr lang="en-GB" sz="1400" b="1" dirty="0">
                <a:solidFill>
                  <a:srgbClr val="000000"/>
                </a:solidFill>
                <a:latin typeface="Consolas" panose="020B0609020204030204" pitchFamily="49" charset="0"/>
              </a:rPr>
              <a:t> numbers = </a:t>
            </a:r>
            <a:r>
              <a:rPr lang="en-GB" sz="1400" b="1" dirty="0" err="1">
                <a:solidFill>
                  <a:srgbClr val="000000"/>
                </a:solidFill>
                <a:latin typeface="Consolas" panose="020B0609020204030204" pitchFamily="49" charset="0"/>
              </a:rPr>
              <a:t>input.Split</a:t>
            </a:r>
            <a:r>
              <a:rPr lang="en-GB" sz="1400" b="1" dirty="0">
                <a:solidFill>
                  <a:srgbClr val="000000"/>
                </a:solidFill>
                <a:latin typeface="Consolas" panose="020B0609020204030204" pitchFamily="49" charset="0"/>
              </a:rPr>
              <a:t>(</a:t>
            </a:r>
            <a:r>
              <a:rPr lang="en-GB" sz="1400" b="1" dirty="0">
                <a:solidFill>
                  <a:srgbClr val="A31515"/>
                </a:solidFill>
                <a:latin typeface="Consolas" panose="020B0609020204030204" pitchFamily="49" charset="0"/>
              </a:rPr>
              <a:t>','</a:t>
            </a:r>
            <a:r>
              <a:rPr lang="en-GB" sz="1400" b="1" dirty="0">
                <a:solidFill>
                  <a:srgbClr val="000000"/>
                </a:solidFill>
                <a:latin typeface="Consolas" panose="020B0609020204030204" pitchFamily="49" charset="0"/>
              </a:rPr>
              <a:t>);</a:t>
            </a:r>
          </a:p>
          <a:p>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r>
              <a:rPr lang="en-GB" sz="1400" b="1" dirty="0">
                <a:solidFill>
                  <a:srgbClr val="008000"/>
                </a:solidFill>
                <a:latin typeface="Consolas" panose="020B0609020204030204" pitchFamily="49" charset="0"/>
              </a:rPr>
              <a:t>// Assume the first number is the max </a:t>
            </a:r>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var</a:t>
            </a:r>
            <a:r>
              <a:rPr lang="en-GB" sz="1400" b="1" dirty="0">
                <a:solidFill>
                  <a:srgbClr val="000000"/>
                </a:solidFill>
                <a:latin typeface="Consolas" panose="020B0609020204030204" pitchFamily="49" charset="0"/>
              </a:rPr>
              <a:t> max = Convert.ToInt32(numbers[0]);</a:t>
            </a:r>
          </a:p>
          <a:p>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foreach</a:t>
            </a:r>
            <a:r>
              <a:rPr lang="en-GB" sz="1400" b="1" dirty="0">
                <a:solidFill>
                  <a:srgbClr val="000000"/>
                </a:solidFill>
                <a:latin typeface="Consolas" panose="020B0609020204030204" pitchFamily="49" charset="0"/>
              </a:rPr>
              <a:t> (var str </a:t>
            </a:r>
            <a:r>
              <a:rPr lang="en-GB" sz="1400" b="1" dirty="0">
                <a:solidFill>
                  <a:srgbClr val="0000FF"/>
                </a:solidFill>
                <a:latin typeface="Consolas" panose="020B0609020204030204" pitchFamily="49" charset="0"/>
              </a:rPr>
              <a:t>in</a:t>
            </a:r>
            <a:r>
              <a:rPr lang="en-GB" sz="1400" b="1" dirty="0">
                <a:solidFill>
                  <a:srgbClr val="000000"/>
                </a:solidFill>
                <a:latin typeface="Consolas" panose="020B0609020204030204" pitchFamily="49" charset="0"/>
              </a:rPr>
              <a:t> numbers)</a:t>
            </a:r>
          </a:p>
          <a:p>
            <a:r>
              <a:rPr lang="en-GB" sz="1400" b="1" dirty="0">
                <a:solidFill>
                  <a:srgbClr val="000000"/>
                </a:solidFill>
                <a:latin typeface="Consolas" panose="020B0609020204030204" pitchFamily="49" charset="0"/>
              </a:rPr>
              <a:t>            {</a:t>
            </a: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var</a:t>
            </a:r>
            <a:r>
              <a:rPr lang="en-GB" sz="1400" b="1" dirty="0">
                <a:solidFill>
                  <a:srgbClr val="000000"/>
                </a:solidFill>
                <a:latin typeface="Consolas" panose="020B0609020204030204" pitchFamily="49" charset="0"/>
              </a:rPr>
              <a:t> number = Convert.ToInt32(str);</a:t>
            </a:r>
          </a:p>
          <a:p>
            <a:r>
              <a:rPr lang="en-GB" sz="1400" b="1" dirty="0">
                <a:solidFill>
                  <a:srgbClr val="000000"/>
                </a:solidFill>
                <a:latin typeface="Consolas" panose="020B0609020204030204" pitchFamily="49" charset="0"/>
              </a:rPr>
              <a:t>                </a:t>
            </a:r>
            <a:r>
              <a:rPr lang="en-GB" sz="1400" b="1" dirty="0">
                <a:solidFill>
                  <a:srgbClr val="0000FF"/>
                </a:solidFill>
                <a:latin typeface="Consolas" panose="020B0609020204030204" pitchFamily="49" charset="0"/>
              </a:rPr>
              <a:t>if</a:t>
            </a:r>
            <a:r>
              <a:rPr lang="en-GB" sz="1400" b="1" dirty="0">
                <a:solidFill>
                  <a:srgbClr val="000000"/>
                </a:solidFill>
                <a:latin typeface="Consolas" panose="020B0609020204030204" pitchFamily="49" charset="0"/>
              </a:rPr>
              <a:t> (number &gt; max)</a:t>
            </a:r>
          </a:p>
          <a:p>
            <a:r>
              <a:rPr lang="en-GB" sz="1400" b="1" dirty="0">
                <a:solidFill>
                  <a:srgbClr val="000000"/>
                </a:solidFill>
                <a:latin typeface="Consolas" panose="020B0609020204030204" pitchFamily="49" charset="0"/>
              </a:rPr>
              <a:t>                    max = number;</a:t>
            </a:r>
          </a:p>
          <a:p>
            <a:r>
              <a:rPr lang="en-GB" sz="1400" b="1" dirty="0">
                <a:solidFill>
                  <a:srgbClr val="000000"/>
                </a:solidFill>
                <a:latin typeface="Consolas" panose="020B0609020204030204" pitchFamily="49" charset="0"/>
              </a:rPr>
              <a:t>            }</a:t>
            </a:r>
          </a:p>
          <a:p>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r>
              <a:rPr lang="en-GB" sz="1400" b="1" dirty="0" err="1">
                <a:solidFill>
                  <a:srgbClr val="000000"/>
                </a:solidFill>
                <a:latin typeface="Consolas" panose="020B0609020204030204" pitchFamily="49" charset="0"/>
              </a:rPr>
              <a:t>Console.WriteLine</a:t>
            </a:r>
            <a:r>
              <a:rPr lang="en-GB" sz="1400" b="1" dirty="0">
                <a:solidFill>
                  <a:srgbClr val="000000"/>
                </a:solidFill>
                <a:latin typeface="Consolas" panose="020B0609020204030204" pitchFamily="49" charset="0"/>
              </a:rPr>
              <a:t>(</a:t>
            </a:r>
            <a:r>
              <a:rPr lang="en-GB" sz="1400" b="1" dirty="0">
                <a:solidFill>
                  <a:srgbClr val="A31515"/>
                </a:solidFill>
                <a:latin typeface="Consolas" panose="020B0609020204030204" pitchFamily="49" charset="0"/>
              </a:rPr>
              <a:t>"Max is "</a:t>
            </a:r>
            <a:r>
              <a:rPr lang="en-GB" sz="1400" b="1" dirty="0">
                <a:solidFill>
                  <a:srgbClr val="000000"/>
                </a:solidFill>
                <a:latin typeface="Consolas" panose="020B0609020204030204" pitchFamily="49" charset="0"/>
              </a:rPr>
              <a:t> + max);</a:t>
            </a:r>
          </a:p>
          <a:p>
            <a:endParaRPr lang="en-GB" sz="1400" b="1" dirty="0">
              <a:solidFill>
                <a:srgbClr val="000000"/>
              </a:solidFill>
              <a:latin typeface="Consolas" panose="020B0609020204030204" pitchFamily="49" charset="0"/>
            </a:endParaRPr>
          </a:p>
          <a:p>
            <a:r>
              <a:rPr lang="en-GB" sz="1400" b="1" dirty="0">
                <a:solidFill>
                  <a:srgbClr val="000000"/>
                </a:solidFill>
                <a:latin typeface="Consolas" panose="020B0609020204030204" pitchFamily="49" charset="0"/>
              </a:rPr>
              <a:t>        }</a:t>
            </a:r>
          </a:p>
          <a:p>
            <a:r>
              <a:rPr lang="en-GB" sz="1400" b="1" dirty="0">
                <a:solidFill>
                  <a:srgbClr val="000000"/>
                </a:solidFill>
                <a:latin typeface="Consolas" panose="020B0609020204030204" pitchFamily="49" charset="0"/>
              </a:rPr>
              <a:t>    }</a:t>
            </a:r>
          </a:p>
          <a:p>
            <a:r>
              <a:rPr lang="en-GB" sz="1400" b="1" dirty="0">
                <a:solidFill>
                  <a:srgbClr val="000000"/>
                </a:solidFill>
                <a:latin typeface="Consolas" panose="020B0609020204030204" pitchFamily="49" charset="0"/>
              </a:rPr>
              <a:t>    </a:t>
            </a:r>
          </a:p>
          <a:p>
            <a:r>
              <a:rPr lang="en-GB" sz="1400" b="1" dirty="0">
                <a:solidFill>
                  <a:srgbClr val="000000"/>
                </a:solidFill>
                <a:latin typeface="Consolas" panose="020B0609020204030204" pitchFamily="49" charset="0"/>
              </a:rPr>
              <a:t>}</a:t>
            </a:r>
            <a:endParaRPr lang="en-GB" sz="3600" b="1" dirty="0"/>
          </a:p>
        </p:txBody>
      </p:sp>
    </p:spTree>
    <p:extLst>
      <p:ext uri="{BB962C8B-B14F-4D97-AF65-F5344CB8AC3E}">
        <p14:creationId xmlns:p14="http://schemas.microsoft.com/office/powerpoint/2010/main" val="12940891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190</TotalTime>
  <Words>1463</Words>
  <Application>Microsoft Office PowerPoint</Application>
  <PresentationFormat>Widescreen</PresentationFormat>
  <Paragraphs>228</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Consolas</vt:lpstr>
      <vt:lpstr>Office Theme</vt:lpstr>
      <vt:lpstr>CONTROL STRUCTURES EXCERCISES </vt:lpstr>
      <vt:lpstr>Write a program and ask the user to enter a number. The number should be between 1 to 10. If the user enters a valid number, display "Valid" on the console. Otherwise, display "Invalid". (This logic is used a lot in applications where values entered into input boxes need to be validated.)</vt:lpstr>
      <vt:lpstr>PowerPoint Presentation</vt:lpstr>
      <vt:lpstr>Write a program which takes two numbers from the console and displays the maximum of the two.</vt:lpstr>
      <vt:lpstr>PowerPoint Presentation</vt:lpstr>
      <vt:lpstr>Write a program and ask the user to enter the width and height of an image. Then tell if the image is landscape or portrait.</vt:lpstr>
      <vt:lpstr>PowerPoint Presentation</vt:lpstr>
      <vt:lpstr>Your job is to write a program for a speed camera. For simplicity, ignore the details such as camera, sensors, etc and focus purely on the logic. Write a program that asks the user to enter the speed limit. Once set, the program asks for the speed of a car. If the user enters a value less than the speed limit, program should display Ok on the console. If the value is above the speed limit, the program should calculate the number of demerit points. For every 5km/hr above the speed limit, 1 demerit points should be incurred and displayed on the console. If the number of demerit points is above 12, the program should display License Suspended.</vt:lpstr>
      <vt:lpstr>PowerPoint Presentation</vt:lpstr>
      <vt:lpstr>Write a program to count how many numbers between 1 and 100 are divisible by 3 with no remainder. Display the count on the console.</vt:lpstr>
      <vt:lpstr>PowerPoint Presentation</vt:lpstr>
      <vt:lpstr>Write a program and continuously ask the user to enter a number or "ok" to exit. Calculate the sum of all the previously entered numbers and display it on the console.</vt:lpstr>
      <vt:lpstr>PowerPoint Presentation</vt:lpstr>
      <vt:lpstr>Write a program and ask the user to enter a number. Compute the factorial of the number and print it on the console. For example, if the user enters 5, the program should calculate 5 x 4 x 3 x 2 x 1 and display it as 5! = 120.</vt:lpstr>
      <vt:lpstr>PowerPoint Presentation</vt:lpstr>
      <vt:lpstr>Write a program that picks a random number between 1 and 10. Give the user 4 chances to guess the number. If the user guesses the number, display “You won"; otherwise, display “You lost". (To make sure the program is behaving correctly, you can display the secret number on the console first.)</vt:lpstr>
      <vt:lpstr>PowerPoint Presentation</vt:lpstr>
      <vt:lpstr>Write a program and ask the user to enter a series of numbers separated by comma. Find the maximum of the numbers and display it on the console. For example, if the user enters “5, 3, 8, 1, 4", the program should display 8.</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Ebiteme</dc:creator>
  <cp:lastModifiedBy>Ebiteme</cp:lastModifiedBy>
  <cp:revision>4</cp:revision>
  <dcterms:created xsi:type="dcterms:W3CDTF">2019-07-14T20:51:06Z</dcterms:created>
  <dcterms:modified xsi:type="dcterms:W3CDTF">2019-07-15T00:01:07Z</dcterms:modified>
</cp:coreProperties>
</file>