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62983" autoAdjust="0"/>
  </p:normalViewPr>
  <p:slideViewPr>
    <p:cSldViewPr snapToGrid="0">
      <p:cViewPr varScale="1">
        <p:scale>
          <a:sx n="54" d="100"/>
          <a:sy n="54" d="100"/>
        </p:scale>
        <p:origin x="1670"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1B490C-394E-46BE-9140-9155E44491A5}" type="datetimeFigureOut">
              <a:rPr lang="en-GB" smtClean="0"/>
              <a:t>10/05/2021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A2B96D-57A7-42B3-860A-5FD9975B766F}" type="slidenum">
              <a:rPr lang="en-GB" smtClean="0"/>
              <a:t>‹#›</a:t>
            </a:fld>
            <a:endParaRPr lang="en-GB"/>
          </a:p>
        </p:txBody>
      </p:sp>
    </p:spTree>
    <p:extLst>
      <p:ext uri="{BB962C8B-B14F-4D97-AF65-F5344CB8AC3E}">
        <p14:creationId xmlns:p14="http://schemas.microsoft.com/office/powerpoint/2010/main" val="2591332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A2B96D-57A7-42B3-860A-5FD9975B766F}" type="slidenum">
              <a:rPr lang="en-GB" smtClean="0"/>
              <a:t>3</a:t>
            </a:fld>
            <a:endParaRPr lang="en-GB"/>
          </a:p>
        </p:txBody>
      </p:sp>
    </p:spTree>
    <p:extLst>
      <p:ext uri="{BB962C8B-B14F-4D97-AF65-F5344CB8AC3E}">
        <p14:creationId xmlns:p14="http://schemas.microsoft.com/office/powerpoint/2010/main" val="4014803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latin typeface="Arial" panose="020B0604020202020204" pitchFamily="34" charset="0"/>
                <a:cs typeface="Arial" panose="020B0604020202020204" pitchFamily="34" charset="0"/>
              </a:rPr>
              <a:t>Accounting experts who also double up as employers have noted that the accounting profession requires individuals with varied skills apart from the basic ones they require on how to analyse and interpret data for their clients. The main reasons as to why these skills are important is because they usually work with a team of experts on different aspects of the profession and with the clients when they are interpreting data they have worked on. Generally, accountants need to be precise and good communicators for them to achieve their professional objectives. The following are some of the skills required in the industry;</a:t>
            </a:r>
          </a:p>
          <a:p>
            <a:pPr>
              <a:lnSpc>
                <a:spcPct val="150000"/>
              </a:lnSpc>
            </a:pPr>
            <a:r>
              <a:rPr lang="en-GB" sz="1100" b="1" dirty="0">
                <a:latin typeface="Arial" panose="020B0604020202020204" pitchFamily="34" charset="0"/>
                <a:cs typeface="Arial" panose="020B0604020202020204" pitchFamily="34" charset="0"/>
              </a:rPr>
              <a:t>Analytical skills</a:t>
            </a:r>
            <a:r>
              <a:rPr lang="en-GB" sz="1100" dirty="0">
                <a:latin typeface="Arial" panose="020B0604020202020204" pitchFamily="34" charset="0"/>
                <a:cs typeface="Arial" panose="020B0604020202020204" pitchFamily="34" charset="0"/>
              </a:rPr>
              <a:t>-Lucas Group is one of the most celebrated accounting groups in the industry. Bob Prather, the GM of the organisation noted that it was imperative for accountants to be analytical as they are usually presented with a lot of data that they have to make sense of for them to produce informed data. Their analytical skills also ensure that they are in a position to find the accurate data they need to enforce in different aspects of the profession such as tax management to deduce whether it is accurate for their use </a:t>
            </a:r>
            <a:r>
              <a:rPr lang="en-GB" sz="1600" b="0" i="0" dirty="0">
                <a:solidFill>
                  <a:srgbClr val="000000"/>
                </a:solidFill>
                <a:effectLst/>
                <a:latin typeface="Arial" panose="020B0604020202020204" pitchFamily="34" charset="0"/>
                <a:cs typeface="Arial" panose="020B0604020202020204" pitchFamily="34" charset="0"/>
              </a:rPr>
              <a:t>(Cottrell, 2015)</a:t>
            </a:r>
            <a:r>
              <a:rPr lang="en-GB" sz="1100" dirty="0">
                <a:latin typeface="Arial" panose="020B0604020202020204" pitchFamily="34" charset="0"/>
                <a:cs typeface="Arial" panose="020B0604020202020204" pitchFamily="34" charset="0"/>
              </a:rPr>
              <a:t>. </a:t>
            </a:r>
          </a:p>
          <a:p>
            <a:pPr>
              <a:lnSpc>
                <a:spcPct val="150000"/>
              </a:lnSpc>
            </a:pPr>
            <a:r>
              <a:rPr lang="en-GB" sz="1100" b="1" dirty="0">
                <a:latin typeface="Arial" panose="020B0604020202020204" pitchFamily="34" charset="0"/>
                <a:cs typeface="Arial" panose="020B0604020202020204" pitchFamily="34" charset="0"/>
              </a:rPr>
              <a:t>Critical thinking skills</a:t>
            </a:r>
            <a:r>
              <a:rPr lang="en-GB" sz="1100" dirty="0">
                <a:latin typeface="Arial" panose="020B0604020202020204" pitchFamily="34" charset="0"/>
                <a:cs typeface="Arial" panose="020B0604020202020204" pitchFamily="34" charset="0"/>
              </a:rPr>
              <a:t>-in order to achieve a status of being an asset to the organisation where an accountant has been employed, they should possess critical thinking skills that allow them to have a strategy while approaching a problem at hand. Accounting is complex in nature and the professionals in the industry require critical thinking skills to sift out the discrepancies from the final data that they require to make sense of for their client’s objectives to be met. </a:t>
            </a:r>
          </a:p>
          <a:p>
            <a:pPr>
              <a:lnSpc>
                <a:spcPct val="150000"/>
              </a:lnSpc>
            </a:pPr>
            <a:r>
              <a:rPr lang="en-GB" sz="1100" b="1" dirty="0">
                <a:latin typeface="Arial" panose="020B0604020202020204" pitchFamily="34" charset="0"/>
                <a:cs typeface="Arial" panose="020B0604020202020204" pitchFamily="34" charset="0"/>
              </a:rPr>
              <a:t>Interpersonal communication skills</a:t>
            </a:r>
            <a:r>
              <a:rPr lang="en-GB" sz="1100" dirty="0">
                <a:latin typeface="Arial" panose="020B0604020202020204" pitchFamily="34" charset="0"/>
                <a:cs typeface="Arial" panose="020B0604020202020204" pitchFamily="34" charset="0"/>
              </a:rPr>
              <a:t>-accountants must also be in a position to explain their findings and interpretation of the data to other stakeholders such as clients and other accountants. If they do not have these skills, they will not be in a position to interpret the data to their clients which leaves them with questions due to the breakdown in communication </a:t>
            </a:r>
            <a:r>
              <a:rPr lang="en-GB" sz="1600" b="0" i="0" dirty="0">
                <a:solidFill>
                  <a:srgbClr val="000000"/>
                </a:solidFill>
                <a:effectLst/>
                <a:latin typeface="Arial" panose="020B0604020202020204" pitchFamily="34" charset="0"/>
                <a:cs typeface="Arial" panose="020B0604020202020204" pitchFamily="34" charset="0"/>
              </a:rPr>
              <a:t>(</a:t>
            </a:r>
            <a:r>
              <a:rPr lang="en-GB" sz="1600" b="0" i="0" dirty="0" err="1">
                <a:solidFill>
                  <a:srgbClr val="000000"/>
                </a:solidFill>
                <a:effectLst/>
                <a:latin typeface="Arial" panose="020B0604020202020204" pitchFamily="34" charset="0"/>
                <a:cs typeface="Arial" panose="020B0604020202020204" pitchFamily="34" charset="0"/>
              </a:rPr>
              <a:t>Hendrawan</a:t>
            </a:r>
            <a:r>
              <a:rPr lang="en-GB" sz="1600" b="0" i="0" dirty="0">
                <a:solidFill>
                  <a:srgbClr val="000000"/>
                </a:solidFill>
                <a:effectLst/>
                <a:latin typeface="Arial" panose="020B0604020202020204" pitchFamily="34" charset="0"/>
                <a:cs typeface="Arial" panose="020B0604020202020204" pitchFamily="34" charset="0"/>
              </a:rPr>
              <a:t> and </a:t>
            </a:r>
            <a:r>
              <a:rPr lang="en-GB" sz="1600" b="0" i="0" dirty="0" err="1">
                <a:solidFill>
                  <a:srgbClr val="000000"/>
                </a:solidFill>
                <a:effectLst/>
                <a:latin typeface="Arial" panose="020B0604020202020204" pitchFamily="34" charset="0"/>
                <a:cs typeface="Arial" panose="020B0604020202020204" pitchFamily="34" charset="0"/>
              </a:rPr>
              <a:t>Daryanto</a:t>
            </a:r>
            <a:r>
              <a:rPr lang="en-GB" sz="1600" b="0" i="0" dirty="0">
                <a:solidFill>
                  <a:srgbClr val="000000"/>
                </a:solidFill>
                <a:effectLst/>
                <a:latin typeface="Arial" panose="020B0604020202020204" pitchFamily="34" charset="0"/>
                <a:cs typeface="Arial" panose="020B0604020202020204" pitchFamily="34" charset="0"/>
              </a:rPr>
              <a:t>, 2019)</a:t>
            </a:r>
            <a:r>
              <a:rPr lang="en-GB" sz="1100" dirty="0">
                <a:latin typeface="Arial" panose="020B0604020202020204" pitchFamily="34" charset="0"/>
                <a:cs typeface="Arial" panose="020B0604020202020204" pitchFamily="34" charset="0"/>
              </a:rPr>
              <a:t>.</a:t>
            </a:r>
          </a:p>
          <a:p>
            <a:pPr>
              <a:lnSpc>
                <a:spcPct val="150000"/>
              </a:lnSpc>
            </a:pPr>
            <a:r>
              <a:rPr lang="en-GB" sz="1100" b="1" dirty="0">
                <a:latin typeface="Arial" panose="020B0604020202020204" pitchFamily="34" charset="0"/>
                <a:cs typeface="Arial" panose="020B0604020202020204" pitchFamily="34" charset="0"/>
              </a:rPr>
              <a:t>Technological skills</a:t>
            </a:r>
            <a:r>
              <a:rPr lang="en-GB" sz="1100" b="0" dirty="0">
                <a:latin typeface="Arial" panose="020B0604020202020204" pitchFamily="34" charset="0"/>
                <a:cs typeface="Arial" panose="020B0604020202020204" pitchFamily="34" charset="0"/>
              </a:rPr>
              <a:t>-in the past, accountants did everything manually which was a lot of work. It was also very tiring which led to a lot of errors. However, technological advances have ensured that there is efficiency and simplicity in the profession as accountants have had support.  For instance, the use of IBM Cognos in computing accounting problems has helped solve some of the discrepancies that resulted from tiresome hours that the accountants went through </a:t>
            </a:r>
            <a:r>
              <a:rPr lang="en-GB" sz="1600" b="0" i="0" dirty="0">
                <a:solidFill>
                  <a:srgbClr val="000000"/>
                </a:solidFill>
                <a:effectLst/>
                <a:latin typeface="Arial" panose="020B0604020202020204" pitchFamily="34" charset="0"/>
                <a:cs typeface="Arial" panose="020B0604020202020204" pitchFamily="34" charset="0"/>
              </a:rPr>
              <a:t>(</a:t>
            </a:r>
            <a:r>
              <a:rPr lang="en-GB" sz="1600" b="0" i="0" dirty="0" err="1">
                <a:solidFill>
                  <a:srgbClr val="000000"/>
                </a:solidFill>
                <a:effectLst/>
                <a:latin typeface="Arial" panose="020B0604020202020204" pitchFamily="34" charset="0"/>
                <a:cs typeface="Arial" panose="020B0604020202020204" pitchFamily="34" charset="0"/>
              </a:rPr>
              <a:t>Hendrawan</a:t>
            </a:r>
            <a:r>
              <a:rPr lang="en-GB" sz="1600" b="0" i="0" dirty="0">
                <a:solidFill>
                  <a:srgbClr val="000000"/>
                </a:solidFill>
                <a:effectLst/>
                <a:latin typeface="Arial" panose="020B0604020202020204" pitchFamily="34" charset="0"/>
                <a:cs typeface="Arial" panose="020B0604020202020204" pitchFamily="34" charset="0"/>
              </a:rPr>
              <a:t> and </a:t>
            </a:r>
            <a:r>
              <a:rPr lang="en-GB" sz="1600" b="0" i="0" dirty="0" err="1">
                <a:solidFill>
                  <a:srgbClr val="000000"/>
                </a:solidFill>
                <a:effectLst/>
                <a:latin typeface="Arial" panose="020B0604020202020204" pitchFamily="34" charset="0"/>
                <a:cs typeface="Arial" panose="020B0604020202020204" pitchFamily="34" charset="0"/>
              </a:rPr>
              <a:t>Daryanto</a:t>
            </a:r>
            <a:r>
              <a:rPr lang="en-GB" sz="1600" b="0" i="0" dirty="0">
                <a:solidFill>
                  <a:srgbClr val="000000"/>
                </a:solidFill>
                <a:effectLst/>
                <a:latin typeface="Arial" panose="020B0604020202020204" pitchFamily="34" charset="0"/>
                <a:cs typeface="Arial" panose="020B0604020202020204" pitchFamily="34" charset="0"/>
              </a:rPr>
              <a:t>, 2019)</a:t>
            </a:r>
            <a:r>
              <a:rPr lang="en-GB" sz="1100" b="0"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ECA2B96D-57A7-42B3-860A-5FD9975B766F}" type="slidenum">
              <a:rPr lang="en-GB" smtClean="0"/>
              <a:t>4</a:t>
            </a:fld>
            <a:endParaRPr lang="en-GB"/>
          </a:p>
        </p:txBody>
      </p:sp>
    </p:spTree>
    <p:extLst>
      <p:ext uri="{BB962C8B-B14F-4D97-AF65-F5344CB8AC3E}">
        <p14:creationId xmlns:p14="http://schemas.microsoft.com/office/powerpoint/2010/main" val="2323925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latin typeface="Arial" panose="020B0604020202020204" pitchFamily="34" charset="0"/>
                <a:cs typeface="Arial" panose="020B0604020202020204" pitchFamily="34" charset="0"/>
              </a:rPr>
              <a:t>The above skills are also essential in accounting as a profession in the following manner;</a:t>
            </a:r>
          </a:p>
          <a:p>
            <a:pPr>
              <a:lnSpc>
                <a:spcPct val="150000"/>
              </a:lnSpc>
            </a:pPr>
            <a:r>
              <a:rPr lang="en-GB" sz="1100" b="1" dirty="0">
                <a:latin typeface="Arial" panose="020B0604020202020204" pitchFamily="34" charset="0"/>
                <a:cs typeface="Arial" panose="020B0604020202020204" pitchFamily="34" charset="0"/>
              </a:rPr>
              <a:t>Time management</a:t>
            </a:r>
            <a:r>
              <a:rPr lang="en-GB" sz="1100" dirty="0">
                <a:latin typeface="Arial" panose="020B0604020202020204" pitchFamily="34" charset="0"/>
                <a:cs typeface="Arial" panose="020B0604020202020204" pitchFamily="34" charset="0"/>
              </a:rPr>
              <a:t>-accountants, especially those employed by big firms usually work with different clients and have a variety of tasks to attend to t any given time. If they are to produce quality work that is timely, they should be in a position to manage their time such that they prioritise which tasks to urgently consider. In this way, they are able to deliver all their tasks on time which makes it easier for them to form relationships with their clients based on trust and quality work </a:t>
            </a:r>
            <a:r>
              <a:rPr lang="en-GB" sz="1600" b="0" i="0" dirty="0">
                <a:solidFill>
                  <a:srgbClr val="000000"/>
                </a:solidFill>
                <a:effectLst/>
                <a:latin typeface="Arial" panose="020B0604020202020204" pitchFamily="34" charset="0"/>
                <a:cs typeface="Arial" panose="020B0604020202020204" pitchFamily="34" charset="0"/>
              </a:rPr>
              <a:t>(</a:t>
            </a:r>
            <a:r>
              <a:rPr lang="en-GB" sz="1600" b="0" i="0" dirty="0" err="1">
                <a:solidFill>
                  <a:srgbClr val="000000"/>
                </a:solidFill>
                <a:effectLst/>
                <a:latin typeface="Arial" panose="020B0604020202020204" pitchFamily="34" charset="0"/>
                <a:cs typeface="Arial" panose="020B0604020202020204" pitchFamily="34" charset="0"/>
              </a:rPr>
              <a:t>Haasler</a:t>
            </a:r>
            <a:r>
              <a:rPr lang="en-GB" sz="1600" b="0" i="0" dirty="0">
                <a:solidFill>
                  <a:srgbClr val="000000"/>
                </a:solidFill>
                <a:effectLst/>
                <a:latin typeface="Arial" panose="020B0604020202020204" pitchFamily="34" charset="0"/>
                <a:cs typeface="Arial" panose="020B0604020202020204" pitchFamily="34" charset="0"/>
              </a:rPr>
              <a:t>, 2013)</a:t>
            </a:r>
            <a:endParaRPr lang="en-GB" sz="1100" dirty="0">
              <a:latin typeface="Arial" panose="020B0604020202020204" pitchFamily="34" charset="0"/>
              <a:cs typeface="Arial" panose="020B0604020202020204" pitchFamily="34" charset="0"/>
            </a:endParaRPr>
          </a:p>
          <a:p>
            <a:pPr>
              <a:lnSpc>
                <a:spcPct val="150000"/>
              </a:lnSpc>
            </a:pPr>
            <a:r>
              <a:rPr lang="en-GB" sz="1100" b="1" dirty="0">
                <a:latin typeface="Arial" panose="020B0604020202020204" pitchFamily="34" charset="0"/>
                <a:cs typeface="Arial" panose="020B0604020202020204" pitchFamily="34" charset="0"/>
              </a:rPr>
              <a:t>Teamwork</a:t>
            </a:r>
            <a:r>
              <a:rPr lang="en-GB" sz="1100" dirty="0">
                <a:latin typeface="Arial" panose="020B0604020202020204" pitchFamily="34" charset="0"/>
                <a:cs typeface="Arial" panose="020B0604020202020204" pitchFamily="34" charset="0"/>
              </a:rPr>
              <a:t>-it is common knowledge that working in a collaborative environment produces quality work as opposed to individual working. There are different specialties in the profession and as such, an accountant should be able to work with others in an excellent environment which makes their operations very efficient. The exchange of ideas also brings out the best of results for the clients which is a requirement for employers who look towards keeping in touch with their clients </a:t>
            </a:r>
            <a:r>
              <a:rPr lang="en-GB" sz="1100" b="0" i="0" dirty="0">
                <a:solidFill>
                  <a:srgbClr val="000000"/>
                </a:solidFill>
                <a:effectLst/>
                <a:latin typeface="Arial" panose="020B0604020202020204" pitchFamily="34" charset="0"/>
                <a:cs typeface="Arial" panose="020B0604020202020204" pitchFamily="34" charset="0"/>
              </a:rPr>
              <a:t>(</a:t>
            </a:r>
            <a:r>
              <a:rPr lang="en-GB" sz="1100" b="0" i="0" dirty="0" err="1">
                <a:solidFill>
                  <a:srgbClr val="000000"/>
                </a:solidFill>
                <a:effectLst/>
                <a:latin typeface="Arial" panose="020B0604020202020204" pitchFamily="34" charset="0"/>
                <a:cs typeface="Arial" panose="020B0604020202020204" pitchFamily="34" charset="0"/>
              </a:rPr>
              <a:t>Menz</a:t>
            </a:r>
            <a:r>
              <a:rPr lang="en-GB" sz="1100" b="0" i="0" dirty="0">
                <a:solidFill>
                  <a:srgbClr val="000000"/>
                </a:solidFill>
                <a:effectLst/>
                <a:latin typeface="Arial" panose="020B0604020202020204" pitchFamily="34" charset="0"/>
                <a:cs typeface="Arial" panose="020B0604020202020204" pitchFamily="34" charset="0"/>
              </a:rPr>
              <a:t>, 2020)</a:t>
            </a:r>
            <a:r>
              <a:rPr lang="en-GB" sz="1100" dirty="0">
                <a:latin typeface="Arial" panose="020B0604020202020204" pitchFamily="34" charset="0"/>
                <a:cs typeface="Arial" panose="020B0604020202020204" pitchFamily="34" charset="0"/>
              </a:rPr>
              <a:t>. </a:t>
            </a:r>
          </a:p>
          <a:p>
            <a:pPr>
              <a:lnSpc>
                <a:spcPct val="150000"/>
              </a:lnSpc>
            </a:pPr>
            <a:r>
              <a:rPr lang="en-GB" sz="1100" b="1" dirty="0">
                <a:latin typeface="Arial" panose="020B0604020202020204" pitchFamily="34" charset="0"/>
                <a:cs typeface="Arial" panose="020B0604020202020204" pitchFamily="34" charset="0"/>
              </a:rPr>
              <a:t>Organisation</a:t>
            </a:r>
            <a:r>
              <a:rPr lang="en-GB" sz="1100" dirty="0">
                <a:latin typeface="Arial" panose="020B0604020202020204" pitchFamily="34" charset="0"/>
                <a:cs typeface="Arial" panose="020B0604020202020204" pitchFamily="34" charset="0"/>
              </a:rPr>
              <a:t>-accountants also need to be organised in their profession since one error can lead to a complete misrepresentation of facts. They should also ensure that they are in a position to present the facts in a logical manner for the benefit of the client which helps them to understand the interpreted data.</a:t>
            </a:r>
          </a:p>
        </p:txBody>
      </p:sp>
      <p:sp>
        <p:nvSpPr>
          <p:cNvPr id="4" name="Slide Number Placeholder 3"/>
          <p:cNvSpPr>
            <a:spLocks noGrp="1"/>
          </p:cNvSpPr>
          <p:nvPr>
            <p:ph type="sldNum" sz="quarter" idx="5"/>
          </p:nvPr>
        </p:nvSpPr>
        <p:spPr/>
        <p:txBody>
          <a:bodyPr/>
          <a:lstStyle/>
          <a:p>
            <a:fld id="{ECA2B96D-57A7-42B3-860A-5FD9975B766F}" type="slidenum">
              <a:rPr lang="en-GB" smtClean="0"/>
              <a:t>5</a:t>
            </a:fld>
            <a:endParaRPr lang="en-GB"/>
          </a:p>
        </p:txBody>
      </p:sp>
    </p:spTree>
    <p:extLst>
      <p:ext uri="{BB962C8B-B14F-4D97-AF65-F5344CB8AC3E}">
        <p14:creationId xmlns:p14="http://schemas.microsoft.com/office/powerpoint/2010/main" val="471439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latin typeface="Arial" panose="020B0604020202020204" pitchFamily="34" charset="0"/>
                <a:cs typeface="Arial" panose="020B0604020202020204" pitchFamily="34" charset="0"/>
              </a:rPr>
              <a:t>The following are my strengths in accordance to the accounting profession;</a:t>
            </a:r>
          </a:p>
          <a:p>
            <a:pPr>
              <a:lnSpc>
                <a:spcPct val="150000"/>
              </a:lnSpc>
            </a:pPr>
            <a:r>
              <a:rPr lang="en-GB" sz="1100" b="1" dirty="0">
                <a:latin typeface="Arial" panose="020B0604020202020204" pitchFamily="34" charset="0"/>
                <a:cs typeface="Arial" panose="020B0604020202020204" pitchFamily="34" charset="0"/>
              </a:rPr>
              <a:t>Analytical skills</a:t>
            </a:r>
            <a:r>
              <a:rPr lang="en-GB" sz="1100" dirty="0">
                <a:latin typeface="Arial" panose="020B0604020202020204" pitchFamily="34" charset="0"/>
                <a:cs typeface="Arial" panose="020B0604020202020204" pitchFamily="34" charset="0"/>
              </a:rPr>
              <a:t>-my greatest strength is the ability to analyse the data that has been presented to me by the client and assessing it against their objectives before embarking on solving the problem. As a result, I have been able to avoid most of the discrepancies affiliated to the accounting profession such as making unnecessary errors which makes me an asset for my firm in the future </a:t>
            </a:r>
            <a:r>
              <a:rPr lang="en-GB" sz="1600" b="0" i="0" dirty="0">
                <a:solidFill>
                  <a:srgbClr val="000000"/>
                </a:solidFill>
                <a:effectLst/>
                <a:latin typeface="Arial" panose="020B0604020202020204" pitchFamily="34" charset="0"/>
                <a:cs typeface="Arial" panose="020B0604020202020204" pitchFamily="34" charset="0"/>
              </a:rPr>
              <a:t>(</a:t>
            </a:r>
            <a:r>
              <a:rPr lang="en-GB" sz="1600" b="0" i="0" dirty="0" err="1">
                <a:solidFill>
                  <a:srgbClr val="000000"/>
                </a:solidFill>
                <a:effectLst/>
                <a:latin typeface="Arial" panose="020B0604020202020204" pitchFamily="34" charset="0"/>
                <a:cs typeface="Arial" panose="020B0604020202020204" pitchFamily="34" charset="0"/>
              </a:rPr>
              <a:t>Hendrawan</a:t>
            </a:r>
            <a:r>
              <a:rPr lang="en-GB" sz="1600" b="0" i="0" dirty="0">
                <a:solidFill>
                  <a:srgbClr val="000000"/>
                </a:solidFill>
                <a:effectLst/>
                <a:latin typeface="Arial" panose="020B0604020202020204" pitchFamily="34" charset="0"/>
                <a:cs typeface="Arial" panose="020B0604020202020204" pitchFamily="34" charset="0"/>
              </a:rPr>
              <a:t> and </a:t>
            </a:r>
            <a:r>
              <a:rPr lang="en-GB" sz="1600" b="0" i="0" dirty="0" err="1">
                <a:solidFill>
                  <a:srgbClr val="000000"/>
                </a:solidFill>
                <a:effectLst/>
                <a:latin typeface="Arial" panose="020B0604020202020204" pitchFamily="34" charset="0"/>
                <a:cs typeface="Arial" panose="020B0604020202020204" pitchFamily="34" charset="0"/>
              </a:rPr>
              <a:t>Daryanto</a:t>
            </a:r>
            <a:r>
              <a:rPr lang="en-GB" sz="1600" b="0" i="0" dirty="0">
                <a:solidFill>
                  <a:srgbClr val="000000"/>
                </a:solidFill>
                <a:effectLst/>
                <a:latin typeface="Arial" panose="020B0604020202020204" pitchFamily="34" charset="0"/>
                <a:cs typeface="Arial" panose="020B0604020202020204" pitchFamily="34" charset="0"/>
              </a:rPr>
              <a:t>, 2019)</a:t>
            </a:r>
            <a:r>
              <a:rPr lang="en-GB" sz="1100" dirty="0">
                <a:latin typeface="Arial" panose="020B0604020202020204" pitchFamily="34" charset="0"/>
                <a:cs typeface="Arial" panose="020B0604020202020204" pitchFamily="34" charset="0"/>
              </a:rPr>
              <a:t>. </a:t>
            </a:r>
          </a:p>
          <a:p>
            <a:pPr>
              <a:lnSpc>
                <a:spcPct val="150000"/>
              </a:lnSpc>
            </a:pPr>
            <a:r>
              <a:rPr lang="en-GB" sz="1100" b="1" dirty="0">
                <a:latin typeface="Arial" panose="020B0604020202020204" pitchFamily="34" charset="0"/>
                <a:cs typeface="Arial" panose="020B0604020202020204" pitchFamily="34" charset="0"/>
              </a:rPr>
              <a:t>Technological skills</a:t>
            </a:r>
            <a:r>
              <a:rPr lang="en-GB" sz="1100" dirty="0">
                <a:latin typeface="Arial" panose="020B0604020202020204" pitchFamily="34" charset="0"/>
                <a:cs typeface="Arial" panose="020B0604020202020204" pitchFamily="34" charset="0"/>
              </a:rPr>
              <a:t>-I am very proficient in the use of accounting software such as SPAAS and IBM Cognos which help me in the analysis and interpretation of data. It also simplifies my tasks and gives me ample time to prepare for presentations since I will have already achieved efficiency in my analysis.</a:t>
            </a:r>
          </a:p>
          <a:p>
            <a:pPr>
              <a:lnSpc>
                <a:spcPct val="150000"/>
              </a:lnSpc>
            </a:pPr>
            <a:r>
              <a:rPr lang="en-GB" sz="1100" b="1" dirty="0">
                <a:latin typeface="Arial" panose="020B0604020202020204" pitchFamily="34" charset="0"/>
                <a:cs typeface="Arial" panose="020B0604020202020204" pitchFamily="34" charset="0"/>
              </a:rPr>
              <a:t>Critical thinking</a:t>
            </a:r>
            <a:r>
              <a:rPr lang="en-GB" sz="1100" dirty="0">
                <a:latin typeface="Arial" panose="020B0604020202020204" pitchFamily="34" charset="0"/>
                <a:cs typeface="Arial" panose="020B0604020202020204" pitchFamily="34" charset="0"/>
              </a:rPr>
              <a:t>-when presented with a lot of data, I am able to figure out those that are essential in my assignment and organising them in a logical manner for a fulfilling result that I present to the client. Moreover, I am in a position to produce strategies that enable me to analyse and interpret the data presented to me for accounting </a:t>
            </a:r>
            <a:r>
              <a:rPr lang="en-GB" sz="1600" b="0" i="0" dirty="0">
                <a:solidFill>
                  <a:srgbClr val="000000"/>
                </a:solidFill>
                <a:effectLst/>
                <a:latin typeface="Arial" panose="020B0604020202020204" pitchFamily="34" charset="0"/>
                <a:cs typeface="Arial" panose="020B0604020202020204" pitchFamily="34" charset="0"/>
              </a:rPr>
              <a:t>(</a:t>
            </a:r>
            <a:r>
              <a:rPr lang="en-GB" sz="1600" b="0" i="0" dirty="0" err="1">
                <a:solidFill>
                  <a:srgbClr val="000000"/>
                </a:solidFill>
                <a:effectLst/>
                <a:latin typeface="Arial" panose="020B0604020202020204" pitchFamily="34" charset="0"/>
                <a:cs typeface="Arial" panose="020B0604020202020204" pitchFamily="34" charset="0"/>
              </a:rPr>
              <a:t>Menz</a:t>
            </a:r>
            <a:r>
              <a:rPr lang="en-GB" sz="1600" b="0" i="0" dirty="0">
                <a:solidFill>
                  <a:srgbClr val="000000"/>
                </a:solidFill>
                <a:effectLst/>
                <a:latin typeface="Arial" panose="020B0604020202020204" pitchFamily="34" charset="0"/>
                <a:cs typeface="Arial" panose="020B0604020202020204" pitchFamily="34" charset="0"/>
              </a:rPr>
              <a:t>, 2020)</a:t>
            </a:r>
            <a:r>
              <a:rPr lang="en-GB" sz="1100" dirty="0">
                <a:latin typeface="Arial" panose="020B0604020202020204" pitchFamily="34" charset="0"/>
                <a:cs typeface="Arial" panose="020B0604020202020204" pitchFamily="34" charset="0"/>
              </a:rPr>
              <a:t>.</a:t>
            </a:r>
          </a:p>
          <a:p>
            <a:pPr>
              <a:lnSpc>
                <a:spcPct val="150000"/>
              </a:lnSpc>
            </a:pPr>
            <a:r>
              <a:rPr lang="en-GB" sz="1100" b="1" dirty="0">
                <a:latin typeface="Arial" panose="020B0604020202020204" pitchFamily="34" charset="0"/>
                <a:cs typeface="Arial" panose="020B0604020202020204" pitchFamily="34" charset="0"/>
              </a:rPr>
              <a:t>Teamwork</a:t>
            </a:r>
            <a:r>
              <a:rPr lang="en-GB" sz="1100" dirty="0">
                <a:latin typeface="Arial" panose="020B0604020202020204" pitchFamily="34" charset="0"/>
                <a:cs typeface="Arial" panose="020B0604020202020204" pitchFamily="34" charset="0"/>
              </a:rPr>
              <a:t>-I realised that it was important for accountants to consult one another and work in teams for the benefit of the client. As such, I usually work with my colleagues to improve on the quality of work especially in areas where I am at a disadvantage.</a:t>
            </a:r>
          </a:p>
        </p:txBody>
      </p:sp>
      <p:sp>
        <p:nvSpPr>
          <p:cNvPr id="4" name="Slide Number Placeholder 3"/>
          <p:cNvSpPr>
            <a:spLocks noGrp="1"/>
          </p:cNvSpPr>
          <p:nvPr>
            <p:ph type="sldNum" sz="quarter" idx="5"/>
          </p:nvPr>
        </p:nvSpPr>
        <p:spPr/>
        <p:txBody>
          <a:bodyPr/>
          <a:lstStyle/>
          <a:p>
            <a:fld id="{ECA2B96D-57A7-42B3-860A-5FD9975B766F}" type="slidenum">
              <a:rPr lang="en-GB" smtClean="0"/>
              <a:t>6</a:t>
            </a:fld>
            <a:endParaRPr lang="en-GB"/>
          </a:p>
        </p:txBody>
      </p:sp>
    </p:spTree>
    <p:extLst>
      <p:ext uri="{BB962C8B-B14F-4D97-AF65-F5344CB8AC3E}">
        <p14:creationId xmlns:p14="http://schemas.microsoft.com/office/powerpoint/2010/main" val="22438824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b="1" dirty="0">
                <a:latin typeface="Arial" panose="020B0604020202020204" pitchFamily="34" charset="0"/>
                <a:cs typeface="Arial" panose="020B0604020202020204" pitchFamily="34" charset="0"/>
              </a:rPr>
              <a:t>Time management</a:t>
            </a:r>
            <a:r>
              <a:rPr lang="en-GB" sz="1100" dirty="0">
                <a:latin typeface="Arial" panose="020B0604020202020204" pitchFamily="34" charset="0"/>
                <a:cs typeface="Arial" panose="020B0604020202020204" pitchFamily="34" charset="0"/>
              </a:rPr>
              <a:t>-in some instances, I have been unable to complete my tasks on time which has led to them overwhelming me when the deadline approaches. I can attribute this to the fact that I cannot prioritise them well which finds me having a workload of activities to perform at the end of the day </a:t>
            </a:r>
            <a:r>
              <a:rPr lang="en-GB" sz="1100" b="0" i="0" dirty="0">
                <a:solidFill>
                  <a:srgbClr val="000000"/>
                </a:solidFill>
                <a:effectLst/>
                <a:latin typeface="Arial" panose="020B0604020202020204" pitchFamily="34" charset="0"/>
                <a:cs typeface="Arial" panose="020B0604020202020204" pitchFamily="34" charset="0"/>
              </a:rPr>
              <a:t>(Mario, 2020)</a:t>
            </a:r>
            <a:r>
              <a:rPr lang="en-GB" sz="1100" dirty="0">
                <a:latin typeface="Arial" panose="020B0604020202020204" pitchFamily="34" charset="0"/>
                <a:cs typeface="Arial" panose="020B0604020202020204" pitchFamily="34" charset="0"/>
              </a:rPr>
              <a:t>.</a:t>
            </a:r>
          </a:p>
          <a:p>
            <a:pPr>
              <a:lnSpc>
                <a:spcPct val="150000"/>
              </a:lnSpc>
            </a:pPr>
            <a:r>
              <a:rPr lang="en-GB" sz="1100" b="1" dirty="0">
                <a:latin typeface="Arial" panose="020B0604020202020204" pitchFamily="34" charset="0"/>
                <a:cs typeface="Arial" panose="020B0604020202020204" pitchFamily="34" charset="0"/>
              </a:rPr>
              <a:t>Interpersonal communication</a:t>
            </a:r>
            <a:r>
              <a:rPr lang="en-GB" sz="1100" dirty="0">
                <a:latin typeface="Arial" panose="020B0604020202020204" pitchFamily="34" charset="0"/>
                <a:cs typeface="Arial" panose="020B0604020202020204" pitchFamily="34" charset="0"/>
              </a:rPr>
              <a:t>-whereas I am good at analysing and presenting the data, I have some difficulties in explaining my findings to the client. This hurts the relationship between me and them. It also doesn’t satisfy the needs of the client fully </a:t>
            </a:r>
            <a:r>
              <a:rPr lang="en-GB" sz="1600" b="0" i="0" dirty="0">
                <a:solidFill>
                  <a:srgbClr val="000000"/>
                </a:solidFill>
                <a:effectLst/>
                <a:latin typeface="Arial" panose="020B0604020202020204" pitchFamily="34" charset="0"/>
                <a:cs typeface="Arial" panose="020B0604020202020204" pitchFamily="34" charset="0"/>
              </a:rPr>
              <a:t>(Review Master, 2021)</a:t>
            </a:r>
            <a:r>
              <a:rPr lang="en-GB" sz="1100" dirty="0">
                <a:latin typeface="Arial" panose="020B0604020202020204" pitchFamily="34" charset="0"/>
                <a:cs typeface="Arial" panose="020B0604020202020204" pitchFamily="34" charset="0"/>
              </a:rPr>
              <a:t>. </a:t>
            </a:r>
          </a:p>
          <a:p>
            <a:pPr>
              <a:lnSpc>
                <a:spcPct val="150000"/>
              </a:lnSpc>
            </a:pPr>
            <a:r>
              <a:rPr lang="en-GB" sz="1100" b="1" dirty="0">
                <a:latin typeface="Arial" panose="020B0604020202020204" pitchFamily="34" charset="0"/>
                <a:cs typeface="Arial" panose="020B0604020202020204" pitchFamily="34" charset="0"/>
              </a:rPr>
              <a:t>Organisation</a:t>
            </a:r>
            <a:r>
              <a:rPr lang="en-GB" sz="1100" dirty="0">
                <a:latin typeface="Arial" panose="020B0604020202020204" pitchFamily="34" charset="0"/>
                <a:cs typeface="Arial" panose="020B0604020202020204" pitchFamily="34" charset="0"/>
              </a:rPr>
              <a:t>-I am also poor at organisation since I have found myself not having the required data when I am asked for it. Also, there are times when I have presented data that has not been organised properly to the clients which they did not understand well. </a:t>
            </a:r>
          </a:p>
        </p:txBody>
      </p:sp>
      <p:sp>
        <p:nvSpPr>
          <p:cNvPr id="4" name="Slide Number Placeholder 3"/>
          <p:cNvSpPr>
            <a:spLocks noGrp="1"/>
          </p:cNvSpPr>
          <p:nvPr>
            <p:ph type="sldNum" sz="quarter" idx="5"/>
          </p:nvPr>
        </p:nvSpPr>
        <p:spPr/>
        <p:txBody>
          <a:bodyPr/>
          <a:lstStyle/>
          <a:p>
            <a:fld id="{ECA2B96D-57A7-42B3-860A-5FD9975B766F}" type="slidenum">
              <a:rPr lang="en-GB" smtClean="0"/>
              <a:t>7</a:t>
            </a:fld>
            <a:endParaRPr lang="en-GB"/>
          </a:p>
        </p:txBody>
      </p:sp>
    </p:spTree>
    <p:extLst>
      <p:ext uri="{BB962C8B-B14F-4D97-AF65-F5344CB8AC3E}">
        <p14:creationId xmlns:p14="http://schemas.microsoft.com/office/powerpoint/2010/main" val="153208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latin typeface="Arial" panose="020B0604020202020204" pitchFamily="34" charset="0"/>
                <a:cs typeface="Arial" panose="020B0604020202020204" pitchFamily="34" charset="0"/>
              </a:rPr>
              <a:t>I have the opportunity to improve my areas of weaknesses by working on them with the help of my tutor who is always wiling to lend a helping hand. I also have good relationships with my classmates which can help us work out our weaknesses with one another as we all have something to offer one another. Moreover, there are online classes that I can enrol in for short periods of time. I can also find time to work on my weaknesses during my free time which can improve my weaknesses </a:t>
            </a:r>
            <a:r>
              <a:rPr lang="en-GB" sz="1100" b="0" i="0" dirty="0">
                <a:solidFill>
                  <a:srgbClr val="000000"/>
                </a:solidFill>
                <a:effectLst/>
                <a:latin typeface="Arial" panose="020B0604020202020204" pitchFamily="34" charset="0"/>
                <a:cs typeface="Arial" panose="020B0604020202020204" pitchFamily="34" charset="0"/>
              </a:rPr>
              <a:t>(Warwick and Howard, 2015)</a:t>
            </a:r>
            <a:r>
              <a:rPr lang="en-GB" sz="1100" dirty="0">
                <a:latin typeface="Arial" panose="020B0604020202020204" pitchFamily="34" charset="0"/>
                <a:cs typeface="Arial" panose="020B0604020202020204" pitchFamily="34" charset="0"/>
              </a:rPr>
              <a:t>. </a:t>
            </a:r>
          </a:p>
        </p:txBody>
      </p:sp>
      <p:sp>
        <p:nvSpPr>
          <p:cNvPr id="4" name="Slide Number Placeholder 3"/>
          <p:cNvSpPr>
            <a:spLocks noGrp="1"/>
          </p:cNvSpPr>
          <p:nvPr>
            <p:ph type="sldNum" sz="quarter" idx="5"/>
          </p:nvPr>
        </p:nvSpPr>
        <p:spPr/>
        <p:txBody>
          <a:bodyPr/>
          <a:lstStyle/>
          <a:p>
            <a:fld id="{ECA2B96D-57A7-42B3-860A-5FD9975B766F}" type="slidenum">
              <a:rPr lang="en-GB" smtClean="0"/>
              <a:t>8</a:t>
            </a:fld>
            <a:endParaRPr lang="en-GB"/>
          </a:p>
        </p:txBody>
      </p:sp>
    </p:spTree>
    <p:extLst>
      <p:ext uri="{BB962C8B-B14F-4D97-AF65-F5344CB8AC3E}">
        <p14:creationId xmlns:p14="http://schemas.microsoft.com/office/powerpoint/2010/main" val="843796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GB" sz="1100" dirty="0">
                <a:latin typeface="Arial" panose="020B0604020202020204" pitchFamily="34" charset="0"/>
                <a:cs typeface="Arial" panose="020B0604020202020204" pitchFamily="34" charset="0"/>
              </a:rPr>
              <a:t>The COVID-19 pandemic has rendered it hard to meet physically with most of my classmates which has diminished the chances available for me to sharpen my skills and improve on my areas of weaknesses. Moreover, there is a time constraint where I will have to push myself to the limit in order to create time for my personal studies on the areas that I am weak .</a:t>
            </a:r>
          </a:p>
        </p:txBody>
      </p:sp>
      <p:sp>
        <p:nvSpPr>
          <p:cNvPr id="4" name="Slide Number Placeholder 3"/>
          <p:cNvSpPr>
            <a:spLocks noGrp="1"/>
          </p:cNvSpPr>
          <p:nvPr>
            <p:ph type="sldNum" sz="quarter" idx="5"/>
          </p:nvPr>
        </p:nvSpPr>
        <p:spPr/>
        <p:txBody>
          <a:bodyPr/>
          <a:lstStyle/>
          <a:p>
            <a:fld id="{ECA2B96D-57A7-42B3-860A-5FD9975B766F}" type="slidenum">
              <a:rPr lang="en-GB" smtClean="0"/>
              <a:t>9</a:t>
            </a:fld>
            <a:endParaRPr lang="en-GB"/>
          </a:p>
        </p:txBody>
      </p:sp>
    </p:spTree>
    <p:extLst>
      <p:ext uri="{BB962C8B-B14F-4D97-AF65-F5344CB8AC3E}">
        <p14:creationId xmlns:p14="http://schemas.microsoft.com/office/powerpoint/2010/main" val="36963906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CA2B96D-57A7-42B3-860A-5FD9975B766F}" type="slidenum">
              <a:rPr lang="en-GB" smtClean="0"/>
              <a:t>10</a:t>
            </a:fld>
            <a:endParaRPr lang="en-GB"/>
          </a:p>
        </p:txBody>
      </p:sp>
    </p:spTree>
    <p:extLst>
      <p:ext uri="{BB962C8B-B14F-4D97-AF65-F5344CB8AC3E}">
        <p14:creationId xmlns:p14="http://schemas.microsoft.com/office/powerpoint/2010/main" val="337434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1C97C1-61E0-4B8B-B218-245AD9B1DA83}" type="datetimeFigureOut">
              <a:rPr lang="en-GB" smtClean="0"/>
              <a:t>10/05/2021</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D0FF3C20-2A4E-4BEC-A511-3045A59750F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438984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1C97C1-61E0-4B8B-B218-245AD9B1DA83}" type="datetimeFigureOut">
              <a:rPr lang="en-GB" smtClean="0"/>
              <a:t>10/05/2021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F3C20-2A4E-4BEC-A511-3045A59750F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84517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11C97C1-61E0-4B8B-B218-245AD9B1DA83}" type="datetimeFigureOut">
              <a:rPr lang="en-GB" smtClean="0"/>
              <a:t>10/05/2021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F3C20-2A4E-4BEC-A511-3045A59750F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66987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11C97C1-61E0-4B8B-B218-245AD9B1DA83}" type="datetimeFigureOut">
              <a:rPr lang="en-GB" smtClean="0"/>
              <a:t>10/05/2021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F3C20-2A4E-4BEC-A511-3045A59750F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90488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11C97C1-61E0-4B8B-B218-245AD9B1DA83}" type="datetimeFigureOut">
              <a:rPr lang="en-GB" smtClean="0"/>
              <a:t>10/05/2021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FF3C20-2A4E-4BEC-A511-3045A59750F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087115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11C97C1-61E0-4B8B-B218-245AD9B1DA83}" type="datetimeFigureOut">
              <a:rPr lang="en-GB" smtClean="0"/>
              <a:t>10/05/2021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FF3C20-2A4E-4BEC-A511-3045A59750F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872805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1C97C1-61E0-4B8B-B218-245AD9B1DA83}" type="datetimeFigureOut">
              <a:rPr lang="en-GB" smtClean="0"/>
              <a:t>10/05/2021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FF3C20-2A4E-4BEC-A511-3045A59750F4}" type="slidenum">
              <a:rPr lang="en-GB" smtClean="0"/>
              <a:t>‹#›</a:t>
            </a:fld>
            <a:endParaRPr lang="en-GB"/>
          </a:p>
        </p:txBody>
      </p:sp>
    </p:spTree>
    <p:extLst>
      <p:ext uri="{BB962C8B-B14F-4D97-AF65-F5344CB8AC3E}">
        <p14:creationId xmlns:p14="http://schemas.microsoft.com/office/powerpoint/2010/main" val="28383504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11C97C1-61E0-4B8B-B218-245AD9B1DA83}" type="datetimeFigureOut">
              <a:rPr lang="en-GB" smtClean="0"/>
              <a:t>10/05/2021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FF3C20-2A4E-4BEC-A511-3045A59750F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02265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11C97C1-61E0-4B8B-B218-245AD9B1DA83}" type="datetimeFigureOut">
              <a:rPr lang="en-GB" smtClean="0"/>
              <a:t>10/05/2021</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D0FF3C20-2A4E-4BEC-A511-3045A59750F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536889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1C97C1-61E0-4B8B-B218-245AD9B1DA83}" type="datetimeFigureOut">
              <a:rPr lang="en-GB" smtClean="0"/>
              <a:t>10/05/2021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F3C20-2A4E-4BEC-A511-3045A59750F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62803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11C97C1-61E0-4B8B-B218-245AD9B1DA83}" type="datetimeFigureOut">
              <a:rPr lang="en-GB" smtClean="0"/>
              <a:t>10/05/2021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FF3C20-2A4E-4BEC-A511-3045A59750F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8249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11C97C1-61E0-4B8B-B218-245AD9B1DA83}" type="datetimeFigureOut">
              <a:rPr lang="en-GB" smtClean="0"/>
              <a:t>10/05/2021</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D0FF3C20-2A4E-4BEC-A511-3045A59750F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958627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reviewmasternetin.wordpress.com/2020/11/24/academic-and-employability-skil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81DC4-AF82-48AB-9DD4-1A70F95C6C12}"/>
              </a:ext>
            </a:extLst>
          </p:cNvPr>
          <p:cNvSpPr>
            <a:spLocks noGrp="1"/>
          </p:cNvSpPr>
          <p:nvPr>
            <p:ph type="ctrTitle"/>
          </p:nvPr>
        </p:nvSpPr>
        <p:spPr>
          <a:xfrm>
            <a:off x="5117432" y="1909011"/>
            <a:ext cx="5937420" cy="1434718"/>
          </a:xfrm>
        </p:spPr>
        <p:txBody>
          <a:bodyPr>
            <a:normAutofit fontScale="90000"/>
          </a:bodyPr>
          <a:lstStyle/>
          <a:p>
            <a:r>
              <a:rPr lang="en-GB" dirty="0"/>
              <a:t>Presenting by </a:t>
            </a:r>
            <a:r>
              <a:rPr lang="en-GB" sz="4000" dirty="0" err="1"/>
              <a:t>Gyulten</a:t>
            </a:r>
            <a:r>
              <a:rPr lang="en-GB" sz="4000" dirty="0"/>
              <a:t> </a:t>
            </a:r>
            <a:r>
              <a:rPr lang="en-GB" sz="4000" dirty="0" err="1"/>
              <a:t>aleksandrova</a:t>
            </a:r>
            <a:r>
              <a:rPr lang="en-GB" sz="4000" dirty="0"/>
              <a:t> atanasova 2023537</a:t>
            </a:r>
          </a:p>
        </p:txBody>
      </p:sp>
      <p:sp>
        <p:nvSpPr>
          <p:cNvPr id="3" name="Subtitle 2">
            <a:extLst>
              <a:ext uri="{FF2B5EF4-FFF2-40B4-BE49-F238E27FC236}">
                <a16:creationId xmlns:a16="http://schemas.microsoft.com/office/drawing/2014/main" id="{9E051339-A513-4F08-A2E9-249AF1F42B68}"/>
              </a:ext>
            </a:extLst>
          </p:cNvPr>
          <p:cNvSpPr>
            <a:spLocks noGrp="1"/>
          </p:cNvSpPr>
          <p:nvPr>
            <p:ph type="subTitle" idx="1"/>
          </p:nvPr>
        </p:nvSpPr>
        <p:spPr/>
        <p:txBody>
          <a:bodyPr/>
          <a:lstStyle/>
          <a:p>
            <a:r>
              <a:rPr lang="en-GB" dirty="0"/>
              <a:t>Assessment presentation </a:t>
            </a:r>
            <a:r>
              <a:rPr lang="en-GB" dirty="0" err="1"/>
              <a:t>invidual</a:t>
            </a:r>
            <a:r>
              <a:rPr lang="en-GB" dirty="0"/>
              <a:t> 4001 task 1</a:t>
            </a:r>
          </a:p>
        </p:txBody>
      </p:sp>
    </p:spTree>
    <p:extLst>
      <p:ext uri="{BB962C8B-B14F-4D97-AF65-F5344CB8AC3E}">
        <p14:creationId xmlns:p14="http://schemas.microsoft.com/office/powerpoint/2010/main" val="1396685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2732-EA45-4187-B17E-AE3485BC3DD0}"/>
              </a:ext>
            </a:extLst>
          </p:cNvPr>
          <p:cNvSpPr>
            <a:spLocks noGrp="1"/>
          </p:cNvSpPr>
          <p:nvPr>
            <p:ph type="ctrTitle"/>
          </p:nvPr>
        </p:nvSpPr>
        <p:spPr/>
        <p:txBody>
          <a:bodyPr>
            <a:normAutofit fontScale="90000"/>
          </a:bodyPr>
          <a:lstStyle/>
          <a:p>
            <a:r>
              <a:rPr lang="en-GB" b="1" dirty="0">
                <a:latin typeface="Arial" panose="020B0604020202020204" pitchFamily="34" charset="0"/>
                <a:cs typeface="Arial" panose="020B0604020202020204" pitchFamily="34" charset="0"/>
              </a:rPr>
              <a:t>Academic and Employability Skills </a:t>
            </a:r>
          </a:p>
        </p:txBody>
      </p:sp>
      <p:sp>
        <p:nvSpPr>
          <p:cNvPr id="3" name="Subtitle 2">
            <a:extLst>
              <a:ext uri="{FF2B5EF4-FFF2-40B4-BE49-F238E27FC236}">
                <a16:creationId xmlns:a16="http://schemas.microsoft.com/office/drawing/2014/main" id="{851608C0-05A9-4FAC-ACA7-2774032E5080}"/>
              </a:ext>
            </a:extLst>
          </p:cNvPr>
          <p:cNvSpPr>
            <a:spLocks noGrp="1"/>
          </p:cNvSpPr>
          <p:nvPr>
            <p:ph type="subTitle" idx="1"/>
          </p:nvPr>
        </p:nvSpPr>
        <p:spPr/>
        <p:txBody>
          <a:bodyPr>
            <a:normAutofit/>
          </a:bodyPr>
          <a:lstStyle/>
          <a:p>
            <a:r>
              <a:rPr lang="en-GB" sz="2800" b="1" dirty="0">
                <a:latin typeface="Arial" panose="020B0604020202020204" pitchFamily="34" charset="0"/>
                <a:cs typeface="Arial" panose="020B0604020202020204" pitchFamily="34" charset="0"/>
              </a:rPr>
              <a:t>Accounting profession </a:t>
            </a:r>
          </a:p>
        </p:txBody>
      </p:sp>
      <p:pic>
        <p:nvPicPr>
          <p:cNvPr id="5" name="Picture 4">
            <a:extLst>
              <a:ext uri="{FF2B5EF4-FFF2-40B4-BE49-F238E27FC236}">
                <a16:creationId xmlns:a16="http://schemas.microsoft.com/office/drawing/2014/main" id="{E4115A86-2982-4203-9900-205F834B07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00526" y="3764717"/>
            <a:ext cx="4347387" cy="1863166"/>
          </a:xfrm>
          <a:prstGeom prst="rect">
            <a:avLst/>
          </a:prstGeom>
        </p:spPr>
      </p:pic>
    </p:spTree>
    <p:extLst>
      <p:ext uri="{BB962C8B-B14F-4D97-AF65-F5344CB8AC3E}">
        <p14:creationId xmlns:p14="http://schemas.microsoft.com/office/powerpoint/2010/main" val="2141352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36811-29F1-4DBA-BB69-CE97C52A0425}"/>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541894D8-072E-4464-AB22-E6EB7F37F216}"/>
              </a:ext>
            </a:extLst>
          </p:cNvPr>
          <p:cNvSpPr>
            <a:spLocks noGrp="1"/>
          </p:cNvSpPr>
          <p:nvPr>
            <p:ph idx="1"/>
          </p:nvPr>
        </p:nvSpPr>
        <p:spPr/>
        <p:txBody>
          <a:bodyPr>
            <a:normAutofit/>
          </a:bodyPr>
          <a:lstStyle/>
          <a:p>
            <a:pPr>
              <a:lnSpc>
                <a:spcPct val="170000"/>
              </a:lnSpc>
            </a:pPr>
            <a:r>
              <a:rPr lang="en-GB" dirty="0">
                <a:latin typeface="Arial" panose="020B0604020202020204" pitchFamily="34" charset="0"/>
                <a:cs typeface="Arial" panose="020B0604020202020204" pitchFamily="34" charset="0"/>
              </a:rPr>
              <a:t>Academic and employability skills are essential  in the accounting profession due to the recent global and technological advancements.</a:t>
            </a:r>
          </a:p>
          <a:p>
            <a:pPr>
              <a:lnSpc>
                <a:spcPct val="170000"/>
              </a:lnSpc>
            </a:pPr>
            <a:r>
              <a:rPr lang="en-GB" dirty="0">
                <a:latin typeface="Arial" panose="020B0604020202020204" pitchFamily="34" charset="0"/>
                <a:cs typeface="Arial" panose="020B0604020202020204" pitchFamily="34" charset="0"/>
              </a:rPr>
              <a:t>Previously, employers were concerned with the ability to evaluate and assess numerical data presented to accountants for analysis. </a:t>
            </a:r>
          </a:p>
          <a:p>
            <a:pPr>
              <a:lnSpc>
                <a:spcPct val="170000"/>
              </a:lnSpc>
            </a:pPr>
            <a:r>
              <a:rPr lang="en-GB" dirty="0">
                <a:latin typeface="Arial" panose="020B0604020202020204" pitchFamily="34" charset="0"/>
                <a:cs typeface="Arial" panose="020B0604020202020204" pitchFamily="34" charset="0"/>
              </a:rPr>
              <a:t>However, the competitive industry has evolved enough to include other skills and abilities for efficient operations of the profession.</a:t>
            </a:r>
          </a:p>
        </p:txBody>
      </p:sp>
      <p:pic>
        <p:nvPicPr>
          <p:cNvPr id="5" name="Picture 4">
            <a:extLst>
              <a:ext uri="{FF2B5EF4-FFF2-40B4-BE49-F238E27FC236}">
                <a16:creationId xmlns:a16="http://schemas.microsoft.com/office/drawing/2014/main" id="{D040A28E-CA94-4F84-9210-959750B444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53216" y="266410"/>
            <a:ext cx="2489556" cy="1424687"/>
          </a:xfrm>
          <a:prstGeom prst="rect">
            <a:avLst/>
          </a:prstGeom>
        </p:spPr>
      </p:pic>
    </p:spTree>
    <p:extLst>
      <p:ext uri="{BB962C8B-B14F-4D97-AF65-F5344CB8AC3E}">
        <p14:creationId xmlns:p14="http://schemas.microsoft.com/office/powerpoint/2010/main" val="786909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D3FA0-0EC0-421F-9CA7-CEAEF13D1E1B}"/>
              </a:ext>
            </a:extLst>
          </p:cNvPr>
          <p:cNvSpPr>
            <a:spLocks noGrp="1"/>
          </p:cNvSpPr>
          <p:nvPr>
            <p:ph type="title"/>
          </p:nvPr>
        </p:nvSpPr>
        <p:spPr/>
        <p:txBody>
          <a:bodyPr>
            <a:normAutofit fontScale="90000"/>
          </a:bodyPr>
          <a:lstStyle/>
          <a:p>
            <a:r>
              <a:rPr lang="en-GB" sz="3600" b="1" dirty="0">
                <a:latin typeface="Arial" panose="020B0604020202020204" pitchFamily="34" charset="0"/>
                <a:cs typeface="Arial" panose="020B0604020202020204" pitchFamily="34" charset="0"/>
              </a:rPr>
              <a:t>Required skills in the accounting profession </a:t>
            </a:r>
          </a:p>
        </p:txBody>
      </p:sp>
      <p:sp>
        <p:nvSpPr>
          <p:cNvPr id="3" name="Content Placeholder 2">
            <a:extLst>
              <a:ext uri="{FF2B5EF4-FFF2-40B4-BE49-F238E27FC236}">
                <a16:creationId xmlns:a16="http://schemas.microsoft.com/office/drawing/2014/main" id="{C8CF9574-A997-4777-8098-261F4F9BEACF}"/>
              </a:ext>
            </a:extLst>
          </p:cNvPr>
          <p:cNvSpPr>
            <a:spLocks noGrp="1"/>
          </p:cNvSpPr>
          <p:nvPr>
            <p:ph idx="1"/>
          </p:nvPr>
        </p:nvSpPr>
        <p:spPr/>
        <p:txBody>
          <a:bodyPr/>
          <a:lstStyle/>
          <a:p>
            <a:pPr>
              <a:lnSpc>
                <a:spcPct val="150000"/>
              </a:lnSpc>
            </a:pPr>
            <a:r>
              <a:rPr lang="en-GB" dirty="0">
                <a:latin typeface="Arial" panose="020B0604020202020204" pitchFamily="34" charset="0"/>
                <a:cs typeface="Arial" panose="020B0604020202020204" pitchFamily="34" charset="0"/>
              </a:rPr>
              <a:t>The most sought after skills for the accounting profession include;</a:t>
            </a:r>
          </a:p>
          <a:p>
            <a:pPr lvl="1">
              <a:lnSpc>
                <a:spcPct val="150000"/>
              </a:lnSpc>
            </a:pPr>
            <a:r>
              <a:rPr lang="en-GB" b="1" i="1" dirty="0">
                <a:latin typeface="Arial" panose="020B0604020202020204" pitchFamily="34" charset="0"/>
                <a:cs typeface="Arial" panose="020B0604020202020204" pitchFamily="34" charset="0"/>
              </a:rPr>
              <a:t>Analytical skills </a:t>
            </a:r>
          </a:p>
          <a:p>
            <a:pPr lvl="1">
              <a:lnSpc>
                <a:spcPct val="150000"/>
              </a:lnSpc>
            </a:pPr>
            <a:r>
              <a:rPr lang="en-GB" b="1" i="1" dirty="0">
                <a:latin typeface="Arial" panose="020B0604020202020204" pitchFamily="34" charset="0"/>
                <a:cs typeface="Arial" panose="020B0604020202020204" pitchFamily="34" charset="0"/>
              </a:rPr>
              <a:t>Critical thinking </a:t>
            </a:r>
          </a:p>
          <a:p>
            <a:pPr lvl="1">
              <a:lnSpc>
                <a:spcPct val="150000"/>
              </a:lnSpc>
            </a:pPr>
            <a:r>
              <a:rPr lang="en-GB" b="1" i="1" dirty="0">
                <a:latin typeface="Arial" panose="020B0604020202020204" pitchFamily="34" charset="0"/>
                <a:cs typeface="Arial" panose="020B0604020202020204" pitchFamily="34" charset="0"/>
              </a:rPr>
              <a:t>Interpersonal communication </a:t>
            </a:r>
          </a:p>
          <a:p>
            <a:pPr lvl="1">
              <a:lnSpc>
                <a:spcPct val="150000"/>
              </a:lnSpc>
            </a:pPr>
            <a:r>
              <a:rPr lang="en-GB" b="1" i="1" dirty="0">
                <a:latin typeface="Arial" panose="020B0604020202020204" pitchFamily="34" charset="0"/>
                <a:cs typeface="Arial" panose="020B0604020202020204" pitchFamily="34" charset="0"/>
              </a:rPr>
              <a:t>Technological skills </a:t>
            </a:r>
          </a:p>
        </p:txBody>
      </p:sp>
      <p:pic>
        <p:nvPicPr>
          <p:cNvPr id="5" name="Picture 4">
            <a:extLst>
              <a:ext uri="{FF2B5EF4-FFF2-40B4-BE49-F238E27FC236}">
                <a16:creationId xmlns:a16="http://schemas.microsoft.com/office/drawing/2014/main" id="{91BC8080-0560-467F-9FB6-B3E77098F21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11802" y="2851335"/>
            <a:ext cx="3467100" cy="2600325"/>
          </a:xfrm>
          <a:prstGeom prst="rect">
            <a:avLst/>
          </a:prstGeom>
        </p:spPr>
      </p:pic>
    </p:spTree>
    <p:extLst>
      <p:ext uri="{BB962C8B-B14F-4D97-AF65-F5344CB8AC3E}">
        <p14:creationId xmlns:p14="http://schemas.microsoft.com/office/powerpoint/2010/main" val="2405302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F3663-D245-44F4-B211-B1F729A24B9B}"/>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Cont.</a:t>
            </a:r>
          </a:p>
        </p:txBody>
      </p:sp>
      <p:sp>
        <p:nvSpPr>
          <p:cNvPr id="3" name="Content Placeholder 2">
            <a:extLst>
              <a:ext uri="{FF2B5EF4-FFF2-40B4-BE49-F238E27FC236}">
                <a16:creationId xmlns:a16="http://schemas.microsoft.com/office/drawing/2014/main" id="{87673933-D29B-4E7F-87E5-388F763A7C75}"/>
              </a:ext>
            </a:extLst>
          </p:cNvPr>
          <p:cNvSpPr>
            <a:spLocks noGrp="1"/>
          </p:cNvSpPr>
          <p:nvPr>
            <p:ph idx="1"/>
          </p:nvPr>
        </p:nvSpPr>
        <p:spPr/>
        <p:txBody>
          <a:bodyPr/>
          <a:lstStyle/>
          <a:p>
            <a:pPr>
              <a:lnSpc>
                <a:spcPct val="150000"/>
              </a:lnSpc>
            </a:pPr>
            <a:r>
              <a:rPr lang="en-GB" dirty="0">
                <a:latin typeface="Arial" panose="020B0604020202020204" pitchFamily="34" charset="0"/>
                <a:cs typeface="Arial" panose="020B0604020202020204" pitchFamily="34" charset="0"/>
              </a:rPr>
              <a:t>Other skills involved include;</a:t>
            </a:r>
          </a:p>
          <a:p>
            <a:pPr lvl="1">
              <a:lnSpc>
                <a:spcPct val="150000"/>
              </a:lnSpc>
            </a:pPr>
            <a:r>
              <a:rPr lang="en-GB" b="1" i="1" dirty="0">
                <a:latin typeface="Arial" panose="020B0604020202020204" pitchFamily="34" charset="0"/>
                <a:cs typeface="Arial" panose="020B0604020202020204" pitchFamily="34" charset="0"/>
              </a:rPr>
              <a:t>Time management </a:t>
            </a:r>
          </a:p>
          <a:p>
            <a:pPr lvl="1">
              <a:lnSpc>
                <a:spcPct val="150000"/>
              </a:lnSpc>
            </a:pPr>
            <a:r>
              <a:rPr lang="en-GB" b="1" i="1" dirty="0">
                <a:latin typeface="Arial" panose="020B0604020202020204" pitchFamily="34" charset="0"/>
                <a:cs typeface="Arial" panose="020B0604020202020204" pitchFamily="34" charset="0"/>
              </a:rPr>
              <a:t>Teamwork </a:t>
            </a:r>
          </a:p>
          <a:p>
            <a:pPr lvl="1">
              <a:lnSpc>
                <a:spcPct val="150000"/>
              </a:lnSpc>
            </a:pPr>
            <a:r>
              <a:rPr lang="en-GB" b="1" i="1" dirty="0">
                <a:latin typeface="Arial" panose="020B0604020202020204" pitchFamily="34" charset="0"/>
                <a:cs typeface="Arial" panose="020B0604020202020204" pitchFamily="34" charset="0"/>
              </a:rPr>
              <a:t>Organisation </a:t>
            </a:r>
          </a:p>
        </p:txBody>
      </p:sp>
      <p:pic>
        <p:nvPicPr>
          <p:cNvPr id="5" name="Picture 4">
            <a:extLst>
              <a:ext uri="{FF2B5EF4-FFF2-40B4-BE49-F238E27FC236}">
                <a16:creationId xmlns:a16="http://schemas.microsoft.com/office/drawing/2014/main" id="{C39FF71F-9DA6-4628-82B4-925F2C5EAC4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378303" y="2761807"/>
            <a:ext cx="4637567" cy="2318784"/>
          </a:xfrm>
          <a:prstGeom prst="rect">
            <a:avLst/>
          </a:prstGeom>
        </p:spPr>
      </p:pic>
    </p:spTree>
    <p:extLst>
      <p:ext uri="{BB962C8B-B14F-4D97-AF65-F5344CB8AC3E}">
        <p14:creationId xmlns:p14="http://schemas.microsoft.com/office/powerpoint/2010/main" val="45472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5FFA8-B3AB-4A6B-B9B7-0945EC5DD581}"/>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Personal SWOT analysis </a:t>
            </a:r>
          </a:p>
        </p:txBody>
      </p:sp>
      <p:sp>
        <p:nvSpPr>
          <p:cNvPr id="3" name="Content Placeholder 2">
            <a:extLst>
              <a:ext uri="{FF2B5EF4-FFF2-40B4-BE49-F238E27FC236}">
                <a16:creationId xmlns:a16="http://schemas.microsoft.com/office/drawing/2014/main" id="{D2FFAD44-7828-4EF0-883E-7541A6FBA7E2}"/>
              </a:ext>
            </a:extLst>
          </p:cNvPr>
          <p:cNvSpPr>
            <a:spLocks noGrp="1"/>
          </p:cNvSpPr>
          <p:nvPr>
            <p:ph idx="1"/>
          </p:nvPr>
        </p:nvSpPr>
        <p:spPr/>
        <p:txBody>
          <a:bodyPr/>
          <a:lstStyle/>
          <a:p>
            <a:pPr>
              <a:lnSpc>
                <a:spcPct val="150000"/>
              </a:lnSpc>
            </a:pPr>
            <a:r>
              <a:rPr lang="en-GB" dirty="0">
                <a:latin typeface="Arial" panose="020B0604020202020204" pitchFamily="34" charset="0"/>
                <a:cs typeface="Arial" panose="020B0604020202020204" pitchFamily="34" charset="0"/>
              </a:rPr>
              <a:t>Strengths</a:t>
            </a:r>
          </a:p>
          <a:p>
            <a:pPr lvl="1">
              <a:lnSpc>
                <a:spcPct val="150000"/>
              </a:lnSpc>
            </a:pPr>
            <a:r>
              <a:rPr lang="en-GB" b="1" i="1" dirty="0">
                <a:latin typeface="Arial" panose="020B0604020202020204" pitchFamily="34" charset="0"/>
                <a:cs typeface="Arial" panose="020B0604020202020204" pitchFamily="34" charset="0"/>
              </a:rPr>
              <a:t> Analytical skills  </a:t>
            </a:r>
          </a:p>
          <a:p>
            <a:pPr lvl="1">
              <a:lnSpc>
                <a:spcPct val="150000"/>
              </a:lnSpc>
            </a:pPr>
            <a:r>
              <a:rPr lang="en-GB" b="1" i="1" dirty="0">
                <a:latin typeface="Arial" panose="020B0604020202020204" pitchFamily="34" charset="0"/>
                <a:cs typeface="Arial" panose="020B0604020202020204" pitchFamily="34" charset="0"/>
              </a:rPr>
              <a:t>Technological skills </a:t>
            </a:r>
          </a:p>
          <a:p>
            <a:pPr lvl="1">
              <a:lnSpc>
                <a:spcPct val="150000"/>
              </a:lnSpc>
            </a:pPr>
            <a:r>
              <a:rPr lang="en-GB" b="1" i="1" dirty="0">
                <a:latin typeface="Arial" panose="020B0604020202020204" pitchFamily="34" charset="0"/>
                <a:cs typeface="Arial" panose="020B0604020202020204" pitchFamily="34" charset="0"/>
              </a:rPr>
              <a:t>Critical thinking </a:t>
            </a:r>
          </a:p>
          <a:p>
            <a:pPr lvl="1">
              <a:lnSpc>
                <a:spcPct val="150000"/>
              </a:lnSpc>
            </a:pPr>
            <a:r>
              <a:rPr lang="en-GB" b="1" i="1" dirty="0">
                <a:latin typeface="Arial" panose="020B0604020202020204" pitchFamily="34" charset="0"/>
                <a:cs typeface="Arial" panose="020B0604020202020204" pitchFamily="34" charset="0"/>
              </a:rPr>
              <a:t>Teamwork </a:t>
            </a:r>
          </a:p>
        </p:txBody>
      </p:sp>
      <p:pic>
        <p:nvPicPr>
          <p:cNvPr id="5" name="Picture 4">
            <a:extLst>
              <a:ext uri="{FF2B5EF4-FFF2-40B4-BE49-F238E27FC236}">
                <a16:creationId xmlns:a16="http://schemas.microsoft.com/office/drawing/2014/main" id="{35D81C64-20D4-4099-8728-25B2C0DFB3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8293" y="1998156"/>
            <a:ext cx="4057939" cy="3749971"/>
          </a:xfrm>
          <a:prstGeom prst="rect">
            <a:avLst/>
          </a:prstGeom>
        </p:spPr>
      </p:pic>
    </p:spTree>
    <p:extLst>
      <p:ext uri="{BB962C8B-B14F-4D97-AF65-F5344CB8AC3E}">
        <p14:creationId xmlns:p14="http://schemas.microsoft.com/office/powerpoint/2010/main" val="2974953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40995-C298-4E94-AF92-68FE9D76F1B7}"/>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Cont.</a:t>
            </a:r>
          </a:p>
        </p:txBody>
      </p:sp>
      <p:sp>
        <p:nvSpPr>
          <p:cNvPr id="3" name="Content Placeholder 2">
            <a:extLst>
              <a:ext uri="{FF2B5EF4-FFF2-40B4-BE49-F238E27FC236}">
                <a16:creationId xmlns:a16="http://schemas.microsoft.com/office/drawing/2014/main" id="{35F00C85-FB29-4F4E-981B-7101FC7CB3B0}"/>
              </a:ext>
            </a:extLst>
          </p:cNvPr>
          <p:cNvSpPr>
            <a:spLocks noGrp="1"/>
          </p:cNvSpPr>
          <p:nvPr>
            <p:ph idx="1"/>
          </p:nvPr>
        </p:nvSpPr>
        <p:spPr/>
        <p:txBody>
          <a:bodyPr/>
          <a:lstStyle/>
          <a:p>
            <a:pPr>
              <a:lnSpc>
                <a:spcPct val="150000"/>
              </a:lnSpc>
            </a:pPr>
            <a:r>
              <a:rPr lang="en-GB" dirty="0">
                <a:latin typeface="Arial" panose="020B0604020202020204" pitchFamily="34" charset="0"/>
                <a:cs typeface="Arial" panose="020B0604020202020204" pitchFamily="34" charset="0"/>
              </a:rPr>
              <a:t>Weaknesses </a:t>
            </a:r>
          </a:p>
          <a:p>
            <a:pPr lvl="1">
              <a:lnSpc>
                <a:spcPct val="150000"/>
              </a:lnSpc>
            </a:pPr>
            <a:r>
              <a:rPr lang="en-GB" b="1" i="1" dirty="0">
                <a:latin typeface="Arial" panose="020B0604020202020204" pitchFamily="34" charset="0"/>
                <a:cs typeface="Arial" panose="020B0604020202020204" pitchFamily="34" charset="0"/>
              </a:rPr>
              <a:t>Time management </a:t>
            </a:r>
          </a:p>
          <a:p>
            <a:pPr lvl="1">
              <a:lnSpc>
                <a:spcPct val="150000"/>
              </a:lnSpc>
            </a:pPr>
            <a:r>
              <a:rPr lang="en-GB" b="1" i="1" dirty="0">
                <a:latin typeface="Arial" panose="020B0604020202020204" pitchFamily="34" charset="0"/>
                <a:cs typeface="Arial" panose="020B0604020202020204" pitchFamily="34" charset="0"/>
              </a:rPr>
              <a:t>Interpersonal communication </a:t>
            </a:r>
          </a:p>
          <a:p>
            <a:pPr lvl="1">
              <a:lnSpc>
                <a:spcPct val="150000"/>
              </a:lnSpc>
            </a:pPr>
            <a:r>
              <a:rPr lang="en-GB" b="1" i="1" dirty="0">
                <a:latin typeface="Arial" panose="020B0604020202020204" pitchFamily="34" charset="0"/>
                <a:cs typeface="Arial" panose="020B0604020202020204" pitchFamily="34" charset="0"/>
              </a:rPr>
              <a:t>Organisation </a:t>
            </a:r>
          </a:p>
        </p:txBody>
      </p:sp>
      <p:pic>
        <p:nvPicPr>
          <p:cNvPr id="5" name="Picture 4">
            <a:extLst>
              <a:ext uri="{FF2B5EF4-FFF2-40B4-BE49-F238E27FC236}">
                <a16:creationId xmlns:a16="http://schemas.microsoft.com/office/drawing/2014/main" id="{653ABA7C-57BE-4E91-A0E2-D77D1FC90B9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96986" y="1926217"/>
            <a:ext cx="3437860" cy="3867593"/>
          </a:xfrm>
          <a:prstGeom prst="rect">
            <a:avLst/>
          </a:prstGeom>
        </p:spPr>
      </p:pic>
    </p:spTree>
    <p:extLst>
      <p:ext uri="{BB962C8B-B14F-4D97-AF65-F5344CB8AC3E}">
        <p14:creationId xmlns:p14="http://schemas.microsoft.com/office/powerpoint/2010/main" val="35016437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6AE63-748C-437E-BE6F-8168BDA2E5AA}"/>
              </a:ext>
            </a:extLst>
          </p:cNvPr>
          <p:cNvSpPr>
            <a:spLocks noGrp="1"/>
          </p:cNvSpPr>
          <p:nvPr>
            <p:ph type="title"/>
          </p:nvPr>
        </p:nvSpPr>
        <p:spPr/>
        <p:txBody>
          <a:bodyPr/>
          <a:lstStyle/>
          <a:p>
            <a:r>
              <a:rPr lang="en-GB" sz="3600" b="1" dirty="0">
                <a:latin typeface="Arial" panose="020B0604020202020204" pitchFamily="34" charset="0"/>
                <a:cs typeface="Arial" panose="020B0604020202020204" pitchFamily="34" charset="0"/>
              </a:rPr>
              <a:t>Cont.</a:t>
            </a:r>
            <a:r>
              <a:rPr lang="en-GB" dirty="0"/>
              <a:t> </a:t>
            </a:r>
          </a:p>
        </p:txBody>
      </p:sp>
      <p:sp>
        <p:nvSpPr>
          <p:cNvPr id="3" name="Content Placeholder 2">
            <a:extLst>
              <a:ext uri="{FF2B5EF4-FFF2-40B4-BE49-F238E27FC236}">
                <a16:creationId xmlns:a16="http://schemas.microsoft.com/office/drawing/2014/main" id="{A7982CBE-5E16-49A6-98F0-F75C78777AC0}"/>
              </a:ext>
            </a:extLst>
          </p:cNvPr>
          <p:cNvSpPr>
            <a:spLocks noGrp="1"/>
          </p:cNvSpPr>
          <p:nvPr>
            <p:ph idx="1"/>
          </p:nvPr>
        </p:nvSpPr>
        <p:spPr/>
        <p:txBody>
          <a:bodyPr/>
          <a:lstStyle/>
          <a:p>
            <a:pPr>
              <a:lnSpc>
                <a:spcPct val="150000"/>
              </a:lnSpc>
            </a:pPr>
            <a:r>
              <a:rPr lang="en-GB" dirty="0">
                <a:latin typeface="Arial" panose="020B0604020202020204" pitchFamily="34" charset="0"/>
                <a:cs typeface="Arial" panose="020B0604020202020204" pitchFamily="34" charset="0"/>
              </a:rPr>
              <a:t>Opportunities </a:t>
            </a:r>
          </a:p>
          <a:p>
            <a:pPr lvl="1">
              <a:lnSpc>
                <a:spcPct val="150000"/>
              </a:lnSpc>
            </a:pPr>
            <a:r>
              <a:rPr lang="en-GB" b="1" i="1" dirty="0">
                <a:latin typeface="Arial" panose="020B0604020202020204" pitchFamily="34" charset="0"/>
                <a:cs typeface="Arial" panose="020B0604020202020204" pitchFamily="34" charset="0"/>
              </a:rPr>
              <a:t>Consulting with the module tutor</a:t>
            </a:r>
          </a:p>
          <a:p>
            <a:pPr lvl="1">
              <a:lnSpc>
                <a:spcPct val="150000"/>
              </a:lnSpc>
            </a:pPr>
            <a:r>
              <a:rPr lang="en-GB" b="1" i="1" dirty="0">
                <a:latin typeface="Arial" panose="020B0604020202020204" pitchFamily="34" charset="0"/>
                <a:cs typeface="Arial" panose="020B0604020202020204" pitchFamily="34" charset="0"/>
              </a:rPr>
              <a:t>Teamwork with my colleagues </a:t>
            </a:r>
          </a:p>
          <a:p>
            <a:pPr lvl="1">
              <a:lnSpc>
                <a:spcPct val="150000"/>
              </a:lnSpc>
            </a:pPr>
            <a:r>
              <a:rPr lang="en-GB" b="1" i="1" dirty="0">
                <a:latin typeface="Arial" panose="020B0604020202020204" pitchFamily="34" charset="0"/>
                <a:cs typeface="Arial" panose="020B0604020202020204" pitchFamily="34" charset="0"/>
              </a:rPr>
              <a:t>Enrolling in online classes </a:t>
            </a:r>
          </a:p>
          <a:p>
            <a:pPr lvl="1">
              <a:lnSpc>
                <a:spcPct val="150000"/>
              </a:lnSpc>
            </a:pPr>
            <a:r>
              <a:rPr lang="en-GB" b="1" i="1" dirty="0">
                <a:latin typeface="Arial" panose="020B0604020202020204" pitchFamily="34" charset="0"/>
                <a:cs typeface="Arial" panose="020B0604020202020204" pitchFamily="34" charset="0"/>
              </a:rPr>
              <a:t>Personal study activities</a:t>
            </a:r>
          </a:p>
        </p:txBody>
      </p:sp>
    </p:spTree>
    <p:extLst>
      <p:ext uri="{BB962C8B-B14F-4D97-AF65-F5344CB8AC3E}">
        <p14:creationId xmlns:p14="http://schemas.microsoft.com/office/powerpoint/2010/main" val="4147335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3EA43-FFE3-4EF8-8677-01227456C169}"/>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Cont.</a:t>
            </a:r>
          </a:p>
        </p:txBody>
      </p:sp>
      <p:sp>
        <p:nvSpPr>
          <p:cNvPr id="3" name="Content Placeholder 2">
            <a:extLst>
              <a:ext uri="{FF2B5EF4-FFF2-40B4-BE49-F238E27FC236}">
                <a16:creationId xmlns:a16="http://schemas.microsoft.com/office/drawing/2014/main" id="{355E0826-D26C-48C0-B920-FDBD04077C3B}"/>
              </a:ext>
            </a:extLst>
          </p:cNvPr>
          <p:cNvSpPr>
            <a:spLocks noGrp="1"/>
          </p:cNvSpPr>
          <p:nvPr>
            <p:ph idx="1"/>
          </p:nvPr>
        </p:nvSpPr>
        <p:spPr>
          <a:xfrm>
            <a:off x="838200" y="1876425"/>
            <a:ext cx="10515600" cy="4351338"/>
          </a:xfrm>
        </p:spPr>
        <p:txBody>
          <a:bodyPr/>
          <a:lstStyle/>
          <a:p>
            <a:pPr>
              <a:lnSpc>
                <a:spcPct val="150000"/>
              </a:lnSpc>
            </a:pPr>
            <a:r>
              <a:rPr lang="en-GB" dirty="0">
                <a:latin typeface="Arial" panose="020B0604020202020204" pitchFamily="34" charset="0"/>
                <a:cs typeface="Arial" panose="020B0604020202020204" pitchFamily="34" charset="0"/>
              </a:rPr>
              <a:t>Threats</a:t>
            </a:r>
          </a:p>
          <a:p>
            <a:pPr lvl="1">
              <a:lnSpc>
                <a:spcPct val="150000"/>
              </a:lnSpc>
            </a:pPr>
            <a:r>
              <a:rPr lang="en-GB" b="1" i="1" dirty="0">
                <a:latin typeface="Arial" panose="020B0604020202020204" pitchFamily="34" charset="0"/>
                <a:cs typeface="Arial" panose="020B0604020202020204" pitchFamily="34" charset="0"/>
              </a:rPr>
              <a:t>COVID-19 restrictions </a:t>
            </a:r>
          </a:p>
          <a:p>
            <a:pPr lvl="1">
              <a:lnSpc>
                <a:spcPct val="150000"/>
              </a:lnSpc>
            </a:pPr>
            <a:r>
              <a:rPr lang="en-GB" b="1" i="1" dirty="0">
                <a:latin typeface="Arial" panose="020B0604020202020204" pitchFamily="34" charset="0"/>
                <a:cs typeface="Arial" panose="020B0604020202020204" pitchFamily="34" charset="0"/>
              </a:rPr>
              <a:t>Time </a:t>
            </a:r>
            <a:r>
              <a:rPr lang="en-GB" dirty="0">
                <a:latin typeface="Arial" panose="020B0604020202020204" pitchFamily="34" charset="0"/>
                <a:cs typeface="Arial" panose="020B0604020202020204" pitchFamily="34" charset="0"/>
              </a:rPr>
              <a:t> </a:t>
            </a:r>
          </a:p>
        </p:txBody>
      </p:sp>
      <p:pic>
        <p:nvPicPr>
          <p:cNvPr id="1026" name="Picture 2" descr="COVID-19: Indonesia imposes restrictions in Java, Bali">
            <a:extLst>
              <a:ext uri="{FF2B5EF4-FFF2-40B4-BE49-F238E27FC236}">
                <a16:creationId xmlns:a16="http://schemas.microsoft.com/office/drawing/2014/main" id="{5475A28D-A3BE-4A51-AFAD-8B3A7CB694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3216" y="2707190"/>
            <a:ext cx="4776344" cy="26898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9E649304-F7A8-4AFB-A849-877914AED0F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463935" y="3215477"/>
            <a:ext cx="3107525" cy="2479009"/>
          </a:xfrm>
          <a:prstGeom prst="rect">
            <a:avLst/>
          </a:prstGeom>
        </p:spPr>
      </p:pic>
    </p:spTree>
    <p:extLst>
      <p:ext uri="{BB962C8B-B14F-4D97-AF65-F5344CB8AC3E}">
        <p14:creationId xmlns:p14="http://schemas.microsoft.com/office/powerpoint/2010/main" val="335799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CF4D-2EA6-4B74-B9B9-F71B8E0437F6}"/>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Action Plan </a:t>
            </a:r>
          </a:p>
        </p:txBody>
      </p:sp>
      <p:graphicFrame>
        <p:nvGraphicFramePr>
          <p:cNvPr id="8" name="Table 8">
            <a:extLst>
              <a:ext uri="{FF2B5EF4-FFF2-40B4-BE49-F238E27FC236}">
                <a16:creationId xmlns:a16="http://schemas.microsoft.com/office/drawing/2014/main" id="{6517F6E0-9D3A-44E1-9CCA-7D830A2CB9F4}"/>
              </a:ext>
            </a:extLst>
          </p:cNvPr>
          <p:cNvGraphicFramePr>
            <a:graphicFrameLocks noGrp="1"/>
          </p:cNvGraphicFramePr>
          <p:nvPr>
            <p:ph idx="1"/>
            <p:extLst>
              <p:ext uri="{D42A27DB-BD31-4B8C-83A1-F6EECF244321}">
                <p14:modId xmlns:p14="http://schemas.microsoft.com/office/powerpoint/2010/main" val="3215322103"/>
              </p:ext>
            </p:extLst>
          </p:nvPr>
        </p:nvGraphicFramePr>
        <p:xfrm>
          <a:off x="823686" y="1449161"/>
          <a:ext cx="10879665" cy="5239655"/>
        </p:xfrm>
        <a:graphic>
          <a:graphicData uri="http://schemas.openxmlformats.org/drawingml/2006/table">
            <a:tbl>
              <a:tblPr firstRow="1" bandRow="1">
                <a:tableStyleId>{5C22544A-7EE6-4342-B048-85BDC9FD1C3A}</a:tableStyleId>
              </a:tblPr>
              <a:tblGrid>
                <a:gridCol w="2175933">
                  <a:extLst>
                    <a:ext uri="{9D8B030D-6E8A-4147-A177-3AD203B41FA5}">
                      <a16:colId xmlns:a16="http://schemas.microsoft.com/office/drawing/2014/main" val="3876504163"/>
                    </a:ext>
                  </a:extLst>
                </a:gridCol>
                <a:gridCol w="2175933">
                  <a:extLst>
                    <a:ext uri="{9D8B030D-6E8A-4147-A177-3AD203B41FA5}">
                      <a16:colId xmlns:a16="http://schemas.microsoft.com/office/drawing/2014/main" val="967697218"/>
                    </a:ext>
                  </a:extLst>
                </a:gridCol>
                <a:gridCol w="2175933">
                  <a:extLst>
                    <a:ext uri="{9D8B030D-6E8A-4147-A177-3AD203B41FA5}">
                      <a16:colId xmlns:a16="http://schemas.microsoft.com/office/drawing/2014/main" val="3187735598"/>
                    </a:ext>
                  </a:extLst>
                </a:gridCol>
                <a:gridCol w="2175933">
                  <a:extLst>
                    <a:ext uri="{9D8B030D-6E8A-4147-A177-3AD203B41FA5}">
                      <a16:colId xmlns:a16="http://schemas.microsoft.com/office/drawing/2014/main" val="4016124219"/>
                    </a:ext>
                  </a:extLst>
                </a:gridCol>
                <a:gridCol w="2175933">
                  <a:extLst>
                    <a:ext uri="{9D8B030D-6E8A-4147-A177-3AD203B41FA5}">
                      <a16:colId xmlns:a16="http://schemas.microsoft.com/office/drawing/2014/main" val="2721839673"/>
                    </a:ext>
                  </a:extLst>
                </a:gridCol>
              </a:tblGrid>
              <a:tr h="294563">
                <a:tc>
                  <a:txBody>
                    <a:bodyPr/>
                    <a:lstStyle/>
                    <a:p>
                      <a:pPr>
                        <a:lnSpc>
                          <a:spcPct val="150000"/>
                        </a:lnSpc>
                      </a:pPr>
                      <a:r>
                        <a:rPr lang="en-GB" sz="1200" dirty="0">
                          <a:latin typeface="Arial" panose="020B0604020202020204" pitchFamily="34" charset="0"/>
                          <a:cs typeface="Arial" panose="020B0604020202020204" pitchFamily="34" charset="0"/>
                        </a:rPr>
                        <a:t>Task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Objective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Course of action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Metric of success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Time frame </a:t>
                      </a:r>
                    </a:p>
                  </a:txBody>
                  <a:tcPr/>
                </a:tc>
                <a:extLst>
                  <a:ext uri="{0D108BD9-81ED-4DB2-BD59-A6C34878D82A}">
                    <a16:rowId xmlns:a16="http://schemas.microsoft.com/office/drawing/2014/main" val="4177491260"/>
                  </a:ext>
                </a:extLst>
              </a:tr>
              <a:tr h="2061941">
                <a:tc>
                  <a:txBody>
                    <a:bodyPr/>
                    <a:lstStyle/>
                    <a:p>
                      <a:pPr>
                        <a:lnSpc>
                          <a:spcPct val="150000"/>
                        </a:lnSpc>
                      </a:pPr>
                      <a:r>
                        <a:rPr lang="en-GB" sz="1200" dirty="0">
                          <a:latin typeface="Arial" panose="020B0604020202020204" pitchFamily="34" charset="0"/>
                          <a:cs typeface="Arial" panose="020B0604020202020204" pitchFamily="34" charset="0"/>
                        </a:rPr>
                        <a:t>Time management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To be able to deliver quality projects and tasks on time within the time frame provided by the client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Enrolling in an online course on time management techniques </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Personal practice and study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Certificate of merit </a:t>
                      </a: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endParaRPr lang="en-GB" sz="1200"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Positive feedback from my tutor</a:t>
                      </a:r>
                    </a:p>
                  </a:txBody>
                  <a:tcPr/>
                </a:tc>
                <a:tc>
                  <a:txBody>
                    <a:bodyPr/>
                    <a:lstStyle/>
                    <a:p>
                      <a:pPr>
                        <a:lnSpc>
                          <a:spcPct val="150000"/>
                        </a:lnSpc>
                      </a:pPr>
                      <a:r>
                        <a:rPr lang="en-GB" sz="1200" dirty="0">
                          <a:latin typeface="Arial" panose="020B0604020202020204" pitchFamily="34" charset="0"/>
                          <a:cs typeface="Arial" panose="020B0604020202020204" pitchFamily="34" charset="0"/>
                        </a:rPr>
                        <a:t>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April 2021-15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2021</a:t>
                      </a:r>
                    </a:p>
                  </a:txBody>
                  <a:tcPr/>
                </a:tc>
                <a:extLst>
                  <a:ext uri="{0D108BD9-81ED-4DB2-BD59-A6C34878D82A}">
                    <a16:rowId xmlns:a16="http://schemas.microsoft.com/office/drawing/2014/main" val="69688093"/>
                  </a:ext>
                </a:extLst>
              </a:tr>
              <a:tr h="1399175">
                <a:tc>
                  <a:txBody>
                    <a:bodyPr/>
                    <a:lstStyle/>
                    <a:p>
                      <a:pPr>
                        <a:lnSpc>
                          <a:spcPct val="150000"/>
                        </a:lnSpc>
                      </a:pPr>
                      <a:r>
                        <a:rPr lang="en-GB" sz="1200" dirty="0">
                          <a:latin typeface="Arial" panose="020B0604020202020204" pitchFamily="34" charset="0"/>
                          <a:cs typeface="Arial" panose="020B0604020202020204" pitchFamily="34" charset="0"/>
                        </a:rPr>
                        <a:t>Interpersonal communication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To be able to relate well with my clients and explain my findings in a logical manner for their benefit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Consultations with my module tutor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Appraisal from my tutor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2021-31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May 2021</a:t>
                      </a:r>
                    </a:p>
                  </a:txBody>
                  <a:tcPr/>
                </a:tc>
                <a:extLst>
                  <a:ext uri="{0D108BD9-81ED-4DB2-BD59-A6C34878D82A}">
                    <a16:rowId xmlns:a16="http://schemas.microsoft.com/office/drawing/2014/main" val="114186312"/>
                  </a:ext>
                </a:extLst>
              </a:tr>
              <a:tr h="294563">
                <a:tc>
                  <a:txBody>
                    <a:bodyPr/>
                    <a:lstStyle/>
                    <a:p>
                      <a:pPr>
                        <a:lnSpc>
                          <a:spcPct val="150000"/>
                        </a:lnSpc>
                      </a:pPr>
                      <a:r>
                        <a:rPr lang="en-GB" sz="1200" dirty="0">
                          <a:latin typeface="Arial" panose="020B0604020202020204" pitchFamily="34" charset="0"/>
                          <a:cs typeface="Arial" panose="020B0604020202020204" pitchFamily="34" charset="0"/>
                        </a:rPr>
                        <a:t>Organisation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To be organised in my presentation of information to the relevant stakeholders</a:t>
                      </a:r>
                    </a:p>
                  </a:txBody>
                  <a:tcPr/>
                </a:tc>
                <a:tc>
                  <a:txBody>
                    <a:bodyPr/>
                    <a:lstStyle/>
                    <a:p>
                      <a:pPr>
                        <a:lnSpc>
                          <a:spcPct val="150000"/>
                        </a:lnSpc>
                      </a:pPr>
                      <a:r>
                        <a:rPr lang="en-GB" sz="1200" dirty="0">
                          <a:latin typeface="Arial" panose="020B0604020202020204" pitchFamily="34" charset="0"/>
                          <a:cs typeface="Arial" panose="020B0604020202020204" pitchFamily="34" charset="0"/>
                        </a:rPr>
                        <a:t>Personal study activities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Positive feedback from my colleagues </a:t>
                      </a:r>
                    </a:p>
                  </a:txBody>
                  <a:tcPr/>
                </a:tc>
                <a:tc>
                  <a:txBody>
                    <a:bodyPr/>
                    <a:lstStyle/>
                    <a:p>
                      <a:pPr>
                        <a:lnSpc>
                          <a:spcPct val="150000"/>
                        </a:lnSpc>
                      </a:pPr>
                      <a:r>
                        <a:rPr lang="en-GB" sz="1200" dirty="0">
                          <a:latin typeface="Arial" panose="020B0604020202020204" pitchFamily="34" charset="0"/>
                          <a:cs typeface="Arial" panose="020B0604020202020204" pitchFamily="34" charset="0"/>
                        </a:rPr>
                        <a:t>13</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2021-30</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May, 2021</a:t>
                      </a:r>
                    </a:p>
                  </a:txBody>
                  <a:tcPr/>
                </a:tc>
                <a:extLst>
                  <a:ext uri="{0D108BD9-81ED-4DB2-BD59-A6C34878D82A}">
                    <a16:rowId xmlns:a16="http://schemas.microsoft.com/office/drawing/2014/main" val="3605896729"/>
                  </a:ext>
                </a:extLst>
              </a:tr>
            </a:tbl>
          </a:graphicData>
        </a:graphic>
      </p:graphicFrame>
    </p:spTree>
    <p:extLst>
      <p:ext uri="{BB962C8B-B14F-4D97-AF65-F5344CB8AC3E}">
        <p14:creationId xmlns:p14="http://schemas.microsoft.com/office/powerpoint/2010/main" val="1611412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78D83-DA90-49DF-9054-118D4ED51300}"/>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Conclusion </a:t>
            </a:r>
          </a:p>
        </p:txBody>
      </p:sp>
      <p:sp>
        <p:nvSpPr>
          <p:cNvPr id="3" name="Content Placeholder 2">
            <a:extLst>
              <a:ext uri="{FF2B5EF4-FFF2-40B4-BE49-F238E27FC236}">
                <a16:creationId xmlns:a16="http://schemas.microsoft.com/office/drawing/2014/main" id="{432DF4AB-A9D1-4173-BDC3-3CF385366039}"/>
              </a:ext>
            </a:extLst>
          </p:cNvPr>
          <p:cNvSpPr>
            <a:spLocks noGrp="1"/>
          </p:cNvSpPr>
          <p:nvPr>
            <p:ph idx="1"/>
          </p:nvPr>
        </p:nvSpPr>
        <p:spPr/>
        <p:txBody>
          <a:bodyPr/>
          <a:lstStyle/>
          <a:p>
            <a:pPr>
              <a:lnSpc>
                <a:spcPct val="150000"/>
              </a:lnSpc>
            </a:pPr>
            <a:r>
              <a:rPr lang="en-GB" dirty="0">
                <a:latin typeface="Arial" panose="020B0604020202020204" pitchFamily="34" charset="0"/>
                <a:cs typeface="Arial" panose="020B0604020202020204" pitchFamily="34" charset="0"/>
              </a:rPr>
              <a:t>Accountants are needed in every industry and every sector of the industry, a fact that needs them to be employable and academically active. </a:t>
            </a:r>
          </a:p>
          <a:p>
            <a:pPr>
              <a:lnSpc>
                <a:spcPct val="150000"/>
              </a:lnSpc>
            </a:pPr>
            <a:r>
              <a:rPr lang="en-GB" dirty="0">
                <a:latin typeface="Arial" panose="020B0604020202020204" pitchFamily="34" charset="0"/>
                <a:cs typeface="Arial" panose="020B0604020202020204" pitchFamily="34" charset="0"/>
              </a:rPr>
              <a:t>In respect of this, it is imperative that I carry out my personal development plan if I am to achieve an asset status at my future place of employment </a:t>
            </a:r>
          </a:p>
        </p:txBody>
      </p:sp>
    </p:spTree>
    <p:extLst>
      <p:ext uri="{BB962C8B-B14F-4D97-AF65-F5344CB8AC3E}">
        <p14:creationId xmlns:p14="http://schemas.microsoft.com/office/powerpoint/2010/main" val="526223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20E65-0484-4123-9B04-106CDAEE9110}"/>
              </a:ext>
            </a:extLst>
          </p:cNvPr>
          <p:cNvSpPr>
            <a:spLocks noGrp="1"/>
          </p:cNvSpPr>
          <p:nvPr>
            <p:ph type="title"/>
          </p:nvPr>
        </p:nvSpPr>
        <p:spPr/>
        <p:txBody>
          <a:bodyPr>
            <a:normAutofit/>
          </a:bodyPr>
          <a:lstStyle/>
          <a:p>
            <a:r>
              <a:rPr lang="en-GB" sz="36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C05FB0DD-9865-4321-B980-B110ECFA6F5A}"/>
              </a:ext>
            </a:extLst>
          </p:cNvPr>
          <p:cNvSpPr>
            <a:spLocks noGrp="1"/>
          </p:cNvSpPr>
          <p:nvPr>
            <p:ph idx="1"/>
          </p:nvPr>
        </p:nvSpPr>
        <p:spPr/>
        <p:txBody>
          <a:bodyPr>
            <a:normAutofit fontScale="62500" lnSpcReduction="20000"/>
          </a:bodyPr>
          <a:lstStyle/>
          <a:p>
            <a:pPr marL="457200" marR="0" indent="-457200">
              <a:lnSpc>
                <a:spcPct val="150000"/>
              </a:lnSpc>
              <a:spcBef>
                <a:spcPts val="0"/>
              </a:spcBef>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Cottrell, S. (2015).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Skills for success</a:t>
            </a:r>
            <a:r>
              <a:rPr lang="en-GB" sz="1800" dirty="0">
                <a:effectLst/>
                <a:latin typeface="Calibri" panose="020F0502020204030204" pitchFamily="34" charset="0"/>
                <a:ea typeface="Calibri" panose="020F0502020204030204" pitchFamily="34" charset="0"/>
                <a:cs typeface="Times New Roman" panose="02020603050405020304" pitchFamily="18" charset="0"/>
              </a:rPr>
              <a:t>. Palgrave Macmillan.</a:t>
            </a:r>
          </a:p>
          <a:p>
            <a:pPr marL="457200" marR="0" indent="-457200">
              <a:lnSpc>
                <a:spcPct val="150000"/>
              </a:lnSpc>
              <a:spcBef>
                <a:spcPts val="0"/>
              </a:spcBef>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Haasler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(2013). Employability skills and the notion of ‘self’.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Training and Development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17(3), pp.233-243.</a:t>
            </a:r>
          </a:p>
          <a:p>
            <a:pPr marL="457200" marR="0" indent="-457200">
              <a:lnSpc>
                <a:spcPct val="150000"/>
              </a:lnSpc>
              <a:spcBef>
                <a:spcPts val="0"/>
              </a:spcBef>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Hendrawan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Daryanto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 (2019). Employability skills: Industry perspective and achievement of student of employability skills.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Physics: Conference Series</a:t>
            </a:r>
            <a:r>
              <a:rPr lang="en-GB" sz="1800" dirty="0">
                <a:effectLst/>
                <a:latin typeface="Calibri" panose="020F0502020204030204" pitchFamily="34" charset="0"/>
                <a:ea typeface="Calibri" panose="020F0502020204030204" pitchFamily="34" charset="0"/>
                <a:cs typeface="Times New Roman" panose="02020603050405020304" pitchFamily="18" charset="0"/>
              </a:rPr>
              <a:t>, 1402, p.022049.</a:t>
            </a:r>
          </a:p>
          <a:p>
            <a:pPr marL="457200" marR="0" indent="-457200">
              <a:lnSpc>
                <a:spcPct val="150000"/>
              </a:lnSpc>
              <a:spcBef>
                <a:spcPts val="0"/>
              </a:spcBef>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Mario, M. (2020). Integrating Academic Skills and Employability - Revisiting the Learning Journal.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Research in Higher Education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4(2), pp.5-17.</a:t>
            </a:r>
          </a:p>
          <a:p>
            <a:pPr marL="457200" marR="0" indent="-457200">
              <a:lnSpc>
                <a:spcPct val="150000"/>
              </a:lnSpc>
              <a:spcBef>
                <a:spcPts val="0"/>
              </a:spcBef>
              <a:spcAft>
                <a:spcPts val="80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Menz</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(2020). Integrating academic skills and employability - final.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Journal of Perspectives in Applied Academic Practice</a:t>
            </a:r>
            <a:r>
              <a:rPr lang="en-GB" sz="1800" dirty="0">
                <a:effectLst/>
                <a:latin typeface="Calibri" panose="020F0502020204030204" pitchFamily="34" charset="0"/>
                <a:ea typeface="Calibri" panose="020F0502020204030204" pitchFamily="34" charset="0"/>
                <a:cs typeface="Times New Roman" panose="02020603050405020304" pitchFamily="18" charset="0"/>
              </a:rPr>
              <a:t>, 8(1), pp.115-120.</a:t>
            </a:r>
          </a:p>
          <a:p>
            <a:pPr marL="457200" marR="0" indent="-457200">
              <a:lnSpc>
                <a:spcPct val="150000"/>
              </a:lnSpc>
              <a:spcBef>
                <a:spcPts val="0"/>
              </a:spcBef>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Review Master, (2021).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Academic and Employability Skills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reviewmaster</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https://reviewmasternetin.wordpress.com/2020/11/24/academic-and-employability-skills/</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14 April 2021].</a:t>
            </a:r>
          </a:p>
          <a:p>
            <a:pPr marL="457200" marR="0" indent="-457200">
              <a:lnSpc>
                <a:spcPct val="150000"/>
              </a:lnSpc>
              <a:spcBef>
                <a:spcPts val="0"/>
              </a:spcBef>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Warwick, J. and Howard, A. (2015). A Note on Structuring Employability Skills for Accounting Students.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Academic Research in Business and Social Sciences</a:t>
            </a:r>
            <a:r>
              <a:rPr lang="en-GB" sz="1800" dirty="0">
                <a:effectLst/>
                <a:latin typeface="Calibri" panose="020F0502020204030204" pitchFamily="34" charset="0"/>
                <a:ea typeface="Calibri" panose="020F0502020204030204" pitchFamily="34" charset="0"/>
                <a:cs typeface="Times New Roman" panose="02020603050405020304" pitchFamily="18" charset="0"/>
              </a:rPr>
              <a:t>, 5(10).</a:t>
            </a:r>
          </a:p>
          <a:p>
            <a:pPr indent="-457200">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66683256"/>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214</TotalTime>
  <Words>1841</Words>
  <Application>Microsoft Office PowerPoint</Application>
  <PresentationFormat>Widescreen</PresentationFormat>
  <Paragraphs>110</Paragraphs>
  <Slides>12</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Gill Sans MT</vt:lpstr>
      <vt:lpstr>Gallery</vt:lpstr>
      <vt:lpstr>Presenting by Gyulten aleksandrova atanasova 2023537</vt:lpstr>
      <vt:lpstr>Academic and Employability Skills </vt:lpstr>
      <vt:lpstr>Introduction </vt:lpstr>
      <vt:lpstr>Required skills in the accounting profession </vt:lpstr>
      <vt:lpstr>Cont.</vt:lpstr>
      <vt:lpstr>Personal SWOT analysis </vt:lpstr>
      <vt:lpstr>Cont.</vt:lpstr>
      <vt:lpstr>Cont. </vt:lpstr>
      <vt:lpstr>Cont.</vt:lpstr>
      <vt:lpstr>Action Plan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and Employability Skills</dc:title>
  <dc:creator>25472</dc:creator>
  <cp:lastModifiedBy>gulten atanasova</cp:lastModifiedBy>
  <cp:revision>101</cp:revision>
  <dcterms:created xsi:type="dcterms:W3CDTF">2021-04-14T04:02:16Z</dcterms:created>
  <dcterms:modified xsi:type="dcterms:W3CDTF">2021-05-10T21:35:54Z</dcterms:modified>
</cp:coreProperties>
</file>