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Lato" panose="020F0502020204030203" pitchFamily="34" charset="0"/>
      <p:regular r:id="rId19"/>
      <p:bold r:id="rId20"/>
      <p:italic r:id="rId21"/>
      <p:boldItalic r:id="rId22"/>
    </p:embeddedFont>
    <p:embeddedFont>
      <p:font typeface="Montserrat" panose="000005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074950B-CA41-4A41-9637-1473E605AB23}">
  <a:tblStyle styleId="{7074950B-CA41-4A41-9637-1473E605AB23}" styleName="Table_0">
    <a:wholeTbl>
      <a:tcTxStyle>
        <a:font>
          <a:latin typeface="Arial"/>
          <a:ea typeface="Arial"/>
          <a:cs typeface="Arial"/>
        </a:font>
        <a:srgbClr val="000000"/>
      </a:tcTxStyle>
      <a:tcStyle>
        <a:tcBdr>
          <a:left>
            <a:ln cap="flat" cmpd="sng">
              <a:solidFill>
                <a:srgbClr val="000000"/>
              </a:solidFill>
              <a:prstDash val="solid"/>
              <a:round/>
              <a:headEnd type="none" w="sm" len="sm"/>
              <a:tailEnd type="none" w="sm" len="sm"/>
            </a:ln>
          </a:left>
          <a:right>
            <a:ln cap="flat" cmpd="sng">
              <a:solidFill>
                <a:srgbClr val="000000"/>
              </a:solidFill>
              <a:prstDash val="solid"/>
              <a:round/>
              <a:headEnd type="none" w="sm" len="sm"/>
              <a:tailEnd type="none" w="sm" len="sm"/>
            </a:ln>
          </a:right>
          <a:top>
            <a:ln cap="flat" cmpd="sng">
              <a:solidFill>
                <a:srgbClr val="000000"/>
              </a:solidFill>
              <a:prstDash val="solid"/>
              <a:round/>
              <a:headEnd type="none" w="sm" len="sm"/>
              <a:tailEnd type="none" w="sm" len="sm"/>
            </a:ln>
          </a:top>
          <a:bottom>
            <a:ln cap="flat" cmpd="sng">
              <a:solidFill>
                <a:srgbClr val="000000"/>
              </a:solidFill>
              <a:prstDash val="solid"/>
              <a:round/>
              <a:headEnd type="none" w="sm" len="sm"/>
              <a:tailEnd type="none" w="sm" len="sm"/>
            </a:ln>
          </a:bottom>
          <a:insideH>
            <a:ln cap="flat" cmpd="sng">
              <a:solidFill>
                <a:srgbClr val="000000"/>
              </a:solidFill>
              <a:prstDash val="solid"/>
              <a:round/>
              <a:headEnd type="none" w="sm" len="sm"/>
              <a:tailEnd type="none" w="sm" len="sm"/>
            </a:ln>
          </a:insideH>
          <a:insideV>
            <a:ln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57e0b7e78a_0_1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357e0b7e78a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357e0b7e78a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357e0b7e78a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357e0b7e78a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357e0b7e78a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57e0b7e78a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57e0b7e78a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57e0b7e78a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57e0b7e78a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357e0b7e78a_0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357e0b7e78a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357e0b7e78a_0_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357e0b7e78a_0_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357e0b7e78a_0_1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357e0b7e78a_0_1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endParaRPr sz="1200" dirty="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357e0b7e78a_0_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357e0b7e78a_0_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57e0b7e78a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57e0b7e78a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357e0b7e78a_0_1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357e0b7e78a_0_1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15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357e0b7e78a_0_1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357e0b7e78a_0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g357e0b7e78a_0_1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9" name="Google Shape;219;g357e0b7e78a_0_1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2931150" y="525075"/>
            <a:ext cx="5991600" cy="157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sz="2400" dirty="0">
              <a:latin typeface="Times New Roman"/>
              <a:ea typeface="Times New Roman"/>
              <a:cs typeface="Times New Roman"/>
              <a:sym typeface="Times New Roman"/>
            </a:endParaRPr>
          </a:p>
          <a:p>
            <a:pPr marL="0" lvl="0" indent="0" algn="ctr" rtl="0">
              <a:spcBef>
                <a:spcPts val="0"/>
              </a:spcBef>
              <a:spcAft>
                <a:spcPts val="0"/>
              </a:spcAft>
              <a:buNone/>
            </a:pPr>
            <a:r>
              <a:rPr lang="en-GB" sz="2400" dirty="0">
                <a:latin typeface="Times New Roman"/>
                <a:ea typeface="Times New Roman"/>
                <a:cs typeface="Times New Roman"/>
                <a:sym typeface="Times New Roman"/>
              </a:rPr>
              <a:t>INTERNATIONAL MEETINGS MANAGEMENT FOR THE</a:t>
            </a:r>
            <a:endParaRPr sz="2400" dirty="0">
              <a:latin typeface="Times New Roman"/>
              <a:ea typeface="Times New Roman"/>
              <a:cs typeface="Times New Roman"/>
              <a:sym typeface="Times New Roman"/>
            </a:endParaRPr>
          </a:p>
          <a:p>
            <a:pPr marL="0" lvl="0" indent="0" algn="ctr" rtl="0">
              <a:spcBef>
                <a:spcPts val="0"/>
              </a:spcBef>
              <a:spcAft>
                <a:spcPts val="0"/>
              </a:spcAft>
              <a:buNone/>
            </a:pPr>
            <a:r>
              <a:rPr lang="en-GB" sz="2400" dirty="0">
                <a:latin typeface="Times New Roman"/>
                <a:ea typeface="Times New Roman"/>
                <a:cs typeface="Times New Roman"/>
                <a:sym typeface="Times New Roman"/>
              </a:rPr>
              <a:t>HOTEL INDUSTRY</a:t>
            </a:r>
            <a:endParaRPr sz="2400" dirty="0">
              <a:latin typeface="Times New Roman"/>
              <a:ea typeface="Times New Roman"/>
              <a:cs typeface="Times New Roman"/>
              <a:sym typeface="Times New Roman"/>
            </a:endParaRPr>
          </a:p>
          <a:p>
            <a:pPr marL="0" lvl="0" indent="0" algn="ctr" rtl="0">
              <a:spcBef>
                <a:spcPts val="0"/>
              </a:spcBef>
              <a:spcAft>
                <a:spcPts val="0"/>
              </a:spcAft>
              <a:buNone/>
            </a:pPr>
            <a:endParaRPr sz="2400" dirty="0">
              <a:latin typeface="Times New Roman"/>
              <a:ea typeface="Times New Roman"/>
              <a:cs typeface="Times New Roman"/>
              <a:sym typeface="Times New Roman"/>
            </a:endParaRPr>
          </a:p>
          <a:p>
            <a:pPr marL="0" lvl="0" indent="0" algn="ctr" rtl="0">
              <a:spcBef>
                <a:spcPts val="0"/>
              </a:spcBef>
              <a:spcAft>
                <a:spcPts val="0"/>
              </a:spcAft>
              <a:buNone/>
            </a:pPr>
            <a:r>
              <a:rPr lang="en-GB" sz="2400" dirty="0">
                <a:latin typeface="Times New Roman"/>
                <a:ea typeface="Times New Roman"/>
                <a:cs typeface="Times New Roman"/>
                <a:sym typeface="Times New Roman"/>
              </a:rPr>
              <a:t>CELTIC CONNECTIONS: A GLOBAL CULTURAL EXCHANGE IN SNOWDONIA</a:t>
            </a:r>
            <a:endParaRPr sz="2400" dirty="0">
              <a:latin typeface="Times New Roman"/>
              <a:ea typeface="Times New Roman"/>
              <a:cs typeface="Times New Roman"/>
              <a:sym typeface="Times New Roman"/>
            </a:endParaRPr>
          </a:p>
        </p:txBody>
      </p:sp>
      <p:sp>
        <p:nvSpPr>
          <p:cNvPr id="135" name="Google Shape;135;p13"/>
          <p:cNvSpPr txBox="1">
            <a:spLocks noGrp="1"/>
          </p:cNvSpPr>
          <p:nvPr>
            <p:ph type="subTitle" idx="1"/>
          </p:nvPr>
        </p:nvSpPr>
        <p:spPr>
          <a:xfrm>
            <a:off x="1034824" y="3952275"/>
            <a:ext cx="4064999" cy="8841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SzPts val="688"/>
              <a:buNone/>
            </a:pPr>
            <a:r>
              <a:rPr lang="en-GB" sz="1612" dirty="0">
                <a:latin typeface="Times New Roman"/>
                <a:ea typeface="Times New Roman"/>
                <a:cs typeface="Times New Roman"/>
                <a:sym typeface="Times New Roman"/>
              </a:rPr>
              <a:t>STUDENT NAME: Anamaria Alma Vida</a:t>
            </a:r>
            <a:endParaRPr sz="1612" dirty="0">
              <a:latin typeface="Times New Roman"/>
              <a:ea typeface="Times New Roman"/>
              <a:cs typeface="Times New Roman"/>
              <a:sym typeface="Times New Roman"/>
            </a:endParaRPr>
          </a:p>
          <a:p>
            <a:pPr marL="0" lvl="0" indent="0" algn="l" rtl="0">
              <a:lnSpc>
                <a:spcPct val="80000"/>
              </a:lnSpc>
              <a:spcBef>
                <a:spcPts val="0"/>
              </a:spcBef>
              <a:spcAft>
                <a:spcPts val="0"/>
              </a:spcAft>
              <a:buSzPts val="688"/>
              <a:buNone/>
            </a:pPr>
            <a:r>
              <a:rPr lang="en-GB" sz="1612" dirty="0">
                <a:latin typeface="Times New Roman"/>
                <a:ea typeface="Times New Roman"/>
                <a:cs typeface="Times New Roman"/>
                <a:sym typeface="Times New Roman"/>
              </a:rPr>
              <a:t>STUDENT ID: 2244885</a:t>
            </a:r>
            <a:endParaRPr sz="1612"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297500" y="393750"/>
            <a:ext cx="7038900" cy="7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GB" sz="3500">
                <a:latin typeface="Times New Roman"/>
                <a:ea typeface="Times New Roman"/>
                <a:cs typeface="Times New Roman"/>
                <a:sym typeface="Times New Roman"/>
              </a:rPr>
              <a:t>Introduction</a:t>
            </a:r>
            <a:endParaRPr sz="3500">
              <a:latin typeface="Times New Roman"/>
              <a:ea typeface="Times New Roman"/>
              <a:cs typeface="Times New Roman"/>
              <a:sym typeface="Times New Roman"/>
            </a:endParaRPr>
          </a:p>
        </p:txBody>
      </p:sp>
      <p:sp>
        <p:nvSpPr>
          <p:cNvPr id="141" name="Google Shape;141;p14"/>
          <p:cNvSpPr txBox="1">
            <a:spLocks noGrp="1"/>
          </p:cNvSpPr>
          <p:nvPr>
            <p:ph type="body" idx="1"/>
          </p:nvPr>
        </p:nvSpPr>
        <p:spPr>
          <a:xfrm>
            <a:off x="1215425" y="1704350"/>
            <a:ext cx="7038900" cy="2911200"/>
          </a:xfrm>
          <a:prstGeom prst="rect">
            <a:avLst/>
          </a:prstGeom>
        </p:spPr>
        <p:txBody>
          <a:bodyPr spcFirstLastPara="1" wrap="square" lIns="91425" tIns="91425" rIns="91425" bIns="91425" anchor="t" anchorCtr="0">
            <a:normAutofit/>
          </a:bodyPr>
          <a:lstStyle/>
          <a:p>
            <a:pPr marL="285750" indent="-285750" algn="ctr">
              <a:spcAft>
                <a:spcPts val="1200"/>
              </a:spcAft>
            </a:pPr>
            <a:r>
              <a:rPr lang="en-GB" sz="1800" dirty="0">
                <a:latin typeface="Times New Roman"/>
                <a:ea typeface="Times New Roman"/>
                <a:cs typeface="Times New Roman"/>
                <a:sym typeface="Times New Roman"/>
              </a:rPr>
              <a:t>Feasibility study for “Celtic Connections” – a 3-day cultural MICE event in Snowdonia.</a:t>
            </a:r>
          </a:p>
          <a:p>
            <a:pPr marL="285750" indent="-285750" algn="ctr">
              <a:spcAft>
                <a:spcPts val="1200"/>
              </a:spcAft>
            </a:pPr>
            <a:r>
              <a:rPr lang="en-GB" sz="1800" dirty="0">
                <a:latin typeface="Times New Roman"/>
                <a:ea typeface="Times New Roman"/>
                <a:cs typeface="Times New Roman"/>
                <a:sym typeface="Times New Roman"/>
              </a:rPr>
              <a:t>Hosted at Plas y Brenin under “Year of </a:t>
            </a:r>
            <a:r>
              <a:rPr lang="en-GB" sz="1800" dirty="0" err="1">
                <a:latin typeface="Times New Roman"/>
                <a:ea typeface="Times New Roman"/>
                <a:cs typeface="Times New Roman"/>
                <a:sym typeface="Times New Roman"/>
              </a:rPr>
              <a:t>Croeso</a:t>
            </a:r>
            <a:r>
              <a:rPr lang="en-GB" sz="1800" dirty="0">
                <a:latin typeface="Times New Roman"/>
                <a:ea typeface="Times New Roman"/>
                <a:cs typeface="Times New Roman"/>
                <a:sym typeface="Times New Roman"/>
              </a:rPr>
              <a:t> 2025”.</a:t>
            </a:r>
          </a:p>
          <a:p>
            <a:pPr marL="285750" indent="-285750" algn="ctr">
              <a:spcAft>
                <a:spcPts val="1200"/>
              </a:spcAft>
            </a:pPr>
            <a:r>
              <a:rPr lang="en-GB" sz="1800" dirty="0">
                <a:latin typeface="Times New Roman"/>
                <a:ea typeface="Times New Roman"/>
                <a:cs typeface="Times New Roman"/>
                <a:sym typeface="Times New Roman"/>
              </a:rPr>
              <a:t>Role: Event planner assessing strategy, operations, and Welsh tourism alignment.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title"/>
          </p:nvPr>
        </p:nvSpPr>
        <p:spPr>
          <a:xfrm>
            <a:off x="1297500" y="393750"/>
            <a:ext cx="7038900" cy="6123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en-GB" sz="3000" b="1">
                <a:latin typeface="Times New Roman"/>
                <a:ea typeface="Times New Roman"/>
                <a:cs typeface="Times New Roman"/>
                <a:sym typeface="Times New Roman"/>
              </a:rPr>
              <a:t>Event Content and Context</a:t>
            </a:r>
            <a:endParaRPr sz="3000" b="1">
              <a:latin typeface="Times New Roman"/>
              <a:ea typeface="Times New Roman"/>
              <a:cs typeface="Times New Roman"/>
              <a:sym typeface="Times New Roman"/>
            </a:endParaRPr>
          </a:p>
          <a:p>
            <a:pPr marL="0" lvl="0" indent="0" algn="ctr" rtl="0">
              <a:spcBef>
                <a:spcPts val="0"/>
              </a:spcBef>
              <a:spcAft>
                <a:spcPts val="0"/>
              </a:spcAft>
              <a:buNone/>
            </a:pPr>
            <a:endParaRPr sz="3000" b="1">
              <a:latin typeface="Times New Roman"/>
              <a:ea typeface="Times New Roman"/>
              <a:cs typeface="Times New Roman"/>
              <a:sym typeface="Times New Roman"/>
            </a:endParaRPr>
          </a:p>
        </p:txBody>
      </p:sp>
      <p:sp>
        <p:nvSpPr>
          <p:cNvPr id="147" name="Google Shape;147;p15"/>
          <p:cNvSpPr txBox="1">
            <a:spLocks noGrp="1"/>
          </p:cNvSpPr>
          <p:nvPr>
            <p:ph type="body" idx="1"/>
          </p:nvPr>
        </p:nvSpPr>
        <p:spPr>
          <a:xfrm>
            <a:off x="203150" y="1198200"/>
            <a:ext cx="6523500" cy="3296100"/>
          </a:xfrm>
          <a:prstGeom prst="rect">
            <a:avLst/>
          </a:prstGeom>
        </p:spPr>
        <p:txBody>
          <a:bodyPr spcFirstLastPara="1" wrap="square" lIns="91425" tIns="91425" rIns="91425" bIns="91425" anchor="t" anchorCtr="0">
            <a:noAutofit/>
          </a:bodyPr>
          <a:lstStyle/>
          <a:p>
            <a:pPr marL="342900" indent="-342900" algn="just"/>
            <a:r>
              <a:rPr lang="en-GB" sz="2000" b="1" dirty="0">
                <a:latin typeface="Calibri"/>
                <a:ea typeface="Calibri"/>
                <a:cs typeface="Calibri"/>
                <a:sym typeface="Calibri"/>
              </a:rPr>
              <a:t>Type: 3-day international MICE event celebrating Welsh culture.</a:t>
            </a:r>
          </a:p>
          <a:p>
            <a:pPr marL="342900" indent="-342900" algn="just"/>
            <a:r>
              <a:rPr lang="en-GB" sz="2000" b="1" dirty="0">
                <a:latin typeface="Calibri"/>
                <a:ea typeface="Calibri"/>
                <a:cs typeface="Calibri"/>
                <a:sym typeface="Calibri"/>
              </a:rPr>
              <a:t>Focus Areas:</a:t>
            </a:r>
          </a:p>
          <a:p>
            <a:pPr marL="0" lvl="0" indent="0" algn="just" rtl="0">
              <a:spcBef>
                <a:spcPts val="0"/>
              </a:spcBef>
              <a:spcAft>
                <a:spcPts val="0"/>
              </a:spcAft>
              <a:buNone/>
            </a:pPr>
            <a:r>
              <a:rPr lang="en-GB" sz="2000" b="1" dirty="0">
                <a:latin typeface="Calibri"/>
                <a:ea typeface="Calibri"/>
                <a:cs typeface="Calibri"/>
                <a:sym typeface="Calibri"/>
              </a:rPr>
              <a:t>- Cultural immersion: music, dance, language, traditions</a:t>
            </a:r>
          </a:p>
          <a:p>
            <a:pPr marL="0" lvl="0" indent="0" algn="just" rtl="0">
              <a:spcBef>
                <a:spcPts val="0"/>
              </a:spcBef>
              <a:spcAft>
                <a:spcPts val="0"/>
              </a:spcAft>
              <a:buNone/>
            </a:pPr>
            <a:r>
              <a:rPr lang="en-GB" sz="2000" b="1" dirty="0">
                <a:latin typeface="Calibri"/>
                <a:ea typeface="Calibri"/>
                <a:cs typeface="Calibri"/>
                <a:sym typeface="Calibri"/>
              </a:rPr>
              <a:t>- Local cuisine &amp; food workshops</a:t>
            </a:r>
          </a:p>
          <a:p>
            <a:pPr marL="0" lvl="0" indent="0" algn="just" rtl="0">
              <a:spcBef>
                <a:spcPts val="0"/>
              </a:spcBef>
              <a:spcAft>
                <a:spcPts val="0"/>
              </a:spcAft>
              <a:buNone/>
            </a:pPr>
            <a:r>
              <a:rPr lang="en-GB" sz="2000" b="1" dirty="0">
                <a:latin typeface="Calibri"/>
                <a:ea typeface="Calibri"/>
                <a:cs typeface="Calibri"/>
                <a:sym typeface="Calibri"/>
              </a:rPr>
              <a:t>- Craft &amp; history exhibitions</a:t>
            </a:r>
          </a:p>
          <a:p>
            <a:pPr marL="0" lvl="0" indent="0" algn="just" rtl="0">
              <a:spcBef>
                <a:spcPts val="0"/>
              </a:spcBef>
              <a:spcAft>
                <a:spcPts val="0"/>
              </a:spcAft>
              <a:buNone/>
            </a:pPr>
            <a:r>
              <a:rPr lang="en-GB" sz="2000" b="1" dirty="0">
                <a:latin typeface="Calibri"/>
                <a:ea typeface="Calibri"/>
                <a:cs typeface="Calibri"/>
                <a:sym typeface="Calibri"/>
              </a:rPr>
              <a:t>- Mini-conference on heritage &amp; tourism</a:t>
            </a:r>
          </a:p>
          <a:p>
            <a:pPr marL="342900" indent="-342900" algn="just"/>
            <a:r>
              <a:rPr lang="en-GB" sz="2000" b="1" dirty="0">
                <a:latin typeface="Calibri"/>
                <a:ea typeface="Calibri"/>
                <a:cs typeface="Calibri"/>
                <a:sym typeface="Calibri"/>
              </a:rPr>
              <a:t>Alignment: Year of </a:t>
            </a:r>
            <a:r>
              <a:rPr lang="en-GB" sz="2000" b="1" dirty="0" err="1">
                <a:latin typeface="Calibri"/>
                <a:ea typeface="Calibri"/>
                <a:cs typeface="Calibri"/>
                <a:sym typeface="Calibri"/>
              </a:rPr>
              <a:t>Croeso</a:t>
            </a:r>
            <a:r>
              <a:rPr lang="en-GB" sz="2000" b="1" dirty="0">
                <a:latin typeface="Calibri"/>
                <a:ea typeface="Calibri"/>
                <a:cs typeface="Calibri"/>
                <a:sym typeface="Calibri"/>
              </a:rPr>
              <a:t> 2025 – reflects Welsh hospitality and passion (</a:t>
            </a:r>
            <a:r>
              <a:rPr lang="en-GB" sz="2000" b="1" dirty="0" err="1">
                <a:latin typeface="Calibri"/>
                <a:ea typeface="Calibri"/>
                <a:cs typeface="Calibri"/>
                <a:sym typeface="Calibri"/>
              </a:rPr>
              <a:t>croeso</a:t>
            </a:r>
            <a:r>
              <a:rPr lang="en-GB" sz="2000" b="1" dirty="0">
                <a:latin typeface="Calibri"/>
                <a:ea typeface="Calibri"/>
                <a:cs typeface="Calibri"/>
                <a:sym typeface="Calibri"/>
              </a:rPr>
              <a:t> &amp; hwyl).</a:t>
            </a:r>
          </a:p>
        </p:txBody>
      </p:sp>
      <p:pic>
        <p:nvPicPr>
          <p:cNvPr id="148" name="Google Shape;148;p15"/>
          <p:cNvPicPr preferRelativeResize="0"/>
          <p:nvPr/>
        </p:nvPicPr>
        <p:blipFill>
          <a:blip r:embed="rId3">
            <a:alphaModFix/>
          </a:blip>
          <a:stretch>
            <a:fillRect/>
          </a:stretch>
        </p:blipFill>
        <p:spPr>
          <a:xfrm>
            <a:off x="6842625" y="1501698"/>
            <a:ext cx="2166501" cy="3048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6"/>
          <p:cNvSpPr txBox="1">
            <a:spLocks noGrp="1"/>
          </p:cNvSpPr>
          <p:nvPr>
            <p:ph type="title"/>
          </p:nvPr>
        </p:nvSpPr>
        <p:spPr>
          <a:xfrm>
            <a:off x="1297500" y="585275"/>
            <a:ext cx="7038900" cy="639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en-GB" sz="3000" b="1">
                <a:latin typeface="Times New Roman"/>
                <a:ea typeface="Times New Roman"/>
                <a:cs typeface="Times New Roman"/>
                <a:sym typeface="Times New Roman"/>
              </a:rPr>
              <a:t>Strategic Aim &amp; Objectives</a:t>
            </a:r>
            <a:endParaRPr sz="3000" b="1">
              <a:latin typeface="Times New Roman"/>
              <a:ea typeface="Times New Roman"/>
              <a:cs typeface="Times New Roman"/>
              <a:sym typeface="Times New Roman"/>
            </a:endParaRPr>
          </a:p>
        </p:txBody>
      </p:sp>
      <p:sp>
        <p:nvSpPr>
          <p:cNvPr id="154" name="Google Shape;154;p16"/>
          <p:cNvSpPr txBox="1">
            <a:spLocks noGrp="1"/>
          </p:cNvSpPr>
          <p:nvPr>
            <p:ph type="body" idx="1"/>
          </p:nvPr>
        </p:nvSpPr>
        <p:spPr>
          <a:xfrm>
            <a:off x="709275" y="1594925"/>
            <a:ext cx="4779900" cy="2911200"/>
          </a:xfrm>
          <a:prstGeom prst="rect">
            <a:avLst/>
          </a:prstGeom>
        </p:spPr>
        <p:txBody>
          <a:bodyPr spcFirstLastPara="1" wrap="square" lIns="91425" tIns="91425" rIns="91425" bIns="91425" anchor="t" anchorCtr="0">
            <a:normAutofit/>
          </a:bodyPr>
          <a:lstStyle/>
          <a:p>
            <a:pPr marL="412750" indent="-285750" algn="just">
              <a:buSzPts val="1600"/>
            </a:pPr>
            <a:r>
              <a:rPr lang="en-GB" sz="1600" i="1" dirty="0">
                <a:latin typeface="Times New Roman"/>
                <a:ea typeface="Times New Roman"/>
                <a:cs typeface="Times New Roman"/>
                <a:sym typeface="Times New Roman"/>
              </a:rPr>
              <a:t>Market Wales as an international cultural centre.</a:t>
            </a:r>
            <a:endParaRPr sz="1600" i="1" dirty="0">
              <a:latin typeface="Times New Roman"/>
              <a:ea typeface="Times New Roman"/>
              <a:cs typeface="Times New Roman"/>
              <a:sym typeface="Times New Roman"/>
            </a:endParaRPr>
          </a:p>
          <a:p>
            <a:pPr marL="412750" indent="-285750" algn="just">
              <a:buSzPts val="1600"/>
            </a:pPr>
            <a:r>
              <a:rPr lang="en-GB" sz="1600" i="1" dirty="0">
                <a:latin typeface="Times New Roman"/>
                <a:ea typeface="Times New Roman"/>
                <a:cs typeface="Times New Roman"/>
                <a:sym typeface="Times New Roman"/>
              </a:rPr>
              <a:t>Celebrate the culture of Wales through an interactive experience (</a:t>
            </a:r>
            <a:r>
              <a:rPr lang="en-GB" sz="1600" i="1" dirty="0" err="1">
                <a:latin typeface="Times New Roman"/>
                <a:ea typeface="Times New Roman"/>
                <a:cs typeface="Times New Roman"/>
                <a:sym typeface="Times New Roman"/>
              </a:rPr>
              <a:t>Celticconnections</a:t>
            </a:r>
            <a:r>
              <a:rPr lang="en-GB" sz="1600" i="1" dirty="0">
                <a:latin typeface="Times New Roman"/>
                <a:ea typeface="Times New Roman"/>
                <a:cs typeface="Times New Roman"/>
                <a:sym typeface="Times New Roman"/>
              </a:rPr>
              <a:t>, 2025).</a:t>
            </a:r>
            <a:endParaRPr sz="1600" i="1" dirty="0">
              <a:latin typeface="Times New Roman"/>
              <a:ea typeface="Times New Roman"/>
              <a:cs typeface="Times New Roman"/>
              <a:sym typeface="Times New Roman"/>
            </a:endParaRPr>
          </a:p>
          <a:p>
            <a:pPr marL="412750" indent="-285750" algn="just">
              <a:buSzPts val="1600"/>
            </a:pPr>
            <a:r>
              <a:rPr lang="en-GB" sz="1600" i="1" dirty="0">
                <a:latin typeface="Times New Roman"/>
                <a:ea typeface="Times New Roman"/>
                <a:cs typeface="Times New Roman"/>
                <a:sym typeface="Times New Roman"/>
              </a:rPr>
              <a:t>Enhance off-season tourism to Snowdonia</a:t>
            </a:r>
            <a:endParaRPr sz="1600" i="1" dirty="0">
              <a:latin typeface="Times New Roman"/>
              <a:ea typeface="Times New Roman"/>
              <a:cs typeface="Times New Roman"/>
              <a:sym typeface="Times New Roman"/>
            </a:endParaRPr>
          </a:p>
          <a:p>
            <a:pPr marL="412750" indent="-285750" algn="just">
              <a:buSzPts val="1600"/>
            </a:pPr>
            <a:r>
              <a:rPr lang="en-GB" sz="1600" i="1" dirty="0">
                <a:latin typeface="Times New Roman"/>
                <a:ea typeface="Times New Roman"/>
                <a:cs typeface="Times New Roman"/>
                <a:sym typeface="Times New Roman"/>
              </a:rPr>
              <a:t>Encourage cross-cultural interaction and networking.</a:t>
            </a:r>
            <a:endParaRPr sz="1600" i="1" dirty="0">
              <a:latin typeface="Times New Roman"/>
              <a:ea typeface="Times New Roman"/>
              <a:cs typeface="Times New Roman"/>
              <a:sym typeface="Times New Roman"/>
            </a:endParaRPr>
          </a:p>
          <a:p>
            <a:pPr marL="412750" indent="-285750" algn="just">
              <a:buSzPts val="1600"/>
            </a:pPr>
            <a:r>
              <a:rPr lang="en-GB" sz="1600" i="1" dirty="0">
                <a:latin typeface="Times New Roman"/>
                <a:ea typeface="Times New Roman"/>
                <a:cs typeface="Times New Roman"/>
                <a:sym typeface="Times New Roman"/>
              </a:rPr>
              <a:t>Achieve at least 500 international attendees (De Barra, 2018)</a:t>
            </a:r>
            <a:endParaRPr sz="1600" dirty="0">
              <a:latin typeface="Times New Roman"/>
              <a:ea typeface="Times New Roman"/>
              <a:cs typeface="Times New Roman"/>
              <a:sym typeface="Times New Roman"/>
            </a:endParaRPr>
          </a:p>
        </p:txBody>
      </p:sp>
      <p:pic>
        <p:nvPicPr>
          <p:cNvPr id="155" name="Google Shape;155;p16"/>
          <p:cNvPicPr preferRelativeResize="0"/>
          <p:nvPr/>
        </p:nvPicPr>
        <p:blipFill>
          <a:blip r:embed="rId3">
            <a:alphaModFix/>
          </a:blip>
          <a:stretch>
            <a:fillRect/>
          </a:stretch>
        </p:blipFill>
        <p:spPr>
          <a:xfrm>
            <a:off x="6189150" y="1717400"/>
            <a:ext cx="2010874" cy="201087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17"/>
          <p:cNvSpPr txBox="1">
            <a:spLocks noGrp="1"/>
          </p:cNvSpPr>
          <p:nvPr>
            <p:ph type="title"/>
          </p:nvPr>
        </p:nvSpPr>
        <p:spPr>
          <a:xfrm>
            <a:off x="1052550" y="215850"/>
            <a:ext cx="7038900" cy="5577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GB" b="1">
                <a:latin typeface="Times New Roman"/>
                <a:ea typeface="Times New Roman"/>
                <a:cs typeface="Times New Roman"/>
                <a:sym typeface="Times New Roman"/>
              </a:rPr>
              <a:t>Market Factors</a:t>
            </a:r>
            <a:endParaRPr b="1">
              <a:latin typeface="Times New Roman"/>
              <a:ea typeface="Times New Roman"/>
              <a:cs typeface="Times New Roman"/>
              <a:sym typeface="Times New Roman"/>
            </a:endParaRPr>
          </a:p>
        </p:txBody>
      </p:sp>
      <p:sp>
        <p:nvSpPr>
          <p:cNvPr id="161" name="Google Shape;161;p17"/>
          <p:cNvSpPr txBox="1">
            <a:spLocks noGrp="1"/>
          </p:cNvSpPr>
          <p:nvPr>
            <p:ph type="body" idx="1"/>
          </p:nvPr>
        </p:nvSpPr>
        <p:spPr>
          <a:xfrm>
            <a:off x="179850" y="706244"/>
            <a:ext cx="6315000" cy="3132731"/>
          </a:xfrm>
          <a:prstGeom prst="rect">
            <a:avLst/>
          </a:prstGeom>
        </p:spPr>
        <p:txBody>
          <a:bodyPr spcFirstLastPara="1" wrap="square" lIns="91425" tIns="91425" rIns="91425" bIns="91425" anchor="t" anchorCtr="0">
            <a:noAutofit/>
          </a:bodyPr>
          <a:lstStyle/>
          <a:p>
            <a:pPr marL="171450" indent="-171450" algn="just"/>
            <a:r>
              <a:rPr lang="en-GB" sz="1200" b="1" dirty="0">
                <a:latin typeface="Calibri"/>
                <a:ea typeface="Calibri"/>
                <a:cs typeface="Calibri"/>
                <a:sym typeface="Calibri"/>
              </a:rPr>
              <a:t>Target Market</a:t>
            </a:r>
            <a:endParaRPr sz="1200" b="1" dirty="0">
              <a:latin typeface="Calibri"/>
              <a:ea typeface="Calibri"/>
              <a:cs typeface="Calibri"/>
              <a:sym typeface="Calibri"/>
            </a:endParaRPr>
          </a:p>
          <a:p>
            <a:pPr algn="just"/>
            <a:r>
              <a:rPr lang="en-GB" sz="1200" dirty="0">
                <a:latin typeface="Calibri"/>
                <a:ea typeface="Calibri"/>
                <a:cs typeface="Calibri"/>
                <a:sym typeface="Calibri"/>
              </a:rPr>
              <a:t>International Delegates: Culturists, orientalists, professionals from Europe, the USA, and Asia (De Barra, 2018).</a:t>
            </a:r>
            <a:endParaRPr sz="1200" dirty="0">
              <a:latin typeface="Calibri"/>
              <a:ea typeface="Calibri"/>
              <a:cs typeface="Calibri"/>
              <a:sym typeface="Calibri"/>
            </a:endParaRPr>
          </a:p>
          <a:p>
            <a:pPr algn="just"/>
            <a:r>
              <a:rPr lang="en-GB" sz="1200" dirty="0">
                <a:latin typeface="Calibri"/>
                <a:ea typeface="Calibri"/>
                <a:cs typeface="Calibri"/>
                <a:sym typeface="Calibri"/>
              </a:rPr>
              <a:t>Domestic Attendees: Welsh residents desiring cultural interchange and networking.</a:t>
            </a:r>
            <a:endParaRPr sz="1200" dirty="0">
              <a:latin typeface="Calibri"/>
              <a:ea typeface="Calibri"/>
              <a:cs typeface="Calibri"/>
              <a:sym typeface="Calibri"/>
            </a:endParaRPr>
          </a:p>
          <a:p>
            <a:pPr marL="171450" indent="-171450" algn="just"/>
            <a:r>
              <a:rPr lang="en-GB" sz="1200" b="1" dirty="0">
                <a:latin typeface="Calibri"/>
                <a:ea typeface="Calibri"/>
                <a:cs typeface="Calibri"/>
                <a:sym typeface="Calibri"/>
              </a:rPr>
              <a:t>Demand Analysis:</a:t>
            </a:r>
            <a:endParaRPr sz="1200" b="1" dirty="0">
              <a:latin typeface="Calibri"/>
              <a:ea typeface="Calibri"/>
              <a:cs typeface="Calibri"/>
              <a:sym typeface="Calibri"/>
            </a:endParaRPr>
          </a:p>
          <a:p>
            <a:pPr algn="just"/>
            <a:r>
              <a:rPr lang="en-GB" sz="1200" dirty="0">
                <a:latin typeface="Calibri"/>
                <a:ea typeface="Calibri"/>
                <a:cs typeface="Calibri"/>
                <a:sym typeface="Calibri"/>
              </a:rPr>
              <a:t>Cultural Tourism Growth: Expansion of interest in real cultural exploration across the globe.</a:t>
            </a:r>
            <a:endParaRPr sz="1200" dirty="0">
              <a:latin typeface="Calibri"/>
              <a:ea typeface="Calibri"/>
              <a:cs typeface="Calibri"/>
              <a:sym typeface="Calibri"/>
            </a:endParaRPr>
          </a:p>
          <a:p>
            <a:pPr algn="just"/>
            <a:r>
              <a:rPr lang="en-GB" sz="1200" dirty="0">
                <a:latin typeface="Calibri"/>
                <a:ea typeface="Calibri"/>
                <a:cs typeface="Calibri"/>
                <a:sym typeface="Calibri"/>
              </a:rPr>
              <a:t>Post-Pandemic Travel Trends: A trend to meaningful and immersive travel experiences (Sims-Williams, 2020).</a:t>
            </a:r>
            <a:endParaRPr sz="1200" dirty="0">
              <a:latin typeface="Calibri"/>
              <a:ea typeface="Calibri"/>
              <a:cs typeface="Calibri"/>
              <a:sym typeface="Calibri"/>
            </a:endParaRPr>
          </a:p>
          <a:p>
            <a:pPr marL="171450" indent="-171450" algn="just"/>
            <a:r>
              <a:rPr lang="en-GB" sz="1200" b="1" dirty="0">
                <a:latin typeface="Calibri"/>
                <a:ea typeface="Calibri"/>
                <a:cs typeface="Calibri"/>
                <a:sym typeface="Calibri"/>
              </a:rPr>
              <a:t>Supply and Competition:</a:t>
            </a:r>
            <a:endParaRPr sz="1200" dirty="0">
              <a:latin typeface="Calibri"/>
              <a:ea typeface="Calibri"/>
              <a:cs typeface="Calibri"/>
              <a:sym typeface="Calibri"/>
            </a:endParaRPr>
          </a:p>
          <a:p>
            <a:pPr algn="just"/>
            <a:r>
              <a:rPr lang="en-GB" sz="1200" dirty="0">
                <a:latin typeface="Calibri"/>
                <a:ea typeface="Calibri"/>
                <a:cs typeface="Calibri"/>
                <a:sym typeface="Calibri"/>
              </a:rPr>
              <a:t>Existing Events: Although such events as the Llangollen International Musical Eisteddfod can draw a crowd of international performers, there is room for specialisation in terms of a MICE-oriented cultural contest in Snowdonia.</a:t>
            </a:r>
            <a:endParaRPr sz="1200" dirty="0">
              <a:latin typeface="Calibri"/>
              <a:ea typeface="Calibri"/>
              <a:cs typeface="Calibri"/>
              <a:sym typeface="Calibri"/>
            </a:endParaRPr>
          </a:p>
          <a:p>
            <a:pPr algn="just"/>
            <a:r>
              <a:rPr lang="en-GB" sz="1200" dirty="0">
                <a:latin typeface="Calibri"/>
                <a:ea typeface="Calibri"/>
                <a:cs typeface="Calibri"/>
                <a:sym typeface="Calibri"/>
              </a:rPr>
              <a:t>Unique Selling Proposition: Mixing both business networking with cultural immersion in a scenic place (Sims-Williams, 2020). </a:t>
            </a:r>
            <a:endParaRPr sz="1200" dirty="0">
              <a:latin typeface="Calibri"/>
              <a:ea typeface="Calibri"/>
              <a:cs typeface="Calibri"/>
              <a:sym typeface="Calibri"/>
            </a:endParaRPr>
          </a:p>
          <a:p>
            <a:pPr marL="171450" indent="-171450" algn="just"/>
            <a:r>
              <a:rPr lang="en-GB" sz="1200" b="1" dirty="0">
                <a:latin typeface="Calibri"/>
                <a:ea typeface="Calibri"/>
                <a:cs typeface="Calibri"/>
                <a:sym typeface="Calibri"/>
              </a:rPr>
              <a:t>Marketing Activity:</a:t>
            </a:r>
            <a:endParaRPr sz="1200" dirty="0">
              <a:latin typeface="Calibri"/>
              <a:ea typeface="Calibri"/>
              <a:cs typeface="Calibri"/>
              <a:sym typeface="Calibri"/>
            </a:endParaRPr>
          </a:p>
          <a:p>
            <a:pPr algn="just"/>
            <a:r>
              <a:rPr lang="en-GB" sz="1200" dirty="0">
                <a:latin typeface="Calibri"/>
                <a:ea typeface="Calibri"/>
                <a:cs typeface="Calibri"/>
                <a:sym typeface="Calibri"/>
              </a:rPr>
              <a:t>Digital Campaigns: Using social media, email marketing, and cooperation with travel influencers.</a:t>
            </a:r>
            <a:endParaRPr sz="1200" dirty="0">
              <a:latin typeface="Calibri"/>
              <a:ea typeface="Calibri"/>
              <a:cs typeface="Calibri"/>
              <a:sym typeface="Calibri"/>
            </a:endParaRPr>
          </a:p>
          <a:p>
            <a:pPr algn="just"/>
            <a:r>
              <a:rPr lang="en-GB" sz="1200" dirty="0">
                <a:latin typeface="Calibri"/>
                <a:ea typeface="Calibri"/>
                <a:cs typeface="Calibri"/>
                <a:sym typeface="Calibri"/>
              </a:rPr>
              <a:t>Collaborations: Collaborate with the Visit Wales authorities and the local tourism groups to advertise the event.</a:t>
            </a:r>
            <a:endParaRPr sz="1200" dirty="0"/>
          </a:p>
        </p:txBody>
      </p:sp>
      <p:pic>
        <p:nvPicPr>
          <p:cNvPr id="162" name="Google Shape;162;p17"/>
          <p:cNvPicPr preferRelativeResize="0"/>
          <p:nvPr/>
        </p:nvPicPr>
        <p:blipFill>
          <a:blip r:embed="rId3">
            <a:alphaModFix/>
          </a:blip>
          <a:stretch>
            <a:fillRect/>
          </a:stretch>
        </p:blipFill>
        <p:spPr>
          <a:xfrm>
            <a:off x="6621725" y="2079825"/>
            <a:ext cx="2376001" cy="15708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8"/>
          <p:cNvSpPr txBox="1">
            <a:spLocks noGrp="1"/>
          </p:cNvSpPr>
          <p:nvPr>
            <p:ph type="title"/>
          </p:nvPr>
        </p:nvSpPr>
        <p:spPr>
          <a:xfrm>
            <a:off x="1229100" y="694700"/>
            <a:ext cx="7038900" cy="6123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en-GB" sz="3000" b="1">
                <a:latin typeface="Times New Roman"/>
                <a:ea typeface="Times New Roman"/>
                <a:cs typeface="Times New Roman"/>
                <a:sym typeface="Times New Roman"/>
              </a:rPr>
              <a:t>Competitor Review</a:t>
            </a:r>
            <a:endParaRPr sz="3000" b="1">
              <a:latin typeface="Times New Roman"/>
              <a:ea typeface="Times New Roman"/>
              <a:cs typeface="Times New Roman"/>
              <a:sym typeface="Times New Roman"/>
            </a:endParaRPr>
          </a:p>
        </p:txBody>
      </p:sp>
      <p:sp>
        <p:nvSpPr>
          <p:cNvPr id="168" name="Google Shape;168;p18"/>
          <p:cNvSpPr txBox="1">
            <a:spLocks noGrp="1"/>
          </p:cNvSpPr>
          <p:nvPr>
            <p:ph type="body" idx="1"/>
          </p:nvPr>
        </p:nvSpPr>
        <p:spPr>
          <a:xfrm>
            <a:off x="640875" y="1786425"/>
            <a:ext cx="5012400" cy="29112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Font typeface="Times New Roman"/>
              <a:buChar char="❖"/>
            </a:pPr>
            <a:r>
              <a:rPr lang="en-GB" sz="1600">
                <a:latin typeface="Times New Roman"/>
                <a:ea typeface="Times New Roman"/>
                <a:cs typeface="Times New Roman"/>
                <a:sym typeface="Times New Roman"/>
              </a:rPr>
              <a:t>Few direct MICE cultural events in Wales</a:t>
            </a:r>
            <a:endParaRPr sz="1600">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a:latin typeface="Times New Roman"/>
                <a:ea typeface="Times New Roman"/>
                <a:cs typeface="Times New Roman"/>
                <a:sym typeface="Times New Roman"/>
              </a:rPr>
              <a:t>Indirect competition: Hay Festival, Eisteddfod (Bowman, 2023)</a:t>
            </a:r>
            <a:endParaRPr sz="1600">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a:latin typeface="Times New Roman"/>
                <a:ea typeface="Times New Roman"/>
                <a:cs typeface="Times New Roman"/>
                <a:sym typeface="Times New Roman"/>
              </a:rPr>
              <a:t>Differentiator: B2B &amp; B2C hybrid cultural format</a:t>
            </a:r>
            <a:endParaRPr sz="1600">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a:latin typeface="Times New Roman"/>
                <a:ea typeface="Times New Roman"/>
                <a:cs typeface="Times New Roman"/>
                <a:sym typeface="Times New Roman"/>
              </a:rPr>
              <a:t>Positioned in nature-rich Snowdonia (Bowman, 2023)</a:t>
            </a:r>
            <a:endParaRPr sz="1600">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a:latin typeface="Times New Roman"/>
                <a:ea typeface="Times New Roman"/>
                <a:cs typeface="Times New Roman"/>
                <a:sym typeface="Times New Roman"/>
              </a:rPr>
              <a:t>Strong government and tourism support</a:t>
            </a:r>
            <a:endParaRPr sz="1600">
              <a:latin typeface="Times New Roman"/>
              <a:ea typeface="Times New Roman"/>
              <a:cs typeface="Times New Roman"/>
              <a:sym typeface="Times New Roman"/>
            </a:endParaRPr>
          </a:p>
        </p:txBody>
      </p:sp>
      <p:pic>
        <p:nvPicPr>
          <p:cNvPr id="169" name="Google Shape;169;p18"/>
          <p:cNvPicPr preferRelativeResize="0"/>
          <p:nvPr/>
        </p:nvPicPr>
        <p:blipFill>
          <a:blip r:embed="rId3">
            <a:alphaModFix/>
          </a:blip>
          <a:stretch>
            <a:fillRect/>
          </a:stretch>
        </p:blipFill>
        <p:spPr>
          <a:xfrm>
            <a:off x="6093300" y="1786422"/>
            <a:ext cx="2174702" cy="239217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9"/>
          <p:cNvSpPr txBox="1">
            <a:spLocks noGrp="1"/>
          </p:cNvSpPr>
          <p:nvPr>
            <p:ph type="title"/>
          </p:nvPr>
        </p:nvSpPr>
        <p:spPr>
          <a:xfrm>
            <a:off x="1365900" y="804125"/>
            <a:ext cx="7038900" cy="5577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GB" b="1"/>
              <a:t>Plas y Brenin –Venue Feasibility</a:t>
            </a:r>
            <a:endParaRPr b="1"/>
          </a:p>
        </p:txBody>
      </p:sp>
      <p:sp>
        <p:nvSpPr>
          <p:cNvPr id="175" name="Google Shape;175;p19"/>
          <p:cNvSpPr txBox="1">
            <a:spLocks noGrp="1"/>
          </p:cNvSpPr>
          <p:nvPr>
            <p:ph type="body" idx="1"/>
          </p:nvPr>
        </p:nvSpPr>
        <p:spPr>
          <a:xfrm>
            <a:off x="531450" y="1567550"/>
            <a:ext cx="4998900" cy="29112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National Outdoor Centre – Snowdonia</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Indoor meeting rooms and outdoor space</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Accommodates 150 onsite; nearby lodges for more</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Eco-conscious facilities, ideal for sustainability (Lyman‐Thomas, 2022)</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High accessibility via road, rail from Manchester/London</a:t>
            </a:r>
            <a:endParaRPr sz="1600" i="1">
              <a:latin typeface="Times New Roman"/>
              <a:ea typeface="Times New Roman"/>
              <a:cs typeface="Times New Roman"/>
              <a:sym typeface="Times New Roman"/>
            </a:endParaRPr>
          </a:p>
        </p:txBody>
      </p:sp>
      <p:pic>
        <p:nvPicPr>
          <p:cNvPr id="176" name="Google Shape;176;p19"/>
          <p:cNvPicPr preferRelativeResize="0"/>
          <p:nvPr/>
        </p:nvPicPr>
        <p:blipFill>
          <a:blip r:embed="rId3">
            <a:alphaModFix/>
          </a:blip>
          <a:stretch>
            <a:fillRect/>
          </a:stretch>
        </p:blipFill>
        <p:spPr>
          <a:xfrm>
            <a:off x="5610300" y="1838325"/>
            <a:ext cx="3124200" cy="14668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0"/>
          <p:cNvSpPr txBox="1">
            <a:spLocks noGrp="1"/>
          </p:cNvSpPr>
          <p:nvPr>
            <p:ph type="title"/>
          </p:nvPr>
        </p:nvSpPr>
        <p:spPr>
          <a:xfrm>
            <a:off x="1297500" y="639975"/>
            <a:ext cx="7038900" cy="5439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3000" b="1">
                <a:latin typeface="Times New Roman"/>
                <a:ea typeface="Times New Roman"/>
                <a:cs typeface="Times New Roman"/>
                <a:sym typeface="Times New Roman"/>
              </a:rPr>
              <a:t>Operational Planning</a:t>
            </a:r>
            <a:endParaRPr sz="3000" b="1">
              <a:latin typeface="Times New Roman"/>
              <a:ea typeface="Times New Roman"/>
              <a:cs typeface="Times New Roman"/>
              <a:sym typeface="Times New Roman"/>
            </a:endParaRPr>
          </a:p>
        </p:txBody>
      </p:sp>
      <p:sp>
        <p:nvSpPr>
          <p:cNvPr id="182" name="Google Shape;182;p20"/>
          <p:cNvSpPr txBox="1">
            <a:spLocks noGrp="1"/>
          </p:cNvSpPr>
          <p:nvPr>
            <p:ph type="body" idx="1"/>
          </p:nvPr>
        </p:nvSpPr>
        <p:spPr>
          <a:xfrm>
            <a:off x="613525" y="1499150"/>
            <a:ext cx="5313600" cy="29112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Staff: Event managers, local guides, culinary teams</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Logistics: AV tech, stage setup, catering, translators</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Partners: Local councils, tourism boards, artisan networks (Bradley, 2020)</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Accessibility: Transport links, signage, multi-language info</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Emergency &amp; health protocols planned (Bradley, 2020)</a:t>
            </a:r>
            <a:endParaRPr sz="1600" i="1">
              <a:latin typeface="Times New Roman"/>
              <a:ea typeface="Times New Roman"/>
              <a:cs typeface="Times New Roman"/>
              <a:sym typeface="Times New Roman"/>
            </a:endParaRPr>
          </a:p>
        </p:txBody>
      </p:sp>
      <p:pic>
        <p:nvPicPr>
          <p:cNvPr id="183" name="Google Shape;183;p20"/>
          <p:cNvPicPr preferRelativeResize="0"/>
          <p:nvPr/>
        </p:nvPicPr>
        <p:blipFill>
          <a:blip r:embed="rId3">
            <a:alphaModFix/>
          </a:blip>
          <a:stretch>
            <a:fillRect/>
          </a:stretch>
        </p:blipFill>
        <p:spPr>
          <a:xfrm>
            <a:off x="5927125" y="1611575"/>
            <a:ext cx="2912075" cy="217003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1"/>
          <p:cNvSpPr txBox="1">
            <a:spLocks noGrp="1"/>
          </p:cNvSpPr>
          <p:nvPr>
            <p:ph type="title"/>
          </p:nvPr>
        </p:nvSpPr>
        <p:spPr>
          <a:xfrm>
            <a:off x="1243975" y="228000"/>
            <a:ext cx="7038900" cy="571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3000" b="1">
                <a:latin typeface="Times New Roman"/>
                <a:ea typeface="Times New Roman"/>
                <a:cs typeface="Times New Roman"/>
                <a:sym typeface="Times New Roman"/>
              </a:rPr>
              <a:t>Financial Plan</a:t>
            </a:r>
            <a:endParaRPr sz="3000" b="1">
              <a:latin typeface="Times New Roman"/>
              <a:ea typeface="Times New Roman"/>
              <a:cs typeface="Times New Roman"/>
              <a:sym typeface="Times New Roman"/>
            </a:endParaRPr>
          </a:p>
        </p:txBody>
      </p:sp>
      <p:graphicFrame>
        <p:nvGraphicFramePr>
          <p:cNvPr id="189" name="Google Shape;189;p21"/>
          <p:cNvGraphicFramePr/>
          <p:nvPr/>
        </p:nvGraphicFramePr>
        <p:xfrm>
          <a:off x="928725" y="993650"/>
          <a:ext cx="7570475" cy="3799031"/>
        </p:xfrm>
        <a:graphic>
          <a:graphicData uri="http://schemas.openxmlformats.org/drawingml/2006/table">
            <a:tbl>
              <a:tblPr>
                <a:noFill/>
                <a:tableStyleId>{7074950B-CA41-4A41-9637-1473E605AB23}</a:tableStyleId>
              </a:tblPr>
              <a:tblGrid>
                <a:gridCol w="2864850">
                  <a:extLst>
                    <a:ext uri="{9D8B030D-6E8A-4147-A177-3AD203B41FA5}">
                      <a16:colId xmlns:a16="http://schemas.microsoft.com/office/drawing/2014/main" val="20000"/>
                    </a:ext>
                  </a:extLst>
                </a:gridCol>
                <a:gridCol w="4705625">
                  <a:extLst>
                    <a:ext uri="{9D8B030D-6E8A-4147-A177-3AD203B41FA5}">
                      <a16:colId xmlns:a16="http://schemas.microsoft.com/office/drawing/2014/main" val="20001"/>
                    </a:ext>
                  </a:extLst>
                </a:gridCol>
              </a:tblGrid>
              <a:tr h="226200">
                <a:tc>
                  <a:txBody>
                    <a:bodyPr/>
                    <a:lstStyle/>
                    <a:p>
                      <a:pPr marL="0" lvl="0" indent="0" algn="just" rtl="0">
                        <a:lnSpc>
                          <a:spcPct val="115000"/>
                        </a:lnSpc>
                        <a:spcBef>
                          <a:spcPts val="0"/>
                        </a:spcBef>
                        <a:spcAft>
                          <a:spcPts val="0"/>
                        </a:spcAft>
                        <a:buNone/>
                      </a:pPr>
                      <a:r>
                        <a:rPr lang="en-GB" sz="1200" b="1">
                          <a:solidFill>
                            <a:srgbClr val="FFFFFF"/>
                          </a:solidFill>
                          <a:latin typeface="Calibri"/>
                          <a:ea typeface="Calibri"/>
                          <a:cs typeface="Calibri"/>
                          <a:sym typeface="Calibri"/>
                        </a:rPr>
                        <a:t>Income Sources</a:t>
                      </a:r>
                      <a:endParaRPr sz="1000">
                        <a:solidFill>
                          <a:srgbClr val="FFFFFF"/>
                        </a:solidFill>
                      </a:endParaRPr>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284E3F"/>
                      </a:solidFill>
                      <a:prstDash val="solid"/>
                      <a:round/>
                      <a:headEnd type="none" w="sm" len="sm"/>
                      <a:tailEnd type="none" w="sm" len="sm"/>
                    </a:lnT>
                    <a:lnB w="6925" cap="flat" cmpd="sng">
                      <a:solidFill>
                        <a:srgbClr val="CCCCCC"/>
                      </a:solidFill>
                      <a:prstDash val="solid"/>
                      <a:round/>
                      <a:headEnd type="none" w="sm" len="sm"/>
                      <a:tailEnd type="none" w="sm" len="sm"/>
                    </a:lnB>
                    <a:solidFill>
                      <a:srgbClr val="356854"/>
                    </a:solidFill>
                  </a:tcPr>
                </a:tc>
                <a:tc>
                  <a:txBody>
                    <a:bodyPr/>
                    <a:lstStyle/>
                    <a:p>
                      <a:pPr marL="0" lvl="0" indent="0" algn="just" rtl="0">
                        <a:lnSpc>
                          <a:spcPct val="115000"/>
                        </a:lnSpc>
                        <a:spcBef>
                          <a:spcPts val="0"/>
                        </a:spcBef>
                        <a:spcAft>
                          <a:spcPts val="0"/>
                        </a:spcAft>
                        <a:buNone/>
                      </a:pPr>
                      <a:r>
                        <a:rPr lang="en-GB" sz="1200" b="1">
                          <a:solidFill>
                            <a:srgbClr val="FFFFFF"/>
                          </a:solidFill>
                          <a:latin typeface="Calibri"/>
                          <a:ea typeface="Calibri"/>
                          <a:cs typeface="Calibri"/>
                          <a:sym typeface="Calibri"/>
                        </a:rPr>
                        <a:t>Estimated Amount (£)</a:t>
                      </a:r>
                      <a:endParaRPr sz="1000">
                        <a:solidFill>
                          <a:srgbClr val="FFFFFF"/>
                        </a:solidFill>
                      </a:endParaRPr>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284E3F"/>
                      </a:solidFill>
                      <a:prstDash val="solid"/>
                      <a:round/>
                      <a:headEnd type="none" w="sm" len="sm"/>
                      <a:tailEnd type="none" w="sm" len="sm"/>
                    </a:lnT>
                    <a:lnB w="6925" cap="flat" cmpd="sng">
                      <a:solidFill>
                        <a:srgbClr val="CCCCCC"/>
                      </a:solidFill>
                      <a:prstDash val="solid"/>
                      <a:round/>
                      <a:headEnd type="none" w="sm" len="sm"/>
                      <a:tailEnd type="none" w="sm" len="sm"/>
                    </a:lnB>
                    <a:solidFill>
                      <a:srgbClr val="356854"/>
                    </a:solidFill>
                  </a:tcPr>
                </a:tc>
                <a:extLst>
                  <a:ext uri="{0D108BD9-81ED-4DB2-BD59-A6C34878D82A}">
                    <a16:rowId xmlns:a16="http://schemas.microsoft.com/office/drawing/2014/main" val="10000"/>
                  </a:ext>
                </a:extLst>
              </a:tr>
              <a:tr h="290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Ticket Sales (500 attendees @ £250)</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£125,000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Sponsorships and Partnerships</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£40,000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extLst>
                  <a:ext uri="{0D108BD9-81ED-4DB2-BD59-A6C34878D82A}">
                    <a16:rowId xmlns:a16="http://schemas.microsoft.com/office/drawing/2014/main" val="10002"/>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Government Grants (Visit Wales)</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£30,000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extLst>
                  <a:ext uri="{0D108BD9-81ED-4DB2-BD59-A6C34878D82A}">
                    <a16:rowId xmlns:a16="http://schemas.microsoft.com/office/drawing/2014/main" val="10003"/>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Total Income</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284E3F"/>
                      </a:solidFill>
                      <a:prstDash val="solid"/>
                      <a:round/>
                      <a:headEnd type="none" w="sm" len="sm"/>
                      <a:tailEnd type="none" w="sm" len="sm"/>
                    </a:lnB>
                    <a:solidFill>
                      <a:srgbClr val="F6F8F9"/>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£195,000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284E3F"/>
                      </a:solidFill>
                      <a:prstDash val="solid"/>
                      <a:round/>
                      <a:headEnd type="none" w="sm" len="sm"/>
                      <a:tailEnd type="none" w="sm" len="sm"/>
                    </a:lnB>
                    <a:solidFill>
                      <a:srgbClr val="F6F8F9"/>
                    </a:solidFill>
                  </a:tcPr>
                </a:tc>
                <a:extLst>
                  <a:ext uri="{0D108BD9-81ED-4DB2-BD59-A6C34878D82A}">
                    <a16:rowId xmlns:a16="http://schemas.microsoft.com/office/drawing/2014/main" val="10004"/>
                  </a:ext>
                </a:extLst>
              </a:tr>
              <a:tr h="226200">
                <a:tc>
                  <a:txBody>
                    <a:bodyPr/>
                    <a:lstStyle/>
                    <a:p>
                      <a:pPr marL="0" lvl="0" indent="0" algn="just" rtl="0">
                        <a:lnSpc>
                          <a:spcPct val="115000"/>
                        </a:lnSpc>
                        <a:spcBef>
                          <a:spcPts val="0"/>
                        </a:spcBef>
                        <a:spcAft>
                          <a:spcPts val="0"/>
                        </a:spcAft>
                        <a:buNone/>
                      </a:pPr>
                      <a:r>
                        <a:rPr lang="en-GB" sz="1200" b="1">
                          <a:solidFill>
                            <a:srgbClr val="FFFFFF"/>
                          </a:solidFill>
                          <a:latin typeface="Calibri"/>
                          <a:ea typeface="Calibri"/>
                          <a:cs typeface="Calibri"/>
                          <a:sym typeface="Calibri"/>
                        </a:rPr>
                        <a:t>Income Sources</a:t>
                      </a:r>
                      <a:endParaRPr sz="1000">
                        <a:solidFill>
                          <a:srgbClr val="FFFFFF"/>
                        </a:solidFill>
                      </a:endParaRPr>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284E3F"/>
                      </a:solidFill>
                      <a:prstDash val="solid"/>
                      <a:round/>
                      <a:headEnd type="none" w="sm" len="sm"/>
                      <a:tailEnd type="none" w="sm" len="sm"/>
                    </a:lnT>
                    <a:lnB w="6925" cap="flat" cmpd="sng">
                      <a:solidFill>
                        <a:srgbClr val="CCCCCC"/>
                      </a:solidFill>
                      <a:prstDash val="solid"/>
                      <a:round/>
                      <a:headEnd type="none" w="sm" len="sm"/>
                      <a:tailEnd type="none" w="sm" len="sm"/>
                    </a:lnB>
                    <a:solidFill>
                      <a:srgbClr val="356854"/>
                    </a:solidFill>
                  </a:tcPr>
                </a:tc>
                <a:tc>
                  <a:txBody>
                    <a:bodyPr/>
                    <a:lstStyle/>
                    <a:p>
                      <a:pPr marL="0" lvl="0" indent="0" algn="just" rtl="0">
                        <a:lnSpc>
                          <a:spcPct val="115000"/>
                        </a:lnSpc>
                        <a:spcBef>
                          <a:spcPts val="0"/>
                        </a:spcBef>
                        <a:spcAft>
                          <a:spcPts val="0"/>
                        </a:spcAft>
                        <a:buNone/>
                      </a:pPr>
                      <a:r>
                        <a:rPr lang="en-GB" sz="1200" b="1">
                          <a:solidFill>
                            <a:srgbClr val="FFFFFF"/>
                          </a:solidFill>
                          <a:latin typeface="Calibri"/>
                          <a:ea typeface="Calibri"/>
                          <a:cs typeface="Calibri"/>
                          <a:sym typeface="Calibri"/>
                        </a:rPr>
                        <a:t>Estimated Amount (£)</a:t>
                      </a:r>
                      <a:endParaRPr sz="1000">
                        <a:solidFill>
                          <a:srgbClr val="FFFFFF"/>
                        </a:solidFill>
                      </a:endParaRPr>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284E3F"/>
                      </a:solidFill>
                      <a:prstDash val="solid"/>
                      <a:round/>
                      <a:headEnd type="none" w="sm" len="sm"/>
                      <a:tailEnd type="none" w="sm" len="sm"/>
                    </a:lnT>
                    <a:lnB w="6925" cap="flat" cmpd="sng">
                      <a:solidFill>
                        <a:srgbClr val="CCCCCC"/>
                      </a:solidFill>
                      <a:prstDash val="solid"/>
                      <a:round/>
                      <a:headEnd type="none" w="sm" len="sm"/>
                      <a:tailEnd type="none" w="sm" len="sm"/>
                    </a:lnB>
                    <a:solidFill>
                      <a:srgbClr val="356854"/>
                    </a:solidFill>
                  </a:tcPr>
                </a:tc>
                <a:extLst>
                  <a:ext uri="{0D108BD9-81ED-4DB2-BD59-A6C34878D82A}">
                    <a16:rowId xmlns:a16="http://schemas.microsoft.com/office/drawing/2014/main" val="10005"/>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Venue Hire and Facilities</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£30,000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extLst>
                  <a:ext uri="{0D108BD9-81ED-4DB2-BD59-A6C34878D82A}">
                    <a16:rowId xmlns:a16="http://schemas.microsoft.com/office/drawing/2014/main" val="10006"/>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Catering Services</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£25,000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extLst>
                  <a:ext uri="{0D108BD9-81ED-4DB2-BD59-A6C34878D82A}">
                    <a16:rowId xmlns:a16="http://schemas.microsoft.com/office/drawing/2014/main" val="10007"/>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Marketing and Promotions</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£20,000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extLst>
                  <a:ext uri="{0D108BD9-81ED-4DB2-BD59-A6C34878D82A}">
                    <a16:rowId xmlns:a16="http://schemas.microsoft.com/office/drawing/2014/main" val="10008"/>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Staffing and Logistics</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£40,000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extLst>
                  <a:ext uri="{0D108BD9-81ED-4DB2-BD59-A6C34878D82A}">
                    <a16:rowId xmlns:a16="http://schemas.microsoft.com/office/drawing/2014/main" val="10009"/>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Equipment and Materials</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£15,000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extLst>
                  <a:ext uri="{0D108BD9-81ED-4DB2-BD59-A6C34878D82A}">
                    <a16:rowId xmlns:a16="http://schemas.microsoft.com/office/drawing/2014/main" val="10010"/>
                  </a:ext>
                </a:extLst>
              </a:tr>
              <a:tr h="290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Transportation and Accommodation</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£25,000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extLst>
                  <a:ext uri="{0D108BD9-81ED-4DB2-BD59-A6C34878D82A}">
                    <a16:rowId xmlns:a16="http://schemas.microsoft.com/office/drawing/2014/main" val="10011"/>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Contingency Fund (10%)</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£19,500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6F8F9"/>
                    </a:solidFill>
                  </a:tcPr>
                </a:tc>
                <a:extLst>
                  <a:ext uri="{0D108BD9-81ED-4DB2-BD59-A6C34878D82A}">
                    <a16:rowId xmlns:a16="http://schemas.microsoft.com/office/drawing/2014/main" val="10012"/>
                  </a:ext>
                </a:extLst>
              </a:tr>
              <a:tr h="226200">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Total Expenditure</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CCCCCC"/>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tc>
                  <a:txBody>
                    <a:bodyPr/>
                    <a:lstStyle/>
                    <a:p>
                      <a:pPr marL="0" lvl="0" indent="0" algn="just" rtl="0">
                        <a:lnSpc>
                          <a:spcPct val="115000"/>
                        </a:lnSpc>
                        <a:spcBef>
                          <a:spcPts val="0"/>
                        </a:spcBef>
                        <a:spcAft>
                          <a:spcPts val="0"/>
                        </a:spcAft>
                        <a:buNone/>
                      </a:pPr>
                      <a:r>
                        <a:rPr lang="en-GB" sz="1200">
                          <a:latin typeface="Calibri"/>
                          <a:ea typeface="Calibri"/>
                          <a:cs typeface="Calibri"/>
                          <a:sym typeface="Calibri"/>
                        </a:rPr>
                        <a:t>£174,500</a:t>
                      </a:r>
                      <a:endParaRPr sz="1000"/>
                    </a:p>
                  </a:txBody>
                  <a:tcPr marL="76200" marR="76200" marT="25400" marB="25400" anchor="ctr">
                    <a:lnL w="6925" cap="flat" cmpd="sng">
                      <a:solidFill>
                        <a:srgbClr val="CCCCCC"/>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CCCCCC"/>
                      </a:solidFill>
                      <a:prstDash val="solid"/>
                      <a:round/>
                      <a:headEnd type="none" w="sm" len="sm"/>
                      <a:tailEnd type="none" w="sm" len="sm"/>
                    </a:lnB>
                    <a:solidFill>
                      <a:srgbClr val="FFFFFF"/>
                    </a:solidFill>
                  </a:tcPr>
                </a:tc>
                <a:extLst>
                  <a:ext uri="{0D108BD9-81ED-4DB2-BD59-A6C34878D82A}">
                    <a16:rowId xmlns:a16="http://schemas.microsoft.com/office/drawing/2014/main" val="10013"/>
                  </a:ext>
                </a:extLst>
              </a:tr>
              <a:tr h="226200">
                <a:tc gridSpan="2">
                  <a:txBody>
                    <a:bodyPr/>
                    <a:lstStyle/>
                    <a:p>
                      <a:pPr marL="0" lvl="0" indent="0" algn="just" rtl="0">
                        <a:lnSpc>
                          <a:spcPct val="115000"/>
                        </a:lnSpc>
                        <a:spcBef>
                          <a:spcPts val="0"/>
                        </a:spcBef>
                        <a:spcAft>
                          <a:spcPts val="0"/>
                        </a:spcAft>
                        <a:buNone/>
                      </a:pPr>
                      <a:r>
                        <a:rPr lang="en-GB" sz="1200" b="1">
                          <a:latin typeface="Calibri"/>
                          <a:ea typeface="Calibri"/>
                          <a:cs typeface="Calibri"/>
                          <a:sym typeface="Calibri"/>
                        </a:rPr>
                        <a:t>Projected Surplus: £20,500</a:t>
                      </a:r>
                      <a:endParaRPr sz="1000"/>
                    </a:p>
                  </a:txBody>
                  <a:tcPr marL="76200" marR="76200" marT="25400" marB="25400" anchor="ctr">
                    <a:lnL w="6925" cap="flat" cmpd="sng">
                      <a:solidFill>
                        <a:srgbClr val="284E3F"/>
                      </a:solidFill>
                      <a:prstDash val="solid"/>
                      <a:round/>
                      <a:headEnd type="none" w="sm" len="sm"/>
                      <a:tailEnd type="none" w="sm" len="sm"/>
                    </a:lnL>
                    <a:lnR w="6925" cap="flat" cmpd="sng">
                      <a:solidFill>
                        <a:srgbClr val="284E3F"/>
                      </a:solidFill>
                      <a:prstDash val="solid"/>
                      <a:round/>
                      <a:headEnd type="none" w="sm" len="sm"/>
                      <a:tailEnd type="none" w="sm" len="sm"/>
                    </a:lnR>
                    <a:lnT w="6925" cap="flat" cmpd="sng">
                      <a:solidFill>
                        <a:srgbClr val="CCCCCC"/>
                      </a:solidFill>
                      <a:prstDash val="solid"/>
                      <a:round/>
                      <a:headEnd type="none" w="sm" len="sm"/>
                      <a:tailEnd type="none" w="sm" len="sm"/>
                    </a:lnT>
                    <a:lnB w="6925" cap="flat" cmpd="sng">
                      <a:solidFill>
                        <a:srgbClr val="284E3F"/>
                      </a:solidFill>
                      <a:prstDash val="solid"/>
                      <a:round/>
                      <a:headEnd type="none" w="sm" len="sm"/>
                      <a:tailEnd type="none" w="sm" len="sm"/>
                    </a:lnB>
                    <a:solidFill>
                      <a:srgbClr val="F6F8F9"/>
                    </a:solidFill>
                  </a:tcPr>
                </a:tc>
                <a:tc hMerge="1">
                  <a:txBody>
                    <a:bodyPr/>
                    <a:lstStyle/>
                    <a:p>
                      <a:endParaRPr lang="en-US"/>
                    </a:p>
                  </a:txBody>
                  <a:tcPr/>
                </a:tc>
                <a:extLst>
                  <a:ext uri="{0D108BD9-81ED-4DB2-BD59-A6C34878D82A}">
                    <a16:rowId xmlns:a16="http://schemas.microsoft.com/office/drawing/2014/main" val="10014"/>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2"/>
          <p:cNvSpPr txBox="1">
            <a:spLocks noGrp="1"/>
          </p:cNvSpPr>
          <p:nvPr>
            <p:ph type="title"/>
          </p:nvPr>
        </p:nvSpPr>
        <p:spPr>
          <a:xfrm>
            <a:off x="1297500" y="393750"/>
            <a:ext cx="7038900" cy="6639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GB" sz="3000" b="1">
                <a:latin typeface="Times New Roman"/>
                <a:ea typeface="Times New Roman"/>
                <a:cs typeface="Times New Roman"/>
                <a:sym typeface="Times New Roman"/>
              </a:rPr>
              <a:t>Marketing Strategy</a:t>
            </a:r>
            <a:endParaRPr sz="3000" b="1">
              <a:latin typeface="Times New Roman"/>
              <a:ea typeface="Times New Roman"/>
              <a:cs typeface="Times New Roman"/>
              <a:sym typeface="Times New Roman"/>
            </a:endParaRPr>
          </a:p>
        </p:txBody>
      </p:sp>
      <p:sp>
        <p:nvSpPr>
          <p:cNvPr id="195" name="Google Shape;195;p22"/>
          <p:cNvSpPr txBox="1">
            <a:spLocks noGrp="1"/>
          </p:cNvSpPr>
          <p:nvPr>
            <p:ph type="body" idx="1"/>
          </p:nvPr>
        </p:nvSpPr>
        <p:spPr>
          <a:xfrm>
            <a:off x="481475" y="1617025"/>
            <a:ext cx="5234100" cy="29112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Digital campaign: Visit Wales, Eventbrite, social media</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PR: Media partnerships, press kits, influencer outreach</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B2B: Tourism expos, international cultural bodies (Lekgau and Tichaawa, 2023)</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Multilingual campaign content (Welsh, English, French, German)</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Early bird strategy and travel packages (Lekgau and Tichaawa, 2023)</a:t>
            </a:r>
            <a:endParaRPr sz="1600" i="1">
              <a:latin typeface="Times New Roman"/>
              <a:ea typeface="Times New Roman"/>
              <a:cs typeface="Times New Roman"/>
              <a:sym typeface="Times New Roman"/>
            </a:endParaRPr>
          </a:p>
        </p:txBody>
      </p:sp>
      <p:pic>
        <p:nvPicPr>
          <p:cNvPr id="196" name="Google Shape;196;p22"/>
          <p:cNvPicPr preferRelativeResize="0"/>
          <p:nvPr/>
        </p:nvPicPr>
        <p:blipFill>
          <a:blip r:embed="rId3">
            <a:alphaModFix/>
          </a:blip>
          <a:stretch>
            <a:fillRect/>
          </a:stretch>
        </p:blipFill>
        <p:spPr>
          <a:xfrm>
            <a:off x="5795525" y="1528800"/>
            <a:ext cx="3123626" cy="239511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3"/>
          <p:cNvSpPr txBox="1">
            <a:spLocks noGrp="1"/>
          </p:cNvSpPr>
          <p:nvPr>
            <p:ph type="title"/>
          </p:nvPr>
        </p:nvSpPr>
        <p:spPr>
          <a:xfrm>
            <a:off x="1297500" y="596600"/>
            <a:ext cx="7038900" cy="7587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GB" b="1"/>
              <a:t>Sustainability &amp; Inclusivity</a:t>
            </a:r>
            <a:endParaRPr b="1"/>
          </a:p>
        </p:txBody>
      </p:sp>
      <p:sp>
        <p:nvSpPr>
          <p:cNvPr id="202" name="Google Shape;202;p23"/>
          <p:cNvSpPr txBox="1">
            <a:spLocks noGrp="1"/>
          </p:cNvSpPr>
          <p:nvPr>
            <p:ph type="body" idx="1"/>
          </p:nvPr>
        </p:nvSpPr>
        <p:spPr>
          <a:xfrm>
            <a:off x="486100" y="1784900"/>
            <a:ext cx="5226300" cy="29112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Zero plastic and local food sourcing</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Eco-partners for carbon offsetting</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Accessibility: Mobility-friendly, multi-language support</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Cultural protocols and heritage respect</a:t>
            </a:r>
            <a:endParaRPr sz="1600" i="1">
              <a:latin typeface="Times New Roman"/>
              <a:ea typeface="Times New Roman"/>
              <a:cs typeface="Times New Roman"/>
              <a:sym typeface="Times New Roman"/>
            </a:endParaRPr>
          </a:p>
          <a:p>
            <a:pPr marL="457200" lvl="0" indent="-330200" algn="l" rtl="0">
              <a:spcBef>
                <a:spcPts val="0"/>
              </a:spcBef>
              <a:spcAft>
                <a:spcPts val="0"/>
              </a:spcAft>
              <a:buSzPts val="1600"/>
              <a:buFont typeface="Times New Roman"/>
              <a:buChar char="❖"/>
            </a:pPr>
            <a:r>
              <a:rPr lang="en-GB" sz="1600" i="1">
                <a:latin typeface="Times New Roman"/>
                <a:ea typeface="Times New Roman"/>
                <a:cs typeface="Times New Roman"/>
                <a:sym typeface="Times New Roman"/>
              </a:rPr>
              <a:t>Diversity in speakers, food, and programming</a:t>
            </a:r>
            <a:endParaRPr sz="1600" i="1">
              <a:latin typeface="Times New Roman"/>
              <a:ea typeface="Times New Roman"/>
              <a:cs typeface="Times New Roman"/>
              <a:sym typeface="Times New Roman"/>
            </a:endParaRPr>
          </a:p>
        </p:txBody>
      </p:sp>
      <p:pic>
        <p:nvPicPr>
          <p:cNvPr id="203" name="Google Shape;203;p23"/>
          <p:cNvPicPr preferRelativeResize="0"/>
          <p:nvPr/>
        </p:nvPicPr>
        <p:blipFill>
          <a:blip r:embed="rId3">
            <a:alphaModFix/>
          </a:blip>
          <a:stretch>
            <a:fillRect/>
          </a:stretch>
        </p:blipFill>
        <p:spPr>
          <a:xfrm>
            <a:off x="5712400" y="1784900"/>
            <a:ext cx="3126800" cy="17588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4"/>
          <p:cNvSpPr txBox="1">
            <a:spLocks noGrp="1"/>
          </p:cNvSpPr>
          <p:nvPr>
            <p:ph type="title"/>
          </p:nvPr>
        </p:nvSpPr>
        <p:spPr>
          <a:xfrm>
            <a:off x="1297500" y="611100"/>
            <a:ext cx="7038900" cy="5559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GB" b="1"/>
              <a:t>Risk &amp; Contingency Planning</a:t>
            </a:r>
            <a:endParaRPr b="1"/>
          </a:p>
        </p:txBody>
      </p:sp>
      <p:sp>
        <p:nvSpPr>
          <p:cNvPr id="209" name="Google Shape;209;p24"/>
          <p:cNvSpPr txBox="1">
            <a:spLocks noGrp="1"/>
          </p:cNvSpPr>
          <p:nvPr>
            <p:ph type="body" idx="1"/>
          </p:nvPr>
        </p:nvSpPr>
        <p:spPr>
          <a:xfrm>
            <a:off x="703475" y="1668975"/>
            <a:ext cx="4791600" cy="2911200"/>
          </a:xfrm>
          <a:prstGeom prst="rect">
            <a:avLst/>
          </a:prstGeom>
        </p:spPr>
        <p:txBody>
          <a:bodyPr spcFirstLastPara="1" wrap="square" lIns="91425" tIns="91425" rIns="91425" bIns="91425" anchor="t" anchorCtr="0">
            <a:normAutofit/>
          </a:bodyPr>
          <a:lstStyle/>
          <a:p>
            <a:pPr marL="419100" indent="-285750">
              <a:buSzPts val="1500"/>
            </a:pPr>
            <a:r>
              <a:rPr lang="en-GB" sz="1500" i="1" dirty="0">
                <a:latin typeface="Times New Roman"/>
                <a:ea typeface="Times New Roman"/>
                <a:cs typeface="Times New Roman"/>
                <a:sym typeface="Times New Roman"/>
              </a:rPr>
              <a:t>Risks and Mitigation Strategies</a:t>
            </a:r>
            <a:endParaRPr sz="1500" i="1" dirty="0">
              <a:latin typeface="Times New Roman"/>
              <a:ea typeface="Times New Roman"/>
              <a:cs typeface="Times New Roman"/>
              <a:sym typeface="Times New Roman"/>
            </a:endParaRPr>
          </a:p>
          <a:p>
            <a:pPr marL="419100" indent="-285750">
              <a:buSzPts val="1500"/>
            </a:pPr>
            <a:r>
              <a:rPr lang="en-GB" sz="1500" i="1" dirty="0">
                <a:latin typeface="Times New Roman"/>
                <a:ea typeface="Times New Roman"/>
                <a:cs typeface="Times New Roman"/>
                <a:sym typeface="Times New Roman"/>
              </a:rPr>
              <a:t>Weather disruptions – backup indoor spaces</a:t>
            </a:r>
            <a:endParaRPr sz="1500" i="1" dirty="0">
              <a:latin typeface="Times New Roman"/>
              <a:ea typeface="Times New Roman"/>
              <a:cs typeface="Times New Roman"/>
              <a:sym typeface="Times New Roman"/>
            </a:endParaRPr>
          </a:p>
          <a:p>
            <a:pPr marL="419100" indent="-285750">
              <a:buSzPts val="1500"/>
            </a:pPr>
            <a:r>
              <a:rPr lang="en-GB" sz="1500" i="1" dirty="0">
                <a:latin typeface="Times New Roman"/>
                <a:ea typeface="Times New Roman"/>
                <a:cs typeface="Times New Roman"/>
                <a:sym typeface="Times New Roman"/>
              </a:rPr>
              <a:t>Low ticket sales – early bird + B2B targeting</a:t>
            </a:r>
            <a:endParaRPr sz="1500" i="1" dirty="0">
              <a:latin typeface="Times New Roman"/>
              <a:ea typeface="Times New Roman"/>
              <a:cs typeface="Times New Roman"/>
              <a:sym typeface="Times New Roman"/>
            </a:endParaRPr>
          </a:p>
          <a:p>
            <a:pPr marL="419100" indent="-285750">
              <a:buSzPts val="1500"/>
            </a:pPr>
            <a:r>
              <a:rPr lang="en-GB" sz="1500" i="1" dirty="0">
                <a:latin typeface="Times New Roman"/>
                <a:ea typeface="Times New Roman"/>
                <a:cs typeface="Times New Roman"/>
                <a:sym typeface="Times New Roman"/>
              </a:rPr>
              <a:t>Staffing gaps – flexible hiring pool (</a:t>
            </a:r>
            <a:r>
              <a:rPr lang="en-GB" sz="1500" i="1" dirty="0" err="1">
                <a:latin typeface="Times New Roman"/>
                <a:ea typeface="Times New Roman"/>
                <a:cs typeface="Times New Roman"/>
                <a:sym typeface="Times New Roman"/>
              </a:rPr>
              <a:t>Chubchuwong</a:t>
            </a:r>
            <a:r>
              <a:rPr lang="en-GB" sz="1500" i="1" dirty="0">
                <a:latin typeface="Times New Roman"/>
                <a:ea typeface="Times New Roman"/>
                <a:cs typeface="Times New Roman"/>
                <a:sym typeface="Times New Roman"/>
              </a:rPr>
              <a:t>, 2019)</a:t>
            </a:r>
            <a:endParaRPr sz="1500" i="1" dirty="0">
              <a:latin typeface="Times New Roman"/>
              <a:ea typeface="Times New Roman"/>
              <a:cs typeface="Times New Roman"/>
              <a:sym typeface="Times New Roman"/>
            </a:endParaRPr>
          </a:p>
          <a:p>
            <a:pPr marL="419100" indent="-285750">
              <a:buSzPts val="1500"/>
            </a:pPr>
            <a:r>
              <a:rPr lang="en-GB" sz="1500" i="1" dirty="0">
                <a:latin typeface="Times New Roman"/>
                <a:ea typeface="Times New Roman"/>
                <a:cs typeface="Times New Roman"/>
                <a:sym typeface="Times New Roman"/>
              </a:rPr>
              <a:t>Technical issues – on-site AV teams</a:t>
            </a:r>
            <a:endParaRPr sz="1500" i="1" dirty="0">
              <a:latin typeface="Times New Roman"/>
              <a:ea typeface="Times New Roman"/>
              <a:cs typeface="Times New Roman"/>
              <a:sym typeface="Times New Roman"/>
            </a:endParaRPr>
          </a:p>
          <a:p>
            <a:pPr marL="419100" indent="-285750">
              <a:buSzPts val="1500"/>
            </a:pPr>
            <a:r>
              <a:rPr lang="en-GB" sz="1500" i="1" dirty="0">
                <a:latin typeface="Times New Roman"/>
                <a:ea typeface="Times New Roman"/>
                <a:cs typeface="Times New Roman"/>
                <a:sym typeface="Times New Roman"/>
              </a:rPr>
              <a:t>Health protocols – contingency medical team</a:t>
            </a:r>
            <a:endParaRPr sz="1500" i="1" dirty="0">
              <a:latin typeface="Times New Roman"/>
              <a:ea typeface="Times New Roman"/>
              <a:cs typeface="Times New Roman"/>
              <a:sym typeface="Times New Roman"/>
            </a:endParaRPr>
          </a:p>
        </p:txBody>
      </p:sp>
      <p:pic>
        <p:nvPicPr>
          <p:cNvPr id="210" name="Google Shape;210;p24"/>
          <p:cNvPicPr preferRelativeResize="0"/>
          <p:nvPr/>
        </p:nvPicPr>
        <p:blipFill>
          <a:blip r:embed="rId3">
            <a:alphaModFix/>
          </a:blip>
          <a:stretch>
            <a:fillRect/>
          </a:stretch>
        </p:blipFill>
        <p:spPr>
          <a:xfrm>
            <a:off x="5589525" y="1668974"/>
            <a:ext cx="2519200" cy="19681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25"/>
          <p:cNvSpPr txBox="1">
            <a:spLocks noGrp="1"/>
          </p:cNvSpPr>
          <p:nvPr>
            <p:ph type="title"/>
          </p:nvPr>
        </p:nvSpPr>
        <p:spPr>
          <a:xfrm>
            <a:off x="1297500" y="659900"/>
            <a:ext cx="7038900" cy="648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p>
            <a:pPr marL="0" lvl="0" indent="0" algn="ctr" rtl="0">
              <a:spcBef>
                <a:spcPts val="0"/>
              </a:spcBef>
              <a:spcAft>
                <a:spcPts val="0"/>
              </a:spcAft>
              <a:buNone/>
            </a:pPr>
            <a:r>
              <a:rPr lang="en-GB" sz="3000" b="1">
                <a:latin typeface="Times New Roman"/>
                <a:ea typeface="Times New Roman"/>
                <a:cs typeface="Times New Roman"/>
                <a:sym typeface="Times New Roman"/>
              </a:rPr>
              <a:t>Conclusion</a:t>
            </a:r>
            <a:endParaRPr sz="3000" b="1">
              <a:latin typeface="Times New Roman"/>
              <a:ea typeface="Times New Roman"/>
              <a:cs typeface="Times New Roman"/>
              <a:sym typeface="Times New Roman"/>
            </a:endParaRPr>
          </a:p>
        </p:txBody>
      </p:sp>
      <p:sp>
        <p:nvSpPr>
          <p:cNvPr id="216" name="Google Shape;216;p2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just" rtl="0">
              <a:spcBef>
                <a:spcPts val="0"/>
              </a:spcBef>
              <a:spcAft>
                <a:spcPts val="0"/>
              </a:spcAft>
              <a:buNone/>
            </a:pPr>
            <a:r>
              <a:rPr lang="en-GB" sz="1500">
                <a:latin typeface="Times New Roman"/>
                <a:ea typeface="Times New Roman"/>
                <a:cs typeface="Times New Roman"/>
                <a:sym typeface="Times New Roman"/>
              </a:rPr>
              <a:t>The event planner concludes by reaffirming that Celtic Connections is a strategically viable and culturally significant MICE event aligned with Wales’ Year of Croeso 2025. Through a rich blend of heritage, business networking, and immersive experiences, the event will enhance Wales’ international image while promoting sustainable and inclusive tourism. With strong market demand, realistic financial projections, and robust operational planning, the proposal is both feasible and impactful. Positioned in the scenic heart of Snowdonia, the event promises to leave a lasting legacy of cultural exchange, economic benefit, and global awareness of Welsh identity and hospitality. The next step is implementation readiness.</a:t>
            </a:r>
            <a:endParaRPr sz="15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26"/>
          <p:cNvSpPr txBox="1">
            <a:spLocks noGrp="1"/>
          </p:cNvSpPr>
          <p:nvPr>
            <p:ph type="title"/>
          </p:nvPr>
        </p:nvSpPr>
        <p:spPr>
          <a:xfrm>
            <a:off x="1297500" y="640050"/>
            <a:ext cx="7038900" cy="5559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p>
            <a:pPr marL="0" lvl="0" indent="0" algn="ctr" rtl="0">
              <a:spcBef>
                <a:spcPts val="0"/>
              </a:spcBef>
              <a:spcAft>
                <a:spcPts val="0"/>
              </a:spcAft>
              <a:buNone/>
            </a:pPr>
            <a:r>
              <a:rPr lang="en-GB" b="1" dirty="0"/>
              <a:t>Reference List part 1</a:t>
            </a:r>
            <a:endParaRPr b="1" dirty="0"/>
          </a:p>
        </p:txBody>
      </p:sp>
      <p:sp>
        <p:nvSpPr>
          <p:cNvPr id="222" name="Google Shape;222;p26"/>
          <p:cNvSpPr txBox="1">
            <a:spLocks noGrp="1"/>
          </p:cNvSpPr>
          <p:nvPr>
            <p:ph type="body" idx="1"/>
          </p:nvPr>
        </p:nvSpPr>
        <p:spPr>
          <a:xfrm>
            <a:off x="177800" y="1195950"/>
            <a:ext cx="8635200" cy="3881572"/>
          </a:xfrm>
          <a:prstGeom prst="rect">
            <a:avLst/>
          </a:prstGeom>
        </p:spPr>
        <p:txBody>
          <a:bodyPr spcFirstLastPara="1" wrap="square" lIns="91425" tIns="91425" rIns="91425" bIns="91425" anchor="t" anchorCtr="0">
            <a:noAutofit/>
          </a:bodyPr>
          <a:lstStyle/>
          <a:p>
            <a:pPr marL="152400" lvl="0" indent="0" algn="just" rtl="0">
              <a:spcBef>
                <a:spcPts val="0"/>
              </a:spcBef>
              <a:spcAft>
                <a:spcPts val="0"/>
              </a:spcAft>
              <a:buSzPts val="1200"/>
              <a:buNone/>
            </a:pPr>
            <a:r>
              <a:rPr lang="en-GB" sz="1050" dirty="0"/>
              <a:t>1.	Beckett, L., 2023. Child poverty in Wales: Exploring the challenges for schooling future generations. Cardiff: University of Wales Press.</a:t>
            </a:r>
          </a:p>
          <a:p>
            <a:pPr marL="152400" lvl="0" indent="0" algn="just" rtl="0">
              <a:spcBef>
                <a:spcPts val="0"/>
              </a:spcBef>
              <a:spcAft>
                <a:spcPts val="0"/>
              </a:spcAft>
              <a:buSzPts val="1200"/>
              <a:buNone/>
            </a:pPr>
            <a:r>
              <a:rPr lang="en-GB" sz="1050" dirty="0"/>
              <a:t>2.	Bowman, M., 2023. Contemporary Celtic Spirituality. In: Belief Beyond Boundaries, pp. 55–102. Routledge.</a:t>
            </a:r>
          </a:p>
          <a:p>
            <a:pPr marL="152400" lvl="0" indent="0" algn="just" rtl="0">
              <a:spcBef>
                <a:spcPts val="0"/>
              </a:spcBef>
              <a:spcAft>
                <a:spcPts val="0"/>
              </a:spcAft>
              <a:buSzPts val="1200"/>
              <a:buNone/>
            </a:pPr>
            <a:r>
              <a:rPr lang="en-GB" sz="1050" dirty="0"/>
              <a:t>3.	Bradley, I., 2020. Following the Celtic Way: A New Assessment of Celtic Christianity. Augsburg Books.</a:t>
            </a:r>
          </a:p>
          <a:p>
            <a:pPr marL="152400" lvl="0" indent="0" algn="just" rtl="0">
              <a:spcBef>
                <a:spcPts val="0"/>
              </a:spcBef>
              <a:spcAft>
                <a:spcPts val="0"/>
              </a:spcAft>
              <a:buSzPts val="1200"/>
              <a:buNone/>
            </a:pPr>
            <a:r>
              <a:rPr lang="en-GB" sz="1050" dirty="0"/>
              <a:t>4.	</a:t>
            </a:r>
            <a:r>
              <a:rPr lang="en-GB" sz="1050" dirty="0" err="1"/>
              <a:t>Chubchuwong</a:t>
            </a:r>
            <a:r>
              <a:rPr lang="en-GB" sz="1050" dirty="0"/>
              <a:t>, M., 2019. The impact of CSR satisfaction on destination loyalty: A study of MICE </a:t>
            </a:r>
            <a:r>
              <a:rPr lang="en-GB" sz="1050" dirty="0" err="1"/>
              <a:t>travelers</a:t>
            </a:r>
            <a:r>
              <a:rPr lang="en-GB" sz="1050" dirty="0"/>
              <a:t> in Thailand. Asia Pacific Journal of Tourism Research, 24(2), pp.168–179.</a:t>
            </a:r>
          </a:p>
          <a:p>
            <a:pPr marL="152400" lvl="0" indent="0" algn="just" rtl="0">
              <a:spcBef>
                <a:spcPts val="0"/>
              </a:spcBef>
              <a:spcAft>
                <a:spcPts val="0"/>
              </a:spcAft>
              <a:buSzPts val="1200"/>
              <a:buNone/>
            </a:pPr>
            <a:r>
              <a:rPr lang="en-GB" sz="1050" dirty="0"/>
              <a:t>5.	</a:t>
            </a:r>
            <a:r>
              <a:rPr lang="en-GB" sz="1050" dirty="0" err="1"/>
              <a:t>Celticconnections</a:t>
            </a:r>
            <a:r>
              <a:rPr lang="en-GB" sz="1050" dirty="0"/>
              <a:t>, 2025. The UK's premier celebration of Celtic music. [Online] Available at: https://www.celticconnections.com/ [Accessed 13 May 2025].</a:t>
            </a:r>
          </a:p>
          <a:p>
            <a:pPr marL="152400" lvl="0" indent="0" algn="just" rtl="0">
              <a:spcBef>
                <a:spcPts val="0"/>
              </a:spcBef>
              <a:spcAft>
                <a:spcPts val="0"/>
              </a:spcAft>
              <a:buSzPts val="1200"/>
              <a:buNone/>
            </a:pPr>
            <a:r>
              <a:rPr lang="en-GB" sz="1050" dirty="0"/>
              <a:t>6.	Day, M.W., 2022. Wyn Roberts: The Blue Dragon? Conservatism, Welsh patriotism and North Wales c. 1970s–1990s. PhD. Bangor University.</a:t>
            </a:r>
          </a:p>
          <a:p>
            <a:pPr marL="152400" lvl="0" indent="0" algn="just" rtl="0">
              <a:spcBef>
                <a:spcPts val="0"/>
              </a:spcBef>
              <a:spcAft>
                <a:spcPts val="0"/>
              </a:spcAft>
              <a:buSzPts val="1200"/>
              <a:buNone/>
            </a:pPr>
            <a:r>
              <a:rPr lang="en-GB" sz="1050" dirty="0"/>
              <a:t>7.	De Barra, C., 2018. The coming of the Celts, AD 1860: Celtic nationalism in Ireland and Wales. University of Notre Dame Press.</a:t>
            </a:r>
          </a:p>
          <a:p>
            <a:pPr marL="152400" lvl="0" indent="0" algn="just" rtl="0">
              <a:spcBef>
                <a:spcPts val="0"/>
              </a:spcBef>
              <a:spcAft>
                <a:spcPts val="0"/>
              </a:spcAft>
              <a:buSzPts val="1200"/>
              <a:buNone/>
            </a:pPr>
            <a:r>
              <a:rPr lang="en-GB" sz="1050" dirty="0"/>
              <a:t>8.	Fox, D., Powell, S. and Watson, D., 2014. Doing events research: from theory to practice. Oxford: Routledge.</a:t>
            </a:r>
          </a:p>
          <a:p>
            <a:pPr marL="152400" lvl="0" indent="0" algn="just" rtl="0">
              <a:spcBef>
                <a:spcPts val="0"/>
              </a:spcBef>
              <a:spcAft>
                <a:spcPts val="0"/>
              </a:spcAft>
              <a:buSzPts val="1200"/>
              <a:buNone/>
            </a:pPr>
            <a:r>
              <a:rPr lang="en-GB" sz="1050" dirty="0"/>
              <a:t>9.	Getz, D. and Page, S.J., 2019. Event studies: theory, research and policy for planned events. 3rd ed. Oxford: Routledge.</a:t>
            </a:r>
          </a:p>
          <a:p>
            <a:pPr marL="152400" lvl="0" indent="0" algn="just" rtl="0">
              <a:spcBef>
                <a:spcPts val="0"/>
              </a:spcBef>
              <a:spcAft>
                <a:spcPts val="0"/>
              </a:spcAft>
              <a:buSzPts val="1200"/>
              <a:buNone/>
            </a:pPr>
            <a:r>
              <a:rPr lang="en-GB" sz="1050" dirty="0"/>
              <a:t>10.	Groom, D., 2022. Research Framework for the Archaeology of Wales 2021–2026: Maritime Chapter. [pdf] Available at: https://archaeoleg.org.uk/ [Accessed 15 May 2025].</a:t>
            </a:r>
          </a:p>
          <a:p>
            <a:pPr marL="152400" lvl="0" indent="0" algn="just" rtl="0">
              <a:spcBef>
                <a:spcPts val="0"/>
              </a:spcBef>
              <a:spcAft>
                <a:spcPts val="0"/>
              </a:spcAft>
              <a:buSzPts val="1200"/>
              <a:buNone/>
            </a:pPr>
            <a:r>
              <a:rPr lang="en-GB" sz="1050" dirty="0"/>
              <a:t>11.	Herbert, I., 2023. Tinseltown: Hollywood and the Beautiful Game – a Match Made in Wrexham. London: Hachette UK.</a:t>
            </a:r>
          </a:p>
          <a:p>
            <a:pPr marL="152400" lvl="0" indent="0" algn="just" rtl="0">
              <a:spcBef>
                <a:spcPts val="0"/>
              </a:spcBef>
              <a:spcAft>
                <a:spcPts val="0"/>
              </a:spcAft>
              <a:buSzPts val="1200"/>
              <a:buNone/>
            </a:pPr>
            <a:r>
              <a:rPr lang="en-GB" sz="1050" dirty="0"/>
              <a:t>12.	</a:t>
            </a:r>
            <a:r>
              <a:rPr lang="en-GB" sz="1050" dirty="0" err="1"/>
              <a:t>Hestler</a:t>
            </a:r>
            <a:r>
              <a:rPr lang="en-GB" sz="1050" dirty="0"/>
              <a:t>, A., Spilling, J.A. and </a:t>
            </a:r>
            <a:r>
              <a:rPr lang="en-GB" sz="1050" dirty="0" err="1"/>
              <a:t>Scirri</a:t>
            </a:r>
            <a:r>
              <a:rPr lang="en-GB" sz="1050" dirty="0"/>
              <a:t>, K., 2020. Wales. New York: Cavendish Square Publishing, LLC.</a:t>
            </a:r>
          </a:p>
          <a:p>
            <a:pPr marL="152400" lvl="0" indent="0" algn="just" rtl="0">
              <a:spcBef>
                <a:spcPts val="0"/>
              </a:spcBef>
              <a:spcAft>
                <a:spcPts val="0"/>
              </a:spcAft>
              <a:buSzPts val="1200"/>
              <a:buNone/>
            </a:pPr>
            <a:r>
              <a:rPr lang="en-GB" sz="1050" dirty="0"/>
              <a:t>13.	Jackson, T., 2025. The care economy. Chichester: John Wiley &amp; Sons.</a:t>
            </a:r>
          </a:p>
          <a:p>
            <a:pPr marL="152400" lvl="0" indent="0" algn="just" rtl="0">
              <a:spcBef>
                <a:spcPts val="0"/>
              </a:spcBef>
              <a:spcAft>
                <a:spcPts val="0"/>
              </a:spcAft>
              <a:buSzPts val="1200"/>
              <a:buNone/>
            </a:pPr>
            <a:r>
              <a:rPr lang="en-GB" sz="1050" dirty="0"/>
              <a:t>14.	</a:t>
            </a:r>
            <a:r>
              <a:rPr lang="en-GB" sz="1050" dirty="0" err="1"/>
              <a:t>Lekgau</a:t>
            </a:r>
            <a:r>
              <a:rPr lang="en-GB" sz="1050" dirty="0"/>
              <a:t>, R.J. and </a:t>
            </a:r>
            <a:r>
              <a:rPr lang="en-GB" sz="1050" dirty="0" err="1"/>
              <a:t>Tichaawa</a:t>
            </a:r>
            <a:r>
              <a:rPr lang="en-GB" sz="1050" dirty="0"/>
              <a:t>, T.M., 2023. Dynamic Changes and Recovery in Event Venues: Perspectives from MICE Event Planners and Venue Managers. Studia </a:t>
            </a:r>
            <a:r>
              <a:rPr lang="en-GB" sz="1050" dirty="0" err="1"/>
              <a:t>Periegetica</a:t>
            </a:r>
            <a:r>
              <a:rPr lang="en-GB" sz="1050" dirty="0"/>
              <a:t>, 44(4), pp.139–158.</a:t>
            </a:r>
          </a:p>
          <a:p>
            <a:pPr marL="152400" lvl="0" indent="0" algn="just" rtl="0">
              <a:spcBef>
                <a:spcPts val="0"/>
              </a:spcBef>
              <a:spcAft>
                <a:spcPts val="0"/>
              </a:spcAft>
              <a:buSzPts val="1200"/>
              <a:buNone/>
            </a:pPr>
            <a:endParaRPr sz="10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CC0FB-E9FC-D54E-B72D-D90F99ABF599}"/>
              </a:ext>
            </a:extLst>
          </p:cNvPr>
          <p:cNvSpPr>
            <a:spLocks noGrp="1"/>
          </p:cNvSpPr>
          <p:nvPr>
            <p:ph type="title"/>
          </p:nvPr>
        </p:nvSpPr>
        <p:spPr>
          <a:xfrm>
            <a:off x="1204722" y="305432"/>
            <a:ext cx="7038900" cy="679146"/>
          </a:xfrm>
        </p:spPr>
        <p:txBody>
          <a:bodyPr/>
          <a:lstStyle/>
          <a:p>
            <a:pPr algn="ctr"/>
            <a:r>
              <a:rPr kumimoji="0" lang="en-GB" sz="2400" b="1" i="0" u="none" strike="noStrike" kern="0" cap="none" spc="0" normalizeH="0" baseline="0" noProof="0" dirty="0">
                <a:ln>
                  <a:noFill/>
                </a:ln>
                <a:solidFill>
                  <a:srgbClr val="FFFFFF"/>
                </a:solidFill>
                <a:effectLst/>
                <a:uLnTx/>
                <a:uFillTx/>
                <a:latin typeface="Montserrat"/>
                <a:sym typeface="Montserrat"/>
              </a:rPr>
              <a:t>Reference List part 2</a:t>
            </a:r>
            <a:endParaRPr lang="en-GB" dirty="0"/>
          </a:p>
        </p:txBody>
      </p:sp>
      <p:sp>
        <p:nvSpPr>
          <p:cNvPr id="6" name="TextBox 5">
            <a:extLst>
              <a:ext uri="{FF2B5EF4-FFF2-40B4-BE49-F238E27FC236}">
                <a16:creationId xmlns:a16="http://schemas.microsoft.com/office/drawing/2014/main" id="{BDB2006D-11DC-AA55-BE65-252B95505D36}"/>
              </a:ext>
            </a:extLst>
          </p:cNvPr>
          <p:cNvSpPr txBox="1"/>
          <p:nvPr/>
        </p:nvSpPr>
        <p:spPr>
          <a:xfrm>
            <a:off x="628185" y="867750"/>
            <a:ext cx="7887629" cy="3970318"/>
          </a:xfrm>
          <a:prstGeom prst="rect">
            <a:avLst/>
          </a:prstGeom>
          <a:noFill/>
        </p:spPr>
        <p:txBody>
          <a:bodyPr wrap="square" rtlCol="0">
            <a:spAutoFit/>
          </a:bodyPr>
          <a:lstStyle/>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15.	Le </a:t>
            </a:r>
            <a:r>
              <a:rPr lang="en-GB" sz="1050" dirty="0" err="1">
                <a:solidFill>
                  <a:schemeClr val="bg1"/>
                </a:solidFill>
                <a:latin typeface="Lato" panose="020F0502020204030203" pitchFamily="34" charset="0"/>
                <a:ea typeface="Lato" panose="020F0502020204030203" pitchFamily="34" charset="0"/>
                <a:cs typeface="Lato" panose="020F0502020204030203" pitchFamily="34" charset="0"/>
              </a:rPr>
              <a:t>Nevez</a:t>
            </a:r>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 C. and Whitfield, P., 2012. The Rough Guide to Wales. London: Rough Guides.</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16.	Lyman‐Thomas, J.S., 2022. Celtic: “Celtic Things” and “Things Celtic”–Identity, Language, and Mythology. In: A Companion to J.R.R. Tolkien, pp.271–282.</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17.	Meredith, J.R., Mantel, S.J. and Shafer, S.M., 2022. Project management: a managerial approach. Hoboken: Wiley.</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18.	O’Toole, W., 2011. Events feasibility and development: from strategy to operations. Oxford: Elsevier.</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19.	Owen, A., ed., 2024. Children’s Writers’ &amp; Artists’ Yearbook 2025: The best advice on writing and publishing for children. London: Bloomsbury Publishing.</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20.	Prasad, N., </a:t>
            </a:r>
            <a:r>
              <a:rPr lang="en-GB" sz="1050" dirty="0" err="1">
                <a:solidFill>
                  <a:schemeClr val="bg1"/>
                </a:solidFill>
                <a:latin typeface="Lato" panose="020F0502020204030203" pitchFamily="34" charset="0"/>
                <a:ea typeface="Lato" panose="020F0502020204030203" pitchFamily="34" charset="0"/>
                <a:cs typeface="Lato" panose="020F0502020204030203" pitchFamily="34" charset="0"/>
              </a:rPr>
              <a:t>Penm</a:t>
            </a:r>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 J., Watson, D.E., Tran, B.N., Dai, Z. and Tan, E.C., 2025. Association between self-reported pain experiences in hospital and ratings of care, readmission and emergency department visits: a population-based study from New South Wales, Australia. Anaesthesia, 80(3), pp.269–277. https://doi.org/xxx</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21.	Price, W.R., 2021. Mining for tourists: an analysis of industrial tourism and government policy in Wales. Tourism Planning &amp; Development, 18(4), pp.435–456. https://doi.org/xxx</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22.	Rhodes, M.A., 2019. The memory work of Welsh heritage: Multidimensional landscapes of a multinational Wales. PhD. Kent State University.</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23.	Rogers, T. and Wynn-Moylan, P., 2022. Conferences and conventions: a global industry. 4th ed. Oxford: Routledge.</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24.	Sims-Williams, P., 2020. An Alternative to ‘Celtic from the East’ and ‘Celtic from the West’. Cambridge Archaeological Journal, 30(3), pp.511–529.</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25.	Smith, A., 2012. Events and urban regeneration: the strategic use of events to revitalise cities. Oxford: Routledge.</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26.	Tiến, P., Burton, S.K., Hearn, L. and Joso, J., 2024. New Welsh Review, 136(Winter). Parthian Books.</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27.	Townsend, P., 2023. The last refuge: A survey of residential institutions and homes for the aged in England and Wales. London: Routledge.</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28.	Tung, K.L., 2025. Reasons to learn a minoritised language: the case of migrant new speakers of Welsh in Cardiff, Wales. Language, Culture and Curriculum, pp.1–19. https://doi.org/xxx</a:t>
            </a:r>
          </a:p>
          <a:p>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29.	</a:t>
            </a:r>
            <a:r>
              <a:rPr lang="en-GB" sz="1050" dirty="0" err="1">
                <a:solidFill>
                  <a:schemeClr val="bg1"/>
                </a:solidFill>
                <a:latin typeface="Lato" panose="020F0502020204030203" pitchFamily="34" charset="0"/>
                <a:ea typeface="Lato" panose="020F0502020204030203" pitchFamily="34" charset="0"/>
                <a:cs typeface="Lato" panose="020F0502020204030203" pitchFamily="34" charset="0"/>
              </a:rPr>
              <a:t>Vittle</a:t>
            </a:r>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 A., 2023. Charles and the Welsh Revolt. Talybont: Y </a:t>
            </a:r>
            <a:r>
              <a:rPr lang="en-GB" sz="1050" dirty="0" err="1">
                <a:solidFill>
                  <a:schemeClr val="bg1"/>
                </a:solidFill>
                <a:latin typeface="Lato" panose="020F0502020204030203" pitchFamily="34" charset="0"/>
                <a:ea typeface="Lato" panose="020F0502020204030203" pitchFamily="34" charset="0"/>
                <a:cs typeface="Lato" panose="020F0502020204030203" pitchFamily="34" charset="0"/>
              </a:rPr>
              <a:t>Lolfa</a:t>
            </a:r>
            <a:r>
              <a:rPr lang="en-GB" sz="1050" dirty="0">
                <a:solidFill>
                  <a:schemeClr val="bg1"/>
                </a:solidFill>
                <a:latin typeface="Lato" panose="020F0502020204030203" pitchFamily="34" charset="0"/>
                <a:ea typeface="Lato" panose="020F0502020204030203" pitchFamily="34" charset="0"/>
                <a:cs typeface="Lato" panose="020F0502020204030203" pitchFamily="34" charset="0"/>
              </a:rPr>
              <a:t>.</a:t>
            </a:r>
          </a:p>
        </p:txBody>
      </p:sp>
    </p:spTree>
    <p:extLst>
      <p:ext uri="{BB962C8B-B14F-4D97-AF65-F5344CB8AC3E}">
        <p14:creationId xmlns:p14="http://schemas.microsoft.com/office/powerpoint/2010/main" val="38065524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66D85-17D3-4738-329E-2521FCCF0DFC}"/>
              </a:ext>
            </a:extLst>
          </p:cNvPr>
          <p:cNvSpPr>
            <a:spLocks noGrp="1"/>
          </p:cNvSpPr>
          <p:nvPr>
            <p:ph type="title"/>
          </p:nvPr>
        </p:nvSpPr>
        <p:spPr/>
        <p:txBody>
          <a:bodyPr/>
          <a:lstStyle/>
          <a:p>
            <a:r>
              <a:rPr lang="en-GB" dirty="0"/>
              <a:t>AI declaration</a:t>
            </a:r>
          </a:p>
        </p:txBody>
      </p:sp>
      <p:sp>
        <p:nvSpPr>
          <p:cNvPr id="6" name="TextBox 5">
            <a:extLst>
              <a:ext uri="{FF2B5EF4-FFF2-40B4-BE49-F238E27FC236}">
                <a16:creationId xmlns:a16="http://schemas.microsoft.com/office/drawing/2014/main" id="{CAC5576F-AC4D-B523-2968-DA41D1D3E382}"/>
              </a:ext>
            </a:extLst>
          </p:cNvPr>
          <p:cNvSpPr txBox="1"/>
          <p:nvPr/>
        </p:nvSpPr>
        <p:spPr>
          <a:xfrm>
            <a:off x="524256" y="910519"/>
            <a:ext cx="8180832" cy="3416320"/>
          </a:xfrm>
          <a:prstGeom prst="rect">
            <a:avLst/>
          </a:prstGeom>
          <a:noFill/>
        </p:spPr>
        <p:txBody>
          <a:bodyPr wrap="square">
            <a:spAutoFit/>
          </a:bodyPr>
          <a:lstStyle/>
          <a:p>
            <a:r>
              <a:rPr lang="en-GB" sz="1800" dirty="0">
                <a:solidFill>
                  <a:schemeClr val="bg1"/>
                </a:solidFill>
              </a:rPr>
              <a:t>I acknowledge the use of ChatGPT (https://chat.openai.com) on 18</a:t>
            </a:r>
            <a:r>
              <a:rPr lang="en-GB" sz="1800" baseline="30000" dirty="0">
                <a:solidFill>
                  <a:schemeClr val="bg1"/>
                </a:solidFill>
              </a:rPr>
              <a:t>th</a:t>
            </a:r>
            <a:r>
              <a:rPr lang="en-GB" sz="1800" dirty="0">
                <a:solidFill>
                  <a:schemeClr val="bg1"/>
                </a:solidFill>
              </a:rPr>
              <a:t> of May 2025 to support my assessment through research, structure, and proofreading assistance, in accordance with the permitted categories for this assessment. I used the prompt(s):</a:t>
            </a:r>
          </a:p>
          <a:p>
            <a:pPr marL="285750" indent="-285750">
              <a:buFont typeface="Arial" panose="020B0604020202020204" pitchFamily="34" charset="0"/>
              <a:buChar char="•"/>
            </a:pPr>
            <a:r>
              <a:rPr lang="en-GB" sz="1800" dirty="0">
                <a:solidFill>
                  <a:schemeClr val="bg1"/>
                </a:solidFill>
              </a:rPr>
              <a:t>"Can you help me condense and restructure some slides for clarity and presentation flow?“</a:t>
            </a:r>
          </a:p>
          <a:p>
            <a:pPr marL="285750" indent="-285750">
              <a:buFont typeface="Arial" panose="020B0604020202020204" pitchFamily="34" charset="0"/>
              <a:buChar char="•"/>
            </a:pPr>
            <a:r>
              <a:rPr lang="en-GB" sz="1800" dirty="0">
                <a:solidFill>
                  <a:schemeClr val="bg1"/>
                </a:solidFill>
              </a:rPr>
              <a:t>"Can you assist with proofreading and grammar checking for my reference list and slide </a:t>
            </a:r>
            <a:r>
              <a:rPr lang="en-GB" sz="1800" err="1">
                <a:solidFill>
                  <a:schemeClr val="bg1"/>
                </a:solidFill>
              </a:rPr>
              <a:t>content</a:t>
            </a:r>
            <a:r>
              <a:rPr lang="en-GB" sz="1800">
                <a:solidFill>
                  <a:schemeClr val="bg1"/>
                </a:solidFill>
              </a:rPr>
              <a:t>?“</a:t>
            </a:r>
          </a:p>
          <a:p>
            <a:r>
              <a:rPr lang="en-GB" sz="1800">
                <a:solidFill>
                  <a:schemeClr val="bg1"/>
                </a:solidFill>
              </a:rPr>
              <a:t>I </a:t>
            </a:r>
            <a:r>
              <a:rPr lang="en-GB" sz="1800" dirty="0">
                <a:solidFill>
                  <a:schemeClr val="bg1"/>
                </a:solidFill>
              </a:rPr>
              <a:t>confirm that I have not presented any AI-generated text as my own final submission. I confirm I have copies of my drafts, notes, and other resources I used before and after the use of AI tools, which I may be asked to provide as evidence.</a:t>
            </a:r>
          </a:p>
        </p:txBody>
      </p:sp>
    </p:spTree>
    <p:extLst>
      <p:ext uri="{BB962C8B-B14F-4D97-AF65-F5344CB8AC3E}">
        <p14:creationId xmlns:p14="http://schemas.microsoft.com/office/powerpoint/2010/main" val="995439392"/>
      </p:ext>
    </p:extLst>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1981</Words>
  <Application>Microsoft Office PowerPoint</Application>
  <PresentationFormat>On-screen Show (16:9)</PresentationFormat>
  <Paragraphs>143</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Calibri</vt:lpstr>
      <vt:lpstr>Lato</vt:lpstr>
      <vt:lpstr>Times New Roman</vt:lpstr>
      <vt:lpstr>Arial</vt:lpstr>
      <vt:lpstr>Montserrat</vt:lpstr>
      <vt:lpstr>Focus</vt:lpstr>
      <vt:lpstr> INTERNATIONAL MEETINGS MANAGEMENT FOR THE HOTEL INDUSTRY  CELTIC CONNECTIONS: A GLOBAL CULTURAL EXCHANGE IN SNOWDONIA</vt:lpstr>
      <vt:lpstr>Introduction</vt:lpstr>
      <vt:lpstr>Event Content and Context </vt:lpstr>
      <vt:lpstr>Strategic Aim &amp; Objectives</vt:lpstr>
      <vt:lpstr>Market Factors</vt:lpstr>
      <vt:lpstr>Competitor Review</vt:lpstr>
      <vt:lpstr>Plas y Brenin –Venue Feasibility</vt:lpstr>
      <vt:lpstr>Operational Planning</vt:lpstr>
      <vt:lpstr>Financial Plan</vt:lpstr>
      <vt:lpstr>Marketing Strategy</vt:lpstr>
      <vt:lpstr>Sustainability &amp; Inclusivity</vt:lpstr>
      <vt:lpstr>Risk &amp; Contingency Planning</vt:lpstr>
      <vt:lpstr>Conclusion</vt:lpstr>
      <vt:lpstr>Reference List part 1</vt:lpstr>
      <vt:lpstr>Reference List part 2</vt:lpstr>
      <vt:lpstr>AI declaration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Anamaria Alma Vida (2244885)</cp:lastModifiedBy>
  <cp:revision>2</cp:revision>
  <dcterms:modified xsi:type="dcterms:W3CDTF">2025-05-21T03:38:32Z</dcterms:modified>
</cp:coreProperties>
</file>