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E46F91-28C9-4D52-A65A-19C505296B45}" v="2" dt="2026-07-13T10:20:24.0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46" d="100"/>
          <a:sy n="46" d="100"/>
        </p:scale>
        <p:origin x="29" y="7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med Nawaf" userId="97fd9207829b346e" providerId="LiveId" clId="{AA008A4B-9C88-4FB4-AFD1-9736FFF9780C}"/>
    <pc:docChg chg="addSld modSld">
      <pc:chgData name="Mohammed Nawaf" userId="97fd9207829b346e" providerId="LiveId" clId="{AA008A4B-9C88-4FB4-AFD1-9736FFF9780C}" dt="2026-07-13T10:21:01.903" v="80" actId="20577"/>
      <pc:docMkLst>
        <pc:docMk/>
      </pc:docMkLst>
      <pc:sldChg chg="modSp mod">
        <pc:chgData name="Mohammed Nawaf" userId="97fd9207829b346e" providerId="LiveId" clId="{AA008A4B-9C88-4FB4-AFD1-9736FFF9780C}" dt="2026-07-13T10:21:01.903" v="80" actId="20577"/>
        <pc:sldMkLst>
          <pc:docMk/>
          <pc:sldMk cId="0" sldId="256"/>
        </pc:sldMkLst>
        <pc:spChg chg="mod">
          <ac:chgData name="Mohammed Nawaf" userId="97fd9207829b346e" providerId="LiveId" clId="{AA008A4B-9C88-4FB4-AFD1-9736FFF9780C}" dt="2026-07-13T10:21:01.903" v="80" actId="20577"/>
          <ac:spMkLst>
            <pc:docMk/>
            <pc:sldMk cId="0" sldId="256"/>
            <ac:spMk id="7" creationId="{00000000-0000-0000-0000-000000000000}"/>
          </ac:spMkLst>
        </pc:spChg>
      </pc:sldChg>
      <pc:sldChg chg="addSp modSp new mod">
        <pc:chgData name="Mohammed Nawaf" userId="97fd9207829b346e" providerId="LiveId" clId="{AA008A4B-9C88-4FB4-AFD1-9736FFF9780C}" dt="2026-07-13T09:36:21.820" v="26" actId="207"/>
        <pc:sldMkLst>
          <pc:docMk/>
          <pc:sldMk cId="4250307432" sldId="268"/>
        </pc:sldMkLst>
        <pc:spChg chg="add mod">
          <ac:chgData name="Mohammed Nawaf" userId="97fd9207829b346e" providerId="LiveId" clId="{AA008A4B-9C88-4FB4-AFD1-9736FFF9780C}" dt="2026-07-13T09:36:21.820" v="26" actId="207"/>
          <ac:spMkLst>
            <pc:docMk/>
            <pc:sldMk cId="4250307432" sldId="268"/>
            <ac:spMk id="2" creationId="{930185D8-E139-2E4A-378B-B704F732ABD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810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3D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4206240"/>
            <a:ext cx="3840480" cy="3840480"/>
          </a:xfrm>
          <a:prstGeom prst="ellipse">
            <a:avLst/>
          </a:prstGeom>
          <a:solidFill>
            <a:srgbClr val="1C7293">
              <a:alpha val="30000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10607040" y="5394960"/>
            <a:ext cx="2194560" cy="2194560"/>
          </a:xfrm>
          <a:prstGeom prst="ellipse">
            <a:avLst/>
          </a:prstGeom>
          <a:solidFill>
            <a:srgbClr val="E8A33D">
              <a:alpha val="35000"/>
            </a:srgbClr>
          </a:solidFill>
          <a:ln/>
        </p:spPr>
      </p:sp>
      <p:sp>
        <p:nvSpPr>
          <p:cNvPr id="4" name="Text 2"/>
          <p:cNvSpPr/>
          <p:nvPr/>
        </p:nvSpPr>
        <p:spPr>
          <a:xfrm>
            <a:off x="731520" y="1645920"/>
            <a:ext cx="987552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31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MACHINE LEARNING-BASED DETECTION OF</a:t>
            </a:r>
            <a:endParaRPr lang="en-US" sz="3100" dirty="0"/>
          </a:p>
          <a:p>
            <a:pPr marL="0" indent="0" algn="l">
              <a:lnSpc>
                <a:spcPct val="115000"/>
              </a:lnSpc>
              <a:buNone/>
            </a:pPr>
            <a:r>
              <a:rPr lang="en-US" sz="31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FAKE PRODUCT REVIEWS IN E-COMMERCE PLATFORMS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731520" y="3657600"/>
            <a:ext cx="9144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i="1" dirty="0">
                <a:solidFill>
                  <a:srgbClr val="E8A3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Comparative Study — Research Proposal Presentation</a:t>
            </a:r>
            <a:endParaRPr lang="en-US" sz="1800" dirty="0"/>
          </a:p>
        </p:txBody>
      </p:sp>
      <p:sp>
        <p:nvSpPr>
          <p:cNvPr id="6" name="Shape 4"/>
          <p:cNvSpPr/>
          <p:nvPr/>
        </p:nvSpPr>
        <p:spPr>
          <a:xfrm>
            <a:off x="731520" y="4297680"/>
            <a:ext cx="2743200" cy="0"/>
          </a:xfrm>
          <a:prstGeom prst="line">
            <a:avLst/>
          </a:prstGeom>
          <a:noFill/>
          <a:ln w="25400">
            <a:solidFill>
              <a:srgbClr val="1C7293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31520" y="4572000"/>
            <a:ext cx="777240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lnSpc>
                <a:spcPct val="135000"/>
              </a:lnSpc>
            </a:pPr>
            <a:r>
              <a:rPr lang="en-US" sz="1400" b="1" dirty="0">
                <a:solidFill>
                  <a:srgbClr val="CADC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ACFA7004 — Research Methods and Professional Development
Mohammed Nawaf</a:t>
            </a:r>
            <a:r>
              <a:rPr lang="en-US" sz="1400" dirty="0">
                <a:solidFill>
                  <a:srgbClr val="CADC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|  2541121 
MSc Data Science with AI |  Lecturer: Mohammed Ben Farah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Context: Why This Matters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234440"/>
            <a:ext cx="539496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20000"/>
              </a:lnSpc>
              <a:spcAft>
                <a:spcPts val="1400"/>
              </a:spcAft>
              <a:buSzPct val="100000"/>
              <a:buChar char="•"/>
            </a:pPr>
            <a:r>
              <a:rPr lang="en-US" sz="15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Online reviews are now the dominant substitute for physical product inspection on platforms such as Amazon and Alibaba</a:t>
            </a:r>
            <a:endParaRPr lang="en-US" sz="15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5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dependence has created a profitable incentive to manipulate reviews at scale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457200" y="2880360"/>
            <a:ext cx="5394960" cy="2331720"/>
          </a:xfrm>
          <a:prstGeom prst="roundRect">
            <a:avLst>
              <a:gd name="adj" fmla="val 3137"/>
            </a:avLst>
          </a:prstGeom>
          <a:solidFill>
            <a:srgbClr val="E4EEF1"/>
          </a:solidFill>
          <a:ln/>
        </p:spPr>
      </p:sp>
      <p:sp>
        <p:nvSpPr>
          <p:cNvPr id="5" name="Text 3"/>
          <p:cNvSpPr/>
          <p:nvPr/>
        </p:nvSpPr>
        <p:spPr>
          <a:xfrm>
            <a:off x="457200" y="3017520"/>
            <a:ext cx="53949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4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62%</a:t>
            </a:r>
            <a:endParaRPr lang="en-US" sz="6400" dirty="0"/>
          </a:p>
        </p:txBody>
      </p:sp>
      <p:sp>
        <p:nvSpPr>
          <p:cNvPr id="6" name="Text 4"/>
          <p:cNvSpPr/>
          <p:nvPr/>
        </p:nvSpPr>
        <p:spPr>
          <a:xfrm>
            <a:off x="777240" y="4114800"/>
            <a:ext cx="47548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3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 consumers report a significant gap between the online review and the actual product received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777240" y="4937760"/>
            <a:ext cx="4754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 = 3,614 respondents  |  LocalCircles consumer survey, 2022 [16]</a:t>
            </a:r>
            <a:endParaRPr lang="en-US" sz="1050" dirty="0"/>
          </a:p>
        </p:txBody>
      </p:sp>
      <p:pic>
        <p:nvPicPr>
          <p:cNvPr id="8" name="Image 0" descr="1783930323335_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1371600"/>
            <a:ext cx="4937760" cy="3950208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6400800" y="5440680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Consumer-reported gap between review and product received. Source: LocalCircles, 2022 [16].</a:t>
            </a:r>
            <a:endParaRPr lang="en-US" sz="10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Background: How the Threat Has Evolved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1897380" y="1325880"/>
            <a:ext cx="731520" cy="731520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4" name="Text 2"/>
          <p:cNvSpPr/>
          <p:nvPr/>
        </p:nvSpPr>
        <p:spPr>
          <a:xfrm>
            <a:off x="1897380" y="132588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457200" y="2240280"/>
            <a:ext cx="3611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2008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457200" y="260604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Jindal &amp; Liu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594360" y="2971800"/>
            <a:ext cx="33375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Analysed 5.8 million Amazon reviews; built the first opinion-spam taxonomy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457200" y="4160520"/>
            <a:ext cx="3611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78% AUC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457200" y="457200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[1]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5692140" y="1325880"/>
            <a:ext cx="731520" cy="731520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11" name="Text 9"/>
          <p:cNvSpPr/>
          <p:nvPr/>
        </p:nvSpPr>
        <p:spPr>
          <a:xfrm>
            <a:off x="5692140" y="132588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4251960" y="2240280"/>
            <a:ext cx="3611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2017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4251960" y="260604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Yao et al.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4389120" y="2971800"/>
            <a:ext cx="33375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RNNs auto-generate fake reviews that evade statistical detectors and posting-rate red flags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4251960" y="4160520"/>
            <a:ext cx="3611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Detectors evaded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4251960" y="457200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[8]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9486900" y="1325880"/>
            <a:ext cx="731520" cy="73152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8" name="Text 16"/>
          <p:cNvSpPr/>
          <p:nvPr/>
        </p:nvSpPr>
        <p:spPr>
          <a:xfrm>
            <a:off x="9486900" y="132588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8046720" y="2240280"/>
            <a:ext cx="3611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2022</a:t>
            </a:r>
            <a:endParaRPr lang="en-US" sz="2000" dirty="0"/>
          </a:p>
        </p:txBody>
      </p:sp>
      <p:sp>
        <p:nvSpPr>
          <p:cNvPr id="20" name="Text 18"/>
          <p:cNvSpPr/>
          <p:nvPr/>
        </p:nvSpPr>
        <p:spPr>
          <a:xfrm>
            <a:off x="8046720" y="260604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Salminen et al.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8183880" y="2971800"/>
            <a:ext cx="33375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GPT-2 generates synthetic reviews nearly indistinguishable from genuine ones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8046720" y="4160520"/>
            <a:ext cx="3611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E8A3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20,000 vs 20,000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8046720" y="457200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[10]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457200" y="5257800"/>
            <a:ext cx="11247120" cy="960120"/>
          </a:xfrm>
          <a:prstGeom prst="roundRect">
            <a:avLst>
              <a:gd name="adj" fmla="val 7619"/>
            </a:avLst>
          </a:prstGeom>
          <a:solidFill>
            <a:srgbClr val="0B3D57"/>
          </a:solidFill>
          <a:ln/>
        </p:spPr>
      </p:sp>
      <p:sp>
        <p:nvSpPr>
          <p:cNvPr id="25" name="Text 23"/>
          <p:cNvSpPr/>
          <p:nvPr/>
        </p:nvSpPr>
        <p:spPr>
          <a:xfrm>
            <a:off x="822960" y="5257800"/>
            <a:ext cx="105156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threat has evolved: human deception  →  coordinated crowdsourced spam  →  autonomously generated language-model spam</a:t>
            </a:r>
            <a:endParaRPr lang="en-US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Problem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80160"/>
            <a:ext cx="5212080" cy="1508760"/>
          </a:xfrm>
          <a:prstGeom prst="roundRect">
            <a:avLst>
              <a:gd name="adj" fmla="val 4848"/>
            </a:avLst>
          </a:prstGeom>
          <a:solidFill>
            <a:srgbClr val="E4EEF1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1371600"/>
            <a:ext cx="21031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90.5%</a:t>
            </a:r>
            <a:endParaRPr lang="en-US" sz="3800" dirty="0"/>
          </a:p>
        </p:txBody>
      </p:sp>
      <p:sp>
        <p:nvSpPr>
          <p:cNvPr id="5" name="Text 3"/>
          <p:cNvSpPr/>
          <p:nvPr/>
        </p:nvSpPr>
        <p:spPr>
          <a:xfrm>
            <a:off x="2834640" y="1417320"/>
            <a:ext cx="265176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BERT accuracy on the curated Ott corpus [12]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457200" y="2926080"/>
            <a:ext cx="5212080" cy="1508760"/>
          </a:xfrm>
          <a:prstGeom prst="roundRect">
            <a:avLst>
              <a:gd name="adj" fmla="val 4848"/>
            </a:avLst>
          </a:prstGeom>
          <a:solidFill>
            <a:srgbClr val="FBF0DF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3017520"/>
            <a:ext cx="21031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71–73%</a:t>
            </a:r>
            <a:endParaRPr lang="en-US" sz="3400" dirty="0"/>
          </a:p>
        </p:txBody>
      </p:sp>
      <p:sp>
        <p:nvSpPr>
          <p:cNvPr id="8" name="Text 6"/>
          <p:cNvSpPr/>
          <p:nvPr/>
        </p:nvSpPr>
        <p:spPr>
          <a:xfrm>
            <a:off x="2834640" y="3063240"/>
            <a:ext cx="265176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models on real-world, noisy Yelp data [12]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457200" y="4572000"/>
            <a:ext cx="52120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i="1" dirty="0">
                <a:solidFill>
                  <a:srgbClr val="0B3D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a 15–18 percentage-point gap that remains unexplained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6035040" y="1325880"/>
            <a:ext cx="566928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20000"/>
              </a:lnSpc>
              <a:spcAft>
                <a:spcPts val="1200"/>
              </a:spcAft>
              <a:buSzPct val="100000"/>
              <a:buChar char="•"/>
            </a:pPr>
            <a:r>
              <a:rPr lang="en-US" sz="14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comparative studies benchmark only on pre-2015 datasets (Ott [2]; Yelp [4],[6])</a:t>
            </a:r>
            <a:endParaRPr lang="en-US" sz="14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4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Mukherjee et al.: fake and genuine Yelp reviews use almost identical vocabulary — content-based methods alone do not generalise [4]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6035040" y="3794760"/>
            <a:ext cx="5669280" cy="1965960"/>
          </a:xfrm>
          <a:prstGeom prst="roundRect">
            <a:avLst>
              <a:gd name="adj" fmla="val 3721"/>
            </a:avLst>
          </a:prstGeom>
          <a:solidFill>
            <a:srgbClr val="0B3D57"/>
          </a:solidFill>
          <a:ln/>
        </p:spPr>
      </p:sp>
      <p:sp>
        <p:nvSpPr>
          <p:cNvPr id="12" name="Text 10"/>
          <p:cNvSpPr/>
          <p:nvPr/>
        </p:nvSpPr>
        <p:spPr>
          <a:xfrm>
            <a:off x="6309360" y="3794760"/>
            <a:ext cx="5120640" cy="1965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existing study tests classical ML, deep learning, and transformer models together against human-written, behavioural, and AI-generated fake reviews in one comparison.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Literature Review Summary</a:t>
            </a:r>
            <a:endParaRPr lang="en-US" sz="28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371600"/>
          <a:ext cx="11247120" cy="2926080"/>
        </p:xfrm>
        <a:graphic>
          <a:graphicData uri="http://schemas.openxmlformats.org/drawingml/2006/table">
            <a:tbl>
              <a:tblPr/>
              <a:tblGrid>
                <a:gridCol w="2651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1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43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852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Theme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D5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Key Work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D5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Contribution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D5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52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Content-based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Ott et al. [2]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~90% accuracy on hotel reviews — but domain-specific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52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Behaviour-based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Mukherjee et al. [4]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Reviewer patterns outperform vocabulary on Yelp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52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Deep learning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Kennedy et al. [12]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Fine-tuned BERT outperforms all classical models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52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Adversarial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Aghakhani et al. [9]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FakeGAN-generated spam defeats existing detectors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Shape 1"/>
          <p:cNvSpPr/>
          <p:nvPr/>
        </p:nvSpPr>
        <p:spPr>
          <a:xfrm>
            <a:off x="457200" y="4617720"/>
            <a:ext cx="11247120" cy="1371600"/>
          </a:xfrm>
          <a:prstGeom prst="roundRect">
            <a:avLst>
              <a:gd name="adj" fmla="val 5333"/>
            </a:avLst>
          </a:prstGeom>
          <a:solidFill>
            <a:srgbClr val="FBF0DF"/>
          </a:solidFill>
          <a:ln/>
        </p:spPr>
      </p:sp>
      <p:sp>
        <p:nvSpPr>
          <p:cNvPr id="5" name="Text 2"/>
          <p:cNvSpPr/>
          <p:nvPr/>
        </p:nvSpPr>
        <p:spPr>
          <a:xfrm>
            <a:off x="822960" y="4617720"/>
            <a:ext cx="10515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i="1" dirty="0">
                <a:solidFill>
                  <a:srgbClr val="0B3D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gap: no unified, multi-dataset comparison spans content-based, behaviour-based, deep-learning, and adversarial-generation threats together.</a:t>
            </a:r>
            <a:endParaRPr lang="en-US" sz="1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Aim and Objectives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34440"/>
            <a:ext cx="11247120" cy="1234440"/>
          </a:xfrm>
          <a:prstGeom prst="roundRect">
            <a:avLst>
              <a:gd name="adj" fmla="val 5926"/>
            </a:avLst>
          </a:prstGeom>
          <a:solidFill>
            <a:srgbClr val="0B3D57"/>
          </a:solidFill>
          <a:ln/>
        </p:spPr>
      </p:sp>
      <p:sp>
        <p:nvSpPr>
          <p:cNvPr id="4" name="Text 2"/>
          <p:cNvSpPr/>
          <p:nvPr/>
        </p:nvSpPr>
        <p:spPr>
          <a:xfrm>
            <a:off x="777240" y="1234440"/>
            <a:ext cx="106070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500" b="1" dirty="0">
                <a:solidFill>
                  <a:srgbClr val="E8A3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AIM:  </a:t>
            </a: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comparatively evaluate classical machine learning, deep learning, and transformer-based approaches for detecting fake e-commerce reviews — including AI-generated ones — to identify which generalises most robustly.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457200" y="2743200"/>
            <a:ext cx="3611880" cy="3246120"/>
          </a:xfrm>
          <a:prstGeom prst="roundRect">
            <a:avLst>
              <a:gd name="adj" fmla="val 2254"/>
            </a:avLst>
          </a:prstGeom>
          <a:solidFill>
            <a:srgbClr val="E4EEF1"/>
          </a:solidFill>
          <a:ln/>
        </p:spPr>
      </p:sp>
      <p:sp>
        <p:nvSpPr>
          <p:cNvPr id="6" name="Shape 4"/>
          <p:cNvSpPr/>
          <p:nvPr/>
        </p:nvSpPr>
        <p:spPr>
          <a:xfrm>
            <a:off x="1943100" y="3017520"/>
            <a:ext cx="640080" cy="640080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7" name="Text 5"/>
          <p:cNvSpPr/>
          <p:nvPr/>
        </p:nvSpPr>
        <p:spPr>
          <a:xfrm>
            <a:off x="1943100" y="301752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640080" y="3840480"/>
            <a:ext cx="3246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Build the Dataset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731520" y="4343400"/>
            <a:ext cx="306324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Assemble a labelled, multi-source dataset: Ott corpus [2] + Yelp filtered set [4],[6] + Salminen's GPT-2 reviews [10]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251960" y="2743200"/>
            <a:ext cx="3611880" cy="3246120"/>
          </a:xfrm>
          <a:prstGeom prst="roundRect">
            <a:avLst>
              <a:gd name="adj" fmla="val 2254"/>
            </a:avLst>
          </a:prstGeom>
          <a:solidFill>
            <a:srgbClr val="FBF0DF"/>
          </a:solidFill>
          <a:ln/>
        </p:spPr>
      </p:sp>
      <p:sp>
        <p:nvSpPr>
          <p:cNvPr id="11" name="Shape 9"/>
          <p:cNvSpPr/>
          <p:nvPr/>
        </p:nvSpPr>
        <p:spPr>
          <a:xfrm>
            <a:off x="5737860" y="3017520"/>
            <a:ext cx="640080" cy="64008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2" name="Text 10"/>
          <p:cNvSpPr/>
          <p:nvPr/>
        </p:nvSpPr>
        <p:spPr>
          <a:xfrm>
            <a:off x="5737860" y="301752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4434840" y="3840480"/>
            <a:ext cx="3246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Implement the Models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4526280" y="4343400"/>
            <a:ext cx="306324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 six classifiers — LR, SVM, Random Forest, CNN, LSTM, BERT — under identical conditions [7],[12]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8046720" y="2743200"/>
            <a:ext cx="3611880" cy="3246120"/>
          </a:xfrm>
          <a:prstGeom prst="roundRect">
            <a:avLst>
              <a:gd name="adj" fmla="val 2254"/>
            </a:avLst>
          </a:prstGeom>
          <a:solidFill>
            <a:srgbClr val="E4EEF1"/>
          </a:solidFill>
          <a:ln/>
        </p:spPr>
      </p:sp>
      <p:sp>
        <p:nvSpPr>
          <p:cNvPr id="16" name="Shape 14"/>
          <p:cNvSpPr/>
          <p:nvPr/>
        </p:nvSpPr>
        <p:spPr>
          <a:xfrm>
            <a:off x="9532620" y="3017520"/>
            <a:ext cx="640080" cy="640080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17" name="Text 15"/>
          <p:cNvSpPr/>
          <p:nvPr/>
        </p:nvSpPr>
        <p:spPr>
          <a:xfrm>
            <a:off x="9532620" y="301752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200" dirty="0"/>
          </a:p>
        </p:txBody>
      </p:sp>
      <p:sp>
        <p:nvSpPr>
          <p:cNvPr id="18" name="Text 16"/>
          <p:cNvSpPr/>
          <p:nvPr/>
        </p:nvSpPr>
        <p:spPr>
          <a:xfrm>
            <a:off x="8229600" y="3840480"/>
            <a:ext cx="3246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Evaluate and Compare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8321040" y="4343400"/>
            <a:ext cx="306324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Statistically test whether transformers close the human-vs-AI-generated detection gap [12]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Methodology: Research Design and Pipeline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234440"/>
            <a:ext cx="5303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Design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457200" y="1600200"/>
            <a:ext cx="5303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Quantitative, experimental design — comparing measurable classifier performance rather than building a case-specific artefact [7],[12]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457200" y="2606040"/>
            <a:ext cx="5303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Text-Classification Pipeline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457200" y="3017520"/>
            <a:ext cx="384048" cy="384048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7" name="Text 5"/>
          <p:cNvSpPr/>
          <p:nvPr/>
        </p:nvSpPr>
        <p:spPr>
          <a:xfrm>
            <a:off x="457200" y="301752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960120" y="2990088"/>
            <a:ext cx="4754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Clean review text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457200" y="3639312"/>
            <a:ext cx="384048" cy="384048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10" name="Text 8"/>
          <p:cNvSpPr/>
          <p:nvPr/>
        </p:nvSpPr>
        <p:spPr>
          <a:xfrm>
            <a:off x="457200" y="363931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960120" y="3611880"/>
            <a:ext cx="4754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Tokenise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457200" y="4261104"/>
            <a:ext cx="384048" cy="384048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13" name="Text 11"/>
          <p:cNvSpPr/>
          <p:nvPr/>
        </p:nvSpPr>
        <p:spPr>
          <a:xfrm>
            <a:off x="457200" y="426110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960120" y="4233672"/>
            <a:ext cx="4754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Represent (TF-IDF / embeddings / WordPiece)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457200" y="4882896"/>
            <a:ext cx="384048" cy="384048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16" name="Text 14"/>
          <p:cNvSpPr/>
          <p:nvPr/>
        </p:nvSpPr>
        <p:spPr>
          <a:xfrm>
            <a:off x="457200" y="488289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960120" y="4855464"/>
            <a:ext cx="4754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Classify: genuine vs. fake</a:t>
            </a:r>
            <a:endParaRPr lang="en-US" sz="1300" dirty="0"/>
          </a:p>
        </p:txBody>
      </p:sp>
      <p:pic>
        <p:nvPicPr>
          <p:cNvPr id="18" name="Image 0" descr="1783930376349_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5040" y="1554480"/>
            <a:ext cx="5669280" cy="3401568"/>
          </a:xfrm>
          <a:prstGeom prst="rect">
            <a:avLst/>
          </a:prstGeom>
        </p:spPr>
      </p:pic>
      <p:sp>
        <p:nvSpPr>
          <p:cNvPr id="19" name="Text 16"/>
          <p:cNvSpPr/>
          <p:nvPr/>
        </p:nvSpPr>
        <p:spPr>
          <a:xfrm>
            <a:off x="6035040" y="5074920"/>
            <a:ext cx="56692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 text-classification pipeline (relabelled for this study: Review Dataset → Classification System → Genuine / Fake).</a:t>
            </a:r>
            <a:endParaRPr lang="en-US" sz="10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Methodology: Models Compared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371600"/>
            <a:ext cx="6675120" cy="914400"/>
          </a:xfrm>
          <a:prstGeom prst="roundRect">
            <a:avLst>
              <a:gd name="adj" fmla="val 6000"/>
            </a:avLst>
          </a:prstGeom>
          <a:solidFill>
            <a:srgbClr val="F4F7F8"/>
          </a:solidFill>
          <a:ln/>
        </p:spPr>
      </p:sp>
      <p:sp>
        <p:nvSpPr>
          <p:cNvPr id="4" name="Text 2"/>
          <p:cNvSpPr/>
          <p:nvPr/>
        </p:nvSpPr>
        <p:spPr>
          <a:xfrm>
            <a:off x="685800" y="1371600"/>
            <a:ext cx="22860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B3D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Classical baselines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3017520" y="1371600"/>
            <a:ext cx="3977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Logistic Regression, SVM (linear kernel) [7],[12]</a:t>
            </a:r>
            <a:endParaRPr lang="en-US" sz="1250" dirty="0"/>
          </a:p>
        </p:txBody>
      </p:sp>
      <p:sp>
        <p:nvSpPr>
          <p:cNvPr id="6" name="Shape 4"/>
          <p:cNvSpPr/>
          <p:nvPr/>
        </p:nvSpPr>
        <p:spPr>
          <a:xfrm>
            <a:off x="457200" y="2423160"/>
            <a:ext cx="6675120" cy="914400"/>
          </a:xfrm>
          <a:prstGeom prst="roundRect">
            <a:avLst>
              <a:gd name="adj" fmla="val 6000"/>
            </a:avLst>
          </a:prstGeom>
          <a:solidFill>
            <a:srgbClr val="F4F7F8"/>
          </a:solidFill>
          <a:ln/>
        </p:spPr>
      </p:sp>
      <p:sp>
        <p:nvSpPr>
          <p:cNvPr id="7" name="Text 5"/>
          <p:cNvSpPr/>
          <p:nvPr/>
        </p:nvSpPr>
        <p:spPr>
          <a:xfrm>
            <a:off x="685800" y="2423160"/>
            <a:ext cx="22860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B3D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Ensemble baseline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3017520" y="2423160"/>
            <a:ext cx="3977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 Forest [7]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457200" y="3474720"/>
            <a:ext cx="6675120" cy="914400"/>
          </a:xfrm>
          <a:prstGeom prst="roundRect">
            <a:avLst>
              <a:gd name="adj" fmla="val 6000"/>
            </a:avLst>
          </a:prstGeom>
          <a:solidFill>
            <a:srgbClr val="F4F7F8"/>
          </a:solidFill>
          <a:ln/>
        </p:spPr>
      </p:sp>
      <p:sp>
        <p:nvSpPr>
          <p:cNvPr id="10" name="Text 8"/>
          <p:cNvSpPr/>
          <p:nvPr/>
        </p:nvSpPr>
        <p:spPr>
          <a:xfrm>
            <a:off x="685800" y="3474720"/>
            <a:ext cx="22860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B3D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 learning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3017520" y="3474720"/>
            <a:ext cx="3977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CNN, LSTM — 1 layer, 10 units [12]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457200" y="4526280"/>
            <a:ext cx="6675120" cy="914400"/>
          </a:xfrm>
          <a:prstGeom prst="roundRect">
            <a:avLst>
              <a:gd name="adj" fmla="val 6000"/>
            </a:avLst>
          </a:prstGeom>
          <a:solidFill>
            <a:srgbClr val="F4F7F8"/>
          </a:solidFill>
          <a:ln/>
        </p:spPr>
      </p:sp>
      <p:sp>
        <p:nvSpPr>
          <p:cNvPr id="13" name="Text 11"/>
          <p:cNvSpPr/>
          <p:nvPr/>
        </p:nvSpPr>
        <p:spPr>
          <a:xfrm>
            <a:off x="685800" y="4526280"/>
            <a:ext cx="22860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B3D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Transformer</a:t>
            </a:r>
            <a:endParaRPr lang="en-US" sz="1350" dirty="0"/>
          </a:p>
        </p:txBody>
      </p:sp>
      <p:sp>
        <p:nvSpPr>
          <p:cNvPr id="14" name="Text 12"/>
          <p:cNvSpPr/>
          <p:nvPr/>
        </p:nvSpPr>
        <p:spPr>
          <a:xfrm>
            <a:off x="3017520" y="4526280"/>
            <a:ext cx="3977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Fine-tuned BERT-base-uncased [12],[15]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457200" y="5532120"/>
            <a:ext cx="6675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BERT hyperparameters follow Kennedy et al.: lr 2e-5, batch size 16, 3 epochs [12]</a:t>
            </a:r>
            <a:endParaRPr lang="en-US" sz="1200" dirty="0"/>
          </a:p>
        </p:txBody>
      </p:sp>
      <p:pic>
        <p:nvPicPr>
          <p:cNvPr id="16" name="Image 0" descr="1783930425156_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3840" y="1417320"/>
            <a:ext cx="3840480" cy="3840480"/>
          </a:xfrm>
          <a:prstGeom prst="rect">
            <a:avLst/>
          </a:prstGeom>
        </p:spPr>
      </p:pic>
      <p:sp>
        <p:nvSpPr>
          <p:cNvPr id="17" name="Text 14"/>
          <p:cNvSpPr/>
          <p:nvPr/>
        </p:nvSpPr>
        <p:spPr>
          <a:xfrm>
            <a:off x="7589520" y="5349240"/>
            <a:ext cx="42976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 and RNN-family (LSTM) vs. Transformer (BERT) architectures mapped to this study's models.</a:t>
            </a:r>
            <a:endParaRPr lang="en-US" sz="10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 and Evaluation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80160"/>
            <a:ext cx="3611880" cy="2286000"/>
          </a:xfrm>
          <a:prstGeom prst="roundRect">
            <a:avLst>
              <a:gd name="adj" fmla="val 3200"/>
            </a:avLst>
          </a:prstGeom>
          <a:solidFill>
            <a:srgbClr val="E4EEF1"/>
          </a:solidFill>
          <a:ln/>
        </p:spPr>
      </p:sp>
      <p:sp>
        <p:nvSpPr>
          <p:cNvPr id="4" name="Shape 2"/>
          <p:cNvSpPr/>
          <p:nvPr/>
        </p:nvSpPr>
        <p:spPr>
          <a:xfrm>
            <a:off x="1943100" y="1508760"/>
            <a:ext cx="640080" cy="640080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5" name="Text 3"/>
          <p:cNvSpPr/>
          <p:nvPr/>
        </p:nvSpPr>
        <p:spPr>
          <a:xfrm>
            <a:off x="1943100" y="150876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594360" y="2331720"/>
            <a:ext cx="3337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Ott et al. Corpus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685800" y="2697480"/>
            <a:ext cx="31546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800 deceptive + 800 genuine hotel reviews — gold-standard baseline</a:t>
            </a:r>
            <a:endParaRPr lang="en-US" sz="1150" dirty="0"/>
          </a:p>
        </p:txBody>
      </p:sp>
      <p:sp>
        <p:nvSpPr>
          <p:cNvPr id="8" name="Text 6"/>
          <p:cNvSpPr/>
          <p:nvPr/>
        </p:nvSpPr>
        <p:spPr>
          <a:xfrm>
            <a:off x="457200" y="333756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[2]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4251960" y="1280160"/>
            <a:ext cx="3611880" cy="2286000"/>
          </a:xfrm>
          <a:prstGeom prst="roundRect">
            <a:avLst>
              <a:gd name="adj" fmla="val 3200"/>
            </a:avLst>
          </a:prstGeom>
          <a:solidFill>
            <a:srgbClr val="E4EEF1"/>
          </a:solidFill>
          <a:ln/>
        </p:spPr>
      </p:sp>
      <p:sp>
        <p:nvSpPr>
          <p:cNvPr id="10" name="Shape 8"/>
          <p:cNvSpPr/>
          <p:nvPr/>
        </p:nvSpPr>
        <p:spPr>
          <a:xfrm>
            <a:off x="5737860" y="1508760"/>
            <a:ext cx="640080" cy="640080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11" name="Text 9"/>
          <p:cNvSpPr/>
          <p:nvPr/>
        </p:nvSpPr>
        <p:spPr>
          <a:xfrm>
            <a:off x="5737860" y="150876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4389120" y="2331720"/>
            <a:ext cx="3337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Yelp Filtered Set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4480560" y="2697480"/>
            <a:ext cx="31546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Large-scale, real-world reviews with Yelp's own fraud-filter labels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4251960" y="333756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[4],[6]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8046720" y="1280160"/>
            <a:ext cx="3611880" cy="2286000"/>
          </a:xfrm>
          <a:prstGeom prst="roundRect">
            <a:avLst>
              <a:gd name="adj" fmla="val 3200"/>
            </a:avLst>
          </a:prstGeom>
          <a:solidFill>
            <a:srgbClr val="FBF0DF"/>
          </a:solidFill>
          <a:ln/>
        </p:spPr>
      </p:sp>
      <p:sp>
        <p:nvSpPr>
          <p:cNvPr id="16" name="Shape 14"/>
          <p:cNvSpPr/>
          <p:nvPr/>
        </p:nvSpPr>
        <p:spPr>
          <a:xfrm>
            <a:off x="9532620" y="1508760"/>
            <a:ext cx="640080" cy="64008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7" name="Text 15"/>
          <p:cNvSpPr/>
          <p:nvPr/>
        </p:nvSpPr>
        <p:spPr>
          <a:xfrm>
            <a:off x="9532620" y="150876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8183880" y="2331720"/>
            <a:ext cx="3337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Salminen GPT-2 Set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8275320" y="2697480"/>
            <a:ext cx="31546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20,000 genuine + 20,000 AI-generated Amazon reviews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8046720" y="333756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[10]</a:t>
            </a:r>
            <a:endParaRPr lang="en-US" sz="1050" dirty="0"/>
          </a:p>
        </p:txBody>
      </p:sp>
      <p:sp>
        <p:nvSpPr>
          <p:cNvPr id="21" name="Text 19"/>
          <p:cNvSpPr/>
          <p:nvPr/>
        </p:nvSpPr>
        <p:spPr>
          <a:xfrm>
            <a:off x="457200" y="3977640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Evaluation Metrics</a:t>
            </a:r>
            <a:endParaRPr lang="en-US" sz="1500" dirty="0"/>
          </a:p>
        </p:txBody>
      </p:sp>
      <p:sp>
        <p:nvSpPr>
          <p:cNvPr id="22" name="Shape 20"/>
          <p:cNvSpPr/>
          <p:nvPr/>
        </p:nvSpPr>
        <p:spPr>
          <a:xfrm>
            <a:off x="457200" y="4434840"/>
            <a:ext cx="1325880" cy="457200"/>
          </a:xfrm>
          <a:prstGeom prst="roundRect">
            <a:avLst>
              <a:gd name="adj" fmla="val 50000"/>
            </a:avLst>
          </a:prstGeom>
          <a:solidFill>
            <a:srgbClr val="0B3D57"/>
          </a:solidFill>
          <a:ln/>
        </p:spPr>
      </p:sp>
      <p:sp>
        <p:nvSpPr>
          <p:cNvPr id="23" name="Text 21"/>
          <p:cNvSpPr/>
          <p:nvPr/>
        </p:nvSpPr>
        <p:spPr>
          <a:xfrm>
            <a:off x="457200" y="4434840"/>
            <a:ext cx="1325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1920240" y="4434840"/>
            <a:ext cx="1325880" cy="457200"/>
          </a:xfrm>
          <a:prstGeom prst="roundRect">
            <a:avLst>
              <a:gd name="adj" fmla="val 50000"/>
            </a:avLst>
          </a:prstGeom>
          <a:solidFill>
            <a:srgbClr val="0B3D57"/>
          </a:solidFill>
          <a:ln/>
        </p:spPr>
      </p:sp>
      <p:sp>
        <p:nvSpPr>
          <p:cNvPr id="25" name="Text 23"/>
          <p:cNvSpPr/>
          <p:nvPr/>
        </p:nvSpPr>
        <p:spPr>
          <a:xfrm>
            <a:off x="1920240" y="4434840"/>
            <a:ext cx="1325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Precision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3383280" y="4434840"/>
            <a:ext cx="1325880" cy="457200"/>
          </a:xfrm>
          <a:prstGeom prst="roundRect">
            <a:avLst>
              <a:gd name="adj" fmla="val 50000"/>
            </a:avLst>
          </a:prstGeom>
          <a:solidFill>
            <a:srgbClr val="0B3D57"/>
          </a:solidFill>
          <a:ln/>
        </p:spPr>
      </p:sp>
      <p:sp>
        <p:nvSpPr>
          <p:cNvPr id="27" name="Text 25"/>
          <p:cNvSpPr/>
          <p:nvPr/>
        </p:nvSpPr>
        <p:spPr>
          <a:xfrm>
            <a:off x="3383280" y="4434840"/>
            <a:ext cx="1325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</a:t>
            </a:r>
            <a:endParaRPr lang="en-US" sz="1150" dirty="0"/>
          </a:p>
        </p:txBody>
      </p:sp>
      <p:sp>
        <p:nvSpPr>
          <p:cNvPr id="28" name="Shape 26"/>
          <p:cNvSpPr/>
          <p:nvPr/>
        </p:nvSpPr>
        <p:spPr>
          <a:xfrm>
            <a:off x="4846320" y="4434840"/>
            <a:ext cx="1325880" cy="457200"/>
          </a:xfrm>
          <a:prstGeom prst="roundRect">
            <a:avLst>
              <a:gd name="adj" fmla="val 50000"/>
            </a:avLst>
          </a:prstGeom>
          <a:solidFill>
            <a:srgbClr val="0B3D57"/>
          </a:solidFill>
          <a:ln/>
        </p:spPr>
      </p:sp>
      <p:sp>
        <p:nvSpPr>
          <p:cNvPr id="29" name="Text 27"/>
          <p:cNvSpPr/>
          <p:nvPr/>
        </p:nvSpPr>
        <p:spPr>
          <a:xfrm>
            <a:off x="4846320" y="4434840"/>
            <a:ext cx="1325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F1-Score</a:t>
            </a:r>
            <a:endParaRPr lang="en-US" sz="1150" dirty="0"/>
          </a:p>
        </p:txBody>
      </p:sp>
      <p:sp>
        <p:nvSpPr>
          <p:cNvPr id="30" name="Shape 28"/>
          <p:cNvSpPr/>
          <p:nvPr/>
        </p:nvSpPr>
        <p:spPr>
          <a:xfrm>
            <a:off x="6309360" y="4434840"/>
            <a:ext cx="1325880" cy="457200"/>
          </a:xfrm>
          <a:prstGeom prst="roundRect">
            <a:avLst>
              <a:gd name="adj" fmla="val 50000"/>
            </a:avLst>
          </a:prstGeom>
          <a:solidFill>
            <a:srgbClr val="0B3D57"/>
          </a:solidFill>
          <a:ln/>
        </p:spPr>
      </p:sp>
      <p:sp>
        <p:nvSpPr>
          <p:cNvPr id="31" name="Text 29"/>
          <p:cNvSpPr/>
          <p:nvPr/>
        </p:nvSpPr>
        <p:spPr>
          <a:xfrm>
            <a:off x="6309360" y="4434840"/>
            <a:ext cx="1325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AUC-ROC</a:t>
            </a:r>
            <a:endParaRPr lang="en-US" sz="1150" dirty="0"/>
          </a:p>
        </p:txBody>
      </p:sp>
      <p:sp>
        <p:nvSpPr>
          <p:cNvPr id="32" name="Text 30"/>
          <p:cNvSpPr/>
          <p:nvPr/>
        </p:nvSpPr>
        <p:spPr>
          <a:xfrm>
            <a:off x="457200" y="5212080"/>
            <a:ext cx="10972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Validation: 5-fold + bootstrap (small Ott corpus) and 10-fold cross-validation (combined dataset) [12]</a:t>
            </a:r>
            <a:endParaRPr lang="en-US" sz="13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Project Planning: 12-Week Timeline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374904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441198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00" dirty="0"/>
          </a:p>
        </p:txBody>
      </p:sp>
      <p:sp>
        <p:nvSpPr>
          <p:cNvPr id="5" name="Text 3"/>
          <p:cNvSpPr/>
          <p:nvPr/>
        </p:nvSpPr>
        <p:spPr>
          <a:xfrm>
            <a:off x="507492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000" dirty="0"/>
          </a:p>
        </p:txBody>
      </p:sp>
      <p:sp>
        <p:nvSpPr>
          <p:cNvPr id="6" name="Text 4"/>
          <p:cNvSpPr/>
          <p:nvPr/>
        </p:nvSpPr>
        <p:spPr>
          <a:xfrm>
            <a:off x="573786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640080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706374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772668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838962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905256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971550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1037844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1104138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3749040" y="1618488"/>
            <a:ext cx="7955280" cy="0"/>
          </a:xfrm>
          <a:prstGeom prst="line">
            <a:avLst/>
          </a:prstGeom>
          <a:noFill/>
          <a:ln w="12700">
            <a:solidFill>
              <a:srgbClr val="D7DEE1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57200" y="1737360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Literature &amp; data acquisition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3749040" y="1879092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18" name="Shape 16"/>
          <p:cNvSpPr/>
          <p:nvPr/>
        </p:nvSpPr>
        <p:spPr>
          <a:xfrm>
            <a:off x="3749040" y="1879092"/>
            <a:ext cx="1325880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</p:sp>
      <p:sp>
        <p:nvSpPr>
          <p:cNvPr id="19" name="Text 17"/>
          <p:cNvSpPr/>
          <p:nvPr/>
        </p:nvSpPr>
        <p:spPr>
          <a:xfrm>
            <a:off x="457200" y="2313432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Preprocessing &amp; splitting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3749040" y="2455164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21" name="Shape 19"/>
          <p:cNvSpPr/>
          <p:nvPr/>
        </p:nvSpPr>
        <p:spPr>
          <a:xfrm>
            <a:off x="5074920" y="2455164"/>
            <a:ext cx="1325880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</p:sp>
      <p:sp>
        <p:nvSpPr>
          <p:cNvPr id="22" name="Text 20"/>
          <p:cNvSpPr/>
          <p:nvPr/>
        </p:nvSpPr>
        <p:spPr>
          <a:xfrm>
            <a:off x="457200" y="2889504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Classical baselines (LR, SVM, RF)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3749040" y="3031236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24" name="Shape 22"/>
          <p:cNvSpPr/>
          <p:nvPr/>
        </p:nvSpPr>
        <p:spPr>
          <a:xfrm>
            <a:off x="6400800" y="3031236"/>
            <a:ext cx="662940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</p:sp>
      <p:sp>
        <p:nvSpPr>
          <p:cNvPr id="25" name="Text 23"/>
          <p:cNvSpPr/>
          <p:nvPr/>
        </p:nvSpPr>
        <p:spPr>
          <a:xfrm>
            <a:off x="457200" y="3465576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 learning (CNN, LSTM)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3749040" y="3607308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27" name="Shape 25"/>
          <p:cNvSpPr/>
          <p:nvPr/>
        </p:nvSpPr>
        <p:spPr>
          <a:xfrm>
            <a:off x="7063740" y="3607308"/>
            <a:ext cx="1325880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</p:sp>
      <p:sp>
        <p:nvSpPr>
          <p:cNvPr id="28" name="Text 26"/>
          <p:cNvSpPr/>
          <p:nvPr/>
        </p:nvSpPr>
        <p:spPr>
          <a:xfrm>
            <a:off x="457200" y="4041648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BERT fine-tuning</a:t>
            </a:r>
            <a:endParaRPr lang="en-US" sz="1150" dirty="0"/>
          </a:p>
        </p:txBody>
      </p:sp>
      <p:sp>
        <p:nvSpPr>
          <p:cNvPr id="29" name="Shape 27"/>
          <p:cNvSpPr/>
          <p:nvPr/>
        </p:nvSpPr>
        <p:spPr>
          <a:xfrm>
            <a:off x="3749040" y="4183380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30" name="Shape 28"/>
          <p:cNvSpPr/>
          <p:nvPr/>
        </p:nvSpPr>
        <p:spPr>
          <a:xfrm>
            <a:off x="8389620" y="4183380"/>
            <a:ext cx="662940" cy="292608"/>
          </a:xfrm>
          <a:prstGeom prst="roundRect">
            <a:avLst>
              <a:gd name="adj" fmla="val 15625"/>
            </a:avLst>
          </a:prstGeom>
          <a:solidFill>
            <a:srgbClr val="E8A33D"/>
          </a:solidFill>
          <a:ln/>
        </p:spPr>
      </p:sp>
      <p:sp>
        <p:nvSpPr>
          <p:cNvPr id="31" name="Text 29"/>
          <p:cNvSpPr/>
          <p:nvPr/>
        </p:nvSpPr>
        <p:spPr>
          <a:xfrm>
            <a:off x="457200" y="4617720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Full evaluation suite</a:t>
            </a:r>
            <a:endParaRPr lang="en-US" sz="1150" dirty="0"/>
          </a:p>
        </p:txBody>
      </p:sp>
      <p:sp>
        <p:nvSpPr>
          <p:cNvPr id="32" name="Shape 30"/>
          <p:cNvSpPr/>
          <p:nvPr/>
        </p:nvSpPr>
        <p:spPr>
          <a:xfrm>
            <a:off x="3749040" y="4759452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33" name="Shape 31"/>
          <p:cNvSpPr/>
          <p:nvPr/>
        </p:nvSpPr>
        <p:spPr>
          <a:xfrm>
            <a:off x="9052560" y="4759452"/>
            <a:ext cx="662940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</p:sp>
      <p:sp>
        <p:nvSpPr>
          <p:cNvPr id="34" name="Text 32"/>
          <p:cNvSpPr/>
          <p:nvPr/>
        </p:nvSpPr>
        <p:spPr>
          <a:xfrm>
            <a:off x="457200" y="5193792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Statistical analysis</a:t>
            </a:r>
            <a:endParaRPr lang="en-US" sz="1150" dirty="0"/>
          </a:p>
        </p:txBody>
      </p:sp>
      <p:sp>
        <p:nvSpPr>
          <p:cNvPr id="35" name="Shape 33"/>
          <p:cNvSpPr/>
          <p:nvPr/>
        </p:nvSpPr>
        <p:spPr>
          <a:xfrm>
            <a:off x="3749040" y="5335524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36" name="Shape 34"/>
          <p:cNvSpPr/>
          <p:nvPr/>
        </p:nvSpPr>
        <p:spPr>
          <a:xfrm>
            <a:off x="9715500" y="5335524"/>
            <a:ext cx="662940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</p:sp>
      <p:sp>
        <p:nvSpPr>
          <p:cNvPr id="37" name="Text 35"/>
          <p:cNvSpPr/>
          <p:nvPr/>
        </p:nvSpPr>
        <p:spPr>
          <a:xfrm>
            <a:off x="457200" y="5769864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Write-up &amp; submission prep</a:t>
            </a:r>
            <a:endParaRPr lang="en-US" sz="1150" dirty="0"/>
          </a:p>
        </p:txBody>
      </p:sp>
      <p:sp>
        <p:nvSpPr>
          <p:cNvPr id="38" name="Shape 36"/>
          <p:cNvSpPr/>
          <p:nvPr/>
        </p:nvSpPr>
        <p:spPr>
          <a:xfrm>
            <a:off x="3749040" y="5911596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39" name="Shape 37"/>
          <p:cNvSpPr/>
          <p:nvPr/>
        </p:nvSpPr>
        <p:spPr>
          <a:xfrm>
            <a:off x="10378440" y="5911596"/>
            <a:ext cx="1325880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</p:sp>
      <p:sp>
        <p:nvSpPr>
          <p:cNvPr id="40" name="Text 38"/>
          <p:cNvSpPr/>
          <p:nvPr/>
        </p:nvSpPr>
        <p:spPr>
          <a:xfrm>
            <a:off x="457200" y="6483096"/>
            <a:ext cx="10972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BERT fine-tuning (week 8) is highlighted as the most computationally intensive phase.</a:t>
            </a:r>
            <a:endParaRPr lang="en-US" sz="10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Project Impact and Limitations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80160"/>
            <a:ext cx="5394960" cy="4937760"/>
          </a:xfrm>
          <a:prstGeom prst="roundRect">
            <a:avLst>
              <a:gd name="adj" fmla="val 1481"/>
            </a:avLst>
          </a:prstGeom>
          <a:solidFill>
            <a:srgbClr val="E4EEF1"/>
          </a:solidFill>
          <a:ln/>
        </p:spPr>
      </p:sp>
      <p:sp>
        <p:nvSpPr>
          <p:cNvPr id="4" name="Text 2"/>
          <p:cNvSpPr/>
          <p:nvPr/>
        </p:nvSpPr>
        <p:spPr>
          <a:xfrm>
            <a:off x="777240" y="1508760"/>
            <a:ext cx="47548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IMPACT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777240" y="2011680"/>
            <a:ext cx="4754880" cy="3931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25000"/>
              </a:lnSpc>
              <a:spcAft>
                <a:spcPts val="1400"/>
              </a:spcAft>
              <a:buSzPct val="100000"/>
              <a:buChar char="✓"/>
            </a:pPr>
            <a:r>
              <a:rPr lang="en-US" sz="13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Informs which model family e-commerce platforms should prioritise when trading off accuracy against compute cost</a:t>
            </a:r>
            <a:endParaRPr lang="en-US" sz="1350" dirty="0"/>
          </a:p>
          <a:p>
            <a:pPr marL="342900" indent="-342900">
              <a:lnSpc>
                <a:spcPct val="125000"/>
              </a:lnSpc>
              <a:spcAft>
                <a:spcPts val="1400"/>
              </a:spcAft>
              <a:buSzPct val="100000"/>
              <a:buChar char="✓"/>
            </a:pPr>
            <a:r>
              <a:rPr lang="en-US" sz="13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BERT is more accurate [12],[15] but far costlier to deploy at Amazon-scale review volumes than logistic regression</a:t>
            </a:r>
            <a:endParaRPr lang="en-US" sz="1350" dirty="0"/>
          </a:p>
          <a:p>
            <a:pPr marL="342900" indent="-342900">
              <a:lnSpc>
                <a:spcPct val="125000"/>
              </a:lnSpc>
              <a:buSzPct val="100000"/>
              <a:buChar char="✓"/>
            </a:pPr>
            <a:r>
              <a:rPr lang="en-US" sz="13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Extends comparative literature beyond legacy, pre-LLM benchmarks</a:t>
            </a:r>
            <a:endParaRPr lang="en-US" sz="1350" dirty="0"/>
          </a:p>
        </p:txBody>
      </p:sp>
      <p:sp>
        <p:nvSpPr>
          <p:cNvPr id="6" name="Shape 4"/>
          <p:cNvSpPr/>
          <p:nvPr/>
        </p:nvSpPr>
        <p:spPr>
          <a:xfrm>
            <a:off x="6309360" y="1280160"/>
            <a:ext cx="5394960" cy="4937760"/>
          </a:xfrm>
          <a:prstGeom prst="roundRect">
            <a:avLst>
              <a:gd name="adj" fmla="val 1481"/>
            </a:avLst>
          </a:prstGeom>
          <a:solidFill>
            <a:srgbClr val="FBF0DF"/>
          </a:solidFill>
          <a:ln/>
        </p:spPr>
      </p:sp>
      <p:sp>
        <p:nvSpPr>
          <p:cNvPr id="7" name="Text 5"/>
          <p:cNvSpPr/>
          <p:nvPr/>
        </p:nvSpPr>
        <p:spPr>
          <a:xfrm>
            <a:off x="6629400" y="1508760"/>
            <a:ext cx="47548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LIMITATIONS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6629400" y="2011680"/>
            <a:ext cx="4754880" cy="3931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25000"/>
              </a:lnSpc>
              <a:spcAft>
                <a:spcPts val="1400"/>
              </a:spcAft>
              <a:buSzPct val="100000"/>
              <a:buChar char="⚠"/>
            </a:pPr>
            <a:r>
              <a:rPr lang="en-US" sz="13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Ott corpus is small (1,600 reviews) relative to modern deep-learning data needs</a:t>
            </a:r>
            <a:endParaRPr lang="en-US" sz="1350" dirty="0"/>
          </a:p>
          <a:p>
            <a:pPr marL="342900" indent="-342900">
              <a:lnSpc>
                <a:spcPct val="125000"/>
              </a:lnSpc>
              <a:spcAft>
                <a:spcPts val="1400"/>
              </a:spcAft>
              <a:buSzPct val="100000"/>
              <a:buChar char="⚠"/>
            </a:pPr>
            <a:r>
              <a:rPr lang="en-US" sz="13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Yelp's own filter labels are not perfectly accurate — possible label noise</a:t>
            </a:r>
            <a:endParaRPr lang="en-US" sz="1350" dirty="0"/>
          </a:p>
          <a:p>
            <a:pPr marL="342900" indent="-342900">
              <a:lnSpc>
                <a:spcPct val="125000"/>
              </a:lnSpc>
              <a:buSzPct val="100000"/>
              <a:buChar char="⚠"/>
            </a:pPr>
            <a:r>
              <a:rPr lang="en-US" sz="13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Fine-tuning BERT across three separate datasets is computationally expensive within the project timeframe</a:t>
            </a:r>
            <a:endParaRPr lang="en-US" sz="13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B3D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References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48640" y="960120"/>
            <a:ext cx="10972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5486400" cy="5074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D7E4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[1] N. Jindal and B. Liu, "Opinion spam and analysis," in Proc. WSDM '08, 2008, pp. 219–230, doi: 10.1145/1341531.1341560.
[2] M. Ott, Y. Choi, C. Cardie, and J. T. Hancock, "Finding deceptive opinion spam by any stretch of the imagination," in Proc. ACL-HLT, 2011, pp. 309–319.
[4] A. Mukherjee, V. Venkataraman, B. Liu, and N. S. Glance, "What Yelp fake review filter might be doing?," in Proc. ICWSM '13, 2013, pp. 409–418, doi: 10.1609/icwsm.v7i1.14389.
[6] S. Rayana and L. Akoglu, "Collective opinion spam detection: Bridging review networks and metadata," in Proc. KDD '15, 2015, pp. 985–994, doi: 10.1145/2783258.2783370.
[7] M. Crawford, T. M. Khoshgoftaar, J. D. Prusa, A. N. Richter, and H. Al Najada, "Survey of review spam detection using machine learning techniques," J. Big Data, vol. 2, art. 23, 2015.
[8] Y. Yao, B. Viswanath, J. Cryan, H. Zheng, and B. Y. Zhao, "Automated crowdturfing attacks and defenses in online review systems," in Proc. CCS '17, 2017, pp. 1143–1158.
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263640" y="1417320"/>
            <a:ext cx="5486400" cy="5074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D7E4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[9] H. Aghakhani, A. Machiry, S. Nilizadeh, C. Kruegel, and G. Vigna, "Detecting deceptive reviews using generative adversarial networks," in Proc. IEEE SPW, 2018, pp. 89–95.
[10] J. Salminen, C. Kandpal, A. M. Kamel, S.-G. Jung, and B. J. Jansen, "Creating and detecting fake reviews of online products," J. Retailing and Consumer Services, vol. 64, art. 102771, 2022.
[12] S. Kennedy, N. Walsh, K. Sloka, A. McCarren, and J. Foster, "Fact or factitious? Contextualized opinion spam detection," arXiv:2010.15296, 2020.
[15] D. Refaeli and P. Hájek, "Detecting fake online reviews using fine-tuned BERT," in Proc. ICEBI '21, 2021, pp. 76–80.
[16] LocalCircles, "Fake Product Review Ratings on eCommerce Sites — Survey," 2022. [Online]. Available: localcircles.com/a/press/page/fake-product-review-ratings-on-ecommerce-sites-survey
</a:t>
            </a:r>
            <a:endParaRPr lang="en-US" sz="11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0185D8-E139-2E4A-378B-B704F732ABD0}"/>
              </a:ext>
            </a:extLst>
          </p:cNvPr>
          <p:cNvSpPr txBox="1"/>
          <p:nvPr/>
        </p:nvSpPr>
        <p:spPr>
          <a:xfrm>
            <a:off x="4282440" y="3044279"/>
            <a:ext cx="36271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accent1">
                    <a:lumMod val="75000"/>
                  </a:schemeClr>
                </a:solidFill>
              </a:rPr>
              <a:t>THANK YOU</a:t>
            </a:r>
            <a:endParaRPr lang="en-IN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3074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1429</Words>
  <Application>Microsoft Office PowerPoint</Application>
  <PresentationFormat>Widescreen</PresentationFormat>
  <Paragraphs>159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Mohammed Nawaf</cp:lastModifiedBy>
  <cp:revision>4</cp:revision>
  <dcterms:created xsi:type="dcterms:W3CDTF">2026-07-13T08:26:43Z</dcterms:created>
  <dcterms:modified xsi:type="dcterms:W3CDTF">2026-07-13T10:21:06Z</dcterms:modified>
</cp:coreProperties>
</file>