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67" r:id="rId3"/>
    <p:sldId id="268" r:id="rId4"/>
    <p:sldId id="269" r:id="rId5"/>
    <p:sldId id="270" r:id="rId6"/>
    <p:sldId id="271" r:id="rId7"/>
    <p:sldId id="272" r:id="rId8"/>
    <p:sldId id="257" r:id="rId9"/>
    <p:sldId id="258" r:id="rId10"/>
    <p:sldId id="259" r:id="rId11"/>
    <p:sldId id="260" r:id="rId12"/>
    <p:sldId id="261" r:id="rId13"/>
    <p:sldId id="262" r:id="rId14"/>
    <p:sldId id="263" r:id="rId15"/>
    <p:sldId id="264" r:id="rId16"/>
    <p:sldId id="265" r:id="rId17"/>
    <p:sldId id="276"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3" d="100"/>
          <a:sy n="73" d="100"/>
        </p:scale>
        <p:origin x="4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201FF9-7FC5-48B2-B82C-5D83B85DEECB}" type="datetimeFigureOut">
              <a:rPr lang="en-GB" smtClean="0"/>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6EA2B5-B0DA-41A9-A58E-D5535C4472DD}" type="slidenum">
              <a:rPr lang="en-GB" smtClean="0"/>
              <a:t>‹#›</a:t>
            </a:fld>
            <a:endParaRPr lang="en-GB"/>
          </a:p>
        </p:txBody>
      </p:sp>
    </p:spTree>
    <p:extLst>
      <p:ext uri="{BB962C8B-B14F-4D97-AF65-F5344CB8AC3E}">
        <p14:creationId xmlns:p14="http://schemas.microsoft.com/office/powerpoint/2010/main" val="1987759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18</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17747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941996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D04642C-3512-4A59-A6A5-088284CE0EB2}"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875710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D04642C-3512-4A59-A6A5-088284CE0EB2}"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077001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D04642C-3512-4A59-A6A5-088284CE0EB2}" type="datetimeFigureOut">
              <a:rPr lang="en-GB" smtClean="0"/>
              <a:t>09/11/2020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34267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D04642C-3512-4A59-A6A5-088284CE0EB2}" type="datetimeFigureOut">
              <a:rPr lang="en-GB" smtClean="0"/>
              <a:t>09/11/2020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219731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04642C-3512-4A59-A6A5-088284CE0EB2}" type="datetimeFigureOut">
              <a:rPr lang="en-GB" smtClean="0"/>
              <a:t>09/11/2020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339330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04642C-3512-4A59-A6A5-088284CE0EB2}"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2913380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04642C-3512-4A59-A6A5-088284CE0EB2}" type="datetimeFigureOut">
              <a:rPr lang="en-GB" smtClean="0"/>
              <a:t>09/11/2020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165153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3528298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04642C-3512-4A59-A6A5-088284CE0EB2}" type="datetimeFigureOut">
              <a:rPr lang="en-GB" smtClean="0"/>
              <a:t>09/11/2020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C4D77B-72E4-445F-905D-0ABB8391D025}" type="slidenum">
              <a:rPr lang="en-GB" smtClean="0"/>
              <a:t>‹#›</a:t>
            </a:fld>
            <a:endParaRPr lang="en-GB"/>
          </a:p>
        </p:txBody>
      </p:sp>
    </p:spTree>
    <p:extLst>
      <p:ext uri="{BB962C8B-B14F-4D97-AF65-F5344CB8AC3E}">
        <p14:creationId xmlns:p14="http://schemas.microsoft.com/office/powerpoint/2010/main" val="1469219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04642C-3512-4A59-A6A5-088284CE0EB2}" type="datetimeFigureOut">
              <a:rPr lang="en-GB" smtClean="0"/>
              <a:t>09/11/2020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C4D77B-72E4-445F-905D-0ABB8391D025}" type="slidenum">
              <a:rPr lang="en-GB" smtClean="0"/>
              <a:t>‹#›</a:t>
            </a:fld>
            <a:endParaRPr lang="en-GB"/>
          </a:p>
        </p:txBody>
      </p:sp>
    </p:spTree>
    <p:extLst>
      <p:ext uri="{BB962C8B-B14F-4D97-AF65-F5344CB8AC3E}">
        <p14:creationId xmlns:p14="http://schemas.microsoft.com/office/powerpoint/2010/main" val="715960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Steps to Success in Qualitative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18931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1151467" y="533401"/>
            <a:ext cx="8127995" cy="1544617"/>
          </a:xfrm>
        </p:spPr>
        <p:txBody>
          <a:bodyPr/>
          <a:lstStyle/>
          <a:p>
            <a:r>
              <a:rPr lang="cy-GB" sz="2800" dirty="0"/>
              <a:t/>
            </a:r>
            <a:br>
              <a:rPr lang="cy-GB" sz="2800" dirty="0"/>
            </a:br>
            <a:r>
              <a:rPr lang="en-GB" sz="3600" dirty="0"/>
              <a:t>Social Research Qualitative Design Strategies </a:t>
            </a:r>
          </a:p>
        </p:txBody>
      </p:sp>
      <p:sp>
        <p:nvSpPr>
          <p:cNvPr id="6" name="Dalfan Cynnwys 5"/>
          <p:cNvSpPr>
            <a:spLocks noGrp="1"/>
          </p:cNvSpPr>
          <p:nvPr>
            <p:ph sz="half" idx="2"/>
          </p:nvPr>
        </p:nvSpPr>
        <p:spPr>
          <a:xfrm>
            <a:off x="1270000" y="2345266"/>
            <a:ext cx="8144933" cy="3605214"/>
          </a:xfrm>
        </p:spPr>
        <p:txBody>
          <a:bodyPr>
            <a:normAutofit fontScale="92500" lnSpcReduction="10000"/>
          </a:bodyPr>
          <a:lstStyle/>
          <a:p>
            <a:pPr lvl="0"/>
            <a:r>
              <a:rPr lang="en-GB" sz="2400" dirty="0"/>
              <a:t>Case Study </a:t>
            </a:r>
          </a:p>
          <a:p>
            <a:pPr lvl="0"/>
            <a:r>
              <a:rPr lang="en-GB" sz="2400" dirty="0"/>
              <a:t>Ethnography </a:t>
            </a:r>
          </a:p>
          <a:p>
            <a:pPr lvl="0"/>
            <a:r>
              <a:rPr lang="en-GB" sz="2400" dirty="0"/>
              <a:t>Phenomenology </a:t>
            </a:r>
          </a:p>
          <a:p>
            <a:pPr lvl="0"/>
            <a:r>
              <a:rPr lang="en-GB" sz="2400" dirty="0"/>
              <a:t>Grounded Theory </a:t>
            </a:r>
          </a:p>
          <a:p>
            <a:pPr lvl="0"/>
            <a:r>
              <a:rPr lang="en-GB" sz="2400" dirty="0"/>
              <a:t>Life History </a:t>
            </a:r>
          </a:p>
          <a:p>
            <a:pPr lvl="0"/>
            <a:r>
              <a:rPr lang="en-GB" sz="2400" dirty="0"/>
              <a:t>Historical Methods </a:t>
            </a:r>
          </a:p>
          <a:p>
            <a:pPr lvl="0"/>
            <a:r>
              <a:rPr lang="en-GB" sz="2400" dirty="0"/>
              <a:t>Clinical Research </a:t>
            </a:r>
          </a:p>
          <a:p>
            <a:pPr lvl="0"/>
            <a:r>
              <a:rPr lang="en-GB" sz="2400" b="1" u="sng" dirty="0">
                <a:solidFill>
                  <a:srgbClr val="FF0000"/>
                </a:solidFill>
              </a:rPr>
              <a:t>Action and applied research </a:t>
            </a:r>
          </a:p>
          <a:p>
            <a:pPr lvl="0"/>
            <a:r>
              <a:rPr lang="en-GB" sz="2400" b="1" u="sng" dirty="0">
                <a:solidFill>
                  <a:srgbClr val="FF0000"/>
                </a:solidFill>
              </a:rPr>
              <a:t>Participatory research </a:t>
            </a:r>
          </a:p>
          <a:p>
            <a:endParaRPr lang="en-GB" dirty="0"/>
          </a:p>
        </p:txBody>
      </p:sp>
    </p:spTree>
    <p:extLst>
      <p:ext uri="{BB962C8B-B14F-4D97-AF65-F5344CB8AC3E}">
        <p14:creationId xmlns:p14="http://schemas.microsoft.com/office/powerpoint/2010/main" val="815210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143001" y="732917"/>
            <a:ext cx="7069661" cy="1697017"/>
          </a:xfrm>
        </p:spPr>
        <p:txBody>
          <a:bodyPr/>
          <a:lstStyle/>
          <a:p>
            <a:r>
              <a:rPr lang="en-GB" sz="3600" dirty="0"/>
              <a:t/>
            </a:r>
            <a:br>
              <a:rPr lang="en-GB" sz="3600" dirty="0"/>
            </a:br>
            <a:r>
              <a:rPr lang="en-GB" sz="3200" dirty="0"/>
              <a:t>Social Research as an extension of practice </a:t>
            </a:r>
          </a:p>
        </p:txBody>
      </p:sp>
      <p:sp>
        <p:nvSpPr>
          <p:cNvPr id="11" name="Content Placeholder 10"/>
          <p:cNvSpPr>
            <a:spLocks noGrp="1"/>
          </p:cNvSpPr>
          <p:nvPr>
            <p:ph sz="half" idx="2"/>
          </p:nvPr>
        </p:nvSpPr>
        <p:spPr>
          <a:xfrm>
            <a:off x="1143001" y="2590800"/>
            <a:ext cx="8305799" cy="3605214"/>
          </a:xfrm>
        </p:spPr>
        <p:txBody>
          <a:bodyPr>
            <a:normAutofit/>
          </a:bodyPr>
          <a:lstStyle/>
          <a:p>
            <a:r>
              <a:rPr lang="en-GB" dirty="0"/>
              <a:t>T</a:t>
            </a:r>
            <a:r>
              <a:rPr lang="en-GB" dirty="0" smtClean="0"/>
              <a:t>hink </a:t>
            </a:r>
            <a:r>
              <a:rPr lang="en-GB" dirty="0"/>
              <a:t>about an area of your current practice that you would like to research or evaluate: </a:t>
            </a:r>
            <a:endParaRPr lang="en-GB" dirty="0" smtClean="0"/>
          </a:p>
          <a:p>
            <a:pPr marL="114300" indent="0">
              <a:buNone/>
            </a:pPr>
            <a:endParaRPr lang="en-GB" dirty="0"/>
          </a:p>
          <a:p>
            <a:pPr lvl="1"/>
            <a:r>
              <a:rPr lang="en-GB" dirty="0"/>
              <a:t> solving a problem,</a:t>
            </a:r>
          </a:p>
          <a:p>
            <a:pPr lvl="1"/>
            <a:r>
              <a:rPr lang="en-GB" dirty="0"/>
              <a:t>improving practice, </a:t>
            </a:r>
          </a:p>
          <a:p>
            <a:pPr lvl="1"/>
            <a:r>
              <a:rPr lang="en-GB" dirty="0"/>
              <a:t>evaluating a new initiative to see if it works……</a:t>
            </a:r>
          </a:p>
          <a:p>
            <a:endParaRPr lang="en-GB" dirty="0"/>
          </a:p>
        </p:txBody>
      </p:sp>
    </p:spTree>
    <p:extLst>
      <p:ext uri="{BB962C8B-B14F-4D97-AF65-F5344CB8AC3E}">
        <p14:creationId xmlns:p14="http://schemas.microsoft.com/office/powerpoint/2010/main" val="38237686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I research then?</a:t>
            </a:r>
            <a:endParaRPr lang="en-GB" dirty="0"/>
          </a:p>
        </p:txBody>
      </p:sp>
      <p:sp>
        <p:nvSpPr>
          <p:cNvPr id="4" name="Dalfan Cynnwys 3"/>
          <p:cNvSpPr>
            <a:spLocks noGrp="1"/>
          </p:cNvSpPr>
          <p:nvPr>
            <p:ph sz="half" idx="2"/>
          </p:nvPr>
        </p:nvSpPr>
        <p:spPr>
          <a:xfrm>
            <a:off x="609600" y="1828800"/>
            <a:ext cx="8991600" cy="4590288"/>
          </a:xfrm>
        </p:spPr>
        <p:txBody>
          <a:bodyPr>
            <a:noAutofit/>
          </a:bodyPr>
          <a:lstStyle/>
          <a:p>
            <a:r>
              <a:rPr lang="en-GB"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noProof="1"/>
              <a:t>Boden, Kenway </a:t>
            </a:r>
            <a:r>
              <a:rPr lang="en-GB" dirty="0"/>
              <a:t>and Epstein, 2005</a:t>
            </a:r>
          </a:p>
        </p:txBody>
      </p:sp>
    </p:spTree>
    <p:extLst>
      <p:ext uri="{BB962C8B-B14F-4D97-AF65-F5344CB8AC3E}">
        <p14:creationId xmlns:p14="http://schemas.microsoft.com/office/powerpoint/2010/main" val="25674963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067" y="411184"/>
            <a:ext cx="6993461" cy="1620817"/>
          </a:xfrm>
        </p:spPr>
        <p:txBody>
          <a:bodyPr/>
          <a:lstStyle/>
          <a:p>
            <a:r>
              <a:rPr lang="en-GB" sz="3600" dirty="0"/>
              <a:t/>
            </a:r>
            <a:br>
              <a:rPr lang="en-GB" sz="3600" dirty="0"/>
            </a:br>
            <a:r>
              <a:rPr lang="en-GB" sz="3200" dirty="0"/>
              <a:t>Social Research as an extension of practice </a:t>
            </a:r>
            <a:endParaRPr lang="en-GB" dirty="0"/>
          </a:p>
        </p:txBody>
      </p:sp>
      <p:sp>
        <p:nvSpPr>
          <p:cNvPr id="4" name="Content Placeholder 3"/>
          <p:cNvSpPr>
            <a:spLocks noGrp="1"/>
          </p:cNvSpPr>
          <p:nvPr>
            <p:ph sz="half" idx="2"/>
          </p:nvPr>
        </p:nvSpPr>
        <p:spPr>
          <a:xfrm>
            <a:off x="999067" y="2743200"/>
            <a:ext cx="8144933" cy="3605214"/>
          </a:xfrm>
        </p:spPr>
        <p:txBody>
          <a:bodyPr>
            <a:normAutofit/>
          </a:bodyPr>
          <a:lstStyle/>
          <a:p>
            <a:r>
              <a:rPr lang="en-GB" sz="3200" dirty="0" smtClean="0"/>
              <a:t>What would be your preference for carrying out this research qualitative / quantitative? </a:t>
            </a:r>
            <a:endParaRPr lang="en-GB" sz="3200" dirty="0"/>
          </a:p>
        </p:txBody>
      </p:sp>
    </p:spTree>
    <p:extLst>
      <p:ext uri="{BB962C8B-B14F-4D97-AF65-F5344CB8AC3E}">
        <p14:creationId xmlns:p14="http://schemas.microsoft.com/office/powerpoint/2010/main" val="4063187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30200"/>
            <a:ext cx="6965240" cy="1600200"/>
          </a:xfrm>
        </p:spPr>
        <p:txBody>
          <a:bodyPr/>
          <a:lstStyle/>
          <a:p>
            <a:r>
              <a:rPr lang="en-GB" sz="2800" dirty="0" smtClean="0"/>
              <a:t>Social </a:t>
            </a:r>
            <a:r>
              <a:rPr lang="en-GB" sz="2800" dirty="0"/>
              <a:t>Research as an extension of practice </a:t>
            </a:r>
          </a:p>
        </p:txBody>
      </p:sp>
      <p:sp>
        <p:nvSpPr>
          <p:cNvPr id="4" name="Content Placeholder 3"/>
          <p:cNvSpPr>
            <a:spLocks noGrp="1"/>
          </p:cNvSpPr>
          <p:nvPr>
            <p:ph sz="half" idx="2"/>
          </p:nvPr>
        </p:nvSpPr>
        <p:spPr>
          <a:xfrm>
            <a:off x="1270000" y="2209800"/>
            <a:ext cx="8102600" cy="3605214"/>
          </a:xfrm>
        </p:spPr>
        <p:txBody>
          <a:bodyPr>
            <a:normAutofit/>
          </a:bodyPr>
          <a:lstStyle/>
          <a:p>
            <a:r>
              <a:rPr lang="en-GB" sz="2200" dirty="0"/>
              <a:t>Applied research </a:t>
            </a:r>
          </a:p>
          <a:p>
            <a:pPr lvl="1"/>
            <a:r>
              <a:rPr lang="en-GB" dirty="0" smtClean="0"/>
              <a:t>Participatory research</a:t>
            </a:r>
          </a:p>
          <a:p>
            <a:endParaRPr lang="en-GB" sz="2200" dirty="0" smtClean="0"/>
          </a:p>
          <a:p>
            <a:r>
              <a:rPr lang="en-GB" sz="2200" dirty="0" smtClean="0"/>
              <a:t>Practitioners</a:t>
            </a:r>
            <a:r>
              <a:rPr lang="en-GB" sz="2200" dirty="0"/>
              <a:t>: ownership of the research process </a:t>
            </a:r>
          </a:p>
          <a:p>
            <a:r>
              <a:rPr lang="en-GB" sz="2200" dirty="0"/>
              <a:t>Democratic</a:t>
            </a:r>
          </a:p>
          <a:p>
            <a:r>
              <a:rPr lang="en-GB" sz="2200" dirty="0"/>
              <a:t>Reflection:  engenders personal or organisational change. </a:t>
            </a:r>
          </a:p>
          <a:p>
            <a:endParaRPr lang="en-GB" dirty="0" smtClean="0"/>
          </a:p>
        </p:txBody>
      </p:sp>
    </p:spTree>
    <p:extLst>
      <p:ext uri="{BB962C8B-B14F-4D97-AF65-F5344CB8AC3E}">
        <p14:creationId xmlns:p14="http://schemas.microsoft.com/office/powerpoint/2010/main" val="35543767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4" name="Content Placeholder 3"/>
          <p:cNvSpPr>
            <a:spLocks noGrp="1"/>
          </p:cNvSpPr>
          <p:nvPr>
            <p:ph sz="half" idx="2"/>
          </p:nvPr>
        </p:nvSpPr>
        <p:spPr>
          <a:xfrm>
            <a:off x="609600" y="1752600"/>
            <a:ext cx="8991600" cy="4590288"/>
          </a:xfrm>
        </p:spPr>
        <p:txBody>
          <a:bodyPr>
            <a:normAutofit/>
          </a:bodyPr>
          <a:lstStyle/>
          <a:p>
            <a:r>
              <a:rPr lang="en-GB" sz="3600" dirty="0" smtClean="0"/>
              <a:t>What do you now understand as social research?</a:t>
            </a:r>
          </a:p>
          <a:p>
            <a:pPr marL="114300" indent="0">
              <a:buNone/>
            </a:pPr>
            <a:endParaRPr lang="en-GB" sz="3600" dirty="0" smtClean="0"/>
          </a:p>
          <a:p>
            <a:r>
              <a:rPr lang="en-GB" sz="3600" dirty="0" smtClean="0"/>
              <a:t>Are you able to begin see the links to your own practice?</a:t>
            </a:r>
          </a:p>
        </p:txBody>
      </p:sp>
    </p:spTree>
    <p:extLst>
      <p:ext uri="{BB962C8B-B14F-4D97-AF65-F5344CB8AC3E}">
        <p14:creationId xmlns:p14="http://schemas.microsoft.com/office/powerpoint/2010/main" val="24415751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1</a:t>
            </a:r>
            <a:endParaRPr lang="en-GB" dirty="0"/>
          </a:p>
        </p:txBody>
      </p:sp>
      <p:sp>
        <p:nvSpPr>
          <p:cNvPr id="3" name="Content Placeholder 2"/>
          <p:cNvSpPr>
            <a:spLocks noGrp="1"/>
          </p:cNvSpPr>
          <p:nvPr>
            <p:ph idx="1"/>
          </p:nvPr>
        </p:nvSpPr>
        <p:spPr/>
        <p:txBody>
          <a:bodyPr/>
          <a:lstStyle/>
          <a:p>
            <a:pPr lvl="0"/>
            <a:r>
              <a:rPr lang="en-GB" b="1" dirty="0"/>
              <a:t>Determine Research Questions</a:t>
            </a:r>
            <a:r>
              <a:rPr lang="en-GB" dirty="0"/>
              <a:t>: Focused questions are at the heart of actionable qualitative research. In fact, they are at the heart of good quantitative research as well. </a:t>
            </a:r>
          </a:p>
          <a:p>
            <a:endParaRPr lang="en-GB" dirty="0"/>
          </a:p>
        </p:txBody>
      </p:sp>
    </p:spTree>
    <p:extLst>
      <p:ext uri="{BB962C8B-B14F-4D97-AF65-F5344CB8AC3E}">
        <p14:creationId xmlns:p14="http://schemas.microsoft.com/office/powerpoint/2010/main" val="3557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2</a:t>
            </a:r>
            <a:endParaRPr lang="en-GB" dirty="0"/>
          </a:p>
        </p:txBody>
      </p:sp>
      <p:sp>
        <p:nvSpPr>
          <p:cNvPr id="3" name="Content Placeholder 2"/>
          <p:cNvSpPr>
            <a:spLocks noGrp="1"/>
          </p:cNvSpPr>
          <p:nvPr>
            <p:ph idx="1"/>
          </p:nvPr>
        </p:nvSpPr>
        <p:spPr/>
        <p:txBody>
          <a:bodyPr/>
          <a:lstStyle/>
          <a:p>
            <a:r>
              <a:rPr lang="en-GB" b="1" dirty="0"/>
              <a:t>Design the Study</a:t>
            </a:r>
            <a:r>
              <a:rPr lang="en-GB" dirty="0"/>
              <a:t>: Getting input from young people instead of just internal discussions is an essential first step. With research questions defined, the "What" of the study has been established? Now think Who, When, Where and How.  There are logistical advantages and challenges to collecting the data you need. It's a matter of trading them off.</a:t>
            </a:r>
            <a:br>
              <a:rPr lang="en-GB" dirty="0"/>
            </a:br>
            <a:endParaRPr lang="en-GB" dirty="0"/>
          </a:p>
        </p:txBody>
      </p:sp>
    </p:spTree>
    <p:extLst>
      <p:ext uri="{BB962C8B-B14F-4D97-AF65-F5344CB8AC3E}">
        <p14:creationId xmlns:p14="http://schemas.microsoft.com/office/powerpoint/2010/main" val="1999729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a:t>
            </a:r>
            <a:endParaRPr lang="en-GB" dirty="0"/>
          </a:p>
        </p:txBody>
      </p:sp>
      <p:sp>
        <p:nvSpPr>
          <p:cNvPr id="3" name="Content Placeholder 2"/>
          <p:cNvSpPr>
            <a:spLocks noGrp="1"/>
          </p:cNvSpPr>
          <p:nvPr>
            <p:ph idx="1"/>
          </p:nvPr>
        </p:nvSpPr>
        <p:spPr/>
        <p:txBody>
          <a:bodyPr/>
          <a:lstStyle/>
          <a:p>
            <a:r>
              <a:rPr lang="en-GB" dirty="0" smtClean="0"/>
              <a:t>Consider the ethics of your study and apply for ethical approval.</a:t>
            </a:r>
            <a:endParaRPr lang="en-GB" dirty="0"/>
          </a:p>
        </p:txBody>
      </p:sp>
    </p:spTree>
    <p:extLst>
      <p:ext uri="{BB962C8B-B14F-4D97-AF65-F5344CB8AC3E}">
        <p14:creationId xmlns:p14="http://schemas.microsoft.com/office/powerpoint/2010/main" val="2869037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normAutofit fontScale="92500" lnSpcReduction="20000"/>
          </a:bodyPr>
          <a:lstStyle/>
          <a:p>
            <a:pPr marL="0" lvl="0" indent="0">
              <a:buNone/>
            </a:pPr>
            <a:r>
              <a:rPr lang="en-GB" b="1" dirty="0"/>
              <a:t>Who</a:t>
            </a:r>
            <a:r>
              <a:rPr lang="en-GB" dirty="0"/>
              <a:t>: F</a:t>
            </a:r>
            <a:r>
              <a:rPr lang="en-GB" dirty="0" smtClean="0"/>
              <a:t>igure </a:t>
            </a:r>
            <a:r>
              <a:rPr lang="en-GB" dirty="0"/>
              <a:t>out who will be attending: both the type of participant and the facilitators. Think about the nature of your question and identify your participants from there.</a:t>
            </a:r>
          </a:p>
          <a:p>
            <a:pPr marL="0" indent="0">
              <a:buNone/>
            </a:pPr>
            <a:r>
              <a:rPr lang="en-GB" dirty="0"/>
              <a:t/>
            </a:r>
            <a:br>
              <a:rPr lang="en-GB" dirty="0"/>
            </a:br>
            <a:r>
              <a:rPr lang="en-GB" b="1" dirty="0"/>
              <a:t>Where</a:t>
            </a:r>
            <a:r>
              <a:rPr lang="en-GB" dirty="0"/>
              <a:t>: Determine if you will collect data on the street, in youth club, in a project or in the classroom.  Can you think of any other appropriate venues?</a:t>
            </a:r>
            <a:br>
              <a:rPr lang="en-GB" dirty="0"/>
            </a:br>
            <a:r>
              <a:rPr lang="en-GB" dirty="0"/>
              <a:t/>
            </a:r>
            <a:br>
              <a:rPr lang="en-GB" dirty="0"/>
            </a:br>
            <a:r>
              <a:rPr lang="en-GB" b="1" dirty="0"/>
              <a:t>When</a:t>
            </a:r>
            <a:r>
              <a:rPr lang="en-GB" dirty="0"/>
              <a:t>: Will this occur during one week or over different weeks? Is it during working hours, weekends, or after work?  Days and times impact participants, their attitudes and potentially your findings.</a:t>
            </a:r>
            <a:br>
              <a:rPr lang="en-GB" dirty="0"/>
            </a:br>
            <a:r>
              <a:rPr lang="en-GB" dirty="0"/>
              <a:t/>
            </a:r>
            <a:br>
              <a:rPr lang="en-GB" dirty="0"/>
            </a:br>
            <a:r>
              <a:rPr lang="en-GB" b="1" dirty="0"/>
              <a:t>How</a:t>
            </a:r>
            <a:r>
              <a:rPr lang="en-GB" dirty="0"/>
              <a:t>: Work out the details of what the participants will do, if anything, and what you need to have ready to collect data. When attending a remote location, go equipped with a notepad and potentially a voice recorder.</a:t>
            </a:r>
          </a:p>
          <a:p>
            <a:endParaRPr lang="en-GB" dirty="0"/>
          </a:p>
        </p:txBody>
      </p:sp>
    </p:spTree>
    <p:extLst>
      <p:ext uri="{BB962C8B-B14F-4D97-AF65-F5344CB8AC3E}">
        <p14:creationId xmlns:p14="http://schemas.microsoft.com/office/powerpoint/2010/main" val="16101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a:t>
            </a:r>
            <a:endParaRPr lang="en-GB" dirty="0"/>
          </a:p>
        </p:txBody>
      </p:sp>
      <p:sp>
        <p:nvSpPr>
          <p:cNvPr id="3" name="Content Placeholder 2"/>
          <p:cNvSpPr>
            <a:spLocks noGrp="1"/>
          </p:cNvSpPr>
          <p:nvPr>
            <p:ph idx="1"/>
          </p:nvPr>
        </p:nvSpPr>
        <p:spPr/>
        <p:txBody>
          <a:bodyPr/>
          <a:lstStyle/>
          <a:p>
            <a:pPr lvl="0"/>
            <a:r>
              <a:rPr lang="en-GB" b="1" dirty="0"/>
              <a:t>Collect Data</a:t>
            </a:r>
            <a:r>
              <a:rPr lang="en-GB" dirty="0"/>
              <a:t>: The qualitative researcher should have little impact on the settings being observed - whether it be observing participants or interviewing or distributing questionnaires. Qualitative research is often synonymous with small samples.</a:t>
            </a:r>
          </a:p>
          <a:p>
            <a:endParaRPr lang="en-GB" dirty="0"/>
          </a:p>
        </p:txBody>
      </p:sp>
    </p:spTree>
    <p:extLst>
      <p:ext uri="{BB962C8B-B14F-4D97-AF65-F5344CB8AC3E}">
        <p14:creationId xmlns:p14="http://schemas.microsoft.com/office/powerpoint/2010/main" val="311090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5</a:t>
            </a:r>
            <a:endParaRPr lang="en-GB" dirty="0"/>
          </a:p>
        </p:txBody>
      </p:sp>
      <p:sp>
        <p:nvSpPr>
          <p:cNvPr id="3" name="Content Placeholder 2"/>
          <p:cNvSpPr>
            <a:spLocks noGrp="1"/>
          </p:cNvSpPr>
          <p:nvPr>
            <p:ph idx="1"/>
          </p:nvPr>
        </p:nvSpPr>
        <p:spPr/>
        <p:txBody>
          <a:bodyPr/>
          <a:lstStyle/>
          <a:p>
            <a:pPr lvl="0"/>
            <a:r>
              <a:rPr lang="en-GB" b="1" dirty="0" smtClean="0"/>
              <a:t>Analyse </a:t>
            </a:r>
            <a:r>
              <a:rPr lang="en-GB" b="1" dirty="0"/>
              <a:t>Data</a:t>
            </a:r>
            <a:r>
              <a:rPr lang="en-GB" dirty="0"/>
              <a:t>: Most qualitative research studies generate a lot of data. Creating a system for coding actions and notable quotes helps speed through the process of analysis.</a:t>
            </a:r>
          </a:p>
          <a:p>
            <a:endParaRPr lang="en-GB" dirty="0"/>
          </a:p>
        </p:txBody>
      </p:sp>
    </p:spTree>
    <p:extLst>
      <p:ext uri="{BB962C8B-B14F-4D97-AF65-F5344CB8AC3E}">
        <p14:creationId xmlns:p14="http://schemas.microsoft.com/office/powerpoint/2010/main" val="316394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6</a:t>
            </a:r>
            <a:endParaRPr lang="en-GB" dirty="0"/>
          </a:p>
        </p:txBody>
      </p:sp>
      <p:sp>
        <p:nvSpPr>
          <p:cNvPr id="3" name="Content Placeholder 2"/>
          <p:cNvSpPr>
            <a:spLocks noGrp="1"/>
          </p:cNvSpPr>
          <p:nvPr>
            <p:ph idx="1"/>
          </p:nvPr>
        </p:nvSpPr>
        <p:spPr/>
        <p:txBody>
          <a:bodyPr/>
          <a:lstStyle/>
          <a:p>
            <a:pPr lvl="0"/>
            <a:r>
              <a:rPr lang="en-GB" b="1" dirty="0"/>
              <a:t>Generate Findings</a:t>
            </a:r>
            <a:r>
              <a:rPr lang="en-GB" dirty="0"/>
              <a:t>: What was learned from engaging users? This step involves analysing the copious amount of notes.  As many of the responses from participants will be open-ended, there will be a need to identify patterns</a:t>
            </a:r>
          </a:p>
          <a:p>
            <a:endParaRPr lang="en-GB" dirty="0"/>
          </a:p>
        </p:txBody>
      </p:sp>
    </p:spTree>
    <p:extLst>
      <p:ext uri="{BB962C8B-B14F-4D97-AF65-F5344CB8AC3E}">
        <p14:creationId xmlns:p14="http://schemas.microsoft.com/office/powerpoint/2010/main" val="32209731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7</a:t>
            </a:r>
            <a:endParaRPr lang="en-GB" dirty="0"/>
          </a:p>
        </p:txBody>
      </p:sp>
      <p:sp>
        <p:nvSpPr>
          <p:cNvPr id="3" name="Content Placeholder 2"/>
          <p:cNvSpPr>
            <a:spLocks noGrp="1"/>
          </p:cNvSpPr>
          <p:nvPr>
            <p:ph idx="1"/>
          </p:nvPr>
        </p:nvSpPr>
        <p:spPr/>
        <p:txBody>
          <a:bodyPr>
            <a:normAutofit lnSpcReduction="10000"/>
          </a:bodyPr>
          <a:lstStyle/>
          <a:p>
            <a:pPr lvl="0"/>
            <a:r>
              <a:rPr lang="en-GB" b="1" dirty="0"/>
              <a:t>Validate findings</a:t>
            </a:r>
            <a:r>
              <a:rPr lang="en-GB" dirty="0"/>
              <a:t>: One of the best ways to validate findings is to triangulate. One weakness of qualitative research is that it is hard to establish external validity, that is, to provide corroborating evidence that the findings aren't just the opinion of the researcher.  Every researcher, of course, does bring with her biases on the problems with a product or what deserves emphasis in the interview. </a:t>
            </a:r>
            <a:br>
              <a:rPr lang="en-GB" dirty="0"/>
            </a:br>
            <a:r>
              <a:rPr lang="en-GB" dirty="0"/>
              <a:t/>
            </a:r>
            <a:br>
              <a:rPr lang="en-GB" dirty="0"/>
            </a:br>
            <a:r>
              <a:rPr lang="en-GB" dirty="0"/>
              <a:t>One approach to minimize this researcher bias is to include a section on the interviewer or principal investigator's background and how it might influence their conclusions. Having recordings of sessions and detailed notes helps other interested parties come to their own conclusions and can help validate findings. </a:t>
            </a:r>
          </a:p>
          <a:p>
            <a:endParaRPr lang="en-GB" dirty="0"/>
          </a:p>
        </p:txBody>
      </p:sp>
    </p:spTree>
    <p:extLst>
      <p:ext uri="{BB962C8B-B14F-4D97-AF65-F5344CB8AC3E}">
        <p14:creationId xmlns:p14="http://schemas.microsoft.com/office/powerpoint/2010/main" val="3668939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8</a:t>
            </a:r>
            <a:endParaRPr lang="en-GB" dirty="0"/>
          </a:p>
        </p:txBody>
      </p:sp>
      <p:sp>
        <p:nvSpPr>
          <p:cNvPr id="3" name="Content Placeholder 2"/>
          <p:cNvSpPr>
            <a:spLocks noGrp="1"/>
          </p:cNvSpPr>
          <p:nvPr>
            <p:ph idx="1"/>
          </p:nvPr>
        </p:nvSpPr>
        <p:spPr/>
        <p:txBody>
          <a:bodyPr/>
          <a:lstStyle/>
          <a:p>
            <a:pPr lvl="0"/>
            <a:r>
              <a:rPr lang="en-GB" b="1" dirty="0"/>
              <a:t>Report</a:t>
            </a:r>
            <a:r>
              <a:rPr lang="en-GB" dirty="0"/>
              <a:t>: produce a report which contains a summary of all the steps above and any recommendations for future action or research.</a:t>
            </a:r>
          </a:p>
          <a:p>
            <a:endParaRPr lang="en-GB" dirty="0"/>
          </a:p>
        </p:txBody>
      </p:sp>
    </p:spTree>
    <p:extLst>
      <p:ext uri="{BB962C8B-B14F-4D97-AF65-F5344CB8AC3E}">
        <p14:creationId xmlns:p14="http://schemas.microsoft.com/office/powerpoint/2010/main" val="2080119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04017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smtClean="0"/>
              <a:t>Books</a:t>
            </a:r>
            <a:endParaRPr lang="en-GB" dirty="0"/>
          </a:p>
        </p:txBody>
      </p:sp>
      <p:sp>
        <p:nvSpPr>
          <p:cNvPr id="3" name="Rectangle 3"/>
          <p:cNvSpPr txBox="1">
            <a:spLocks noGrp="1"/>
          </p:cNvSpPr>
          <p:nvPr>
            <p:ph idx="1"/>
          </p:nvPr>
        </p:nvSpPr>
        <p:spPr/>
        <p:txBody>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(2001) </a:t>
            </a:r>
            <a:r>
              <a:rPr lang="en-GB" sz="2400" i="1" dirty="0"/>
              <a:t>Social Research Methods</a:t>
            </a:r>
            <a:r>
              <a:rPr lang="en-GB" sz="2400" dirty="0"/>
              <a:t>. Oxford: Oxford University Press</a:t>
            </a:r>
          </a:p>
          <a:p>
            <a:pPr lvl="1"/>
            <a:r>
              <a:rPr lang="en-GB" sz="2400" dirty="0"/>
              <a:t>Louis, Cohen, </a:t>
            </a:r>
            <a:r>
              <a:rPr lang="en-GB" sz="2400" noProof="1"/>
              <a:t>Manion </a:t>
            </a:r>
            <a:r>
              <a:rPr lang="en-GB" sz="2400" dirty="0"/>
              <a:t>&amp; Morrison. (2000) </a:t>
            </a:r>
            <a:r>
              <a:rPr lang="en-GB" sz="2400" i="1" dirty="0"/>
              <a:t>Research Methods in Education.</a:t>
            </a:r>
            <a:r>
              <a:rPr lang="en-GB" sz="2400" dirty="0"/>
              <a:t> London: </a:t>
            </a:r>
            <a:r>
              <a:rPr lang="en-GB" sz="2400" noProof="1"/>
              <a:t>Routledge Falmer.</a:t>
            </a:r>
          </a:p>
          <a:p>
            <a:pPr lvl="1"/>
            <a:r>
              <a:rPr lang="en-GB" altLang="en-US" sz="2400" dirty="0"/>
              <a:t>Macintyre. (2000) </a:t>
            </a:r>
            <a:r>
              <a:rPr lang="en-GB" altLang="en-US" sz="2400" i="1" dirty="0"/>
              <a:t>The Art of Action Research</a:t>
            </a:r>
            <a:r>
              <a:rPr lang="en-GB" altLang="en-US" sz="2400" dirty="0"/>
              <a:t>. London: David Fulton Publishers.</a:t>
            </a:r>
          </a:p>
          <a:p>
            <a:pPr lvl="1"/>
            <a:r>
              <a:rPr lang="en-GB" altLang="en-US" sz="2400" noProof="1"/>
              <a:t>McNiff,</a:t>
            </a:r>
            <a:r>
              <a:rPr lang="en-GB" altLang="en-US" sz="2400" dirty="0"/>
              <a:t> J., Lomax, P. &amp; White, J.(2003) </a:t>
            </a:r>
            <a:r>
              <a:rPr lang="en-GB" altLang="en-US" sz="2400" i="1" dirty="0"/>
              <a:t>You and Your Action Research Project</a:t>
            </a:r>
            <a:r>
              <a:rPr lang="en-GB" altLang="en-US" sz="2400" dirty="0"/>
              <a:t>. 2nd Edition. London: </a:t>
            </a:r>
            <a:r>
              <a:rPr lang="en-GB" altLang="en-US" sz="2400" noProof="1"/>
              <a:t>Routledge Falmer</a:t>
            </a:r>
            <a:r>
              <a:rPr lang="en-GB" altLang="en-US" sz="2400" dirty="0"/>
              <a:t>.</a:t>
            </a:r>
          </a:p>
          <a:p>
            <a:pPr lvl="1"/>
            <a:r>
              <a:rPr lang="en-GB" sz="2400" dirty="0"/>
              <a:t>Robson, C. (2002) </a:t>
            </a:r>
            <a:r>
              <a:rPr lang="en-GB" sz="2400" i="1" dirty="0"/>
              <a:t>Real World Research</a:t>
            </a:r>
            <a:r>
              <a:rPr lang="en-GB" sz="2400"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908</Words>
  <Application>Microsoft Office PowerPoint</Application>
  <PresentationFormat>Widescreen</PresentationFormat>
  <Paragraphs>61</Paragraphs>
  <Slides>18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Steps to Success in Qualitative Research</vt:lpstr>
      <vt:lpstr> Social Research Qualitative Design Strategies </vt:lpstr>
      <vt:lpstr> Social Research as an extension of practice </vt:lpstr>
      <vt:lpstr>What Can I research then?</vt:lpstr>
      <vt:lpstr> Social Research as an extension of practice </vt:lpstr>
      <vt:lpstr>Social Research as an extension of practice </vt:lpstr>
      <vt:lpstr>Summary </vt:lpstr>
      <vt:lpstr>Step 1</vt:lpstr>
      <vt:lpstr>Step 2</vt:lpstr>
      <vt:lpstr>Step 3</vt:lpstr>
      <vt:lpstr>Consider</vt:lpstr>
      <vt:lpstr>Step 4</vt:lpstr>
      <vt:lpstr>Step 5</vt:lpstr>
      <vt:lpstr>Step 6</vt:lpstr>
      <vt:lpstr>Step 7</vt:lpstr>
      <vt:lpstr>Step 8</vt:lpstr>
      <vt:lpstr>Evaluation</vt:lpstr>
      <vt:lpstr>Books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Steps to Success in Qualitative Research</dc:title>
  <dc:creator>Darrell Williams</dc:creator>
  <cp:lastModifiedBy>Darrel Williams</cp:lastModifiedBy>
  <cp:revision>2</cp:revision>
  <dcterms:created xsi:type="dcterms:W3CDTF">2016-01-11T09:19:47Z</dcterms:created>
  <dcterms:modified xsi:type="dcterms:W3CDTF">2020-11-09T10:38:55Z</dcterms:modified>
</cp:coreProperties>
</file>