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2" r:id="rId7"/>
    <p:sldId id="264" r:id="rId8"/>
    <p:sldId id="265" r:id="rId9"/>
    <p:sldId id="261"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49"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196270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2049441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511548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D418E06-6EED-4D0F-B24E-E42BE7B44AB0}"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042924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D418E06-6EED-4D0F-B24E-E42BE7B44AB0}"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3752594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D418E06-6EED-4D0F-B24E-E42BE7B44AB0}" type="datetimeFigureOut">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3316666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18E06-6EED-4D0F-B24E-E42BE7B44AB0}" type="datetimeFigureOut">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608906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418E06-6EED-4D0F-B24E-E42BE7B44AB0}"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268533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418E06-6EED-4D0F-B24E-E42BE7B44AB0}"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132724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418E06-6EED-4D0F-B24E-E42BE7B44AB0}"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049781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052999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2156026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37748316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41343557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790324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578242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418E06-6EED-4D0F-B24E-E42BE7B44AB0}"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1805B1-0C27-4C93-B5FA-BBAF6A4C6B49}" type="slidenum">
              <a:rPr lang="en-GB" smtClean="0"/>
              <a:t>‹#›</a:t>
            </a:fld>
            <a:endParaRPr lang="en-GB"/>
          </a:p>
        </p:txBody>
      </p:sp>
    </p:spTree>
    <p:extLst>
      <p:ext uri="{BB962C8B-B14F-4D97-AF65-F5344CB8AC3E}">
        <p14:creationId xmlns:p14="http://schemas.microsoft.com/office/powerpoint/2010/main" val="1682496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D418E06-6EED-4D0F-B24E-E42BE7B44AB0}" type="datetimeFigureOut">
              <a:rPr lang="en-GB" smtClean="0"/>
              <a:t>02/12/2022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F1805B1-0C27-4C93-B5FA-BBAF6A4C6B49}" type="slidenum">
              <a:rPr lang="en-GB" smtClean="0"/>
              <a:t>‹#›</a:t>
            </a:fld>
            <a:endParaRPr lang="en-GB"/>
          </a:p>
        </p:txBody>
      </p:sp>
    </p:spTree>
    <p:extLst>
      <p:ext uri="{BB962C8B-B14F-4D97-AF65-F5344CB8AC3E}">
        <p14:creationId xmlns:p14="http://schemas.microsoft.com/office/powerpoint/2010/main" val="2371759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3671"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5FC68-343D-3D74-6D77-734C83FFA311}"/>
              </a:ext>
            </a:extLst>
          </p:cNvPr>
          <p:cNvSpPr>
            <a:spLocks noGrp="1"/>
          </p:cNvSpPr>
          <p:nvPr>
            <p:ph type="ctrTitle"/>
          </p:nvPr>
        </p:nvSpPr>
        <p:spPr>
          <a:xfrm>
            <a:off x="1524000" y="1122362"/>
            <a:ext cx="9144000" cy="4377289"/>
          </a:xfrm>
        </p:spPr>
        <p:txBody>
          <a:bodyPr>
            <a:normAutofit fontScale="90000"/>
          </a:bodyPr>
          <a:lstStyle/>
          <a:p>
            <a:br>
              <a:rPr lang="pl-PL" dirty="0"/>
            </a:br>
            <a:r>
              <a:rPr lang="en-GB" b="0" i="0" u="sng" dirty="0">
                <a:solidFill>
                  <a:srgbClr val="000A0F"/>
                </a:solidFill>
                <a:effectLst/>
                <a:latin typeface="-apple-system"/>
                <a:hlinkClick r:id="rId2"/>
              </a:rPr>
              <a:t>Hotel Placement - Operating Hotel Facilities (BMIH4006)</a:t>
            </a:r>
            <a:br>
              <a:rPr lang="en-GB" b="0" i="0" u="sng" dirty="0">
                <a:solidFill>
                  <a:srgbClr val="000A0F"/>
                </a:solidFill>
                <a:effectLst/>
                <a:latin typeface="-apple-system"/>
              </a:rPr>
            </a:br>
            <a:br>
              <a:rPr lang="pl-PL" dirty="0"/>
            </a:br>
            <a:br>
              <a:rPr lang="pl-PL" dirty="0"/>
            </a:br>
            <a:r>
              <a:rPr lang="pl-PL" dirty="0" err="1"/>
              <a:t>Employee</a:t>
            </a:r>
            <a:r>
              <a:rPr lang="pl-PL" dirty="0"/>
              <a:t> Engagement</a:t>
            </a:r>
            <a:endParaRPr lang="en-GB" dirty="0"/>
          </a:p>
        </p:txBody>
      </p:sp>
      <p:sp>
        <p:nvSpPr>
          <p:cNvPr id="4" name="Subtitle 3">
            <a:extLst>
              <a:ext uri="{FF2B5EF4-FFF2-40B4-BE49-F238E27FC236}">
                <a16:creationId xmlns:a16="http://schemas.microsoft.com/office/drawing/2014/main" id="{923AA52A-184A-D1F4-B465-BA1219C44689}"/>
              </a:ext>
            </a:extLst>
          </p:cNvPr>
          <p:cNvSpPr>
            <a:spLocks noGrp="1"/>
          </p:cNvSpPr>
          <p:nvPr>
            <p:ph type="subTitle" idx="1"/>
          </p:nvPr>
        </p:nvSpPr>
        <p:spPr/>
        <p:txBody>
          <a:bodyPr/>
          <a:lstStyle/>
          <a:p>
            <a:r>
              <a:rPr lang="pl-PL" dirty="0"/>
              <a:t>Student </a:t>
            </a:r>
            <a:r>
              <a:rPr lang="pl-PL" dirty="0" err="1"/>
              <a:t>name</a:t>
            </a:r>
            <a:r>
              <a:rPr lang="pl-PL" dirty="0"/>
              <a:t> : Robert Komsta</a:t>
            </a:r>
          </a:p>
          <a:p>
            <a:r>
              <a:rPr lang="pl-PL" dirty="0"/>
              <a:t>Student Id: 2117198</a:t>
            </a:r>
            <a:endParaRPr lang="en-GB" dirty="0"/>
          </a:p>
        </p:txBody>
      </p:sp>
    </p:spTree>
    <p:extLst>
      <p:ext uri="{BB962C8B-B14F-4D97-AF65-F5344CB8AC3E}">
        <p14:creationId xmlns:p14="http://schemas.microsoft.com/office/powerpoint/2010/main" val="3589857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C58B8-653C-0AB4-B5CF-F6A5AE5164AF}"/>
              </a:ext>
            </a:extLst>
          </p:cNvPr>
          <p:cNvSpPr>
            <a:spLocks noGrp="1"/>
          </p:cNvSpPr>
          <p:nvPr>
            <p:ph type="title"/>
          </p:nvPr>
        </p:nvSpPr>
        <p:spPr>
          <a:xfrm>
            <a:off x="838200" y="0"/>
            <a:ext cx="10515600" cy="1325563"/>
          </a:xfrm>
        </p:spPr>
        <p:txBody>
          <a:bodyPr/>
          <a:lstStyle/>
          <a:p>
            <a:r>
              <a:rPr lang="pl-PL" dirty="0" err="1"/>
              <a:t>What</a:t>
            </a:r>
            <a:r>
              <a:rPr lang="pl-PL" dirty="0"/>
              <a:t> </a:t>
            </a:r>
            <a:r>
              <a:rPr lang="pl-PL" dirty="0" err="1"/>
              <a:t>is</a:t>
            </a:r>
            <a:r>
              <a:rPr lang="pl-PL" dirty="0"/>
              <a:t> </a:t>
            </a:r>
            <a:r>
              <a:rPr lang="pl-PL" dirty="0" err="1"/>
              <a:t>employee</a:t>
            </a:r>
            <a:r>
              <a:rPr lang="pl-PL" dirty="0"/>
              <a:t> engagement</a:t>
            </a:r>
            <a:endParaRPr lang="en-GB" dirty="0"/>
          </a:p>
        </p:txBody>
      </p:sp>
      <p:sp>
        <p:nvSpPr>
          <p:cNvPr id="3" name="Content Placeholder 2">
            <a:extLst>
              <a:ext uri="{FF2B5EF4-FFF2-40B4-BE49-F238E27FC236}">
                <a16:creationId xmlns:a16="http://schemas.microsoft.com/office/drawing/2014/main" id="{69DD312E-C329-694E-F715-508C79F749DF}"/>
              </a:ext>
            </a:extLst>
          </p:cNvPr>
          <p:cNvSpPr>
            <a:spLocks noGrp="1"/>
          </p:cNvSpPr>
          <p:nvPr>
            <p:ph idx="1"/>
          </p:nvPr>
        </p:nvSpPr>
        <p:spPr>
          <a:xfrm>
            <a:off x="1444486" y="907912"/>
            <a:ext cx="9909313" cy="2521088"/>
          </a:xfrm>
        </p:spPr>
        <p:txBody>
          <a:bodyPr>
            <a:normAutofit fontScale="92500" lnSpcReduction="10000"/>
          </a:bodyPr>
          <a:lstStyle/>
          <a:p>
            <a:r>
              <a:rPr lang="pl-PL" sz="2000" dirty="0"/>
              <a:t>1. </a:t>
            </a:r>
            <a:r>
              <a:rPr lang="en-GB" sz="2000" dirty="0"/>
              <a:t>It is an emotional state in which we feel full of passion, energy and commitment to our work. Thanks to this, we fully invest our hearts, souls and minds in the work.</a:t>
            </a:r>
          </a:p>
          <a:p>
            <a:r>
              <a:rPr lang="en-GB" sz="2000" dirty="0"/>
              <a:t>2. Involvement is a basic human need. It is a power that lies dormant in most people, waiting to be unlocked. People want to be involved in what they do. If employers lay the foundations, workers will do the rest.</a:t>
            </a:r>
          </a:p>
          <a:p>
            <a:r>
              <a:rPr lang="en-GB" sz="2000" dirty="0"/>
              <a:t>3. Commitment is a state of emotional and intellectual commitment to an organization or group. A committed employee is a person who is fully devoted to his work and is enthusiastic about it.</a:t>
            </a:r>
          </a:p>
        </p:txBody>
      </p:sp>
      <p:sp>
        <p:nvSpPr>
          <p:cNvPr id="5" name="TextBox 4">
            <a:extLst>
              <a:ext uri="{FF2B5EF4-FFF2-40B4-BE49-F238E27FC236}">
                <a16:creationId xmlns:a16="http://schemas.microsoft.com/office/drawing/2014/main" id="{AB8E3A57-95A5-B739-0322-87E560E25A51}"/>
              </a:ext>
            </a:extLst>
          </p:cNvPr>
          <p:cNvSpPr txBox="1"/>
          <p:nvPr/>
        </p:nvSpPr>
        <p:spPr>
          <a:xfrm>
            <a:off x="5655365" y="5316283"/>
            <a:ext cx="6096000" cy="646331"/>
          </a:xfrm>
          <a:prstGeom prst="rect">
            <a:avLst/>
          </a:prstGeom>
          <a:noFill/>
        </p:spPr>
        <p:txBody>
          <a:bodyPr wrap="square">
            <a:spAutoFit/>
          </a:bodyPr>
          <a:lstStyle/>
          <a:p>
            <a:r>
              <a:rPr lang="pl-PL" b="0" i="0" dirty="0" err="1">
                <a:solidFill>
                  <a:srgbClr val="38382C"/>
                </a:solidFill>
                <a:effectLst/>
                <a:latin typeface="Proxima Nova Rg"/>
              </a:rPr>
              <a:t>Over</a:t>
            </a:r>
            <a:r>
              <a:rPr lang="pl-PL" b="0" i="0" dirty="0">
                <a:solidFill>
                  <a:srgbClr val="38382C"/>
                </a:solidFill>
                <a:effectLst/>
                <a:latin typeface="Proxima Nova Rg"/>
              </a:rPr>
              <a:t> </a:t>
            </a:r>
            <a:r>
              <a:rPr lang="en-GB" b="0" i="0" dirty="0">
                <a:solidFill>
                  <a:srgbClr val="38382C"/>
                </a:solidFill>
                <a:effectLst/>
                <a:latin typeface="Proxima Nova Rg"/>
              </a:rPr>
              <a:t>9</a:t>
            </a:r>
            <a:r>
              <a:rPr lang="pl-PL" b="0" i="0" dirty="0">
                <a:solidFill>
                  <a:srgbClr val="38382C"/>
                </a:solidFill>
                <a:effectLst/>
                <a:latin typeface="Proxima Nova Rg"/>
              </a:rPr>
              <a:t>0</a:t>
            </a:r>
            <a:r>
              <a:rPr lang="en-GB" b="0" i="0" dirty="0">
                <a:solidFill>
                  <a:srgbClr val="38382C"/>
                </a:solidFill>
                <a:effectLst/>
                <a:latin typeface="Proxima Nova Rg"/>
              </a:rPr>
              <a:t>% of business executives believe that </a:t>
            </a:r>
            <a:r>
              <a:rPr lang="pl-PL" b="0" i="0" dirty="0">
                <a:solidFill>
                  <a:srgbClr val="38382C"/>
                </a:solidFill>
                <a:effectLst/>
                <a:latin typeface="Proxima Nova Rg"/>
              </a:rPr>
              <a:t>the </a:t>
            </a:r>
            <a:r>
              <a:rPr lang="pl-PL" b="0" i="0" dirty="0" err="1">
                <a:solidFill>
                  <a:srgbClr val="38382C"/>
                </a:solidFill>
                <a:effectLst/>
                <a:latin typeface="Proxima Nova Rg"/>
              </a:rPr>
              <a:t>success</a:t>
            </a:r>
            <a:r>
              <a:rPr lang="pl-PL" b="0" i="0" dirty="0">
                <a:solidFill>
                  <a:srgbClr val="38382C"/>
                </a:solidFill>
                <a:effectLst/>
                <a:latin typeface="Proxima Nova Rg"/>
              </a:rPr>
              <a:t> of </a:t>
            </a:r>
            <a:r>
              <a:rPr lang="pl-PL" b="0" i="0" dirty="0" err="1">
                <a:solidFill>
                  <a:srgbClr val="38382C"/>
                </a:solidFill>
                <a:effectLst/>
                <a:latin typeface="Proxima Nova Rg"/>
              </a:rPr>
              <a:t>their</a:t>
            </a:r>
            <a:r>
              <a:rPr lang="pl-PL" b="0" i="0" dirty="0">
                <a:solidFill>
                  <a:srgbClr val="38382C"/>
                </a:solidFill>
                <a:effectLst/>
                <a:latin typeface="Proxima Nova Rg"/>
              </a:rPr>
              <a:t> team </a:t>
            </a:r>
            <a:r>
              <a:rPr lang="pl-PL" b="0" i="0" dirty="0" err="1">
                <a:solidFill>
                  <a:srgbClr val="38382C"/>
                </a:solidFill>
                <a:effectLst/>
                <a:latin typeface="Proxima Nova Rg"/>
              </a:rPr>
              <a:t>depends</a:t>
            </a:r>
            <a:r>
              <a:rPr lang="pl-PL" b="0" i="0" dirty="0">
                <a:solidFill>
                  <a:srgbClr val="38382C"/>
                </a:solidFill>
                <a:effectLst/>
                <a:latin typeface="Proxima Nova Rg"/>
              </a:rPr>
              <a:t> on </a:t>
            </a:r>
            <a:r>
              <a:rPr lang="en-GB" b="0" i="0" dirty="0">
                <a:solidFill>
                  <a:srgbClr val="38382C"/>
                </a:solidFill>
                <a:effectLst/>
                <a:latin typeface="Proxima Nova Rg"/>
              </a:rPr>
              <a:t>engaged employees</a:t>
            </a:r>
            <a:r>
              <a:rPr lang="pl-PL" b="0" i="0" dirty="0">
                <a:solidFill>
                  <a:srgbClr val="38382C"/>
                </a:solidFill>
                <a:effectLst/>
                <a:latin typeface="Proxima Nova Rg"/>
              </a:rPr>
              <a:t>.</a:t>
            </a:r>
            <a:endParaRPr lang="en-GB" dirty="0"/>
          </a:p>
        </p:txBody>
      </p:sp>
      <p:pic>
        <p:nvPicPr>
          <p:cNvPr id="1026" name="Picture 2" descr="Why Savvy Executives Are Investing in Employee Engagement">
            <a:extLst>
              <a:ext uri="{FF2B5EF4-FFF2-40B4-BE49-F238E27FC236}">
                <a16:creationId xmlns:a16="http://schemas.microsoft.com/office/drawing/2014/main" id="{F393323D-E911-A1DA-E8ED-2813FEC855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2904" y="3429000"/>
            <a:ext cx="3704895" cy="228036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C3F9252-AB5F-E54A-E508-FAA07F7537F5}"/>
              </a:ext>
            </a:extLst>
          </p:cNvPr>
          <p:cNvSpPr txBox="1"/>
          <p:nvPr/>
        </p:nvSpPr>
        <p:spPr>
          <a:xfrm>
            <a:off x="5300870" y="3609578"/>
            <a:ext cx="6705600" cy="1200329"/>
          </a:xfrm>
          <a:prstGeom prst="rect">
            <a:avLst/>
          </a:prstGeom>
          <a:noFill/>
        </p:spPr>
        <p:txBody>
          <a:bodyPr wrap="square">
            <a:spAutoFit/>
          </a:bodyPr>
          <a:lstStyle/>
          <a:p>
            <a:r>
              <a:rPr lang="en-GB" dirty="0"/>
              <a:t>The common denominator of the definition of commitment is </a:t>
            </a:r>
            <a:r>
              <a:rPr lang="en-GB" dirty="0">
                <a:solidFill>
                  <a:srgbClr val="FF0000"/>
                </a:solidFill>
              </a:rPr>
              <a:t>the</a:t>
            </a:r>
            <a:r>
              <a:rPr lang="en-GB" dirty="0"/>
              <a:t> </a:t>
            </a:r>
            <a:r>
              <a:rPr lang="en-GB" dirty="0">
                <a:solidFill>
                  <a:srgbClr val="FF0000"/>
                </a:solidFill>
              </a:rPr>
              <a:t>release of energy in employees, which makes them perform work beyond the required minimum, above the standard, and this results from the will of the employee himself.</a:t>
            </a:r>
          </a:p>
        </p:txBody>
      </p:sp>
      <p:sp>
        <p:nvSpPr>
          <p:cNvPr id="11" name="TextBox 10">
            <a:extLst>
              <a:ext uri="{FF2B5EF4-FFF2-40B4-BE49-F238E27FC236}">
                <a16:creationId xmlns:a16="http://schemas.microsoft.com/office/drawing/2014/main" id="{00F79F86-5233-4EA6-057D-5E80CB3612CE}"/>
              </a:ext>
            </a:extLst>
          </p:cNvPr>
          <p:cNvSpPr txBox="1"/>
          <p:nvPr/>
        </p:nvSpPr>
        <p:spPr>
          <a:xfrm>
            <a:off x="10233992" y="6239613"/>
            <a:ext cx="1411355" cy="369332"/>
          </a:xfrm>
          <a:prstGeom prst="rect">
            <a:avLst/>
          </a:prstGeom>
          <a:noFill/>
        </p:spPr>
        <p:txBody>
          <a:bodyPr wrap="square">
            <a:spAutoFit/>
          </a:bodyPr>
          <a:lstStyle/>
          <a:p>
            <a:r>
              <a:rPr lang="en-GB" dirty="0"/>
              <a:t>(</a:t>
            </a:r>
            <a:r>
              <a:rPr lang="en-GB" dirty="0" err="1"/>
              <a:t>Ryba</a:t>
            </a:r>
            <a:r>
              <a:rPr lang="en-GB" dirty="0"/>
              <a:t>, 2021)</a:t>
            </a:r>
          </a:p>
        </p:txBody>
      </p:sp>
      <p:sp>
        <p:nvSpPr>
          <p:cNvPr id="13" name="TextBox 12">
            <a:extLst>
              <a:ext uri="{FF2B5EF4-FFF2-40B4-BE49-F238E27FC236}">
                <a16:creationId xmlns:a16="http://schemas.microsoft.com/office/drawing/2014/main" id="{3F48D19F-A712-F9E5-8A61-DAA2E2B1B054}"/>
              </a:ext>
            </a:extLst>
          </p:cNvPr>
          <p:cNvSpPr txBox="1"/>
          <p:nvPr/>
        </p:nvSpPr>
        <p:spPr>
          <a:xfrm>
            <a:off x="9899374" y="3187169"/>
            <a:ext cx="1851991" cy="369332"/>
          </a:xfrm>
          <a:prstGeom prst="rect">
            <a:avLst/>
          </a:prstGeom>
          <a:noFill/>
        </p:spPr>
        <p:txBody>
          <a:bodyPr wrap="square">
            <a:spAutoFit/>
          </a:bodyPr>
          <a:lstStyle/>
          <a:p>
            <a:r>
              <a:rPr lang="en-GB" dirty="0"/>
              <a:t>(</a:t>
            </a:r>
            <a:r>
              <a:rPr lang="en-GB" dirty="0" err="1"/>
              <a:t>Hamerska</a:t>
            </a:r>
            <a:r>
              <a:rPr lang="en-GB" dirty="0"/>
              <a:t>, 2022)</a:t>
            </a:r>
          </a:p>
        </p:txBody>
      </p:sp>
      <p:sp>
        <p:nvSpPr>
          <p:cNvPr id="15" name="TextBox 14">
            <a:extLst>
              <a:ext uri="{FF2B5EF4-FFF2-40B4-BE49-F238E27FC236}">
                <a16:creationId xmlns:a16="http://schemas.microsoft.com/office/drawing/2014/main" id="{1A72CB6C-612D-6E55-29CD-60AA8C5BA4AA}"/>
              </a:ext>
            </a:extLst>
          </p:cNvPr>
          <p:cNvSpPr txBox="1"/>
          <p:nvPr/>
        </p:nvSpPr>
        <p:spPr>
          <a:xfrm>
            <a:off x="9157253" y="4591736"/>
            <a:ext cx="1948070" cy="369332"/>
          </a:xfrm>
          <a:prstGeom prst="rect">
            <a:avLst/>
          </a:prstGeom>
          <a:noFill/>
        </p:spPr>
        <p:txBody>
          <a:bodyPr wrap="square">
            <a:spAutoFit/>
          </a:bodyPr>
          <a:lstStyle/>
          <a:p>
            <a:r>
              <a:rPr lang="en-GB" dirty="0"/>
              <a:t>(Boogaard, 2021)</a:t>
            </a:r>
          </a:p>
        </p:txBody>
      </p:sp>
    </p:spTree>
    <p:extLst>
      <p:ext uri="{BB962C8B-B14F-4D97-AF65-F5344CB8AC3E}">
        <p14:creationId xmlns:p14="http://schemas.microsoft.com/office/powerpoint/2010/main" val="2044918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AB41D-904E-BA59-9E35-E41A5D642B80}"/>
              </a:ext>
            </a:extLst>
          </p:cNvPr>
          <p:cNvSpPr>
            <a:spLocks noGrp="1"/>
          </p:cNvSpPr>
          <p:nvPr>
            <p:ph type="title"/>
          </p:nvPr>
        </p:nvSpPr>
        <p:spPr>
          <a:xfrm>
            <a:off x="3361082" y="-35249"/>
            <a:ext cx="5469835" cy="1044611"/>
          </a:xfrm>
        </p:spPr>
        <p:txBody>
          <a:bodyPr/>
          <a:lstStyle/>
          <a:p>
            <a:r>
              <a:rPr lang="pl-PL" dirty="0"/>
              <a:t>Engagement </a:t>
            </a:r>
            <a:r>
              <a:rPr lang="pl-PL" dirty="0" err="1"/>
              <a:t>profiles</a:t>
            </a:r>
            <a:endParaRPr lang="en-GB" dirty="0"/>
          </a:p>
        </p:txBody>
      </p:sp>
      <p:sp>
        <p:nvSpPr>
          <p:cNvPr id="5" name="TextBox 4">
            <a:extLst>
              <a:ext uri="{FF2B5EF4-FFF2-40B4-BE49-F238E27FC236}">
                <a16:creationId xmlns:a16="http://schemas.microsoft.com/office/drawing/2014/main" id="{3E3032CA-D8EB-2C07-2992-A682D075011D}"/>
              </a:ext>
            </a:extLst>
          </p:cNvPr>
          <p:cNvSpPr txBox="1"/>
          <p:nvPr/>
        </p:nvSpPr>
        <p:spPr>
          <a:xfrm>
            <a:off x="7010400" y="1369827"/>
            <a:ext cx="4800600" cy="1754326"/>
          </a:xfrm>
          <a:prstGeom prst="rect">
            <a:avLst/>
          </a:prstGeom>
          <a:noFill/>
        </p:spPr>
        <p:txBody>
          <a:bodyPr wrap="square">
            <a:spAutoFit/>
          </a:bodyPr>
          <a:lstStyle/>
          <a:p>
            <a:r>
              <a:rPr lang="en-GB" dirty="0"/>
              <a:t>The research company Gallup in its report "State of the Global Workplace" states that only 13 </a:t>
            </a:r>
            <a:r>
              <a:rPr lang="pl-PL" dirty="0" err="1"/>
              <a:t>percent</a:t>
            </a:r>
            <a:r>
              <a:rPr lang="en-GB" dirty="0"/>
              <a:t>. employees in the world are engaged in work. In other words, only about one in eight employees are engaged in their work and are likely to </a:t>
            </a:r>
            <a:r>
              <a:rPr lang="pl-PL" dirty="0" err="1"/>
              <a:t>contribute</a:t>
            </a:r>
            <a:r>
              <a:rPr lang="pl-PL" dirty="0"/>
              <a:t> </a:t>
            </a:r>
            <a:r>
              <a:rPr lang="pl-PL" dirty="0" err="1"/>
              <a:t>positively</a:t>
            </a:r>
            <a:r>
              <a:rPr lang="en-GB" dirty="0"/>
              <a:t>.</a:t>
            </a:r>
          </a:p>
        </p:txBody>
      </p:sp>
      <p:pic>
        <p:nvPicPr>
          <p:cNvPr id="2050" name="Picture 2" descr="employee engagement profiles">
            <a:extLst>
              <a:ext uri="{FF2B5EF4-FFF2-40B4-BE49-F238E27FC236}">
                <a16:creationId xmlns:a16="http://schemas.microsoft.com/office/drawing/2014/main" id="{74EAFA06-7B34-4A66-E542-5E252BFFBD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1314209"/>
            <a:ext cx="5715000" cy="29908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65E728E-ED89-7328-F704-25D4340AE7F6}"/>
              </a:ext>
            </a:extLst>
          </p:cNvPr>
          <p:cNvSpPr txBox="1"/>
          <p:nvPr/>
        </p:nvSpPr>
        <p:spPr>
          <a:xfrm>
            <a:off x="1898374" y="4532893"/>
            <a:ext cx="9037981" cy="1477328"/>
          </a:xfrm>
          <a:prstGeom prst="rect">
            <a:avLst/>
          </a:prstGeom>
          <a:noFill/>
        </p:spPr>
        <p:txBody>
          <a:bodyPr wrap="square">
            <a:spAutoFit/>
          </a:bodyPr>
          <a:lstStyle/>
          <a:p>
            <a:pPr algn="l"/>
            <a:r>
              <a:rPr lang="en-GB" b="1" i="0" dirty="0">
                <a:solidFill>
                  <a:srgbClr val="38382C"/>
                </a:solidFill>
                <a:effectLst/>
                <a:latin typeface="Proxima Nova Rg"/>
              </a:rPr>
              <a:t>Highly engaged employees</a:t>
            </a:r>
          </a:p>
          <a:p>
            <a:pPr algn="l"/>
            <a:r>
              <a:rPr lang="en-GB" b="0" i="0" dirty="0">
                <a:solidFill>
                  <a:srgbClr val="38382C"/>
                </a:solidFill>
                <a:effectLst/>
                <a:latin typeface="Proxima Nova Rg"/>
              </a:rPr>
              <a:t>Highly engaged employees bring their companies added value, in many cases with the same</a:t>
            </a:r>
            <a:r>
              <a:rPr lang="pl-PL" b="0" i="0" dirty="0">
                <a:solidFill>
                  <a:srgbClr val="38382C"/>
                </a:solidFill>
                <a:effectLst/>
                <a:latin typeface="Proxima Nova Rg"/>
              </a:rPr>
              <a:t> </a:t>
            </a:r>
            <a:r>
              <a:rPr lang="en-GB" b="0" i="0" dirty="0">
                <a:solidFill>
                  <a:srgbClr val="38382C"/>
                </a:solidFill>
                <a:effectLst/>
                <a:latin typeface="Proxima Nova Rg"/>
              </a:rPr>
              <a:t>training or comparable wages as moderately engaged employees. This can be through higher</a:t>
            </a:r>
            <a:r>
              <a:rPr lang="pl-PL" b="0" i="0" dirty="0">
                <a:solidFill>
                  <a:srgbClr val="38382C"/>
                </a:solidFill>
                <a:effectLst/>
                <a:latin typeface="Proxima Nova Rg"/>
              </a:rPr>
              <a:t> </a:t>
            </a:r>
            <a:r>
              <a:rPr lang="en-GB" b="0" i="0" dirty="0">
                <a:solidFill>
                  <a:srgbClr val="38382C"/>
                </a:solidFill>
                <a:effectLst/>
                <a:latin typeface="Proxima Nova Rg"/>
              </a:rPr>
              <a:t>skills, better alignment, increased Focus and effort, </a:t>
            </a:r>
            <a:r>
              <a:rPr lang="pl-PL" b="0" i="0" dirty="0">
                <a:solidFill>
                  <a:srgbClr val="38382C"/>
                </a:solidFill>
                <a:effectLst/>
                <a:latin typeface="Proxima Nova Rg"/>
              </a:rPr>
              <a:t>and </a:t>
            </a:r>
            <a:r>
              <a:rPr lang="en-GB" b="0" i="0" dirty="0">
                <a:solidFill>
                  <a:srgbClr val="38382C"/>
                </a:solidFill>
                <a:effectLst/>
                <a:latin typeface="Proxima Nova Rg"/>
              </a:rPr>
              <a:t>positive feelings. They speak well about </a:t>
            </a:r>
            <a:r>
              <a:rPr lang="pl-PL" b="0" i="0" dirty="0">
                <a:solidFill>
                  <a:srgbClr val="38382C"/>
                </a:solidFill>
                <a:effectLst/>
                <a:latin typeface="Proxima Nova Rg"/>
              </a:rPr>
              <a:t>the </a:t>
            </a:r>
            <a:r>
              <a:rPr lang="en-GB" b="0" i="0" dirty="0">
                <a:solidFill>
                  <a:srgbClr val="38382C"/>
                </a:solidFill>
                <a:effectLst/>
                <a:latin typeface="Proxima Nova Rg"/>
              </a:rPr>
              <a:t>company.</a:t>
            </a:r>
          </a:p>
        </p:txBody>
      </p:sp>
      <p:sp>
        <p:nvSpPr>
          <p:cNvPr id="9" name="TextBox 8">
            <a:extLst>
              <a:ext uri="{FF2B5EF4-FFF2-40B4-BE49-F238E27FC236}">
                <a16:creationId xmlns:a16="http://schemas.microsoft.com/office/drawing/2014/main" id="{CE32530E-08E5-F2C4-B124-6DF72784039D}"/>
              </a:ext>
            </a:extLst>
          </p:cNvPr>
          <p:cNvSpPr txBox="1"/>
          <p:nvPr/>
        </p:nvSpPr>
        <p:spPr>
          <a:xfrm>
            <a:off x="9606171" y="3059668"/>
            <a:ext cx="1878495" cy="369332"/>
          </a:xfrm>
          <a:prstGeom prst="rect">
            <a:avLst/>
          </a:prstGeom>
          <a:noFill/>
        </p:spPr>
        <p:txBody>
          <a:bodyPr wrap="square">
            <a:spAutoFit/>
          </a:bodyPr>
          <a:lstStyle/>
          <a:p>
            <a:r>
              <a:rPr lang="en-GB" dirty="0"/>
              <a:t>(Gallup, 2022)</a:t>
            </a:r>
          </a:p>
        </p:txBody>
      </p:sp>
    </p:spTree>
    <p:extLst>
      <p:ext uri="{BB962C8B-B14F-4D97-AF65-F5344CB8AC3E}">
        <p14:creationId xmlns:p14="http://schemas.microsoft.com/office/powerpoint/2010/main" val="1326044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employee engagement profiles">
            <a:extLst>
              <a:ext uri="{FF2B5EF4-FFF2-40B4-BE49-F238E27FC236}">
                <a16:creationId xmlns:a16="http://schemas.microsoft.com/office/drawing/2014/main" id="{B913047A-B25E-32D0-C0A6-D222223D74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5156" y="359318"/>
            <a:ext cx="5715000" cy="29908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EE93257-61BB-AC16-5019-CC0B1C7E1F5A}"/>
              </a:ext>
            </a:extLst>
          </p:cNvPr>
          <p:cNvSpPr txBox="1"/>
          <p:nvPr/>
        </p:nvSpPr>
        <p:spPr>
          <a:xfrm>
            <a:off x="7136294" y="968237"/>
            <a:ext cx="4585251" cy="2031325"/>
          </a:xfrm>
          <a:prstGeom prst="rect">
            <a:avLst/>
          </a:prstGeom>
          <a:noFill/>
        </p:spPr>
        <p:txBody>
          <a:bodyPr wrap="square">
            <a:spAutoFit/>
          </a:bodyPr>
          <a:lstStyle/>
          <a:p>
            <a:pPr algn="l"/>
            <a:r>
              <a:rPr lang="en-GB" b="1" i="0" dirty="0">
                <a:solidFill>
                  <a:srgbClr val="38382C"/>
                </a:solidFill>
                <a:effectLst/>
                <a:latin typeface="Proxima Nova Rg"/>
              </a:rPr>
              <a:t>Moderately engaged employees</a:t>
            </a:r>
          </a:p>
          <a:p>
            <a:pPr algn="l"/>
            <a:r>
              <a:rPr lang="en-GB" b="0" i="0" dirty="0">
                <a:solidFill>
                  <a:srgbClr val="38382C"/>
                </a:solidFill>
                <a:effectLst/>
                <a:latin typeface="Proxima Nova Rg"/>
              </a:rPr>
              <a:t>Moderately engaged employees like their company, but see room for improvement. They are less likely to ask for more responsibilities and may be underperforming. They show less initiative and hold back from being more involved.</a:t>
            </a:r>
          </a:p>
        </p:txBody>
      </p:sp>
      <p:sp>
        <p:nvSpPr>
          <p:cNvPr id="8" name="TextBox 7">
            <a:extLst>
              <a:ext uri="{FF2B5EF4-FFF2-40B4-BE49-F238E27FC236}">
                <a16:creationId xmlns:a16="http://schemas.microsoft.com/office/drawing/2014/main" id="{BB5D3925-9184-14A0-8BA9-B83776B2C24C}"/>
              </a:ext>
            </a:extLst>
          </p:cNvPr>
          <p:cNvSpPr txBox="1"/>
          <p:nvPr/>
        </p:nvSpPr>
        <p:spPr>
          <a:xfrm>
            <a:off x="1364973" y="3350168"/>
            <a:ext cx="10442711" cy="1200329"/>
          </a:xfrm>
          <a:prstGeom prst="rect">
            <a:avLst/>
          </a:prstGeom>
          <a:noFill/>
        </p:spPr>
        <p:txBody>
          <a:bodyPr wrap="square">
            <a:spAutoFit/>
          </a:bodyPr>
          <a:lstStyle/>
          <a:p>
            <a:pPr algn="l"/>
            <a:r>
              <a:rPr lang="en-GB" b="1" i="0" dirty="0">
                <a:solidFill>
                  <a:srgbClr val="38382C"/>
                </a:solidFill>
                <a:effectLst/>
                <a:latin typeface="Proxima Nova Rg"/>
              </a:rPr>
              <a:t>Barely engaged employees</a:t>
            </a:r>
          </a:p>
          <a:p>
            <a:pPr algn="l"/>
            <a:r>
              <a:rPr lang="en-GB" b="0" i="0" dirty="0">
                <a:solidFill>
                  <a:srgbClr val="38382C"/>
                </a:solidFill>
                <a:effectLst/>
                <a:latin typeface="Proxima Nova Rg"/>
              </a:rPr>
              <a:t>Employees who are not very engaged, usually lack motivation </a:t>
            </a:r>
            <a:r>
              <a:rPr lang="pl-PL" b="0" i="0" dirty="0">
                <a:solidFill>
                  <a:srgbClr val="38382C"/>
                </a:solidFill>
                <a:effectLst/>
                <a:latin typeface="Proxima Nova Rg"/>
              </a:rPr>
              <a:t>and </a:t>
            </a:r>
            <a:r>
              <a:rPr lang="en-GB" b="0" i="0" dirty="0">
                <a:solidFill>
                  <a:srgbClr val="38382C"/>
                </a:solidFill>
                <a:effectLst/>
                <a:latin typeface="Proxima Nova Rg"/>
              </a:rPr>
              <a:t>show rather indifference to their workplace and their position. They will only do what they can, what they must to survive. Such employees will look for other jobs and have a high risk of turnover</a:t>
            </a:r>
            <a:r>
              <a:rPr lang="pl-PL" b="0" i="0" dirty="0">
                <a:solidFill>
                  <a:srgbClr val="38382C"/>
                </a:solidFill>
                <a:effectLst/>
                <a:latin typeface="Proxima Nova Rg"/>
              </a:rPr>
              <a:t>.</a:t>
            </a:r>
            <a:endParaRPr lang="en-GB" b="0" i="0" dirty="0">
              <a:solidFill>
                <a:srgbClr val="38382C"/>
              </a:solidFill>
              <a:effectLst/>
              <a:latin typeface="Proxima Nova Rg"/>
            </a:endParaRPr>
          </a:p>
        </p:txBody>
      </p:sp>
      <p:sp>
        <p:nvSpPr>
          <p:cNvPr id="10" name="TextBox 9">
            <a:extLst>
              <a:ext uri="{FF2B5EF4-FFF2-40B4-BE49-F238E27FC236}">
                <a16:creationId xmlns:a16="http://schemas.microsoft.com/office/drawing/2014/main" id="{84E099CC-601B-1AD8-F236-1C9488F61D2F}"/>
              </a:ext>
            </a:extLst>
          </p:cNvPr>
          <p:cNvSpPr txBox="1"/>
          <p:nvPr/>
        </p:nvSpPr>
        <p:spPr>
          <a:xfrm>
            <a:off x="1364973" y="4600193"/>
            <a:ext cx="10442711" cy="1200329"/>
          </a:xfrm>
          <a:prstGeom prst="rect">
            <a:avLst/>
          </a:prstGeom>
          <a:noFill/>
        </p:spPr>
        <p:txBody>
          <a:bodyPr wrap="square">
            <a:spAutoFit/>
          </a:bodyPr>
          <a:lstStyle/>
          <a:p>
            <a:pPr algn="l"/>
            <a:r>
              <a:rPr lang="en-GB" b="1" i="0" dirty="0">
                <a:solidFill>
                  <a:srgbClr val="38382C"/>
                </a:solidFill>
                <a:effectLst/>
                <a:latin typeface="Proxima Nova Rg"/>
              </a:rPr>
              <a:t>Disengaged employees</a:t>
            </a:r>
          </a:p>
          <a:p>
            <a:pPr algn="l"/>
            <a:r>
              <a:rPr lang="en-GB" b="0" i="0" dirty="0">
                <a:solidFill>
                  <a:srgbClr val="38382C"/>
                </a:solidFill>
                <a:effectLst/>
                <a:latin typeface="Proxima Nova Rg"/>
              </a:rPr>
              <a:t>Disengaged employees do not identify themselves with the mission and goals of the company, they do not see their future in the company. Most of them have negative opinions about their company. They are not involved in the company's activities. They are definitely thinking about changing jobs.</a:t>
            </a:r>
          </a:p>
        </p:txBody>
      </p:sp>
    </p:spTree>
    <p:extLst>
      <p:ext uri="{BB962C8B-B14F-4D97-AF65-F5344CB8AC3E}">
        <p14:creationId xmlns:p14="http://schemas.microsoft.com/office/powerpoint/2010/main" val="1295251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48AA7-6BE4-272E-9657-5A51DECC1A88}"/>
              </a:ext>
            </a:extLst>
          </p:cNvPr>
          <p:cNvSpPr>
            <a:spLocks noGrp="1"/>
          </p:cNvSpPr>
          <p:nvPr>
            <p:ph type="title"/>
          </p:nvPr>
        </p:nvSpPr>
        <p:spPr>
          <a:xfrm rot="20867088">
            <a:off x="-425217" y="625491"/>
            <a:ext cx="6410739" cy="646331"/>
          </a:xfrm>
        </p:spPr>
        <p:txBody>
          <a:bodyPr>
            <a:normAutofit fontScale="90000"/>
          </a:bodyPr>
          <a:lstStyle/>
          <a:p>
            <a:r>
              <a:rPr lang="pl-PL" dirty="0" err="1"/>
              <a:t>Importance</a:t>
            </a:r>
            <a:r>
              <a:rPr lang="pl-PL" dirty="0"/>
              <a:t> of Engagement</a:t>
            </a:r>
            <a:endParaRPr lang="en-GB" dirty="0"/>
          </a:p>
        </p:txBody>
      </p:sp>
      <p:sp>
        <p:nvSpPr>
          <p:cNvPr id="5" name="TextBox 4">
            <a:extLst>
              <a:ext uri="{FF2B5EF4-FFF2-40B4-BE49-F238E27FC236}">
                <a16:creationId xmlns:a16="http://schemas.microsoft.com/office/drawing/2014/main" id="{8004CBB9-99A2-A4A5-39B6-3FB469FE39B0}"/>
              </a:ext>
            </a:extLst>
          </p:cNvPr>
          <p:cNvSpPr txBox="1"/>
          <p:nvPr/>
        </p:nvSpPr>
        <p:spPr>
          <a:xfrm>
            <a:off x="2274404" y="1276371"/>
            <a:ext cx="9869557" cy="646331"/>
          </a:xfrm>
          <a:prstGeom prst="rect">
            <a:avLst/>
          </a:prstGeom>
          <a:noFill/>
        </p:spPr>
        <p:txBody>
          <a:bodyPr wrap="square">
            <a:spAutoFit/>
          </a:bodyPr>
          <a:lstStyle/>
          <a:p>
            <a:r>
              <a:rPr lang="en-GB" b="0" i="0" dirty="0">
                <a:solidFill>
                  <a:srgbClr val="38382C"/>
                </a:solidFill>
                <a:effectLst/>
                <a:latin typeface="Proxima Nova Rg"/>
              </a:rPr>
              <a:t>Employee engagement isn't a silver bullet, but it can have some pretty high effects on your organization, it can create a great place to work.</a:t>
            </a:r>
            <a:endParaRPr lang="en-GB" dirty="0"/>
          </a:p>
        </p:txBody>
      </p:sp>
      <p:sp>
        <p:nvSpPr>
          <p:cNvPr id="7" name="TextBox 6">
            <a:extLst>
              <a:ext uri="{FF2B5EF4-FFF2-40B4-BE49-F238E27FC236}">
                <a16:creationId xmlns:a16="http://schemas.microsoft.com/office/drawing/2014/main" id="{DE4D3A3F-CEBB-DB04-3B7D-3B7DAB912ABF}"/>
              </a:ext>
            </a:extLst>
          </p:cNvPr>
          <p:cNvSpPr txBox="1"/>
          <p:nvPr/>
        </p:nvSpPr>
        <p:spPr>
          <a:xfrm>
            <a:off x="2569965" y="2173037"/>
            <a:ext cx="4599525" cy="707886"/>
          </a:xfrm>
          <a:prstGeom prst="rect">
            <a:avLst/>
          </a:prstGeom>
          <a:noFill/>
        </p:spPr>
        <p:txBody>
          <a:bodyPr wrap="square">
            <a:spAutoFit/>
          </a:bodyPr>
          <a:lstStyle/>
          <a:p>
            <a:r>
              <a:rPr lang="pl-PL" sz="4000" dirty="0"/>
              <a:t>14 </a:t>
            </a:r>
            <a:r>
              <a:rPr lang="pl-PL" sz="4000" dirty="0" err="1"/>
              <a:t>benefits</a:t>
            </a:r>
            <a:r>
              <a:rPr lang="pl-PL" sz="4000" dirty="0"/>
              <a:t> </a:t>
            </a:r>
            <a:r>
              <a:rPr lang="pl-PL" dirty="0"/>
              <a:t>by Natalie </a:t>
            </a:r>
            <a:r>
              <a:rPr lang="pl-PL" dirty="0" err="1"/>
              <a:t>Wickham</a:t>
            </a:r>
            <a:endParaRPr lang="en-GB" dirty="0"/>
          </a:p>
        </p:txBody>
      </p:sp>
      <p:sp>
        <p:nvSpPr>
          <p:cNvPr id="9" name="TextBox 8">
            <a:extLst>
              <a:ext uri="{FF2B5EF4-FFF2-40B4-BE49-F238E27FC236}">
                <a16:creationId xmlns:a16="http://schemas.microsoft.com/office/drawing/2014/main" id="{26CAEBBE-1B3C-2F0A-D31A-318DED232B68}"/>
              </a:ext>
            </a:extLst>
          </p:cNvPr>
          <p:cNvSpPr txBox="1"/>
          <p:nvPr/>
        </p:nvSpPr>
        <p:spPr>
          <a:xfrm>
            <a:off x="7209183" y="2199701"/>
            <a:ext cx="3737113" cy="3970318"/>
          </a:xfrm>
          <a:prstGeom prst="rect">
            <a:avLst/>
          </a:prstGeom>
          <a:noFill/>
        </p:spPr>
        <p:txBody>
          <a:bodyPr wrap="square">
            <a:spAutoFit/>
          </a:bodyPr>
          <a:lstStyle/>
          <a:p>
            <a:r>
              <a:rPr lang="en-GB" dirty="0"/>
              <a:t>1. Increased employee safety</a:t>
            </a:r>
          </a:p>
          <a:p>
            <a:r>
              <a:rPr lang="en-GB" dirty="0"/>
              <a:t>2. Better employee health.</a:t>
            </a:r>
          </a:p>
          <a:p>
            <a:r>
              <a:rPr lang="en-GB" dirty="0"/>
              <a:t>3. Happier employees.</a:t>
            </a:r>
          </a:p>
          <a:p>
            <a:r>
              <a:rPr lang="en-GB" dirty="0"/>
              <a:t>4. Greater employee satisfaction.</a:t>
            </a:r>
          </a:p>
          <a:p>
            <a:r>
              <a:rPr lang="en-GB" dirty="0"/>
              <a:t>5. Better home life.</a:t>
            </a:r>
          </a:p>
          <a:p>
            <a:r>
              <a:rPr lang="en-GB" dirty="0"/>
              <a:t>6. Lower absenteeism.</a:t>
            </a:r>
          </a:p>
          <a:p>
            <a:r>
              <a:rPr lang="en-GB" dirty="0"/>
              <a:t>7. Higher retention.</a:t>
            </a:r>
          </a:p>
          <a:p>
            <a:r>
              <a:rPr lang="en-GB" dirty="0"/>
              <a:t>8. Greater employee loyalty.</a:t>
            </a:r>
          </a:p>
          <a:p>
            <a:r>
              <a:rPr lang="en-GB" dirty="0"/>
              <a:t>9. Better customer service.</a:t>
            </a:r>
          </a:p>
          <a:p>
            <a:r>
              <a:rPr lang="en-GB" dirty="0"/>
              <a:t>10. Better quality.</a:t>
            </a:r>
          </a:p>
          <a:p>
            <a:r>
              <a:rPr lang="en-GB" dirty="0"/>
              <a:t>11. Greater productivity.</a:t>
            </a:r>
          </a:p>
          <a:p>
            <a:r>
              <a:rPr lang="en-GB" dirty="0"/>
              <a:t>12. Higher sales.</a:t>
            </a:r>
          </a:p>
          <a:p>
            <a:r>
              <a:rPr lang="en-GB" dirty="0"/>
              <a:t>13. Higher profitability.</a:t>
            </a:r>
          </a:p>
          <a:p>
            <a:r>
              <a:rPr lang="en-GB" dirty="0"/>
              <a:t>14. Higher stock price.</a:t>
            </a:r>
          </a:p>
        </p:txBody>
      </p:sp>
      <p:pic>
        <p:nvPicPr>
          <p:cNvPr id="5122" name="Picture 2" descr="Znalezione obrazy dla zapytania employee engagement strategies">
            <a:extLst>
              <a:ext uri="{FF2B5EF4-FFF2-40B4-BE49-F238E27FC236}">
                <a16:creationId xmlns:a16="http://schemas.microsoft.com/office/drawing/2014/main" id="{6376E03E-6276-7629-33B1-10EA084C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2984" y="3429000"/>
            <a:ext cx="4944083" cy="260214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Natalie Wickham">
            <a:extLst>
              <a:ext uri="{FF2B5EF4-FFF2-40B4-BE49-F238E27FC236}">
                <a16:creationId xmlns:a16="http://schemas.microsoft.com/office/drawing/2014/main" id="{369EEBAB-CE0A-8F3F-BAD7-F44D66EDAC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3878" y="2140010"/>
            <a:ext cx="938212" cy="93821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3F76AA4-3A4C-4AB9-B8ED-D88578F61B90}"/>
              </a:ext>
            </a:extLst>
          </p:cNvPr>
          <p:cNvSpPr txBox="1"/>
          <p:nvPr/>
        </p:nvSpPr>
        <p:spPr>
          <a:xfrm>
            <a:off x="9661918" y="5985353"/>
            <a:ext cx="1881808" cy="369332"/>
          </a:xfrm>
          <a:prstGeom prst="rect">
            <a:avLst/>
          </a:prstGeom>
          <a:noFill/>
        </p:spPr>
        <p:txBody>
          <a:bodyPr wrap="square">
            <a:spAutoFit/>
          </a:bodyPr>
          <a:lstStyle/>
          <a:p>
            <a:r>
              <a:rPr lang="en-GB" dirty="0"/>
              <a:t>(Wickham, 2020)</a:t>
            </a:r>
          </a:p>
        </p:txBody>
      </p:sp>
    </p:spTree>
    <p:extLst>
      <p:ext uri="{BB962C8B-B14F-4D97-AF65-F5344CB8AC3E}">
        <p14:creationId xmlns:p14="http://schemas.microsoft.com/office/powerpoint/2010/main" val="3996829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Benefits of an Employee Engagement Plan">
            <a:extLst>
              <a:ext uri="{FF2B5EF4-FFF2-40B4-BE49-F238E27FC236}">
                <a16:creationId xmlns:a16="http://schemas.microsoft.com/office/drawing/2014/main" id="{D24F9D40-4F34-3D87-55BD-4B168DCC87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9287" y="1797002"/>
            <a:ext cx="6319750" cy="419670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See the source image">
            <a:extLst>
              <a:ext uri="{FF2B5EF4-FFF2-40B4-BE49-F238E27FC236}">
                <a16:creationId xmlns:a16="http://schemas.microsoft.com/office/drawing/2014/main" id="{5D5E2724-923A-13A8-F60A-F75B8B6B5500}"/>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8892209" y="1470990"/>
            <a:ext cx="2729948" cy="19580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742B7F6-F33B-1A4C-5294-2ECA00760707}"/>
              </a:ext>
            </a:extLst>
          </p:cNvPr>
          <p:cNvSpPr txBox="1"/>
          <p:nvPr/>
        </p:nvSpPr>
        <p:spPr>
          <a:xfrm>
            <a:off x="1749287" y="157803"/>
            <a:ext cx="8335616" cy="1477328"/>
          </a:xfrm>
          <a:prstGeom prst="rect">
            <a:avLst/>
          </a:prstGeom>
          <a:noFill/>
        </p:spPr>
        <p:txBody>
          <a:bodyPr wrap="square">
            <a:spAutoFit/>
          </a:bodyPr>
          <a:lstStyle/>
          <a:p>
            <a:r>
              <a:rPr lang="en-GB" b="0" i="0" dirty="0">
                <a:solidFill>
                  <a:srgbClr val="3E4449"/>
                </a:solidFill>
                <a:effectLst/>
                <a:latin typeface="Open Sans" panose="020B0606030504020204" pitchFamily="34" charset="0"/>
              </a:rPr>
              <a:t>The mechanism developed to define and prioritize employee engagement is the engagement plan, which enables the identification of factors influencing engagement. The engagement plan can be a short- and long-term action aimed at identifying employee pain points and taking appropriate initiatives to eliminate them.</a:t>
            </a:r>
            <a:endParaRPr lang="en-GB" dirty="0"/>
          </a:p>
        </p:txBody>
      </p:sp>
      <p:sp>
        <p:nvSpPr>
          <p:cNvPr id="7" name="Text Box 1">
            <a:extLst>
              <a:ext uri="{FF2B5EF4-FFF2-40B4-BE49-F238E27FC236}">
                <a16:creationId xmlns:a16="http://schemas.microsoft.com/office/drawing/2014/main" id="{F565D671-2D9D-AF80-9BF0-7BE841D386EE}"/>
              </a:ext>
            </a:extLst>
          </p:cNvPr>
          <p:cNvSpPr txBox="1"/>
          <p:nvPr/>
        </p:nvSpPr>
        <p:spPr>
          <a:xfrm rot="5400000">
            <a:off x="-1441104" y="1315444"/>
            <a:ext cx="3568274" cy="658835"/>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lang="pl-PL" sz="3600" dirty="0">
                <a:ln>
                  <a:noFill/>
                </a:ln>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Engagement Plan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8737DD28-13AA-8251-D485-D626C2642FE5}"/>
              </a:ext>
            </a:extLst>
          </p:cNvPr>
          <p:cNvSpPr txBox="1"/>
          <p:nvPr/>
        </p:nvSpPr>
        <p:spPr>
          <a:xfrm>
            <a:off x="8551830" y="3428999"/>
            <a:ext cx="3441387" cy="646331"/>
          </a:xfrm>
          <a:prstGeom prst="rect">
            <a:avLst/>
          </a:prstGeom>
          <a:noFill/>
        </p:spPr>
        <p:txBody>
          <a:bodyPr wrap="square">
            <a:spAutoFit/>
          </a:bodyPr>
          <a:lstStyle/>
          <a:p>
            <a:pPr algn="l"/>
            <a:r>
              <a:rPr lang="en-GB" b="1" i="0" dirty="0">
                <a:solidFill>
                  <a:srgbClr val="00B0F0"/>
                </a:solidFill>
                <a:effectLst/>
                <a:latin typeface="Google Sans"/>
              </a:rPr>
              <a:t>Employee Engagement Strategies</a:t>
            </a:r>
            <a:endParaRPr lang="pl-PL" b="1" i="0" dirty="0">
              <a:solidFill>
                <a:srgbClr val="00B0F0"/>
              </a:solidFill>
              <a:effectLst/>
              <a:latin typeface="Google Sans"/>
            </a:endParaRPr>
          </a:p>
          <a:p>
            <a:pPr algn="l"/>
            <a:endParaRPr lang="en-GB" b="0" i="0" dirty="0">
              <a:solidFill>
                <a:srgbClr val="00B0F0"/>
              </a:solidFill>
              <a:effectLst/>
              <a:latin typeface="Google Sans"/>
            </a:endParaRPr>
          </a:p>
        </p:txBody>
      </p:sp>
      <p:sp>
        <p:nvSpPr>
          <p:cNvPr id="11" name="TextBox 10">
            <a:extLst>
              <a:ext uri="{FF2B5EF4-FFF2-40B4-BE49-F238E27FC236}">
                <a16:creationId xmlns:a16="http://schemas.microsoft.com/office/drawing/2014/main" id="{DBC8437E-129D-E9C9-7AA4-1CCC1B6EA428}"/>
              </a:ext>
            </a:extLst>
          </p:cNvPr>
          <p:cNvSpPr txBox="1"/>
          <p:nvPr/>
        </p:nvSpPr>
        <p:spPr>
          <a:xfrm>
            <a:off x="4113755" y="5993711"/>
            <a:ext cx="1590813" cy="369332"/>
          </a:xfrm>
          <a:prstGeom prst="rect">
            <a:avLst/>
          </a:prstGeom>
          <a:noFill/>
        </p:spPr>
        <p:txBody>
          <a:bodyPr wrap="square">
            <a:spAutoFit/>
          </a:bodyPr>
          <a:lstStyle/>
          <a:p>
            <a:r>
              <a:rPr lang="en-GB" dirty="0"/>
              <a:t>(Pathak, 2021)</a:t>
            </a:r>
          </a:p>
        </p:txBody>
      </p:sp>
      <p:sp>
        <p:nvSpPr>
          <p:cNvPr id="13" name="TextBox 12">
            <a:extLst>
              <a:ext uri="{FF2B5EF4-FFF2-40B4-BE49-F238E27FC236}">
                <a16:creationId xmlns:a16="http://schemas.microsoft.com/office/drawing/2014/main" id="{799F058A-CD0E-B3DF-A662-E9209ACE0681}"/>
              </a:ext>
            </a:extLst>
          </p:cNvPr>
          <p:cNvSpPr txBox="1"/>
          <p:nvPr/>
        </p:nvSpPr>
        <p:spPr>
          <a:xfrm>
            <a:off x="10257183" y="6251778"/>
            <a:ext cx="1603513" cy="369332"/>
          </a:xfrm>
          <a:prstGeom prst="rect">
            <a:avLst/>
          </a:prstGeom>
          <a:noFill/>
        </p:spPr>
        <p:txBody>
          <a:bodyPr wrap="square">
            <a:spAutoFit/>
          </a:bodyPr>
          <a:lstStyle/>
          <a:p>
            <a:r>
              <a:rPr lang="en-GB" dirty="0"/>
              <a:t>(</a:t>
            </a:r>
            <a:r>
              <a:rPr lang="en-GB" dirty="0" err="1"/>
              <a:t>Mosca</a:t>
            </a:r>
            <a:r>
              <a:rPr lang="en-GB" dirty="0"/>
              <a:t>, 2015)</a:t>
            </a:r>
          </a:p>
        </p:txBody>
      </p:sp>
      <p:sp>
        <p:nvSpPr>
          <p:cNvPr id="10" name="Rectangle 5">
            <a:extLst>
              <a:ext uri="{FF2B5EF4-FFF2-40B4-BE49-F238E27FC236}">
                <a16:creationId xmlns:a16="http://schemas.microsoft.com/office/drawing/2014/main" id="{5421A116-ADA8-0452-C158-997E2B6DBBDB}"/>
              </a:ext>
            </a:extLst>
          </p:cNvPr>
          <p:cNvSpPr>
            <a:spLocks noChangeArrowheads="1"/>
          </p:cNvSpPr>
          <p:nvPr/>
        </p:nvSpPr>
        <p:spPr bwMode="auto">
          <a:xfrm>
            <a:off x="8560904" y="3877465"/>
            <a:ext cx="3299792" cy="2211514"/>
          </a:xfrm>
          <a:prstGeom prst="rect">
            <a:avLst/>
          </a:prstGeom>
          <a:solidFill>
            <a:srgbClr val="30313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7457" rIns="0" bIns="-17457"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E8EAED"/>
                </a:solidFill>
                <a:effectLst/>
                <a:latin typeface="inherit"/>
              </a:rPr>
              <a:t>Define and </a:t>
            </a:r>
            <a:r>
              <a:rPr lang="pl-PL" altLang="en-US" sz="1600" dirty="0" err="1">
                <a:solidFill>
                  <a:srgbClr val="E8EAED"/>
                </a:solidFill>
                <a:latin typeface="inherit"/>
              </a:rPr>
              <a:t>follow</a:t>
            </a:r>
            <a:r>
              <a:rPr lang="pl-PL" altLang="en-US" sz="1600" dirty="0">
                <a:solidFill>
                  <a:srgbClr val="E8EAED"/>
                </a:solidFill>
                <a:latin typeface="inherit"/>
              </a:rPr>
              <a:t> </a:t>
            </a:r>
            <a:r>
              <a:rPr kumimoji="0" lang="en-US" altLang="en-US" sz="1600" b="0" i="0" u="none" strike="noStrike" cap="none" normalizeH="0" baseline="0" dirty="0">
                <a:ln>
                  <a:noFill/>
                </a:ln>
                <a:solidFill>
                  <a:srgbClr val="E8EAED"/>
                </a:solidFill>
                <a:effectLst/>
                <a:latin typeface="inherit"/>
              </a:rPr>
              <a:t>your company's core values. </a:t>
            </a:r>
            <a:endParaRPr kumimoji="0" lang="pl-PL" altLang="en-US" sz="1600" b="0" i="0" u="none" strike="noStrike" cap="none" normalizeH="0" baseline="0" dirty="0">
              <a:ln>
                <a:noFill/>
              </a:ln>
              <a:solidFill>
                <a:srgbClr val="E8EAED"/>
              </a:solidFill>
              <a:effectLst/>
              <a:latin typeface="inheri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E8EAED"/>
                </a:solidFill>
                <a:effectLst/>
                <a:latin typeface="inherit"/>
              </a:rPr>
              <a:t>Create career paths. </a:t>
            </a:r>
            <a:endParaRPr kumimoji="0" lang="pl-PL" altLang="en-US" sz="1600" b="0" i="0" u="none" strike="noStrike" cap="none" normalizeH="0" baseline="0" dirty="0">
              <a:ln>
                <a:noFill/>
              </a:ln>
              <a:solidFill>
                <a:srgbClr val="E8EAED"/>
              </a:solidFill>
              <a:effectLst/>
              <a:latin typeface="inheri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E8EAED"/>
                </a:solidFill>
                <a:effectLst/>
                <a:latin typeface="inherit"/>
              </a:rPr>
              <a:t>Define development opportunities. </a:t>
            </a:r>
            <a:endParaRPr kumimoji="0" lang="pl-PL" altLang="en-US" sz="1600" b="0" i="0" u="none" strike="noStrike" cap="none" normalizeH="0" baseline="0" dirty="0">
              <a:ln>
                <a:noFill/>
              </a:ln>
              <a:solidFill>
                <a:srgbClr val="E8EAED"/>
              </a:solidFill>
              <a:effectLst/>
              <a:latin typeface="inheri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E8EAED"/>
                </a:solidFill>
                <a:effectLst/>
                <a:latin typeface="inherit"/>
              </a:rPr>
              <a:t>Recognize the best employees.</a:t>
            </a:r>
            <a:endParaRPr kumimoji="0" lang="pl-PL" altLang="en-US" sz="1600" b="0" i="0" u="none" strike="noStrike" cap="none" normalizeH="0" baseline="0" dirty="0">
              <a:ln>
                <a:noFill/>
              </a:ln>
              <a:solidFill>
                <a:srgbClr val="E8EAED"/>
              </a:solidFill>
              <a:effectLst/>
              <a:latin typeface="inheri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E8EAED"/>
                </a:solidFill>
                <a:effectLst/>
                <a:latin typeface="inherit"/>
              </a:rPr>
              <a:t>Interpret feedback from your team. </a:t>
            </a:r>
            <a:endParaRPr kumimoji="0" lang="pl-PL" altLang="en-US" sz="1600" b="0" i="0" u="none" strike="noStrike" cap="none" normalizeH="0" baseline="0" dirty="0">
              <a:ln>
                <a:noFill/>
              </a:ln>
              <a:solidFill>
                <a:srgbClr val="E8EAED"/>
              </a:solidFill>
              <a:effectLst/>
              <a:latin typeface="inheri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E8EAED"/>
                </a:solidFill>
                <a:effectLst/>
                <a:latin typeface="inherit"/>
              </a:rPr>
              <a:t>Be demanding towards employees in the scope of their duties. </a:t>
            </a:r>
            <a:endParaRPr kumimoji="0" lang="pl-PL" altLang="en-US" sz="1600" b="0" i="0" u="none" strike="noStrike" cap="none" normalizeH="0" baseline="0" dirty="0">
              <a:ln>
                <a:noFill/>
              </a:ln>
              <a:solidFill>
                <a:srgbClr val="E8EAED"/>
              </a:solidFill>
              <a:effectLst/>
              <a:latin typeface="inheri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E8EAED"/>
                </a:solidFill>
                <a:effectLst/>
                <a:latin typeface="inherit"/>
              </a:rPr>
              <a:t>Be responsible and fair</a:t>
            </a:r>
            <a:r>
              <a:rPr kumimoji="0" lang="en-US" altLang="en-US" b="0" i="0" u="none" strike="noStrike" cap="none" normalizeH="0" baseline="0" dirty="0">
                <a:ln>
                  <a:noFill/>
                </a:ln>
                <a:solidFill>
                  <a:srgbClr val="E8EAED"/>
                </a:solidFill>
                <a:effectLst/>
                <a:latin typeface="inherit"/>
              </a:rPr>
              <a:t>.</a:t>
            </a:r>
            <a:r>
              <a:rPr kumimoji="0" lang="en-US" altLang="en-US" b="0" i="0" u="none" strike="noStrike" cap="none" normalizeH="0" baseline="0" dirty="0">
                <a:ln>
                  <a:noFill/>
                </a:ln>
                <a:solidFill>
                  <a:schemeClr val="tx1"/>
                </a:solidFill>
                <a:effectLst/>
              </a:rPr>
              <a:t> </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99279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613C42-C11A-646C-3215-C5433824423B}"/>
              </a:ext>
            </a:extLst>
          </p:cNvPr>
          <p:cNvSpPr txBox="1"/>
          <p:nvPr/>
        </p:nvSpPr>
        <p:spPr>
          <a:xfrm>
            <a:off x="861391" y="1443841"/>
            <a:ext cx="3684105" cy="3970318"/>
          </a:xfrm>
          <a:prstGeom prst="rect">
            <a:avLst/>
          </a:prstGeom>
          <a:noFill/>
        </p:spPr>
        <p:txBody>
          <a:bodyPr wrap="square">
            <a:spAutoFit/>
          </a:bodyPr>
          <a:lstStyle/>
          <a:p>
            <a:pPr marL="285750" indent="-285750">
              <a:buFont typeface="Arial" panose="020B0604020202020204" pitchFamily="34" charset="0"/>
              <a:buChar char="•"/>
            </a:pPr>
            <a:r>
              <a:rPr lang="en-GB" dirty="0"/>
              <a:t>For 24% of the surveyed employees, the reason for changing jobs is the possibility of career development</a:t>
            </a:r>
          </a:p>
          <a:p>
            <a:pPr marL="285750" indent="-285750">
              <a:buFont typeface="Arial" panose="020B0604020202020204" pitchFamily="34" charset="0"/>
              <a:buChar char="•"/>
            </a:pPr>
            <a:r>
              <a:rPr lang="en-GB" dirty="0"/>
              <a:t>For 21%, remuneration and additional benefits are important.</a:t>
            </a:r>
          </a:p>
          <a:p>
            <a:pPr marL="285750" indent="-285750">
              <a:buFont typeface="Arial" panose="020B0604020202020204" pitchFamily="34" charset="0"/>
              <a:buChar char="•"/>
            </a:pPr>
            <a:r>
              <a:rPr lang="en-GB" dirty="0"/>
              <a:t>59% say that their professional development has taken a back seat.</a:t>
            </a:r>
          </a:p>
          <a:p>
            <a:pPr marL="285750" indent="-285750">
              <a:buFont typeface="Arial" panose="020B0604020202020204" pitchFamily="34" charset="0"/>
              <a:buChar char="•"/>
            </a:pPr>
            <a:r>
              <a:rPr lang="en-GB" dirty="0"/>
              <a:t>30% to 18% this is the proportion between employees who are highly engaged and employees who do not feel they belong to the company.</a:t>
            </a:r>
          </a:p>
        </p:txBody>
      </p:sp>
      <p:sp>
        <p:nvSpPr>
          <p:cNvPr id="7" name="TextBox 6">
            <a:extLst>
              <a:ext uri="{FF2B5EF4-FFF2-40B4-BE49-F238E27FC236}">
                <a16:creationId xmlns:a16="http://schemas.microsoft.com/office/drawing/2014/main" id="{FA4D0C47-65BF-0A3C-56DD-6E580DA1DF46}"/>
              </a:ext>
            </a:extLst>
          </p:cNvPr>
          <p:cNvSpPr txBox="1"/>
          <p:nvPr/>
        </p:nvSpPr>
        <p:spPr>
          <a:xfrm>
            <a:off x="2339009" y="5414159"/>
            <a:ext cx="1696278" cy="369332"/>
          </a:xfrm>
          <a:prstGeom prst="rect">
            <a:avLst/>
          </a:prstGeom>
          <a:noFill/>
        </p:spPr>
        <p:txBody>
          <a:bodyPr wrap="square">
            <a:spAutoFit/>
          </a:bodyPr>
          <a:lstStyle/>
          <a:p>
            <a:r>
              <a:rPr lang="en-GB" dirty="0"/>
              <a:t>(Hanson, 2022)</a:t>
            </a:r>
          </a:p>
        </p:txBody>
      </p:sp>
      <p:pic>
        <p:nvPicPr>
          <p:cNvPr id="7170" name="Picture 2" descr="Employee Engagement Chart , Hotel Profitability Advisors">
            <a:extLst>
              <a:ext uri="{FF2B5EF4-FFF2-40B4-BE49-F238E27FC236}">
                <a16:creationId xmlns:a16="http://schemas.microsoft.com/office/drawing/2014/main" id="{5AA917F7-7889-9E91-51C5-47318B6AAF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5496" y="2862469"/>
            <a:ext cx="6096000" cy="399553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EFBBABA-B5A7-C767-F5F6-58D47DDC7C4C}"/>
              </a:ext>
            </a:extLst>
          </p:cNvPr>
          <p:cNvSpPr txBox="1"/>
          <p:nvPr/>
        </p:nvSpPr>
        <p:spPr>
          <a:xfrm>
            <a:off x="9965635" y="6330506"/>
            <a:ext cx="1351722" cy="369332"/>
          </a:xfrm>
          <a:prstGeom prst="rect">
            <a:avLst/>
          </a:prstGeom>
          <a:noFill/>
        </p:spPr>
        <p:txBody>
          <a:bodyPr wrap="square">
            <a:spAutoFit/>
          </a:bodyPr>
          <a:lstStyle/>
          <a:p>
            <a:r>
              <a:rPr lang="en-GB" dirty="0"/>
              <a:t>(Paul, 2021)</a:t>
            </a:r>
          </a:p>
        </p:txBody>
      </p:sp>
      <p:pic>
        <p:nvPicPr>
          <p:cNvPr id="7172" name="Picture 4" descr="Success factors, Hotel Profitability Advisors">
            <a:extLst>
              <a:ext uri="{FF2B5EF4-FFF2-40B4-BE49-F238E27FC236}">
                <a16:creationId xmlns:a16="http://schemas.microsoft.com/office/drawing/2014/main" id="{7148BAFD-4192-5480-2AAC-5259F9DDF0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5636" y="0"/>
            <a:ext cx="3891721" cy="291879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5D4ACEF-3E44-ED73-AE87-970B9BBDC0DC}"/>
              </a:ext>
            </a:extLst>
          </p:cNvPr>
          <p:cNvSpPr txBox="1"/>
          <p:nvPr/>
        </p:nvSpPr>
        <p:spPr>
          <a:xfrm>
            <a:off x="2703443" y="0"/>
            <a:ext cx="4035287" cy="1323439"/>
          </a:xfrm>
          <a:prstGeom prst="rect">
            <a:avLst/>
          </a:prstGeom>
          <a:noFill/>
        </p:spPr>
        <p:txBody>
          <a:bodyPr wrap="square">
            <a:spAutoFit/>
          </a:bodyPr>
          <a:lstStyle/>
          <a:p>
            <a:r>
              <a:rPr lang="pl-PL" sz="4000" dirty="0" err="1"/>
              <a:t>Short</a:t>
            </a:r>
            <a:r>
              <a:rPr lang="pl-PL" sz="4000" dirty="0"/>
              <a:t> </a:t>
            </a:r>
            <a:r>
              <a:rPr lang="pl-PL" sz="4000" dirty="0" err="1"/>
              <a:t>Statistics</a:t>
            </a:r>
            <a:r>
              <a:rPr lang="pl-PL" sz="4000" dirty="0"/>
              <a:t> of </a:t>
            </a:r>
            <a:r>
              <a:rPr lang="pl-PL" sz="4000" dirty="0" err="1"/>
              <a:t>Hospitality</a:t>
            </a:r>
            <a:endParaRPr lang="en-GB" sz="4000" dirty="0"/>
          </a:p>
        </p:txBody>
      </p:sp>
    </p:spTree>
    <p:extLst>
      <p:ext uri="{BB962C8B-B14F-4D97-AF65-F5344CB8AC3E}">
        <p14:creationId xmlns:p14="http://schemas.microsoft.com/office/powerpoint/2010/main" val="1859307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DB5991-7077-FE69-D984-931FC7C4B3C8}"/>
              </a:ext>
            </a:extLst>
          </p:cNvPr>
          <p:cNvSpPr txBox="1"/>
          <p:nvPr/>
        </p:nvSpPr>
        <p:spPr>
          <a:xfrm>
            <a:off x="2133600" y="843677"/>
            <a:ext cx="6096000" cy="3416320"/>
          </a:xfrm>
          <a:prstGeom prst="rect">
            <a:avLst/>
          </a:prstGeom>
          <a:noFill/>
        </p:spPr>
        <p:txBody>
          <a:bodyPr wrap="square">
            <a:spAutoFit/>
          </a:bodyPr>
          <a:lstStyle/>
          <a:p>
            <a:r>
              <a:rPr lang="en-GB" dirty="0"/>
              <a:t>While employee satisfaction is essential to get employee engagement (without it, you can't get sustainable engagement), satisfaction factors alone don't create engagement. Satisfaction is just the price of building the engagement process. There are some of the factors (out of a dozen or so) that affect employee engagement:</a:t>
            </a:r>
          </a:p>
          <a:p>
            <a:endParaRPr lang="en-GB" dirty="0"/>
          </a:p>
          <a:p>
            <a:r>
              <a:rPr lang="en-GB" b="1" dirty="0">
                <a:solidFill>
                  <a:srgbClr val="00B0F0"/>
                </a:solidFill>
              </a:rPr>
              <a:t>– leadership, </a:t>
            </a:r>
            <a:br>
              <a:rPr lang="pl-PL" b="1" dirty="0">
                <a:solidFill>
                  <a:srgbClr val="00B0F0"/>
                </a:solidFill>
              </a:rPr>
            </a:br>
            <a:r>
              <a:rPr lang="en-GB" b="1" dirty="0">
                <a:solidFill>
                  <a:srgbClr val="00B0F0"/>
                </a:solidFill>
              </a:rPr>
              <a:t>– organizational culture, </a:t>
            </a:r>
            <a:br>
              <a:rPr lang="pl-PL" b="1" dirty="0">
                <a:solidFill>
                  <a:srgbClr val="00B0F0"/>
                </a:solidFill>
              </a:rPr>
            </a:br>
            <a:r>
              <a:rPr lang="en-GB" b="1" dirty="0">
                <a:solidFill>
                  <a:srgbClr val="00B0F0"/>
                </a:solidFill>
              </a:rPr>
              <a:t>– team, </a:t>
            </a:r>
            <a:br>
              <a:rPr lang="pl-PL" b="1" dirty="0">
                <a:solidFill>
                  <a:srgbClr val="00B0F0"/>
                </a:solidFill>
              </a:rPr>
            </a:br>
            <a:r>
              <a:rPr lang="en-GB" b="1" dirty="0">
                <a:solidFill>
                  <a:srgbClr val="00B0F0"/>
                </a:solidFill>
              </a:rPr>
              <a:t>– competence, </a:t>
            </a:r>
            <a:br>
              <a:rPr lang="pl-PL" b="1" dirty="0">
                <a:solidFill>
                  <a:srgbClr val="00B0F0"/>
                </a:solidFill>
              </a:rPr>
            </a:br>
            <a:r>
              <a:rPr lang="en-GB" b="1" dirty="0">
                <a:solidFill>
                  <a:srgbClr val="00B0F0"/>
                </a:solidFill>
              </a:rPr>
              <a:t>– cooperation</a:t>
            </a:r>
            <a:r>
              <a:rPr lang="pl-PL" b="1" dirty="0">
                <a:solidFill>
                  <a:srgbClr val="00B0F0"/>
                </a:solidFill>
              </a:rPr>
              <a:t>.</a:t>
            </a:r>
            <a:endParaRPr lang="en-GB" dirty="0"/>
          </a:p>
        </p:txBody>
      </p:sp>
      <p:sp>
        <p:nvSpPr>
          <p:cNvPr id="7" name="TextBox 6">
            <a:extLst>
              <a:ext uri="{FF2B5EF4-FFF2-40B4-BE49-F238E27FC236}">
                <a16:creationId xmlns:a16="http://schemas.microsoft.com/office/drawing/2014/main" id="{3D91AC31-40BD-E92D-7A2A-9CF3C9AEFA9B}"/>
              </a:ext>
            </a:extLst>
          </p:cNvPr>
          <p:cNvSpPr txBox="1"/>
          <p:nvPr/>
        </p:nvSpPr>
        <p:spPr>
          <a:xfrm>
            <a:off x="5777947" y="4259997"/>
            <a:ext cx="6096000" cy="2031325"/>
          </a:xfrm>
          <a:prstGeom prst="rect">
            <a:avLst/>
          </a:prstGeom>
          <a:noFill/>
        </p:spPr>
        <p:txBody>
          <a:bodyPr wrap="square">
            <a:spAutoFit/>
          </a:bodyPr>
          <a:lstStyle/>
          <a:p>
            <a:r>
              <a:rPr lang="en-GB" dirty="0"/>
              <a:t>Without effective leadership, there are no expected results. People are employed by the hotel, but everyday people work with people and for other people. Leaders have an impact – effect or effect – on how employees perform in the workplace. Strong leaders bring out the best in people, which is why you should put a lot of emphasis on the quality of leadership in your hotel.</a:t>
            </a:r>
          </a:p>
        </p:txBody>
      </p:sp>
      <p:pic>
        <p:nvPicPr>
          <p:cNvPr id="8198" name="Picture 6" descr="What is Leadership? Definition, Meaning &amp; Importance | Emeritus India">
            <a:extLst>
              <a:ext uri="{FF2B5EF4-FFF2-40B4-BE49-F238E27FC236}">
                <a16:creationId xmlns:a16="http://schemas.microsoft.com/office/drawing/2014/main" id="{F559475D-5E5C-8EF3-45F0-6592B332AF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5617" y="2408997"/>
            <a:ext cx="3066222" cy="1723217"/>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9">
            <a:extLst>
              <a:ext uri="{FF2B5EF4-FFF2-40B4-BE49-F238E27FC236}">
                <a16:creationId xmlns:a16="http://schemas.microsoft.com/office/drawing/2014/main" id="{81A91C12-736E-66B8-FF3D-5C7F273B991D}"/>
              </a:ext>
            </a:extLst>
          </p:cNvPr>
          <p:cNvSpPr>
            <a:spLocks noGrp="1"/>
          </p:cNvSpPr>
          <p:nvPr>
            <p:ph type="title"/>
          </p:nvPr>
        </p:nvSpPr>
        <p:spPr>
          <a:xfrm>
            <a:off x="9157114" y="1218836"/>
            <a:ext cx="2716833" cy="449996"/>
          </a:xfrm>
        </p:spPr>
        <p:txBody>
          <a:bodyPr>
            <a:normAutofit fontScale="90000"/>
          </a:bodyPr>
          <a:lstStyle/>
          <a:p>
            <a:r>
              <a:rPr lang="pl-PL" dirty="0" err="1"/>
              <a:t>Conclusion</a:t>
            </a:r>
            <a:endParaRPr lang="en-GB" dirty="0"/>
          </a:p>
        </p:txBody>
      </p:sp>
      <p:pic>
        <p:nvPicPr>
          <p:cNvPr id="8200" name="Picture 8" descr="How to promote team empowerment through servant leadership">
            <a:extLst>
              <a:ext uri="{FF2B5EF4-FFF2-40B4-BE49-F238E27FC236}">
                <a16:creationId xmlns:a16="http://schemas.microsoft.com/office/drawing/2014/main" id="{A0438F1C-93F4-17A8-DE54-685CA896C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4467" y="4481230"/>
            <a:ext cx="2983149" cy="1553335"/>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Having Purpose: An Essential Leadership Skill - CityU of Seattle">
            <a:extLst>
              <a:ext uri="{FF2B5EF4-FFF2-40B4-BE49-F238E27FC236}">
                <a16:creationId xmlns:a16="http://schemas.microsoft.com/office/drawing/2014/main" id="{09340CB0-8662-752B-C6CF-AD90794E95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9600" y="843677"/>
            <a:ext cx="1126352" cy="84367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F0149574-5C58-F0FB-6125-C89088EDB46E}"/>
              </a:ext>
            </a:extLst>
          </p:cNvPr>
          <p:cNvSpPr txBox="1"/>
          <p:nvPr/>
        </p:nvSpPr>
        <p:spPr>
          <a:xfrm>
            <a:off x="6096000" y="2518350"/>
            <a:ext cx="2425148" cy="369332"/>
          </a:xfrm>
          <a:prstGeom prst="rect">
            <a:avLst/>
          </a:prstGeom>
          <a:noFill/>
        </p:spPr>
        <p:txBody>
          <a:bodyPr wrap="square">
            <a:spAutoFit/>
          </a:bodyPr>
          <a:lstStyle/>
          <a:p>
            <a:r>
              <a:rPr lang="en-GB" dirty="0"/>
              <a:t>(Peter </a:t>
            </a:r>
            <a:r>
              <a:rPr lang="en-GB" dirty="0" err="1"/>
              <a:t>Flade</a:t>
            </a:r>
            <a:r>
              <a:rPr lang="en-GB" dirty="0"/>
              <a:t>, 2022)</a:t>
            </a:r>
          </a:p>
        </p:txBody>
      </p:sp>
    </p:spTree>
    <p:extLst>
      <p:ext uri="{BB962C8B-B14F-4D97-AF65-F5344CB8AC3E}">
        <p14:creationId xmlns:p14="http://schemas.microsoft.com/office/powerpoint/2010/main" val="2810364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F84178B-8019-7F65-4754-E28575F6C331}"/>
              </a:ext>
            </a:extLst>
          </p:cNvPr>
          <p:cNvSpPr txBox="1"/>
          <p:nvPr/>
        </p:nvSpPr>
        <p:spPr>
          <a:xfrm>
            <a:off x="1828800" y="1063632"/>
            <a:ext cx="10071651" cy="4216539"/>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Wickham, N. (2020) Why is employee engagement important? 14 benefits backed by research, Employee Success Software. Available at: https://www.quantumworkplace.com/future-of-work/14-benefits-of-employee-engagement-backed-by-research (Accessed: November 30, 2022). </a:t>
            </a:r>
            <a:endParaRPr lang="pl-PL" sz="1400" dirty="0">
              <a:latin typeface="Arial" panose="020B0604020202020204" pitchFamily="34" charset="0"/>
              <a:cs typeface="Arial" panose="020B0604020202020204" pitchFamily="34" charset="0"/>
            </a:endParaRPr>
          </a:p>
          <a:p>
            <a:endParaRPr lang="pl-PL"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Pathak, A. (2021) </a:t>
            </a:r>
            <a:r>
              <a:rPr lang="en-GB" sz="1400" i="1" dirty="0">
                <a:effectLst/>
                <a:latin typeface="Arial" panose="020B0604020202020204" pitchFamily="34" charset="0"/>
                <a:cs typeface="Arial" panose="020B0604020202020204" pitchFamily="34" charset="0"/>
              </a:rPr>
              <a:t>7 tips for developing an employee engagement plan</a:t>
            </a:r>
            <a:r>
              <a:rPr lang="en-GB" sz="140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AIHR</a:t>
            </a:r>
            <a:r>
              <a:rPr lang="en-GB" sz="1400" dirty="0">
                <a:effectLst/>
                <a:latin typeface="Arial" panose="020B0604020202020204" pitchFamily="34" charset="0"/>
                <a:cs typeface="Arial" panose="020B0604020202020204" pitchFamily="34" charset="0"/>
              </a:rPr>
              <a:t>. Available at: https://www.aihr.com/blog/employee-engagement-plan/ (Accessed: November 30, 2022). </a:t>
            </a:r>
            <a:endParaRPr lang="pl-PL" sz="1400" dirty="0">
              <a:effectLst/>
              <a:latin typeface="Arial" panose="020B0604020202020204" pitchFamily="34" charset="0"/>
              <a:cs typeface="Arial" panose="020B0604020202020204" pitchFamily="34" charset="0"/>
            </a:endParaRPr>
          </a:p>
          <a:p>
            <a:endParaRPr lang="pl-PL" sz="1400" dirty="0">
              <a:latin typeface="Arial" panose="020B0604020202020204" pitchFamily="34" charset="0"/>
              <a:cs typeface="Arial" panose="020B0604020202020204" pitchFamily="34" charset="0"/>
            </a:endParaRPr>
          </a:p>
          <a:p>
            <a:r>
              <a:rPr lang="en-GB" sz="1400" b="0" i="0" dirty="0">
                <a:effectLst/>
                <a:latin typeface="Arial" panose="020B0604020202020204" pitchFamily="34" charset="0"/>
                <a:cs typeface="Arial" panose="020B0604020202020204" pitchFamily="34" charset="0"/>
              </a:rPr>
              <a:t>McManus, J. and </a:t>
            </a:r>
            <a:r>
              <a:rPr lang="en-GB" sz="1400" b="0" i="0" dirty="0" err="1">
                <a:effectLst/>
                <a:latin typeface="Arial" panose="020B0604020202020204" pitchFamily="34" charset="0"/>
                <a:cs typeface="Arial" panose="020B0604020202020204" pitchFamily="34" charset="0"/>
              </a:rPr>
              <a:t>Mosca</a:t>
            </a:r>
            <a:r>
              <a:rPr lang="en-GB" sz="1400" b="0" i="0" dirty="0">
                <a:effectLst/>
                <a:latin typeface="Arial" panose="020B0604020202020204" pitchFamily="34" charset="0"/>
                <a:cs typeface="Arial" panose="020B0604020202020204" pitchFamily="34" charset="0"/>
              </a:rPr>
              <a:t>, J. (2015) “Strategies To Build Trust And Improve Employee Engagement”, </a:t>
            </a:r>
            <a:r>
              <a:rPr lang="en-GB" sz="1400" b="0" i="1" dirty="0">
                <a:effectLst/>
                <a:latin typeface="Arial" panose="020B0604020202020204" pitchFamily="34" charset="0"/>
                <a:cs typeface="Arial" panose="020B0604020202020204" pitchFamily="34" charset="0"/>
              </a:rPr>
              <a:t>International Journal of Management &amp; Information Systems (IJMIS)</a:t>
            </a:r>
            <a:r>
              <a:rPr lang="en-GB" sz="1400" b="0" i="0" dirty="0">
                <a:effectLst/>
                <a:latin typeface="Arial" panose="020B0604020202020204" pitchFamily="34" charset="0"/>
                <a:cs typeface="Arial" panose="020B0604020202020204" pitchFamily="34" charset="0"/>
              </a:rPr>
              <a:t>, 19(1), pp. 37–42. </a:t>
            </a:r>
            <a:r>
              <a:rPr lang="en-GB" sz="1400" b="0" i="0" dirty="0" err="1">
                <a:effectLst/>
                <a:latin typeface="Arial" panose="020B0604020202020204" pitchFamily="34" charset="0"/>
                <a:cs typeface="Arial" panose="020B0604020202020204" pitchFamily="34" charset="0"/>
              </a:rPr>
              <a:t>doi</a:t>
            </a:r>
            <a:r>
              <a:rPr lang="en-GB" sz="1400" b="0" i="0" dirty="0">
                <a:effectLst/>
                <a:latin typeface="Arial" panose="020B0604020202020204" pitchFamily="34" charset="0"/>
                <a:cs typeface="Arial" panose="020B0604020202020204" pitchFamily="34" charset="0"/>
              </a:rPr>
              <a:t>: 10.19030/ijmis.v19i1.9056.</a:t>
            </a:r>
            <a:endParaRPr lang="pl-PL" sz="1400" b="0" i="0" dirty="0">
              <a:effectLst/>
              <a:latin typeface="Arial" panose="020B0604020202020204" pitchFamily="34" charset="0"/>
              <a:cs typeface="Arial" panose="020B0604020202020204" pitchFamily="34" charset="0"/>
            </a:endParaRPr>
          </a:p>
          <a:p>
            <a:endParaRPr lang="pl-PL"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Gallup, I. (2022) </a:t>
            </a:r>
            <a:r>
              <a:rPr lang="en-GB" sz="1400" i="1" dirty="0">
                <a:effectLst/>
                <a:latin typeface="Arial" panose="020B0604020202020204" pitchFamily="34" charset="0"/>
                <a:cs typeface="Arial" panose="020B0604020202020204" pitchFamily="34" charset="0"/>
              </a:rPr>
              <a:t>2022 employee Engagement Guide</a:t>
            </a:r>
            <a:r>
              <a:rPr lang="en-GB" sz="140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Gallup.com</a:t>
            </a:r>
            <a:r>
              <a:rPr lang="en-GB" sz="1400" dirty="0">
                <a:effectLst/>
                <a:latin typeface="Arial" panose="020B0604020202020204" pitchFamily="34" charset="0"/>
                <a:cs typeface="Arial" panose="020B0604020202020204" pitchFamily="34" charset="0"/>
              </a:rPr>
              <a:t>. Gallup. Available at: https://www.gallup.com/workplace/388685/2022-employee-engagement-guide.aspx (Accessed: November 30, 2022). </a:t>
            </a:r>
            <a:endParaRPr lang="pl-PL" sz="1400" dirty="0">
              <a:effectLst/>
              <a:latin typeface="Arial" panose="020B0604020202020204" pitchFamily="34" charset="0"/>
              <a:cs typeface="Arial" panose="020B0604020202020204" pitchFamily="34" charset="0"/>
            </a:endParaRPr>
          </a:p>
          <a:p>
            <a:endParaRPr lang="pl-PL" sz="1400" dirty="0">
              <a:latin typeface="Arial" panose="020B0604020202020204" pitchFamily="34" charset="0"/>
              <a:cs typeface="Arial" panose="020B0604020202020204" pitchFamily="34" charset="0"/>
            </a:endParaRPr>
          </a:p>
          <a:p>
            <a:r>
              <a:rPr lang="en-GB" sz="1400" dirty="0" err="1">
                <a:effectLst/>
                <a:latin typeface="Arial" panose="020B0604020202020204" pitchFamily="34" charset="0"/>
                <a:cs typeface="Arial" panose="020B0604020202020204" pitchFamily="34" charset="0"/>
              </a:rPr>
              <a:t>Ryba</a:t>
            </a:r>
            <a:r>
              <a:rPr lang="en-GB" sz="1400" dirty="0">
                <a:effectLst/>
                <a:latin typeface="Arial" panose="020B0604020202020204" pitchFamily="34" charset="0"/>
                <a:cs typeface="Arial" panose="020B0604020202020204" pitchFamily="34" charset="0"/>
              </a:rPr>
              <a:t>, K. (2021) </a:t>
            </a:r>
            <a:r>
              <a:rPr lang="en-GB" sz="1400" i="1" dirty="0">
                <a:effectLst/>
                <a:latin typeface="Arial" panose="020B0604020202020204" pitchFamily="34" charset="0"/>
                <a:cs typeface="Arial" panose="020B0604020202020204" pitchFamily="34" charset="0"/>
              </a:rPr>
              <a:t>What is employee engagement? what, why, and how to improve it</a:t>
            </a:r>
            <a:r>
              <a:rPr lang="en-GB" sz="140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Employee Success Software</a:t>
            </a:r>
            <a:r>
              <a:rPr lang="en-GB" sz="1400" dirty="0">
                <a:effectLst/>
                <a:latin typeface="Arial" panose="020B0604020202020204" pitchFamily="34" charset="0"/>
                <a:cs typeface="Arial" panose="020B0604020202020204" pitchFamily="34" charset="0"/>
              </a:rPr>
              <a:t>. Available at: https://www.quantumworkplace.com/future-of-work/what-is-employee-engagement-definition (Accessed: November 30, 2022). </a:t>
            </a:r>
            <a:endParaRPr lang="pl-PL" sz="1400" dirty="0">
              <a:effectLst/>
              <a:latin typeface="Arial" panose="020B0604020202020204" pitchFamily="34" charset="0"/>
              <a:cs typeface="Arial" panose="020B0604020202020204" pitchFamily="34" charset="0"/>
            </a:endParaRPr>
          </a:p>
          <a:p>
            <a:endParaRPr lang="pl-PL" sz="1400" dirty="0">
              <a:latin typeface="Arial" panose="020B0604020202020204" pitchFamily="34" charset="0"/>
              <a:cs typeface="Arial" panose="020B0604020202020204" pitchFamily="34" charset="0"/>
            </a:endParaRPr>
          </a:p>
          <a:p>
            <a:r>
              <a:rPr lang="en-GB" sz="1400" dirty="0" err="1">
                <a:effectLst/>
                <a:latin typeface="Arial" panose="020B0604020202020204" pitchFamily="34" charset="0"/>
                <a:cs typeface="Arial" panose="020B0604020202020204" pitchFamily="34" charset="0"/>
              </a:rPr>
              <a:t>Hamerska</a:t>
            </a:r>
            <a:r>
              <a:rPr lang="en-GB" sz="1400" dirty="0">
                <a:effectLst/>
                <a:latin typeface="Arial" panose="020B0604020202020204" pitchFamily="34" charset="0"/>
                <a:cs typeface="Arial" panose="020B0604020202020204" pitchFamily="34" charset="0"/>
              </a:rPr>
              <a:t>, V. (2022) </a:t>
            </a:r>
            <a:r>
              <a:rPr lang="en-GB" sz="1400" i="1" dirty="0">
                <a:effectLst/>
                <a:latin typeface="Arial" panose="020B0604020202020204" pitchFamily="34" charset="0"/>
                <a:cs typeface="Arial" panose="020B0604020202020204" pitchFamily="34" charset="0"/>
              </a:rPr>
              <a:t>Jak </a:t>
            </a:r>
            <a:r>
              <a:rPr lang="en-GB" sz="1400" i="1" dirty="0" err="1">
                <a:effectLst/>
                <a:latin typeface="Arial" panose="020B0604020202020204" pitchFamily="34" charset="0"/>
                <a:cs typeface="Arial" panose="020B0604020202020204" pitchFamily="34" charset="0"/>
              </a:rPr>
              <a:t>dodać</a:t>
            </a:r>
            <a:r>
              <a:rPr lang="en-GB" sz="1400" i="1" dirty="0">
                <a:effectLst/>
                <a:latin typeface="Arial" panose="020B0604020202020204" pitchFamily="34" charset="0"/>
                <a:cs typeface="Arial" panose="020B0604020202020204" pitchFamily="34" charset="0"/>
              </a:rPr>
              <a:t> </a:t>
            </a:r>
            <a:r>
              <a:rPr lang="en-GB" sz="1400" i="1" dirty="0" err="1">
                <a:effectLst/>
                <a:latin typeface="Arial" panose="020B0604020202020204" pitchFamily="34" charset="0"/>
                <a:cs typeface="Arial" panose="020B0604020202020204" pitchFamily="34" charset="0"/>
              </a:rPr>
              <a:t>ludziom</a:t>
            </a:r>
            <a:r>
              <a:rPr lang="en-GB" sz="1400" i="1" dirty="0">
                <a:effectLst/>
                <a:latin typeface="Arial" panose="020B0604020202020204" pitchFamily="34" charset="0"/>
                <a:cs typeface="Arial" panose="020B0604020202020204" pitchFamily="34" charset="0"/>
              </a:rPr>
              <a:t> </a:t>
            </a:r>
            <a:r>
              <a:rPr lang="en-GB" sz="1400" i="1" dirty="0" err="1">
                <a:effectLst/>
                <a:latin typeface="Arial" panose="020B0604020202020204" pitchFamily="34" charset="0"/>
                <a:cs typeface="Arial" panose="020B0604020202020204" pitchFamily="34" charset="0"/>
              </a:rPr>
              <a:t>energii</a:t>
            </a:r>
            <a:r>
              <a:rPr lang="en-GB" sz="1400" i="1" dirty="0">
                <a:effectLst/>
                <a:latin typeface="Arial" panose="020B0604020202020204" pitchFamily="34" charset="0"/>
                <a:cs typeface="Arial" panose="020B0604020202020204" pitchFamily="34" charset="0"/>
              </a:rPr>
              <a:t> I </a:t>
            </a:r>
            <a:r>
              <a:rPr lang="en-GB" sz="1400" i="1" dirty="0" err="1">
                <a:effectLst/>
                <a:latin typeface="Arial" panose="020B0604020202020204" pitchFamily="34" charset="0"/>
                <a:cs typeface="Arial" panose="020B0604020202020204" pitchFamily="34" charset="0"/>
              </a:rPr>
              <a:t>Zaangażować</a:t>
            </a:r>
            <a:r>
              <a:rPr lang="en-GB" sz="1400" i="1" dirty="0">
                <a:effectLst/>
                <a:latin typeface="Arial" panose="020B0604020202020204" pitchFamily="34" charset="0"/>
                <a:cs typeface="Arial" panose="020B0604020202020204" pitchFamily="34" charset="0"/>
              </a:rPr>
              <a:t> Ich W </a:t>
            </a:r>
            <a:r>
              <a:rPr lang="en-GB" sz="1400" i="1" dirty="0" err="1">
                <a:effectLst/>
                <a:latin typeface="Arial" panose="020B0604020202020204" pitchFamily="34" charset="0"/>
                <a:cs typeface="Arial" panose="020B0604020202020204" pitchFamily="34" charset="0"/>
              </a:rPr>
              <a:t>Pracę</a:t>
            </a:r>
            <a:r>
              <a:rPr lang="en-GB" sz="1400" dirty="0">
                <a:effectLst/>
                <a:latin typeface="Arial" panose="020B0604020202020204" pitchFamily="34" charset="0"/>
                <a:cs typeface="Arial" panose="020B0604020202020204" pitchFamily="34" charset="0"/>
              </a:rPr>
              <a:t>, </a:t>
            </a:r>
            <a:r>
              <a:rPr lang="en-GB" sz="1400" i="1" dirty="0" err="1">
                <a:effectLst/>
                <a:latin typeface="Arial" panose="020B0604020202020204" pitchFamily="34" charset="0"/>
                <a:cs typeface="Arial" panose="020B0604020202020204" pitchFamily="34" charset="0"/>
              </a:rPr>
              <a:t>Hotelarz</a:t>
            </a:r>
            <a:r>
              <a:rPr lang="en-GB" sz="1400" dirty="0">
                <a:effectLst/>
                <a:latin typeface="Arial" panose="020B0604020202020204" pitchFamily="34" charset="0"/>
                <a:cs typeface="Arial" panose="020B0604020202020204" pitchFamily="34" charset="0"/>
              </a:rPr>
              <a:t>. Available at: https://www.e-hotelarz.pl/artykul/87222/jak-dodac-ludziom-energii-i-zaangazowac-ich-w-prace/ (Accessed: November 30, 2022). </a:t>
            </a:r>
          </a:p>
          <a:p>
            <a:endParaRPr lang="en-GB" sz="1600" dirty="0">
              <a:effectLst/>
            </a:endParaRPr>
          </a:p>
        </p:txBody>
      </p:sp>
      <p:sp>
        <p:nvSpPr>
          <p:cNvPr id="10" name="Title 9">
            <a:extLst>
              <a:ext uri="{FF2B5EF4-FFF2-40B4-BE49-F238E27FC236}">
                <a16:creationId xmlns:a16="http://schemas.microsoft.com/office/drawing/2014/main" id="{F6A55F45-56B5-79D8-E887-DAEB3CB57B76}"/>
              </a:ext>
            </a:extLst>
          </p:cNvPr>
          <p:cNvSpPr>
            <a:spLocks noGrp="1"/>
          </p:cNvSpPr>
          <p:nvPr>
            <p:ph type="title"/>
          </p:nvPr>
        </p:nvSpPr>
        <p:spPr>
          <a:xfrm>
            <a:off x="2080591" y="231558"/>
            <a:ext cx="8839337" cy="599661"/>
          </a:xfrm>
        </p:spPr>
        <p:txBody>
          <a:bodyPr>
            <a:normAutofit fontScale="90000"/>
          </a:bodyPr>
          <a:lstStyle/>
          <a:p>
            <a:r>
              <a:rPr lang="pl-PL" dirty="0" err="1"/>
              <a:t>References</a:t>
            </a:r>
            <a:endParaRPr lang="en-GB" dirty="0"/>
          </a:p>
        </p:txBody>
      </p:sp>
    </p:spTree>
    <p:extLst>
      <p:ext uri="{BB962C8B-B14F-4D97-AF65-F5344CB8AC3E}">
        <p14:creationId xmlns:p14="http://schemas.microsoft.com/office/powerpoint/2010/main" val="4039529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DD2EA39-33C3-8B52-D28B-9DF0D68D622E}"/>
              </a:ext>
            </a:extLst>
          </p:cNvPr>
          <p:cNvSpPr txBox="1"/>
          <p:nvPr/>
        </p:nvSpPr>
        <p:spPr>
          <a:xfrm>
            <a:off x="1696279" y="609601"/>
            <a:ext cx="9541565" cy="4001095"/>
          </a:xfrm>
          <a:prstGeom prst="rect">
            <a:avLst/>
          </a:prstGeom>
          <a:noFill/>
        </p:spPr>
        <p:txBody>
          <a:bodyPr wrap="square">
            <a:spAutoFit/>
          </a:bodyPr>
          <a:lstStyle/>
          <a:p>
            <a:r>
              <a:rPr lang="en-GB" sz="1400" dirty="0">
                <a:effectLst/>
                <a:latin typeface="Arial" panose="020B0604020202020204" pitchFamily="34" charset="0"/>
                <a:cs typeface="Arial" panose="020B0604020202020204" pitchFamily="34" charset="0"/>
              </a:rPr>
              <a:t>Hanson, S. (2022) </a:t>
            </a:r>
            <a:r>
              <a:rPr lang="en-GB" sz="1400" i="1" dirty="0">
                <a:effectLst/>
                <a:latin typeface="Arial" panose="020B0604020202020204" pitchFamily="34" charset="0"/>
                <a:cs typeface="Arial" panose="020B0604020202020204" pitchFamily="34" charset="0"/>
              </a:rPr>
              <a:t>Hotel employee engagement and retention continues to be a challenge</a:t>
            </a:r>
            <a:r>
              <a:rPr lang="en-GB" sz="140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Dash Network</a:t>
            </a:r>
            <a:r>
              <a:rPr lang="en-GB" sz="1400" dirty="0">
                <a:effectLst/>
                <a:latin typeface="Arial" panose="020B0604020202020204" pitchFamily="34" charset="0"/>
                <a:cs typeface="Arial" panose="020B0604020202020204" pitchFamily="34" charset="0"/>
              </a:rPr>
              <a:t>. Available at: https://www.dashnetwork.com/news/hotel-employee-engagement-and-retention-continues-to-be-a-challenge/ (Accessed: November 30, 2022). </a:t>
            </a:r>
            <a:endParaRPr lang="pl-PL" sz="1400" dirty="0">
              <a:effectLst/>
              <a:latin typeface="Arial" panose="020B0604020202020204" pitchFamily="34" charset="0"/>
              <a:cs typeface="Arial" panose="020B0604020202020204" pitchFamily="34" charset="0"/>
            </a:endParaRPr>
          </a:p>
          <a:p>
            <a:endParaRPr lang="pl-PL"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Paul (2021) </a:t>
            </a:r>
            <a:r>
              <a:rPr lang="en-GB" sz="1400" i="1" dirty="0">
                <a:effectLst/>
                <a:latin typeface="Arial" panose="020B0604020202020204" pitchFamily="34" charset="0"/>
                <a:cs typeface="Arial" panose="020B0604020202020204" pitchFamily="34" charset="0"/>
              </a:rPr>
              <a:t>Employee engagement essentials; part 1</a:t>
            </a:r>
            <a:r>
              <a:rPr lang="en-GB" sz="140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Hotel Profitability Advisors</a:t>
            </a:r>
            <a:r>
              <a:rPr lang="en-GB" sz="1400" dirty="0">
                <a:effectLst/>
                <a:latin typeface="Arial" panose="020B0604020202020204" pitchFamily="34" charset="0"/>
                <a:cs typeface="Arial" panose="020B0604020202020204" pitchFamily="34" charset="0"/>
              </a:rPr>
              <a:t>. Available at: https://hotelprofitabilityadvisors.com/2021/03/02/a-business-case-for-employee-engagement/ (Accessed: November 30, 2022). </a:t>
            </a:r>
          </a:p>
          <a:p>
            <a:endParaRPr lang="pl-PL" dirty="0">
              <a:effectLst/>
            </a:endParaRPr>
          </a:p>
          <a:p>
            <a:r>
              <a:rPr lang="en-GB" sz="1400" dirty="0">
                <a:effectLst/>
                <a:latin typeface="Arial" panose="020B0604020202020204" pitchFamily="34" charset="0"/>
                <a:cs typeface="Arial" panose="020B0604020202020204" pitchFamily="34" charset="0"/>
              </a:rPr>
              <a:t>Peter </a:t>
            </a:r>
            <a:r>
              <a:rPr lang="en-GB" sz="1400" dirty="0" err="1">
                <a:effectLst/>
                <a:latin typeface="Arial" panose="020B0604020202020204" pitchFamily="34" charset="0"/>
                <a:cs typeface="Arial" panose="020B0604020202020204" pitchFamily="34" charset="0"/>
              </a:rPr>
              <a:t>Flade</a:t>
            </a:r>
            <a:r>
              <a:rPr lang="en-GB" sz="1400" dirty="0">
                <a:effectLst/>
                <a:latin typeface="Arial" panose="020B0604020202020204" pitchFamily="34" charset="0"/>
                <a:cs typeface="Arial" panose="020B0604020202020204" pitchFamily="34" charset="0"/>
              </a:rPr>
              <a:t>, J.H. (2022) </a:t>
            </a:r>
            <a:r>
              <a:rPr lang="en-GB" sz="1400" i="1" dirty="0">
                <a:effectLst/>
                <a:latin typeface="Arial" panose="020B0604020202020204" pitchFamily="34" charset="0"/>
                <a:cs typeface="Arial" panose="020B0604020202020204" pitchFamily="34" charset="0"/>
              </a:rPr>
              <a:t>Seven things great employers do (that others don't)</a:t>
            </a:r>
            <a:r>
              <a:rPr lang="en-GB" sz="140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Gallup.com</a:t>
            </a:r>
            <a:r>
              <a:rPr lang="en-GB" sz="1400" dirty="0">
                <a:effectLst/>
                <a:latin typeface="Arial" panose="020B0604020202020204" pitchFamily="34" charset="0"/>
                <a:cs typeface="Arial" panose="020B0604020202020204" pitchFamily="34" charset="0"/>
              </a:rPr>
              <a:t>. Gallup. Available at: https://news.gallup.com/businessjournal/168407/seven-things-great-employers-others-don.aspx (Accessed: December 1, 2022). </a:t>
            </a:r>
          </a:p>
          <a:p>
            <a:endParaRPr lang="pl-PL" dirty="0"/>
          </a:p>
          <a:p>
            <a:r>
              <a:rPr lang="en-GB" sz="1400" dirty="0">
                <a:effectLst/>
                <a:latin typeface="Arial" panose="020B0604020202020204" pitchFamily="34" charset="0"/>
                <a:cs typeface="Arial" panose="020B0604020202020204" pitchFamily="34" charset="0"/>
              </a:rPr>
              <a:t>Boogaard, K. (2021) </a:t>
            </a:r>
            <a:r>
              <a:rPr lang="en-GB" sz="1400" i="1" dirty="0">
                <a:effectLst/>
                <a:latin typeface="Arial" panose="020B0604020202020204" pitchFamily="34" charset="0"/>
                <a:cs typeface="Arial" panose="020B0604020202020204" pitchFamily="34" charset="0"/>
              </a:rPr>
              <a:t>5 ways to maintain employee engagement in Hospitality</a:t>
            </a:r>
            <a:r>
              <a:rPr lang="en-GB" sz="140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The One-Stop Solution for Hospitality Recruitment</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Hosco</a:t>
            </a:r>
            <a:r>
              <a:rPr lang="en-GB" sz="1400" dirty="0">
                <a:effectLst/>
                <a:latin typeface="Arial" panose="020B0604020202020204" pitchFamily="34" charset="0"/>
                <a:cs typeface="Arial" panose="020B0604020202020204" pitchFamily="34" charset="0"/>
              </a:rPr>
              <a:t>. Available at: https://employers.hosco.com/blog/maintain-employee-engagement-in-hospitality (Accessed: December 1, 2022). </a:t>
            </a:r>
          </a:p>
          <a:p>
            <a:endParaRPr lang="pl-PL" dirty="0"/>
          </a:p>
          <a:p>
            <a:endParaRPr lang="en-GB" dirty="0">
              <a:effectLst/>
            </a:endParaRPr>
          </a:p>
        </p:txBody>
      </p:sp>
    </p:spTree>
    <p:extLst>
      <p:ext uri="{BB962C8B-B14F-4D97-AF65-F5344CB8AC3E}">
        <p14:creationId xmlns:p14="http://schemas.microsoft.com/office/powerpoint/2010/main" val="30002045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1290</TotalTime>
  <Words>1392</Words>
  <Application>Microsoft Office PowerPoint</Application>
  <PresentationFormat>Widescreen</PresentationFormat>
  <Paragraphs>85</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-apple-system</vt:lpstr>
      <vt:lpstr>Arial</vt:lpstr>
      <vt:lpstr>Calibri</vt:lpstr>
      <vt:lpstr>Corbel</vt:lpstr>
      <vt:lpstr>Google Sans</vt:lpstr>
      <vt:lpstr>inherit</vt:lpstr>
      <vt:lpstr>Open Sans</vt:lpstr>
      <vt:lpstr>Proxima Nova Rg</vt:lpstr>
      <vt:lpstr>Parallax</vt:lpstr>
      <vt:lpstr> Hotel Placement - Operating Hotel Facilities (BMIH4006)   Employee Engagement</vt:lpstr>
      <vt:lpstr>What is employee engagement</vt:lpstr>
      <vt:lpstr>Engagement profiles</vt:lpstr>
      <vt:lpstr>PowerPoint Presentation</vt:lpstr>
      <vt:lpstr>Importance of Engagement</vt:lpstr>
      <vt:lpstr>PowerPoint Presentation</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Engagment</dc:title>
  <dc:creator>Robert Komsta</dc:creator>
  <cp:lastModifiedBy>Robert Komsta</cp:lastModifiedBy>
  <cp:revision>19</cp:revision>
  <dcterms:created xsi:type="dcterms:W3CDTF">2022-11-26T22:57:22Z</dcterms:created>
  <dcterms:modified xsi:type="dcterms:W3CDTF">2022-12-02T12:42:48Z</dcterms:modified>
</cp:coreProperties>
</file>