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embeddedFontLst>
    <p:embeddedFont>
      <p:font typeface="Gill Sans" panose="020B0604020202020204" charset="0"/>
      <p:regular r:id="rId9"/>
      <p:bold r:id="rId1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64">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4" roundtripDataSignature="AMtx7mgSXYoBtjPlVhAeLUcxIkkN9Flm/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992" y="44"/>
      </p:cViewPr>
      <p:guideLst>
        <p:guide orient="horz" pos="2160"/>
        <p:guide pos="3864"/>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font" Target="fonts/font1.fntdata"/><Relationship Id="rId14"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8" name="Google Shape;9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4" name="Google Shape;104;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6" name="Google Shape;116;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2" name="Google Shape;122;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8" name="Google Shape;128;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4"/>
        <p:cNvGrpSpPr/>
        <p:nvPr/>
      </p:nvGrpSpPr>
      <p:grpSpPr>
        <a:xfrm>
          <a:off x="0" y="0"/>
          <a:ext cx="0" cy="0"/>
          <a:chOff x="0" y="0"/>
          <a:chExt cx="0" cy="0"/>
        </a:xfrm>
      </p:grpSpPr>
      <p:sp>
        <p:nvSpPr>
          <p:cNvPr id="15" name="Google Shape;15;p8"/>
          <p:cNvSpPr txBox="1">
            <a:spLocks noGrp="1"/>
          </p:cNvSpPr>
          <p:nvPr>
            <p:ph type="ctrTitle"/>
          </p:nvPr>
        </p:nvSpPr>
        <p:spPr>
          <a:xfrm>
            <a:off x="2417779" y="802298"/>
            <a:ext cx="8637073" cy="2541431"/>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dk1"/>
              </a:buClr>
              <a:buSzPts val="6600"/>
              <a:buFont typeface="Gill Sans"/>
              <a:buNone/>
              <a:defRPr sz="6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 name="Google Shape;16;p8"/>
          <p:cNvSpPr txBox="1">
            <a:spLocks noGrp="1"/>
          </p:cNvSpPr>
          <p:nvPr>
            <p:ph type="subTitle" idx="1"/>
          </p:nvPr>
        </p:nvSpPr>
        <p:spPr>
          <a:xfrm>
            <a:off x="2417780" y="3531204"/>
            <a:ext cx="8637072" cy="977621"/>
          </a:xfrm>
          <a:prstGeom prst="rect">
            <a:avLst/>
          </a:prstGeom>
          <a:noFill/>
          <a:ln>
            <a:noFill/>
          </a:ln>
        </p:spPr>
        <p:txBody>
          <a:bodyPr spcFirstLastPara="1" wrap="square" lIns="91425" tIns="91425" rIns="91425" bIns="91425" anchor="t" anchorCtr="0">
            <a:normAutofit/>
          </a:bodyPr>
          <a:lstStyle>
            <a:lvl1pPr lvl="0" algn="l">
              <a:lnSpc>
                <a:spcPct val="120000"/>
              </a:lnSpc>
              <a:spcBef>
                <a:spcPts val="1000"/>
              </a:spcBef>
              <a:spcAft>
                <a:spcPts val="0"/>
              </a:spcAft>
              <a:buSzPts val="1800"/>
              <a:buNone/>
              <a:defRPr sz="1800" b="0" cap="none">
                <a:solidFill>
                  <a:schemeClr val="dk1"/>
                </a:solidFill>
              </a:defRPr>
            </a:lvl1pPr>
            <a:lvl2pPr lvl="1" algn="ctr">
              <a:lnSpc>
                <a:spcPct val="120000"/>
              </a:lnSpc>
              <a:spcBef>
                <a:spcPts val="500"/>
              </a:spcBef>
              <a:spcAft>
                <a:spcPts val="0"/>
              </a:spcAft>
              <a:buSzPts val="1800"/>
              <a:buNone/>
              <a:defRPr sz="1800"/>
            </a:lvl2pPr>
            <a:lvl3pPr lvl="2" algn="ctr">
              <a:lnSpc>
                <a:spcPct val="120000"/>
              </a:lnSpc>
              <a:spcBef>
                <a:spcPts val="500"/>
              </a:spcBef>
              <a:spcAft>
                <a:spcPts val="0"/>
              </a:spcAft>
              <a:buSzPts val="1800"/>
              <a:buNone/>
              <a:defRPr sz="1800"/>
            </a:lvl3pPr>
            <a:lvl4pPr lvl="3" algn="ctr">
              <a:lnSpc>
                <a:spcPct val="120000"/>
              </a:lnSpc>
              <a:spcBef>
                <a:spcPts val="500"/>
              </a:spcBef>
              <a:spcAft>
                <a:spcPts val="0"/>
              </a:spcAft>
              <a:buSzPts val="1600"/>
              <a:buNone/>
              <a:defRPr sz="1600"/>
            </a:lvl4pPr>
            <a:lvl5pPr lvl="4" algn="ctr">
              <a:lnSpc>
                <a:spcPct val="120000"/>
              </a:lnSpc>
              <a:spcBef>
                <a:spcPts val="500"/>
              </a:spcBef>
              <a:spcAft>
                <a:spcPts val="0"/>
              </a:spcAft>
              <a:buSzPts val="1600"/>
              <a:buNone/>
              <a:defRPr sz="1600"/>
            </a:lvl5pPr>
            <a:lvl6pPr lvl="5" algn="ctr">
              <a:lnSpc>
                <a:spcPct val="120000"/>
              </a:lnSpc>
              <a:spcBef>
                <a:spcPts val="500"/>
              </a:spcBef>
              <a:spcAft>
                <a:spcPts val="0"/>
              </a:spcAft>
              <a:buSzPts val="1600"/>
              <a:buNone/>
              <a:defRPr sz="1600"/>
            </a:lvl6pPr>
            <a:lvl7pPr lvl="6" algn="ctr">
              <a:lnSpc>
                <a:spcPct val="120000"/>
              </a:lnSpc>
              <a:spcBef>
                <a:spcPts val="500"/>
              </a:spcBef>
              <a:spcAft>
                <a:spcPts val="0"/>
              </a:spcAft>
              <a:buSzPts val="1600"/>
              <a:buNone/>
              <a:defRPr sz="1600"/>
            </a:lvl7pPr>
            <a:lvl8pPr lvl="7" algn="ctr">
              <a:lnSpc>
                <a:spcPct val="120000"/>
              </a:lnSpc>
              <a:spcBef>
                <a:spcPts val="500"/>
              </a:spcBef>
              <a:spcAft>
                <a:spcPts val="0"/>
              </a:spcAft>
              <a:buSzPts val="1600"/>
              <a:buNone/>
              <a:defRPr sz="1600"/>
            </a:lvl8pPr>
            <a:lvl9pPr lvl="8" algn="ctr">
              <a:lnSpc>
                <a:spcPct val="120000"/>
              </a:lnSpc>
              <a:spcBef>
                <a:spcPts val="500"/>
              </a:spcBef>
              <a:spcAft>
                <a:spcPts val="0"/>
              </a:spcAft>
              <a:buSzPts val="1600"/>
              <a:buNone/>
              <a:defRPr sz="1600"/>
            </a:lvl9pPr>
          </a:lstStyle>
          <a:p>
            <a:endParaRPr/>
          </a:p>
        </p:txBody>
      </p:sp>
      <p:sp>
        <p:nvSpPr>
          <p:cNvPr id="17" name="Google Shape;17;p8"/>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8"/>
          <p:cNvSpPr txBox="1">
            <a:spLocks noGrp="1"/>
          </p:cNvSpPr>
          <p:nvPr>
            <p:ph type="ftr" idx="11"/>
          </p:nvPr>
        </p:nvSpPr>
        <p:spPr>
          <a:xfrm>
            <a:off x="2416500" y="329307"/>
            <a:ext cx="4973915"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8"/>
          <p:cNvSpPr txBox="1">
            <a:spLocks noGrp="1"/>
          </p:cNvSpPr>
          <p:nvPr>
            <p:ph type="sldNum" idx="12"/>
          </p:nvPr>
        </p:nvSpPr>
        <p:spPr>
          <a:xfrm>
            <a:off x="1437664"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20" name="Google Shape;20;p8"/>
          <p:cNvCxnSpPr/>
          <p:nvPr/>
        </p:nvCxnSpPr>
        <p:spPr>
          <a:xfrm>
            <a:off x="2417780" y="3528542"/>
            <a:ext cx="863707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9"/>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9"/>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24" name="Google Shape;24;p9"/>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9"/>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9"/>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27" name="Google Shape;27;p9"/>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8"/>
        <p:cNvGrpSpPr/>
        <p:nvPr/>
      </p:nvGrpSpPr>
      <p:grpSpPr>
        <a:xfrm>
          <a:off x="0" y="0"/>
          <a:ext cx="0" cy="0"/>
          <a:chOff x="0" y="0"/>
          <a:chExt cx="0" cy="0"/>
        </a:xfrm>
      </p:grpSpPr>
      <p:sp>
        <p:nvSpPr>
          <p:cNvPr id="29" name="Google Shape;29;p10"/>
          <p:cNvSpPr txBox="1">
            <a:spLocks noGrp="1"/>
          </p:cNvSpPr>
          <p:nvPr>
            <p:ph type="title"/>
          </p:nvPr>
        </p:nvSpPr>
        <p:spPr>
          <a:xfrm>
            <a:off x="1454239" y="1756130"/>
            <a:ext cx="8643154" cy="188795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600"/>
              <a:buFont typeface="Gill San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 name="Google Shape;30;p10"/>
          <p:cNvSpPr txBox="1">
            <a:spLocks noGrp="1"/>
          </p:cNvSpPr>
          <p:nvPr>
            <p:ph type="body" idx="1"/>
          </p:nvPr>
        </p:nvSpPr>
        <p:spPr>
          <a:xfrm>
            <a:off x="1454239" y="3806195"/>
            <a:ext cx="8630446" cy="1012929"/>
          </a:xfrm>
          <a:prstGeom prst="rect">
            <a:avLst/>
          </a:prstGeom>
          <a:noFill/>
          <a:ln>
            <a:noFill/>
          </a:ln>
        </p:spPr>
        <p:txBody>
          <a:bodyPr spcFirstLastPara="1" wrap="square" lIns="91425" tIns="91425" rIns="91425" bIns="45700" anchor="t" anchorCtr="0">
            <a:normAutofit/>
          </a:bodyPr>
          <a:lstStyle>
            <a:lvl1pPr marL="457200" lvl="0" indent="-228600" algn="l">
              <a:lnSpc>
                <a:spcPct val="120000"/>
              </a:lnSpc>
              <a:spcBef>
                <a:spcPts val="1000"/>
              </a:spcBef>
              <a:spcAft>
                <a:spcPts val="0"/>
              </a:spcAft>
              <a:buSzPts val="1800"/>
              <a:buNone/>
              <a:defRPr sz="1800">
                <a:solidFill>
                  <a:schemeClr val="dk1"/>
                </a:solidFill>
              </a:defRPr>
            </a:lvl1pPr>
            <a:lvl2pPr marL="914400" lvl="1" indent="-228600" algn="l">
              <a:lnSpc>
                <a:spcPct val="120000"/>
              </a:lnSpc>
              <a:spcBef>
                <a:spcPts val="500"/>
              </a:spcBef>
              <a:spcAft>
                <a:spcPts val="0"/>
              </a:spcAft>
              <a:buSzPts val="1800"/>
              <a:buNone/>
              <a:defRPr sz="1800">
                <a:solidFill>
                  <a:srgbClr val="888888"/>
                </a:solidFill>
              </a:defRPr>
            </a:lvl2pPr>
            <a:lvl3pPr marL="1371600" lvl="2" indent="-228600" algn="l">
              <a:lnSpc>
                <a:spcPct val="120000"/>
              </a:lnSpc>
              <a:spcBef>
                <a:spcPts val="500"/>
              </a:spcBef>
              <a:spcAft>
                <a:spcPts val="0"/>
              </a:spcAft>
              <a:buSzPts val="1800"/>
              <a:buNone/>
              <a:defRPr sz="1800">
                <a:solidFill>
                  <a:srgbClr val="888888"/>
                </a:solidFill>
              </a:defRPr>
            </a:lvl3pPr>
            <a:lvl4pPr marL="1828800" lvl="3" indent="-228600" algn="l">
              <a:lnSpc>
                <a:spcPct val="120000"/>
              </a:lnSpc>
              <a:spcBef>
                <a:spcPts val="500"/>
              </a:spcBef>
              <a:spcAft>
                <a:spcPts val="0"/>
              </a:spcAft>
              <a:buSzPts val="1600"/>
              <a:buNone/>
              <a:defRPr sz="1600">
                <a:solidFill>
                  <a:srgbClr val="888888"/>
                </a:solidFill>
              </a:defRPr>
            </a:lvl4pPr>
            <a:lvl5pPr marL="2286000" lvl="4" indent="-228600" algn="l">
              <a:lnSpc>
                <a:spcPct val="120000"/>
              </a:lnSpc>
              <a:spcBef>
                <a:spcPts val="500"/>
              </a:spcBef>
              <a:spcAft>
                <a:spcPts val="0"/>
              </a:spcAft>
              <a:buSzPts val="1600"/>
              <a:buNone/>
              <a:defRPr sz="1600">
                <a:solidFill>
                  <a:srgbClr val="888888"/>
                </a:solidFill>
              </a:defRPr>
            </a:lvl5pPr>
            <a:lvl6pPr marL="2743200" lvl="5" indent="-228600" algn="l">
              <a:lnSpc>
                <a:spcPct val="120000"/>
              </a:lnSpc>
              <a:spcBef>
                <a:spcPts val="500"/>
              </a:spcBef>
              <a:spcAft>
                <a:spcPts val="0"/>
              </a:spcAft>
              <a:buSzPts val="1600"/>
              <a:buNone/>
              <a:defRPr sz="1600">
                <a:solidFill>
                  <a:srgbClr val="888888"/>
                </a:solidFill>
              </a:defRPr>
            </a:lvl6pPr>
            <a:lvl7pPr marL="3200400" lvl="6" indent="-228600" algn="l">
              <a:lnSpc>
                <a:spcPct val="120000"/>
              </a:lnSpc>
              <a:spcBef>
                <a:spcPts val="500"/>
              </a:spcBef>
              <a:spcAft>
                <a:spcPts val="0"/>
              </a:spcAft>
              <a:buSzPts val="1600"/>
              <a:buNone/>
              <a:defRPr sz="1600">
                <a:solidFill>
                  <a:srgbClr val="888888"/>
                </a:solidFill>
              </a:defRPr>
            </a:lvl7pPr>
            <a:lvl8pPr marL="3657600" lvl="7" indent="-228600" algn="l">
              <a:lnSpc>
                <a:spcPct val="120000"/>
              </a:lnSpc>
              <a:spcBef>
                <a:spcPts val="500"/>
              </a:spcBef>
              <a:spcAft>
                <a:spcPts val="0"/>
              </a:spcAft>
              <a:buSzPts val="1600"/>
              <a:buNone/>
              <a:defRPr sz="1600">
                <a:solidFill>
                  <a:srgbClr val="888888"/>
                </a:solidFill>
              </a:defRPr>
            </a:lvl8pPr>
            <a:lvl9pPr marL="4114800" lvl="8" indent="-228600" algn="l">
              <a:lnSpc>
                <a:spcPct val="120000"/>
              </a:lnSpc>
              <a:spcBef>
                <a:spcPts val="500"/>
              </a:spcBef>
              <a:spcAft>
                <a:spcPts val="0"/>
              </a:spcAft>
              <a:buSzPts val="1600"/>
              <a:buNone/>
              <a:defRPr sz="1600">
                <a:solidFill>
                  <a:srgbClr val="888888"/>
                </a:solidFill>
              </a:defRPr>
            </a:lvl9pPr>
          </a:lstStyle>
          <a:p>
            <a:endParaRPr/>
          </a:p>
        </p:txBody>
      </p:sp>
      <p:sp>
        <p:nvSpPr>
          <p:cNvPr id="31" name="Google Shape;31;p10"/>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0"/>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10"/>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34" name="Google Shape;34;p10"/>
          <p:cNvCxnSpPr/>
          <p:nvPr/>
        </p:nvCxnSpPr>
        <p:spPr>
          <a:xfrm>
            <a:off x="1454239" y="3804985"/>
            <a:ext cx="8630446"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5"/>
        <p:cNvGrpSpPr/>
        <p:nvPr/>
      </p:nvGrpSpPr>
      <p:grpSpPr>
        <a:xfrm>
          <a:off x="0" y="0"/>
          <a:ext cx="0" cy="0"/>
          <a:chOff x="0" y="0"/>
          <a:chExt cx="0" cy="0"/>
        </a:xfrm>
      </p:grpSpPr>
      <p:sp>
        <p:nvSpPr>
          <p:cNvPr id="36" name="Google Shape;36;p11"/>
          <p:cNvSpPr txBox="1">
            <a:spLocks noGrp="1"/>
          </p:cNvSpPr>
          <p:nvPr>
            <p:ph type="title"/>
          </p:nvPr>
        </p:nvSpPr>
        <p:spPr>
          <a:xfrm>
            <a:off x="1449217" y="804889"/>
            <a:ext cx="9605635" cy="105930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11"/>
          <p:cNvSpPr txBox="1">
            <a:spLocks noGrp="1"/>
          </p:cNvSpPr>
          <p:nvPr>
            <p:ph type="body" idx="1"/>
          </p:nvPr>
        </p:nvSpPr>
        <p:spPr>
          <a:xfrm>
            <a:off x="1447331" y="2010878"/>
            <a:ext cx="4645152" cy="3448595"/>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38" name="Google Shape;38;p11"/>
          <p:cNvSpPr txBox="1">
            <a:spLocks noGrp="1"/>
          </p:cNvSpPr>
          <p:nvPr>
            <p:ph type="body" idx="2"/>
          </p:nvPr>
        </p:nvSpPr>
        <p:spPr>
          <a:xfrm>
            <a:off x="6413771" y="2017343"/>
            <a:ext cx="4645152" cy="3441520"/>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39" name="Google Shape;39;p11"/>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1"/>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1"/>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42" name="Google Shape;42;p11"/>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3"/>
        <p:cNvGrpSpPr/>
        <p:nvPr/>
      </p:nvGrpSpPr>
      <p:grpSpPr>
        <a:xfrm>
          <a:off x="0" y="0"/>
          <a:ext cx="0" cy="0"/>
          <a:chOff x="0" y="0"/>
          <a:chExt cx="0" cy="0"/>
        </a:xfrm>
      </p:grpSpPr>
      <p:sp>
        <p:nvSpPr>
          <p:cNvPr id="44" name="Google Shape;44;p12"/>
          <p:cNvSpPr txBox="1">
            <a:spLocks noGrp="1"/>
          </p:cNvSpPr>
          <p:nvPr>
            <p:ph type="title"/>
          </p:nvPr>
        </p:nvSpPr>
        <p:spPr>
          <a:xfrm>
            <a:off x="1447191" y="804163"/>
            <a:ext cx="9607661" cy="1056319"/>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 name="Google Shape;45;p12"/>
          <p:cNvSpPr txBox="1">
            <a:spLocks noGrp="1"/>
          </p:cNvSpPr>
          <p:nvPr>
            <p:ph type="body" idx="1"/>
          </p:nvPr>
        </p:nvSpPr>
        <p:spPr>
          <a:xfrm>
            <a:off x="1447191" y="2019549"/>
            <a:ext cx="4645152" cy="801943"/>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SzPts val="2200"/>
              <a:buNone/>
              <a:defRPr sz="2200" b="0" cap="none">
                <a:solidFill>
                  <a:schemeClr val="accent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46" name="Google Shape;46;p12"/>
          <p:cNvSpPr txBox="1">
            <a:spLocks noGrp="1"/>
          </p:cNvSpPr>
          <p:nvPr>
            <p:ph type="body" idx="2"/>
          </p:nvPr>
        </p:nvSpPr>
        <p:spPr>
          <a:xfrm>
            <a:off x="1447191" y="2824269"/>
            <a:ext cx="4645152" cy="264445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47" name="Google Shape;47;p12"/>
          <p:cNvSpPr txBox="1">
            <a:spLocks noGrp="1"/>
          </p:cNvSpPr>
          <p:nvPr>
            <p:ph type="body" idx="3"/>
          </p:nvPr>
        </p:nvSpPr>
        <p:spPr>
          <a:xfrm>
            <a:off x="6412362" y="2023003"/>
            <a:ext cx="4645152" cy="80223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SzPts val="2200"/>
              <a:buNone/>
              <a:defRPr sz="2200" b="0" cap="none">
                <a:solidFill>
                  <a:schemeClr val="accent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48" name="Google Shape;48;p12"/>
          <p:cNvSpPr txBox="1">
            <a:spLocks noGrp="1"/>
          </p:cNvSpPr>
          <p:nvPr>
            <p:ph type="body" idx="4"/>
          </p:nvPr>
        </p:nvSpPr>
        <p:spPr>
          <a:xfrm>
            <a:off x="6412362" y="2821491"/>
            <a:ext cx="4645152" cy="2637371"/>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49" name="Google Shape;49;p12"/>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12"/>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2"/>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52" name="Google Shape;52;p12"/>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13"/>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3"/>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3"/>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58" name="Google Shape;58;p13"/>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9"/>
        <p:cNvGrpSpPr/>
        <p:nvPr/>
      </p:nvGrpSpPr>
      <p:grpSpPr>
        <a:xfrm>
          <a:off x="0" y="0"/>
          <a:ext cx="0" cy="0"/>
          <a:chOff x="0" y="0"/>
          <a:chExt cx="0" cy="0"/>
        </a:xfrm>
      </p:grpSpPr>
      <p:sp>
        <p:nvSpPr>
          <p:cNvPr id="60" name="Google Shape;60;p14"/>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4"/>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4"/>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3"/>
        <p:cNvGrpSpPr/>
        <p:nvPr/>
      </p:nvGrpSpPr>
      <p:grpSpPr>
        <a:xfrm>
          <a:off x="0" y="0"/>
          <a:ext cx="0" cy="0"/>
          <a:chOff x="0" y="0"/>
          <a:chExt cx="0" cy="0"/>
        </a:xfrm>
      </p:grpSpPr>
      <p:sp>
        <p:nvSpPr>
          <p:cNvPr id="64" name="Google Shape;64;p15"/>
          <p:cNvSpPr txBox="1">
            <a:spLocks noGrp="1"/>
          </p:cNvSpPr>
          <p:nvPr>
            <p:ph type="title"/>
          </p:nvPr>
        </p:nvSpPr>
        <p:spPr>
          <a:xfrm>
            <a:off x="1444671" y="798973"/>
            <a:ext cx="3273099" cy="224711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400"/>
              <a:buFont typeface="Gill Sans"/>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15"/>
          <p:cNvSpPr txBox="1">
            <a:spLocks noGrp="1"/>
          </p:cNvSpPr>
          <p:nvPr>
            <p:ph type="body" idx="1"/>
          </p:nvPr>
        </p:nvSpPr>
        <p:spPr>
          <a:xfrm>
            <a:off x="5043714" y="798974"/>
            <a:ext cx="6012470" cy="4658826"/>
          </a:xfrm>
          <a:prstGeom prst="rect">
            <a:avLst/>
          </a:prstGeom>
          <a:noFill/>
          <a:ln>
            <a:noFill/>
          </a:ln>
        </p:spPr>
        <p:txBody>
          <a:bodyPr spcFirstLastPara="1" wrap="square" lIns="91425" tIns="45700" rIns="91425" bIns="45700" anchor="ctr"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66" name="Google Shape;66;p15"/>
          <p:cNvSpPr txBox="1">
            <a:spLocks noGrp="1"/>
          </p:cNvSpPr>
          <p:nvPr>
            <p:ph type="body" idx="2"/>
          </p:nvPr>
        </p:nvSpPr>
        <p:spPr>
          <a:xfrm>
            <a:off x="1444671" y="3205491"/>
            <a:ext cx="3275013" cy="2248181"/>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67" name="Google Shape;67;p15"/>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5"/>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5"/>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70" name="Google Shape;70;p15"/>
          <p:cNvCxnSpPr/>
          <p:nvPr/>
        </p:nvCxnSpPr>
        <p:spPr>
          <a:xfrm>
            <a:off x="1448280" y="3205491"/>
            <a:ext cx="3269490"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1"/>
        <p:cNvGrpSpPr/>
        <p:nvPr/>
      </p:nvGrpSpPr>
      <p:grpSpPr>
        <a:xfrm>
          <a:off x="0" y="0"/>
          <a:ext cx="0" cy="0"/>
          <a:chOff x="0" y="0"/>
          <a:chExt cx="0" cy="0"/>
        </a:xfrm>
      </p:grpSpPr>
      <p:grpSp>
        <p:nvGrpSpPr>
          <p:cNvPr id="72" name="Google Shape;72;p16"/>
          <p:cNvGrpSpPr/>
          <p:nvPr/>
        </p:nvGrpSpPr>
        <p:grpSpPr>
          <a:xfrm>
            <a:off x="7477387" y="482170"/>
            <a:ext cx="4074533" cy="5149101"/>
            <a:chOff x="7477387" y="482170"/>
            <a:chExt cx="4074533" cy="5149101"/>
          </a:xfrm>
        </p:grpSpPr>
        <p:sp>
          <p:nvSpPr>
            <p:cNvPr id="73" name="Google Shape;73;p16"/>
            <p:cNvSpPr/>
            <p:nvPr/>
          </p:nvSpPr>
          <p:spPr>
            <a:xfrm>
              <a:off x="7477387" y="482170"/>
              <a:ext cx="4074533" cy="5149101"/>
            </a:xfrm>
            <a:prstGeom prst="rect">
              <a:avLst/>
            </a:prstGeom>
            <a:gradFill>
              <a:gsLst>
                <a:gs pos="0">
                  <a:srgbClr val="000001"/>
                </a:gs>
                <a:gs pos="100000">
                  <a:srgbClr val="191919"/>
                </a:gs>
              </a:gsLst>
              <a:lin ang="5400000" scaled="0"/>
            </a:gradFill>
            <a:ln>
              <a:noFill/>
            </a:ln>
            <a:effectLst>
              <a:outerShdw blurRad="127000" dist="228600" dir="4740000" sx="98000" sy="98000" algn="tl" rotWithShape="0">
                <a:srgbClr val="000000">
                  <a:alpha val="3372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6"/>
            <p:cNvSpPr/>
            <p:nvPr/>
          </p:nvSpPr>
          <p:spPr>
            <a:xfrm>
              <a:off x="7790446" y="812506"/>
              <a:ext cx="3450289" cy="4466452"/>
            </a:xfrm>
            <a:prstGeom prst="rect">
              <a:avLst/>
            </a:prstGeom>
            <a:gradFill>
              <a:gsLst>
                <a:gs pos="0">
                  <a:srgbClr val="DADADA"/>
                </a:gs>
                <a:gs pos="100000">
                  <a:srgbClr val="FFFFFE"/>
                </a:gs>
              </a:gsLst>
              <a:lin ang="16200000" scaled="0"/>
            </a:gradFill>
            <a:ln w="50800" cap="flat" cmpd="sng">
              <a:solidFill>
                <a:srgbClr val="191919"/>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 name="Google Shape;75;p16"/>
          <p:cNvSpPr txBox="1">
            <a:spLocks noGrp="1"/>
          </p:cNvSpPr>
          <p:nvPr>
            <p:ph type="title"/>
          </p:nvPr>
        </p:nvSpPr>
        <p:spPr>
          <a:xfrm>
            <a:off x="1451206" y="1129513"/>
            <a:ext cx="5532328" cy="1830584"/>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Gill San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6"/>
          <p:cNvSpPr>
            <a:spLocks noGrp="1"/>
          </p:cNvSpPr>
          <p:nvPr>
            <p:ph type="pic" idx="2"/>
          </p:nvPr>
        </p:nvSpPr>
        <p:spPr>
          <a:xfrm>
            <a:off x="8124389" y="1122542"/>
            <a:ext cx="2791171" cy="3866327"/>
          </a:xfrm>
          <a:prstGeom prst="rect">
            <a:avLst/>
          </a:prstGeom>
          <a:solidFill>
            <a:srgbClr val="D8D8D8"/>
          </a:solidFill>
          <a:ln>
            <a:noFill/>
          </a:ln>
        </p:spPr>
      </p:sp>
      <p:sp>
        <p:nvSpPr>
          <p:cNvPr id="77" name="Google Shape;77;p16"/>
          <p:cNvSpPr txBox="1">
            <a:spLocks noGrp="1"/>
          </p:cNvSpPr>
          <p:nvPr>
            <p:ph type="body" idx="1"/>
          </p:nvPr>
        </p:nvSpPr>
        <p:spPr>
          <a:xfrm>
            <a:off x="1450329" y="3145992"/>
            <a:ext cx="5524404" cy="2003742"/>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800"/>
              <a:buNone/>
              <a:defRPr sz="18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78" name="Google Shape;78;p16"/>
          <p:cNvSpPr txBox="1">
            <a:spLocks noGrp="1"/>
          </p:cNvSpPr>
          <p:nvPr>
            <p:ph type="dt" idx="10"/>
          </p:nvPr>
        </p:nvSpPr>
        <p:spPr>
          <a:xfrm>
            <a:off x="1447382" y="5469856"/>
            <a:ext cx="5527351" cy="320123"/>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6"/>
          <p:cNvSpPr txBox="1">
            <a:spLocks noGrp="1"/>
          </p:cNvSpPr>
          <p:nvPr>
            <p:ph type="ftr" idx="11"/>
          </p:nvPr>
        </p:nvSpPr>
        <p:spPr>
          <a:xfrm>
            <a:off x="1447382" y="318640"/>
            <a:ext cx="5541004" cy="32093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16"/>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81" name="Google Shape;81;p16"/>
          <p:cNvCxnSpPr/>
          <p:nvPr/>
        </p:nvCxnSpPr>
        <p:spPr>
          <a:xfrm>
            <a:off x="1447382" y="3143605"/>
            <a:ext cx="5527351"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2"/>
        <p:cNvGrpSpPr/>
        <p:nvPr/>
      </p:nvGrpSpPr>
      <p:grpSpPr>
        <a:xfrm>
          <a:off x="0" y="0"/>
          <a:ext cx="0" cy="0"/>
          <a:chOff x="0" y="0"/>
          <a:chExt cx="0" cy="0"/>
        </a:xfrm>
      </p:grpSpPr>
      <p:sp>
        <p:nvSpPr>
          <p:cNvPr id="83" name="Google Shape;83;p17"/>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17"/>
          <p:cNvSpPr txBox="1">
            <a:spLocks noGrp="1"/>
          </p:cNvSpPr>
          <p:nvPr>
            <p:ph type="body" idx="1"/>
          </p:nvPr>
        </p:nvSpPr>
        <p:spPr>
          <a:xfrm rot="5400000">
            <a:off x="4527910" y="-1060599"/>
            <a:ext cx="3450613" cy="9603275"/>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85" name="Google Shape;85;p17"/>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17"/>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17"/>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88" name="Google Shape;88;p17"/>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rot="5400000">
            <a:off x="7917038" y="2321047"/>
            <a:ext cx="4659889" cy="1615742"/>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3200"/>
              <a:buFont typeface="Gill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1" name="Google Shape;91;p18"/>
          <p:cNvSpPr txBox="1">
            <a:spLocks noGrp="1"/>
          </p:cNvSpPr>
          <p:nvPr>
            <p:ph type="body" idx="1"/>
          </p:nvPr>
        </p:nvSpPr>
        <p:spPr>
          <a:xfrm rot="5400000">
            <a:off x="3029143" y="-785498"/>
            <a:ext cx="4659889" cy="7828830"/>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92" name="Google Shape;92;p18"/>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8"/>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18"/>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95" name="Google Shape;95;p18"/>
          <p:cNvCxnSpPr/>
          <p:nvPr/>
        </p:nvCxnSpPr>
        <p:spPr>
          <a:xfrm>
            <a:off x="9439111" y="798973"/>
            <a:ext cx="0" cy="4659889"/>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EBE9E6"/>
            </a:gs>
            <a:gs pos="100000">
              <a:srgbClr val="C9C5C0"/>
            </a:gs>
          </a:gsLst>
          <a:path path="circle">
            <a:fillToRect l="50000" t="50000" r="50000" b="50000"/>
          </a:path>
          <a:tileRect/>
        </a:gradFill>
        <a:effectLst/>
      </p:bgPr>
    </p:bg>
    <p:spTree>
      <p:nvGrpSpPr>
        <p:cNvPr id="1" name="Shape 5"/>
        <p:cNvGrpSpPr/>
        <p:nvPr/>
      </p:nvGrpSpPr>
      <p:grpSpPr>
        <a:xfrm>
          <a:off x="0" y="0"/>
          <a:ext cx="0" cy="0"/>
          <a:chOff x="0" y="0"/>
          <a:chExt cx="0" cy="0"/>
        </a:xfrm>
      </p:grpSpPr>
      <p:sp>
        <p:nvSpPr>
          <p:cNvPr id="6" name="Google Shape;6;p7"/>
          <p:cNvSpPr/>
          <p:nvPr/>
        </p:nvSpPr>
        <p:spPr>
          <a:xfrm>
            <a:off x="0" y="2019476"/>
            <a:ext cx="12192000" cy="4105941"/>
          </a:xfrm>
          <a:prstGeom prst="rect">
            <a:avLst/>
          </a:prstGeom>
          <a:gradFill>
            <a:gsLst>
              <a:gs pos="0">
                <a:srgbClr val="DFDBD5">
                  <a:alpha val="0"/>
                </a:srgbClr>
              </a:gs>
              <a:gs pos="100000">
                <a:schemeClr val="lt2"/>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7" name="Google Shape;7;p7"/>
          <p:cNvPicPr preferRelativeResize="0"/>
          <p:nvPr/>
        </p:nvPicPr>
        <p:blipFill rotWithShape="1">
          <a:blip r:embed="rId13">
            <a:alphaModFix/>
          </a:blip>
          <a:srcRect t="1538" b="-1538"/>
          <a:stretch/>
        </p:blipFill>
        <p:spPr>
          <a:xfrm>
            <a:off x="0" y="6126480"/>
            <a:ext cx="12192000" cy="742950"/>
          </a:xfrm>
          <a:prstGeom prst="rect">
            <a:avLst/>
          </a:prstGeom>
          <a:noFill/>
          <a:ln>
            <a:noFill/>
          </a:ln>
        </p:spPr>
      </p:pic>
      <p:sp>
        <p:nvSpPr>
          <p:cNvPr id="8" name="Google Shape;8;p7"/>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0"/>
              </a:spcBef>
              <a:spcAft>
                <a:spcPts val="0"/>
              </a:spcAft>
              <a:buClr>
                <a:schemeClr val="dk1"/>
              </a:buClr>
              <a:buSzPts val="3200"/>
              <a:buFont typeface="Gill Sans"/>
              <a:buNone/>
              <a:defRPr sz="3200" b="0" i="0" u="none" strike="noStrike" cap="none">
                <a:solidFill>
                  <a:schemeClr val="dk1"/>
                </a:solidFill>
                <a:latin typeface="Gill Sans"/>
                <a:ea typeface="Gill Sans"/>
                <a:cs typeface="Gill Sans"/>
                <a:sym typeface="Gill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9" name="Google Shape;9;p7"/>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120000"/>
              </a:lnSpc>
              <a:spcBef>
                <a:spcPts val="1000"/>
              </a:spcBef>
              <a:spcAft>
                <a:spcPts val="0"/>
              </a:spcAft>
              <a:buClr>
                <a:schemeClr val="accent1"/>
              </a:buClr>
              <a:buSzPts val="2000"/>
              <a:buFont typeface="Arial"/>
              <a:buChar char="•"/>
              <a:defRPr sz="2000" b="0" i="0" u="none" strike="noStrike" cap="none">
                <a:solidFill>
                  <a:schemeClr val="dk1"/>
                </a:solidFill>
                <a:latin typeface="Gill Sans"/>
                <a:ea typeface="Gill Sans"/>
                <a:cs typeface="Gill Sans"/>
                <a:sym typeface="Gill Sans"/>
              </a:defRPr>
            </a:lvl1pPr>
            <a:lvl2pPr marL="914400" marR="0" lvl="1" indent="-342900" algn="l" rtl="0">
              <a:lnSpc>
                <a:spcPct val="120000"/>
              </a:lnSpc>
              <a:spcBef>
                <a:spcPts val="500"/>
              </a:spcBef>
              <a:spcAft>
                <a:spcPts val="0"/>
              </a:spcAft>
              <a:buClr>
                <a:schemeClr val="accent1"/>
              </a:buClr>
              <a:buSzPts val="1800"/>
              <a:buFont typeface="Arial"/>
              <a:buChar char="•"/>
              <a:defRPr sz="1800" b="0" i="0" u="none" strike="noStrike" cap="none">
                <a:solidFill>
                  <a:schemeClr val="dk1"/>
                </a:solidFill>
                <a:latin typeface="Gill Sans"/>
                <a:ea typeface="Gill Sans"/>
                <a:cs typeface="Gill Sans"/>
                <a:sym typeface="Gill Sans"/>
              </a:defRPr>
            </a:lvl2pPr>
            <a:lvl3pPr marL="1371600" marR="0" lvl="2" indent="-330200" algn="l" rtl="0">
              <a:lnSpc>
                <a:spcPct val="120000"/>
              </a:lnSpc>
              <a:spcBef>
                <a:spcPts val="500"/>
              </a:spcBef>
              <a:spcAft>
                <a:spcPts val="0"/>
              </a:spcAft>
              <a:buClr>
                <a:schemeClr val="accent1"/>
              </a:buClr>
              <a:buSzPts val="1600"/>
              <a:buFont typeface="Arial"/>
              <a:buChar char="•"/>
              <a:defRPr sz="1600" b="0" i="0" u="none" strike="noStrike" cap="none">
                <a:solidFill>
                  <a:schemeClr val="dk1"/>
                </a:solidFill>
                <a:latin typeface="Gill Sans"/>
                <a:ea typeface="Gill Sans"/>
                <a:cs typeface="Gill Sans"/>
                <a:sym typeface="Gill Sans"/>
              </a:defRPr>
            </a:lvl3pPr>
            <a:lvl4pPr marL="1828800" marR="0" lvl="3" indent="-317500" algn="l" rtl="0">
              <a:lnSpc>
                <a:spcPct val="120000"/>
              </a:lnSpc>
              <a:spcBef>
                <a:spcPts val="500"/>
              </a:spcBef>
              <a:spcAft>
                <a:spcPts val="0"/>
              </a:spcAft>
              <a:buClr>
                <a:schemeClr val="accent1"/>
              </a:buClr>
              <a:buSzPts val="1400"/>
              <a:buFont typeface="Arial"/>
              <a:buChar char="•"/>
              <a:defRPr sz="1400" b="0" i="0" u="none" strike="noStrike" cap="none">
                <a:solidFill>
                  <a:schemeClr val="dk1"/>
                </a:solidFill>
                <a:latin typeface="Gill Sans"/>
                <a:ea typeface="Gill Sans"/>
                <a:cs typeface="Gill Sans"/>
                <a:sym typeface="Gill Sans"/>
              </a:defRPr>
            </a:lvl4pPr>
            <a:lvl5pPr marL="2286000" marR="0" lvl="4"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5pPr>
            <a:lvl6pPr marL="2743200" marR="0" lvl="5"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6pPr>
            <a:lvl7pPr marL="3200400" marR="0" lvl="6"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7pPr>
            <a:lvl8pPr marL="3657600" marR="0" lvl="7"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8pPr>
            <a:lvl9pPr marL="4114800" marR="0" lvl="8"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9pPr>
          </a:lstStyle>
          <a:p>
            <a:endParaRPr/>
          </a:p>
        </p:txBody>
      </p:sp>
      <p:sp>
        <p:nvSpPr>
          <p:cNvPr id="10" name="Google Shape;10;p7"/>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rgbClr val="888888"/>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1" name="Google Shape;11;p7"/>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rgbClr val="888888"/>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2" name="Google Shape;12;p7"/>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marR="0" lvl="0" indent="0" algn="r" rtl="0">
              <a:spcBef>
                <a:spcPts val="0"/>
              </a:spcBef>
              <a:buNone/>
              <a:defRPr sz="2800" b="0" i="0" u="none" strike="noStrike" cap="none">
                <a:solidFill>
                  <a:schemeClr val="accent1"/>
                </a:solidFill>
                <a:latin typeface="Gill Sans"/>
                <a:ea typeface="Gill Sans"/>
                <a:cs typeface="Gill Sans"/>
                <a:sym typeface="Gill Sans"/>
              </a:defRPr>
            </a:lvl1pPr>
            <a:lvl2pPr marL="0" marR="0" lvl="1" indent="0" algn="r" rtl="0">
              <a:spcBef>
                <a:spcPts val="0"/>
              </a:spcBef>
              <a:buNone/>
              <a:defRPr sz="2800" b="0" i="0" u="none" strike="noStrike" cap="none">
                <a:solidFill>
                  <a:schemeClr val="accent1"/>
                </a:solidFill>
                <a:latin typeface="Gill Sans"/>
                <a:ea typeface="Gill Sans"/>
                <a:cs typeface="Gill Sans"/>
                <a:sym typeface="Gill Sans"/>
              </a:defRPr>
            </a:lvl2pPr>
            <a:lvl3pPr marL="0" marR="0" lvl="2" indent="0" algn="r" rtl="0">
              <a:spcBef>
                <a:spcPts val="0"/>
              </a:spcBef>
              <a:buNone/>
              <a:defRPr sz="2800" b="0" i="0" u="none" strike="noStrike" cap="none">
                <a:solidFill>
                  <a:schemeClr val="accent1"/>
                </a:solidFill>
                <a:latin typeface="Gill Sans"/>
                <a:ea typeface="Gill Sans"/>
                <a:cs typeface="Gill Sans"/>
                <a:sym typeface="Gill Sans"/>
              </a:defRPr>
            </a:lvl3pPr>
            <a:lvl4pPr marL="0" marR="0" lvl="3" indent="0" algn="r" rtl="0">
              <a:spcBef>
                <a:spcPts val="0"/>
              </a:spcBef>
              <a:buNone/>
              <a:defRPr sz="2800" b="0" i="0" u="none" strike="noStrike" cap="none">
                <a:solidFill>
                  <a:schemeClr val="accent1"/>
                </a:solidFill>
                <a:latin typeface="Gill Sans"/>
                <a:ea typeface="Gill Sans"/>
                <a:cs typeface="Gill Sans"/>
                <a:sym typeface="Gill Sans"/>
              </a:defRPr>
            </a:lvl4pPr>
            <a:lvl5pPr marL="0" marR="0" lvl="4" indent="0" algn="r" rtl="0">
              <a:spcBef>
                <a:spcPts val="0"/>
              </a:spcBef>
              <a:buNone/>
              <a:defRPr sz="2800" b="0" i="0" u="none" strike="noStrike" cap="none">
                <a:solidFill>
                  <a:schemeClr val="accent1"/>
                </a:solidFill>
                <a:latin typeface="Gill Sans"/>
                <a:ea typeface="Gill Sans"/>
                <a:cs typeface="Gill Sans"/>
                <a:sym typeface="Gill Sans"/>
              </a:defRPr>
            </a:lvl5pPr>
            <a:lvl6pPr marL="0" marR="0" lvl="5" indent="0" algn="r" rtl="0">
              <a:spcBef>
                <a:spcPts val="0"/>
              </a:spcBef>
              <a:buNone/>
              <a:defRPr sz="2800" b="0" i="0" u="none" strike="noStrike" cap="none">
                <a:solidFill>
                  <a:schemeClr val="accent1"/>
                </a:solidFill>
                <a:latin typeface="Gill Sans"/>
                <a:ea typeface="Gill Sans"/>
                <a:cs typeface="Gill Sans"/>
                <a:sym typeface="Gill Sans"/>
              </a:defRPr>
            </a:lvl6pPr>
            <a:lvl7pPr marL="0" marR="0" lvl="6" indent="0" algn="r" rtl="0">
              <a:spcBef>
                <a:spcPts val="0"/>
              </a:spcBef>
              <a:buNone/>
              <a:defRPr sz="2800" b="0" i="0" u="none" strike="noStrike" cap="none">
                <a:solidFill>
                  <a:schemeClr val="accent1"/>
                </a:solidFill>
                <a:latin typeface="Gill Sans"/>
                <a:ea typeface="Gill Sans"/>
                <a:cs typeface="Gill Sans"/>
                <a:sym typeface="Gill Sans"/>
              </a:defRPr>
            </a:lvl7pPr>
            <a:lvl8pPr marL="0" marR="0" lvl="7" indent="0" algn="r" rtl="0">
              <a:spcBef>
                <a:spcPts val="0"/>
              </a:spcBef>
              <a:buNone/>
              <a:defRPr sz="2800" b="0" i="0" u="none" strike="noStrike" cap="none">
                <a:solidFill>
                  <a:schemeClr val="accent1"/>
                </a:solidFill>
                <a:latin typeface="Gill Sans"/>
                <a:ea typeface="Gill Sans"/>
                <a:cs typeface="Gill Sans"/>
                <a:sym typeface="Gill Sans"/>
              </a:defRPr>
            </a:lvl8pPr>
            <a:lvl9pPr marL="0" marR="0" lvl="8" indent="0" algn="r" rtl="0">
              <a:spcBef>
                <a:spcPts val="0"/>
              </a:spcBef>
              <a:buNone/>
              <a:defRPr sz="2800" b="0" i="0" u="none" strike="noStrike" cap="none">
                <a:solidFill>
                  <a:schemeClr val="accent1"/>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GB"/>
              <a:t>‹#›</a:t>
            </a:fld>
            <a:endParaRPr/>
          </a:p>
        </p:txBody>
      </p:sp>
      <p:cxnSp>
        <p:nvCxnSpPr>
          <p:cNvPr id="13" name="Google Shape;13;p7"/>
          <p:cNvCxnSpPr/>
          <p:nvPr/>
        </p:nvCxnSpPr>
        <p:spPr>
          <a:xfrm>
            <a:off x="0" y="6128413"/>
            <a:ext cx="12192000" cy="0"/>
          </a:xfrm>
          <a:prstGeom prst="straightConnector1">
            <a:avLst/>
          </a:prstGeom>
          <a:noFill/>
          <a:ln w="12700" cap="flat" cmpd="sng">
            <a:solidFill>
              <a:srgbClr val="000001">
                <a:alpha val="20000"/>
              </a:srgbClr>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healthcareers.nhs.uk/explore-roles/healthcare-support-worker/roles-healthcare-support-worker/healthcare-assistant"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
          <p:cNvSpPr txBox="1">
            <a:spLocks noGrp="1"/>
          </p:cNvSpPr>
          <p:nvPr>
            <p:ph type="ctrTitle"/>
          </p:nvPr>
        </p:nvSpPr>
        <p:spPr>
          <a:xfrm>
            <a:off x="587829" y="426741"/>
            <a:ext cx="11446328" cy="2541431"/>
          </a:xfrm>
          <a:prstGeom prst="rect">
            <a:avLst/>
          </a:prstGeom>
          <a:noFill/>
          <a:ln>
            <a:noFill/>
          </a:ln>
        </p:spPr>
        <p:txBody>
          <a:bodyPr spcFirstLastPara="1" wrap="square" lIns="91425" tIns="45700" rIns="91425" bIns="0" anchor="b" anchorCtr="0">
            <a:normAutofit fontScale="90000"/>
          </a:bodyPr>
          <a:lstStyle/>
          <a:p>
            <a:pPr marL="0" lvl="0" indent="0" algn="l" rtl="0">
              <a:lnSpc>
                <a:spcPct val="90000"/>
              </a:lnSpc>
              <a:spcBef>
                <a:spcPts val="0"/>
              </a:spcBef>
              <a:spcAft>
                <a:spcPts val="0"/>
              </a:spcAft>
              <a:buClr>
                <a:schemeClr val="dk1"/>
              </a:buClr>
              <a:buSzPct val="100000"/>
              <a:buFont typeface="Gill Sans"/>
              <a:buNone/>
            </a:pPr>
            <a:r>
              <a:rPr lang="en-GB" b="1">
                <a:latin typeface="Gill Sans"/>
                <a:ea typeface="Gill Sans"/>
                <a:cs typeface="Gill Sans"/>
                <a:sym typeface="Gill Sans"/>
              </a:rPr>
              <a:t>PSYCHOLOGY FOR HEALTH AND SOCIAL CARE</a:t>
            </a:r>
            <a:br>
              <a:rPr lang="en-GB">
                <a:latin typeface="Gill Sans"/>
                <a:ea typeface="Gill Sans"/>
                <a:cs typeface="Gill Sans"/>
                <a:sym typeface="Gill Sans"/>
              </a:rPr>
            </a:br>
            <a:r>
              <a:rPr lang="en-GB" b="1">
                <a:latin typeface="Gill Sans"/>
                <a:ea typeface="Gill Sans"/>
                <a:cs typeface="Gill Sans"/>
                <a:sym typeface="Gill Sans"/>
              </a:rPr>
              <a:t>BMHP4003_BIRM</a:t>
            </a:r>
            <a:endParaRPr/>
          </a:p>
        </p:txBody>
      </p:sp>
      <p:sp>
        <p:nvSpPr>
          <p:cNvPr id="101" name="Google Shape;101;p1"/>
          <p:cNvSpPr txBox="1">
            <a:spLocks noGrp="1"/>
          </p:cNvSpPr>
          <p:nvPr>
            <p:ph type="subTitle" idx="1"/>
          </p:nvPr>
        </p:nvSpPr>
        <p:spPr>
          <a:xfrm>
            <a:off x="1144151" y="3401018"/>
            <a:ext cx="8637072" cy="977621"/>
          </a:xfrm>
          <a:prstGeom prst="rect">
            <a:avLst/>
          </a:prstGeom>
          <a:noFill/>
          <a:ln>
            <a:noFill/>
          </a:ln>
        </p:spPr>
        <p:txBody>
          <a:bodyPr spcFirstLastPara="1" wrap="square" lIns="91425" tIns="91425" rIns="91425" bIns="91425" anchor="t" anchorCtr="0">
            <a:noAutofit/>
          </a:bodyPr>
          <a:lstStyle/>
          <a:p>
            <a:pPr marL="0" lvl="0" indent="0" algn="l" rtl="0">
              <a:lnSpc>
                <a:spcPct val="120000"/>
              </a:lnSpc>
              <a:spcBef>
                <a:spcPts val="0"/>
              </a:spcBef>
              <a:spcAft>
                <a:spcPts val="0"/>
              </a:spcAft>
              <a:buSzPts val="2000"/>
              <a:buNone/>
            </a:pPr>
            <a:r>
              <a:rPr lang="en-GB" sz="2000" b="1" dirty="0"/>
              <a:t>WHY IS PSYCHOLOGY IMPORTANT WHEN WORKING AS A HEALTH CARE ASSISTANT  WITH OLDER ADULTS?</a:t>
            </a:r>
            <a:endParaRPr sz="2000" dirty="0"/>
          </a:p>
          <a:p>
            <a:pPr marL="0" lvl="0" indent="0" algn="l" rtl="0">
              <a:lnSpc>
                <a:spcPct val="120000"/>
              </a:lnSpc>
              <a:spcBef>
                <a:spcPts val="1000"/>
              </a:spcBef>
              <a:spcAft>
                <a:spcPts val="0"/>
              </a:spcAft>
              <a:buSzPts val="2000"/>
              <a:buNone/>
            </a:pPr>
            <a:r>
              <a:rPr lang="en-US" sz="2000" b="1" dirty="0"/>
              <a:t>Student Name : </a:t>
            </a:r>
            <a:r>
              <a:rPr lang="en-US" sz="2000" b="1" i="1" dirty="0"/>
              <a:t>LEONAS ALEXANDRU NICOLAE</a:t>
            </a:r>
          </a:p>
          <a:p>
            <a:pPr marL="0" lvl="0" indent="0" algn="l" rtl="0">
              <a:lnSpc>
                <a:spcPct val="120000"/>
              </a:lnSpc>
              <a:spcBef>
                <a:spcPts val="1000"/>
              </a:spcBef>
              <a:spcAft>
                <a:spcPts val="0"/>
              </a:spcAft>
              <a:buSzPts val="2000"/>
              <a:buNone/>
            </a:pPr>
            <a:r>
              <a:rPr lang="en-US" sz="2000" b="1" i="1" dirty="0"/>
              <a:t>Student Number : 2026944</a:t>
            </a:r>
          </a:p>
          <a:p>
            <a:pPr marL="0" lvl="0" indent="0" algn="l" rtl="0">
              <a:lnSpc>
                <a:spcPct val="120000"/>
              </a:lnSpc>
              <a:spcBef>
                <a:spcPts val="1000"/>
              </a:spcBef>
              <a:spcAft>
                <a:spcPts val="0"/>
              </a:spcAft>
              <a:buSzPts val="2000"/>
              <a:buNone/>
            </a:pPr>
            <a:r>
              <a:rPr lang="en-US" sz="2000" b="1" i="1"/>
              <a:t>Lecturer : REBECCA KAVANAGH  </a:t>
            </a:r>
            <a:endParaRPr sz="2000" b="1"/>
          </a:p>
          <a:p>
            <a:pPr marL="0" lvl="0" indent="0" algn="l" rtl="0">
              <a:lnSpc>
                <a:spcPct val="120000"/>
              </a:lnSpc>
              <a:spcBef>
                <a:spcPts val="1000"/>
              </a:spcBef>
              <a:spcAft>
                <a:spcPts val="0"/>
              </a:spcAft>
              <a:buSzPts val="2000"/>
              <a:buNone/>
            </a:pP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3200"/>
              <a:buFont typeface="Gill Sans"/>
              <a:buNone/>
            </a:pPr>
            <a:r>
              <a:rPr lang="en-GB"/>
              <a:t>INTRODUCTION </a:t>
            </a:r>
            <a:endParaRPr/>
          </a:p>
        </p:txBody>
      </p:sp>
      <p:sp>
        <p:nvSpPr>
          <p:cNvPr id="107" name="Google Shape;107;p2"/>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fontScale="77500" lnSpcReduction="20000"/>
          </a:bodyPr>
          <a:lstStyle/>
          <a:p>
            <a:pPr marL="228600" lvl="0" indent="-228600" algn="l" rtl="0">
              <a:lnSpc>
                <a:spcPct val="120000"/>
              </a:lnSpc>
              <a:spcBef>
                <a:spcPts val="0"/>
              </a:spcBef>
              <a:spcAft>
                <a:spcPts val="0"/>
              </a:spcAft>
              <a:buSzPct val="100000"/>
              <a:buChar char="•"/>
            </a:pPr>
            <a:r>
              <a:rPr lang="en-GB"/>
              <a:t>Development psychology have been understood as the study of the way the human beings and even the animals change over time through the course of their life (McLeod, 2017).</a:t>
            </a:r>
            <a:endParaRPr/>
          </a:p>
          <a:p>
            <a:pPr marL="228600" lvl="0" indent="-228600" algn="l" rtl="0">
              <a:lnSpc>
                <a:spcPct val="120000"/>
              </a:lnSpc>
              <a:spcBef>
                <a:spcPts val="1000"/>
              </a:spcBef>
              <a:spcAft>
                <a:spcPts val="0"/>
              </a:spcAft>
              <a:buSzPct val="100000"/>
              <a:buChar char="•"/>
            </a:pPr>
            <a:r>
              <a:rPr lang="en-GB"/>
              <a:t>The development psychology studies on the influence of the nature and nurture on the process of human development</a:t>
            </a:r>
            <a:endParaRPr/>
          </a:p>
          <a:p>
            <a:pPr marL="228600" lvl="0" indent="-228600" algn="l" rtl="0">
              <a:lnSpc>
                <a:spcPct val="120000"/>
              </a:lnSpc>
              <a:spcBef>
                <a:spcPts val="1000"/>
              </a:spcBef>
              <a:spcAft>
                <a:spcPts val="0"/>
              </a:spcAft>
              <a:buSzPct val="100000"/>
              <a:buChar char="•"/>
            </a:pPr>
            <a:r>
              <a:rPr lang="en-GB"/>
              <a:t>It also examines the context of the change process through time in human life. </a:t>
            </a:r>
            <a:endParaRPr/>
          </a:p>
          <a:p>
            <a:pPr marL="228600" lvl="0" indent="-228600" algn="l" rtl="0">
              <a:lnSpc>
                <a:spcPct val="120000"/>
              </a:lnSpc>
              <a:spcBef>
                <a:spcPts val="1000"/>
              </a:spcBef>
              <a:spcAft>
                <a:spcPts val="0"/>
              </a:spcAft>
              <a:buSzPct val="100000"/>
              <a:buChar char="•"/>
            </a:pPr>
            <a:r>
              <a:rPr lang="en-GB"/>
              <a:t>A healthcare assistant carries out various roles as well as responsibilities which include working under services which work with the elder adults such as the care homes, the nursing homes and other services. </a:t>
            </a:r>
            <a:endParaRPr/>
          </a:p>
          <a:p>
            <a:pPr marL="228600" lvl="0" indent="-228600" algn="l" rtl="0">
              <a:lnSpc>
                <a:spcPct val="120000"/>
              </a:lnSpc>
              <a:spcBef>
                <a:spcPts val="1000"/>
              </a:spcBef>
              <a:spcAft>
                <a:spcPts val="0"/>
              </a:spcAft>
              <a:buSzPct val="100000"/>
              <a:buChar char="•"/>
            </a:pPr>
            <a:r>
              <a:rPr lang="en-GB"/>
              <a:t>Working as a healthcare assistant with the elder adults can be a very challenging experience and requires one to have a very good understanding of development psychology (NHS, 2021).</a:t>
            </a:r>
            <a:endParaRPr/>
          </a:p>
          <a:p>
            <a:pPr marL="228600" lvl="0" indent="-228600" algn="l" rtl="0">
              <a:lnSpc>
                <a:spcPct val="120000"/>
              </a:lnSpc>
              <a:spcBef>
                <a:spcPts val="1000"/>
              </a:spcBef>
              <a:spcAft>
                <a:spcPts val="0"/>
              </a:spcAft>
              <a:buSzPct val="100000"/>
              <a:buChar char="•"/>
            </a:pPr>
            <a:r>
              <a:rPr lang="en-GB"/>
              <a:t>This task presents on the importance of psychology when working as a Health care assistant working with older adults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3"/>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3200"/>
              <a:buFont typeface="Gill Sans"/>
              <a:buNone/>
            </a:pPr>
            <a:r>
              <a:rPr lang="en-GB"/>
              <a:t>WORKING AS A HEALTHCARE ASSISTANT WITH ELDER ADULTS</a:t>
            </a:r>
            <a:endParaRPr/>
          </a:p>
        </p:txBody>
      </p:sp>
      <p:sp>
        <p:nvSpPr>
          <p:cNvPr id="113" name="Google Shape;113;p3"/>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fontScale="85000" lnSpcReduction="20000"/>
          </a:bodyPr>
          <a:lstStyle/>
          <a:p>
            <a:pPr marL="228600" lvl="0" indent="-228600" algn="l" rtl="0">
              <a:lnSpc>
                <a:spcPct val="120000"/>
              </a:lnSpc>
              <a:spcBef>
                <a:spcPts val="0"/>
              </a:spcBef>
              <a:spcAft>
                <a:spcPts val="0"/>
              </a:spcAft>
              <a:buSzPct val="100000"/>
              <a:buChar char="•"/>
            </a:pPr>
            <a:r>
              <a:rPr lang="en-GB"/>
              <a:t>One of the fields under which a health and social care professional can work under is working with the elder persons</a:t>
            </a:r>
            <a:endParaRPr/>
          </a:p>
          <a:p>
            <a:pPr marL="228600" lvl="0" indent="-228600" algn="l" rtl="0">
              <a:lnSpc>
                <a:spcPct val="120000"/>
              </a:lnSpc>
              <a:spcBef>
                <a:spcPts val="1000"/>
              </a:spcBef>
              <a:spcAft>
                <a:spcPts val="0"/>
              </a:spcAft>
              <a:buSzPct val="100000"/>
              <a:buChar char="•"/>
            </a:pPr>
            <a:r>
              <a:rPr lang="en-GB"/>
              <a:t>This include ensuring that all the physical, social, emotional and other needs of these elder adults are met effectively</a:t>
            </a:r>
            <a:endParaRPr/>
          </a:p>
          <a:p>
            <a:pPr marL="228600" lvl="0" indent="-228600" algn="l" rtl="0">
              <a:lnSpc>
                <a:spcPct val="120000"/>
              </a:lnSpc>
              <a:spcBef>
                <a:spcPts val="1000"/>
              </a:spcBef>
              <a:spcAft>
                <a:spcPts val="0"/>
              </a:spcAft>
              <a:buSzPct val="100000"/>
              <a:buChar char="•"/>
            </a:pPr>
            <a:r>
              <a:rPr lang="en-GB"/>
              <a:t>Most of the elder adults often experience mental and psychological health issues such as depression, anxiety, stress and other psychological health issues</a:t>
            </a:r>
            <a:endParaRPr/>
          </a:p>
          <a:p>
            <a:pPr marL="228600" lvl="0" indent="-228600" algn="l" rtl="0">
              <a:lnSpc>
                <a:spcPct val="120000"/>
              </a:lnSpc>
              <a:spcBef>
                <a:spcPts val="1000"/>
              </a:spcBef>
              <a:spcAft>
                <a:spcPts val="0"/>
              </a:spcAft>
              <a:buSzPct val="100000"/>
              <a:buChar char="•"/>
            </a:pPr>
            <a:r>
              <a:rPr lang="en-GB"/>
              <a:t>Additionally, most of the elder adults are often at a higher risk of suicidal thoughts</a:t>
            </a:r>
            <a:endParaRPr/>
          </a:p>
          <a:p>
            <a:pPr marL="228600" lvl="0" indent="-228600" algn="l" rtl="0">
              <a:lnSpc>
                <a:spcPct val="120000"/>
              </a:lnSpc>
              <a:spcBef>
                <a:spcPts val="1000"/>
              </a:spcBef>
              <a:spcAft>
                <a:spcPts val="0"/>
              </a:spcAft>
              <a:buSzPct val="100000"/>
              <a:buChar char="•"/>
            </a:pPr>
            <a:r>
              <a:rPr lang="en-GB"/>
              <a:t>The elderly adults also often face the issue of substance abuse</a:t>
            </a:r>
            <a:endParaRPr/>
          </a:p>
          <a:p>
            <a:pPr marL="228600" lvl="0" indent="-228600" algn="l" rtl="0">
              <a:lnSpc>
                <a:spcPct val="120000"/>
              </a:lnSpc>
              <a:spcBef>
                <a:spcPts val="1000"/>
              </a:spcBef>
              <a:spcAft>
                <a:spcPts val="0"/>
              </a:spcAft>
              <a:buSzPct val="100000"/>
              <a:buChar char="•"/>
            </a:pPr>
            <a:r>
              <a:rPr lang="en-GB"/>
              <a:t>This shows that as a healthcare assistant, having the knowledge of psychology is very critical when working with the elder adults (Novotney, 2018)</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4"/>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3200"/>
              <a:buFont typeface="Gill Sans"/>
              <a:buNone/>
            </a:pPr>
            <a:r>
              <a:rPr lang="en-GB"/>
              <a:t>THE IMPORTANCE OF PSYCHOLOGY</a:t>
            </a:r>
            <a:endParaRPr/>
          </a:p>
        </p:txBody>
      </p:sp>
      <p:sp>
        <p:nvSpPr>
          <p:cNvPr id="119" name="Google Shape;119;p4"/>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fontScale="85000" lnSpcReduction="20000"/>
          </a:bodyPr>
          <a:lstStyle/>
          <a:p>
            <a:pPr marL="228600" lvl="0" indent="-228600" algn="l" rtl="0">
              <a:lnSpc>
                <a:spcPct val="120000"/>
              </a:lnSpc>
              <a:spcBef>
                <a:spcPts val="0"/>
              </a:spcBef>
              <a:spcAft>
                <a:spcPts val="0"/>
              </a:spcAft>
              <a:buSzPct val="100000"/>
              <a:buChar char="•"/>
            </a:pPr>
            <a:r>
              <a:rPr lang="en-GB"/>
              <a:t>Psychology is a very important aspect in terms of skills and knowledge when working with the elderly adults. </a:t>
            </a:r>
            <a:endParaRPr/>
          </a:p>
          <a:p>
            <a:pPr marL="228600" lvl="0" indent="-228600" algn="l" rtl="0">
              <a:lnSpc>
                <a:spcPct val="120000"/>
              </a:lnSpc>
              <a:spcBef>
                <a:spcPts val="1000"/>
              </a:spcBef>
              <a:spcAft>
                <a:spcPts val="0"/>
              </a:spcAft>
              <a:buSzPct val="100000"/>
              <a:buChar char="•"/>
            </a:pPr>
            <a:r>
              <a:rPr lang="en-GB"/>
              <a:t>Psychology enables the healthcare assistant to support the mental health and wellbeing of the adults while promoting their physical health</a:t>
            </a:r>
            <a:endParaRPr/>
          </a:p>
          <a:p>
            <a:pPr marL="228600" lvl="0" indent="-228600" algn="l" rtl="0">
              <a:lnSpc>
                <a:spcPct val="120000"/>
              </a:lnSpc>
              <a:spcBef>
                <a:spcPts val="1000"/>
              </a:spcBef>
              <a:spcAft>
                <a:spcPts val="0"/>
              </a:spcAft>
              <a:buSzPct val="100000"/>
              <a:buChar char="•"/>
            </a:pPr>
            <a:r>
              <a:rPr lang="en-GB"/>
              <a:t>Psychology also enables the healthcare assistant to understand the various factors which influence the health and the wellbeing of the elder adults (Bornstein and Lamb, 1992)</a:t>
            </a:r>
            <a:endParaRPr/>
          </a:p>
          <a:p>
            <a:pPr marL="228600" lvl="0" indent="-228600" algn="l" rtl="0">
              <a:lnSpc>
                <a:spcPct val="120000"/>
              </a:lnSpc>
              <a:spcBef>
                <a:spcPts val="1000"/>
              </a:spcBef>
              <a:spcAft>
                <a:spcPts val="0"/>
              </a:spcAft>
              <a:buSzPct val="100000"/>
              <a:buChar char="•"/>
            </a:pPr>
            <a:r>
              <a:rPr lang="en-GB"/>
              <a:t>The understanding of psychology among the healthcare assistants enables them to be able to deal with the various health conditions especially mental health conditions among the elderly persons. </a:t>
            </a:r>
            <a:endParaRPr/>
          </a:p>
          <a:p>
            <a:pPr marL="228600" lvl="0" indent="-228600" algn="l" rtl="0">
              <a:lnSpc>
                <a:spcPct val="120000"/>
              </a:lnSpc>
              <a:spcBef>
                <a:spcPts val="1000"/>
              </a:spcBef>
              <a:spcAft>
                <a:spcPts val="0"/>
              </a:spcAft>
              <a:buSzPct val="100000"/>
              <a:buChar char="•"/>
            </a:pPr>
            <a:r>
              <a:rPr lang="en-GB"/>
              <a:t>Psychology also enables the healthcare assistants to understand the various theories of lifespan development such as the </a:t>
            </a:r>
            <a:r>
              <a:rPr lang="en-GB">
                <a:latin typeface="Arial"/>
                <a:ea typeface="Arial"/>
                <a:cs typeface="Arial"/>
                <a:sym typeface="Arial"/>
              </a:rPr>
              <a:t>Piaget’s theory of cognitive development  which provides a framework for understanding the behaviour of the elder adults better (</a:t>
            </a:r>
            <a:r>
              <a:rPr lang="en-GB"/>
              <a:t>Wahass, 2005</a:t>
            </a:r>
            <a:r>
              <a:rPr lang="en-GB">
                <a:latin typeface="Arial"/>
                <a:ea typeface="Arial"/>
                <a:cs typeface="Arial"/>
                <a:sym typeface="Arial"/>
              </a:rPr>
              <a:t>). </a:t>
            </a:r>
            <a:endParaRPr/>
          </a:p>
          <a:p>
            <a:pPr marL="228600" lvl="0" indent="-120650" algn="l" rtl="0">
              <a:lnSpc>
                <a:spcPct val="120000"/>
              </a:lnSpc>
              <a:spcBef>
                <a:spcPts val="1000"/>
              </a:spcBef>
              <a:spcAft>
                <a:spcPts val="0"/>
              </a:spcAft>
              <a:buSzPct val="100000"/>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5"/>
          <p:cNvSpPr txBox="1">
            <a:spLocks noGrp="1"/>
          </p:cNvSpPr>
          <p:nvPr>
            <p:ph type="title"/>
          </p:nvPr>
        </p:nvSpPr>
        <p:spPr>
          <a:xfrm>
            <a:off x="838200" y="561068"/>
            <a:ext cx="10515600" cy="614589"/>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3200"/>
              <a:buFont typeface="Gill Sans"/>
              <a:buNone/>
            </a:pPr>
            <a:r>
              <a:rPr lang="en-GB"/>
              <a:t>PIAGET’S THEORY OF COGNITIVE DEVELOPMENT </a:t>
            </a:r>
            <a:endParaRPr/>
          </a:p>
        </p:txBody>
      </p:sp>
      <p:sp>
        <p:nvSpPr>
          <p:cNvPr id="125" name="Google Shape;125;p5"/>
          <p:cNvSpPr txBox="1">
            <a:spLocks noGrp="1"/>
          </p:cNvSpPr>
          <p:nvPr>
            <p:ph type="body" idx="1"/>
          </p:nvPr>
        </p:nvSpPr>
        <p:spPr>
          <a:xfrm>
            <a:off x="342904" y="1404256"/>
            <a:ext cx="11299371" cy="4740049"/>
          </a:xfrm>
          <a:prstGeom prst="rect">
            <a:avLst/>
          </a:prstGeom>
          <a:noFill/>
          <a:ln>
            <a:noFill/>
          </a:ln>
        </p:spPr>
        <p:txBody>
          <a:bodyPr spcFirstLastPara="1" wrap="square" lIns="91425" tIns="45700" rIns="91425" bIns="45700" anchor="t" anchorCtr="0">
            <a:normAutofit/>
          </a:bodyPr>
          <a:lstStyle/>
          <a:p>
            <a:pPr marL="228600" lvl="0" indent="-228600" algn="l" rtl="0">
              <a:lnSpc>
                <a:spcPct val="120000"/>
              </a:lnSpc>
              <a:spcBef>
                <a:spcPts val="0"/>
              </a:spcBef>
              <a:spcAft>
                <a:spcPts val="0"/>
              </a:spcAft>
              <a:buSzPts val="2000"/>
              <a:buChar char="•"/>
            </a:pPr>
            <a:r>
              <a:rPr lang="en-GB"/>
              <a:t>One of the key theories which enable the healthcare assistants to understand the behaviour of the elderly persons is the Piaget’s theory of cognitive development </a:t>
            </a:r>
            <a:endParaRPr/>
          </a:p>
          <a:p>
            <a:pPr marL="228600" lvl="0" indent="-228600" algn="l" rtl="0">
              <a:lnSpc>
                <a:spcPct val="120000"/>
              </a:lnSpc>
              <a:spcBef>
                <a:spcPts val="1000"/>
              </a:spcBef>
              <a:spcAft>
                <a:spcPts val="0"/>
              </a:spcAft>
              <a:buSzPts val="2000"/>
              <a:buChar char="•"/>
            </a:pPr>
            <a:r>
              <a:rPr lang="en-GB"/>
              <a:t>Piaget’s theory of cognitive development provides that individuals learn right from the moment they ate born (Halpenny and Pettersen, 2014).</a:t>
            </a:r>
            <a:endParaRPr/>
          </a:p>
          <a:p>
            <a:pPr marL="228600" lvl="0" indent="-228600" algn="l" rtl="0">
              <a:lnSpc>
                <a:spcPct val="120000"/>
              </a:lnSpc>
              <a:spcBef>
                <a:spcPts val="1000"/>
              </a:spcBef>
              <a:spcAft>
                <a:spcPts val="0"/>
              </a:spcAft>
              <a:buSzPts val="2000"/>
              <a:buChar char="•"/>
            </a:pPr>
            <a:r>
              <a:rPr lang="en-GB"/>
              <a:t>As per this theory, the cognitive development among the children take place through four stages </a:t>
            </a:r>
            <a:endParaRPr/>
          </a:p>
          <a:p>
            <a:pPr marL="228600" lvl="0" indent="-228600" algn="l" rtl="0">
              <a:lnSpc>
                <a:spcPct val="120000"/>
              </a:lnSpc>
              <a:spcBef>
                <a:spcPts val="1000"/>
              </a:spcBef>
              <a:spcAft>
                <a:spcPts val="0"/>
              </a:spcAft>
              <a:buSzPts val="2000"/>
              <a:buChar char="•"/>
            </a:pPr>
            <a:r>
              <a:rPr lang="en-GB"/>
              <a:t>The first stage is the ssensorimotor stage which ends at two years, the second stage is the preoperational stage which ends at 7 years, this is followed by the Concrete operational stage which ends at the age of 11 years and the last stage is the Formal operational stage which runs from 12 years and above</a:t>
            </a:r>
            <a:endParaRPr/>
          </a:p>
          <a:p>
            <a:pPr marL="228600" lvl="0" indent="-228600" algn="l" rtl="0">
              <a:lnSpc>
                <a:spcPct val="120000"/>
              </a:lnSpc>
              <a:spcBef>
                <a:spcPts val="1000"/>
              </a:spcBef>
              <a:spcAft>
                <a:spcPts val="0"/>
              </a:spcAft>
              <a:buSzPts val="2000"/>
              <a:buChar char="•"/>
            </a:pPr>
            <a:r>
              <a:rPr lang="en-GB"/>
              <a:t>The theory highlights that human experiences shape the human learning and we make sense of the experiences in different stages of our lives (Wood  et al., 2006). </a:t>
            </a:r>
            <a:endParaRPr/>
          </a:p>
          <a:p>
            <a:pPr marL="228600" lvl="0" indent="-101600" algn="l" rtl="0">
              <a:lnSpc>
                <a:spcPct val="120000"/>
              </a:lnSpc>
              <a:spcBef>
                <a:spcPts val="1000"/>
              </a:spcBef>
              <a:spcAft>
                <a:spcPts val="0"/>
              </a:spcAft>
              <a:buSzPts val="2000"/>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6"/>
          <p:cNvSpPr txBox="1">
            <a:spLocks noGrp="1"/>
          </p:cNvSpPr>
          <p:nvPr>
            <p:ph type="title"/>
          </p:nvPr>
        </p:nvSpPr>
        <p:spPr>
          <a:xfrm>
            <a:off x="838200" y="365125"/>
            <a:ext cx="10515600" cy="712561"/>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3200"/>
              <a:buFont typeface="Gill Sans"/>
              <a:buNone/>
            </a:pPr>
            <a:r>
              <a:rPr lang="en-GB"/>
              <a:t>REFERENCES</a:t>
            </a:r>
            <a:endParaRPr/>
          </a:p>
        </p:txBody>
      </p:sp>
      <p:sp>
        <p:nvSpPr>
          <p:cNvPr id="131" name="Google Shape;131;p6"/>
          <p:cNvSpPr txBox="1">
            <a:spLocks noGrp="1"/>
          </p:cNvSpPr>
          <p:nvPr>
            <p:ph type="body" idx="1"/>
          </p:nvPr>
        </p:nvSpPr>
        <p:spPr>
          <a:xfrm>
            <a:off x="838200" y="1384753"/>
            <a:ext cx="10515600" cy="4351338"/>
          </a:xfrm>
          <a:prstGeom prst="rect">
            <a:avLst/>
          </a:prstGeom>
          <a:noFill/>
          <a:ln>
            <a:noFill/>
          </a:ln>
        </p:spPr>
        <p:txBody>
          <a:bodyPr spcFirstLastPara="1" wrap="square" lIns="91425" tIns="45700" rIns="91425" bIns="45700" anchor="t" anchorCtr="0">
            <a:normAutofit fontScale="85000" lnSpcReduction="10000"/>
          </a:bodyPr>
          <a:lstStyle/>
          <a:p>
            <a:pPr marL="228600" lvl="0" indent="-228600" algn="l" rtl="0">
              <a:lnSpc>
                <a:spcPct val="120000"/>
              </a:lnSpc>
              <a:spcBef>
                <a:spcPts val="0"/>
              </a:spcBef>
              <a:spcAft>
                <a:spcPts val="0"/>
              </a:spcAft>
              <a:buSzPct val="100000"/>
              <a:buChar char="•"/>
            </a:pPr>
            <a:r>
              <a:rPr lang="en-GB"/>
              <a:t>Wood SE., Wood CE. And Boyd . (2006). Mastering the world of psychology (2 ed.).Boston. Allyn &amp; Bacon.</a:t>
            </a:r>
            <a:endParaRPr/>
          </a:p>
          <a:p>
            <a:pPr marL="228600" lvl="0" indent="-228600" algn="l" rtl="0">
              <a:lnSpc>
                <a:spcPct val="120000"/>
              </a:lnSpc>
              <a:spcBef>
                <a:spcPts val="1000"/>
              </a:spcBef>
              <a:spcAft>
                <a:spcPts val="0"/>
              </a:spcAft>
              <a:buSzPct val="100000"/>
              <a:buChar char="•"/>
            </a:pPr>
            <a:r>
              <a:rPr lang="en-GB"/>
              <a:t>NHS (2021) Healthcare Assistant [Online] Available at: </a:t>
            </a:r>
            <a:r>
              <a:rPr lang="en-GB" u="sng">
                <a:solidFill>
                  <a:schemeClr val="hlink"/>
                </a:solidFill>
                <a:hlinkClick r:id="rId3"/>
              </a:rPr>
              <a:t>https://www.healthcareers.nhs.uk/explore-roles/healthcare-support-worker/roles-healthcare-support-worker/healthcare-assistant</a:t>
            </a:r>
            <a:r>
              <a:rPr lang="en-GB"/>
              <a:t> [Accessed 28th January 2022]</a:t>
            </a:r>
            <a:endParaRPr/>
          </a:p>
          <a:p>
            <a:pPr marL="228600" lvl="0" indent="-228600" algn="l" rtl="0">
              <a:lnSpc>
                <a:spcPct val="120000"/>
              </a:lnSpc>
              <a:spcBef>
                <a:spcPts val="1000"/>
              </a:spcBef>
              <a:spcAft>
                <a:spcPts val="0"/>
              </a:spcAft>
              <a:buSzPct val="100000"/>
              <a:buChar char="•"/>
            </a:pPr>
            <a:r>
              <a:rPr lang="en-GB"/>
              <a:t>Novotney A. (2018) Working with the elder adults, Ageing and end of life journal, Vol 49, No. 11</a:t>
            </a:r>
            <a:endParaRPr/>
          </a:p>
          <a:p>
            <a:pPr marL="228600" lvl="0" indent="-228600" algn="l" rtl="0">
              <a:lnSpc>
                <a:spcPct val="120000"/>
              </a:lnSpc>
              <a:spcBef>
                <a:spcPts val="1000"/>
              </a:spcBef>
              <a:spcAft>
                <a:spcPts val="0"/>
              </a:spcAft>
              <a:buSzPct val="100000"/>
              <a:buChar char="•"/>
            </a:pPr>
            <a:r>
              <a:rPr lang="en-GB"/>
              <a:t>M.H. Bornstein, &amp; M.E. Lamb (Eds.), (1992) Developmental psychology: An advanced textbook (pp.3-58). Hillsdale, NJ: Lawrence Erlbaum Associates</a:t>
            </a:r>
            <a:endParaRPr/>
          </a:p>
          <a:p>
            <a:pPr marL="228600" lvl="0" indent="-228600" algn="l" rtl="0">
              <a:lnSpc>
                <a:spcPct val="120000"/>
              </a:lnSpc>
              <a:spcBef>
                <a:spcPts val="1000"/>
              </a:spcBef>
              <a:spcAft>
                <a:spcPts val="0"/>
              </a:spcAft>
              <a:buSzPct val="100000"/>
              <a:buChar char="•"/>
            </a:pPr>
            <a:r>
              <a:rPr lang="en-GB"/>
              <a:t>Wahass S. H. (2005). The role of psychologists in health care delivery. </a:t>
            </a:r>
            <a:r>
              <a:rPr lang="en-GB" i="1"/>
              <a:t>Journal of family &amp; community medicine</a:t>
            </a:r>
            <a:r>
              <a:rPr lang="en-GB"/>
              <a:t>, </a:t>
            </a:r>
            <a:r>
              <a:rPr lang="en-GB" i="1"/>
              <a:t>12</a:t>
            </a:r>
            <a:r>
              <a:rPr lang="en-GB"/>
              <a:t>(2), 63–70</a:t>
            </a:r>
            <a:endParaRPr/>
          </a:p>
          <a:p>
            <a:pPr marL="228600" lvl="0" indent="-228600" algn="l" rtl="0">
              <a:lnSpc>
                <a:spcPct val="120000"/>
              </a:lnSpc>
              <a:spcBef>
                <a:spcPts val="1000"/>
              </a:spcBef>
              <a:spcAft>
                <a:spcPts val="0"/>
              </a:spcAft>
              <a:buSzPct val="100000"/>
              <a:buChar char="•"/>
            </a:pPr>
            <a:r>
              <a:rPr lang="en-GB"/>
              <a:t>Halpenny, A-M and Pettersen, J. (2014) Introducing Piaget: A guide for practitioners and students in the early years education. London: Routledge</a:t>
            </a:r>
            <a:endParaRPr/>
          </a:p>
          <a:p>
            <a:pPr marL="228600" lvl="0" indent="-228600" algn="l" rtl="0">
              <a:lnSpc>
                <a:spcPct val="120000"/>
              </a:lnSpc>
              <a:spcBef>
                <a:spcPts val="1000"/>
              </a:spcBef>
              <a:spcAft>
                <a:spcPts val="0"/>
              </a:spcAft>
              <a:buSzPct val="100000"/>
              <a:buChar char="•"/>
            </a:pPr>
            <a:r>
              <a:rPr lang="en-GB"/>
              <a:t>Wood SE., Wood CE. And Boyd. (2006). </a:t>
            </a:r>
            <a:r>
              <a:rPr lang="en-GB" i="1"/>
              <a:t>Mastering the world of psychology</a:t>
            </a:r>
            <a:r>
              <a:rPr lang="en-GB"/>
              <a:t>. Boston. Allyn &amp; Bacon</a:t>
            </a:r>
            <a:endParaRPr/>
          </a:p>
        </p:txBody>
      </p:sp>
    </p:spTree>
  </p:cSld>
  <p:clrMapOvr>
    <a:masterClrMapping/>
  </p:clrMapOvr>
</p:sld>
</file>

<file path=ppt/theme/theme1.xml><?xml version="1.0" encoding="utf-8"?>
<a:theme xmlns:a="http://schemas.openxmlformats.org/drawingml/2006/main" name="Gallery">
  <a:themeElements>
    <a:clrScheme name="Gallery">
      <a:dk1>
        <a:srgbClr val="000000"/>
      </a:dk1>
      <a:lt1>
        <a:srgbClr val="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820</Words>
  <Application>Microsoft Office PowerPoint</Application>
  <PresentationFormat>Widescreen</PresentationFormat>
  <Paragraphs>39</Paragraphs>
  <Slides>6</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Gill Sans</vt:lpstr>
      <vt:lpstr>Arial</vt:lpstr>
      <vt:lpstr>Gallery</vt:lpstr>
      <vt:lpstr>PSYCHOLOGY FOR HEALTH AND SOCIAL CARE BMHP4003_BIRM</vt:lpstr>
      <vt:lpstr>INTRODUCTION </vt:lpstr>
      <vt:lpstr>WORKING AS A HEALTHCARE ASSISTANT WITH ELDER ADULTS</vt:lpstr>
      <vt:lpstr>THE IMPORTANCE OF PSYCHOLOGY</vt:lpstr>
      <vt:lpstr>PIAGET’S THEORY OF COGNITIVE DEVELOPMENT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 BMHP4003_BIRM</dc:title>
  <dc:creator>hp</dc:creator>
  <cp:lastModifiedBy>Alexandru Nicolae</cp:lastModifiedBy>
  <cp:revision>1</cp:revision>
  <dcterms:created xsi:type="dcterms:W3CDTF">2022-02-18T06:24:26Z</dcterms:created>
  <dcterms:modified xsi:type="dcterms:W3CDTF">2022-02-19T20:45:02Z</dcterms:modified>
</cp:coreProperties>
</file>