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7" r:id="rId2"/>
    <p:sldId id="268" r:id="rId3"/>
    <p:sldId id="269" r:id="rId4"/>
    <p:sldId id="277" r:id="rId5"/>
    <p:sldId id="270" r:id="rId6"/>
    <p:sldId id="271" r:id="rId7"/>
    <p:sldId id="272" r:id="rId8"/>
    <p:sldId id="273" r:id="rId9"/>
    <p:sldId id="279" r:id="rId10"/>
    <p:sldId id="278" r:id="rId11"/>
    <p:sldId id="280" r:id="rId12"/>
    <p:sldId id="275" r:id="rId13"/>
    <p:sldId id="282" r:id="rId14"/>
    <p:sldId id="276"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nes,Julanne swp53607" initials="Js" lastIdx="1" clrIdx="0">
    <p:extLst>
      <p:ext uri="{19B8F6BF-5375-455C-9EA6-DF929625EA0E}">
        <p15:presenceInfo xmlns:p15="http://schemas.microsoft.com/office/powerpoint/2012/main" userId="S::Julanne.Jones@south-wales.police.uk::b721708b-081b-47b9-be2e-d3976bbb05b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2" autoAdjust="0"/>
    <p:restoredTop sz="55814" autoAdjust="0"/>
  </p:normalViewPr>
  <p:slideViewPr>
    <p:cSldViewPr snapToGrid="0">
      <p:cViewPr varScale="1">
        <p:scale>
          <a:sx n="31" d="100"/>
          <a:sy n="31" d="100"/>
        </p:scale>
        <p:origin x="1960" y="44"/>
      </p:cViewPr>
      <p:guideLst/>
    </p:cSldViewPr>
  </p:slideViewPr>
  <p:notesTextViewPr>
    <p:cViewPr>
      <p:scale>
        <a:sx n="3" d="2"/>
        <a:sy n="3" d="2"/>
      </p:scale>
      <p:origin x="0" y="0"/>
    </p:cViewPr>
  </p:notesTextViewPr>
  <p:sorterViewPr>
    <p:cViewPr>
      <p:scale>
        <a:sx n="100" d="100"/>
        <a:sy n="100" d="100"/>
      </p:scale>
      <p:origin x="0" y="-4304"/>
    </p:cViewPr>
  </p:sorterViewPr>
  <p:notesViewPr>
    <p:cSldViewPr snapToGrid="0">
      <p:cViewPr varScale="1">
        <p:scale>
          <a:sx n="45" d="100"/>
          <a:sy n="45" d="100"/>
        </p:scale>
        <p:origin x="2760"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F48F59-D6FB-4E61-A16E-44CAC984C99D}" type="datetimeFigureOut">
              <a:rPr lang="en-GB" smtClean="0"/>
              <a:t>20/04/2021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62357-77F8-469C-AB82-3C33F29C5300}" type="slidenum">
              <a:rPr lang="en-GB" smtClean="0"/>
              <a:t>‹#›</a:t>
            </a:fld>
            <a:endParaRPr lang="en-GB"/>
          </a:p>
        </p:txBody>
      </p:sp>
    </p:spTree>
    <p:extLst>
      <p:ext uri="{BB962C8B-B14F-4D97-AF65-F5344CB8AC3E}">
        <p14:creationId xmlns:p14="http://schemas.microsoft.com/office/powerpoint/2010/main" val="587346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Claire.Sumner@south-wales.pnn.police.u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00025" y="4400549"/>
            <a:ext cx="6529388" cy="4284663"/>
          </a:xfrm>
        </p:spPr>
        <p:txBody>
          <a:bodyPr/>
          <a:lstStyle/>
          <a:p>
            <a:r>
              <a:rPr lang="en-GB" altLang="en-US" dirty="0">
                <a:cs typeface="Arial" panose="020B0604020202020204" pitchFamily="34" charset="0"/>
              </a:rPr>
              <a:t>This</a:t>
            </a:r>
            <a:r>
              <a:rPr lang="en-GB" altLang="en-US" baseline="0" dirty="0">
                <a:cs typeface="Arial" panose="020B0604020202020204" pitchFamily="34" charset="0"/>
              </a:rPr>
              <a:t> first session is designed for online delivery via Microsoft Teams or any other suitable platform,.</a:t>
            </a:r>
          </a:p>
          <a:p>
            <a:endParaRPr lang="en-GB" altLang="en-US" baseline="0" dirty="0">
              <a:cs typeface="Arial" panose="020B0604020202020204" pitchFamily="34" charset="0"/>
            </a:endParaRPr>
          </a:p>
          <a:p>
            <a:r>
              <a:rPr lang="en-GB" altLang="en-US" dirty="0">
                <a:cs typeface="Arial" panose="020B0604020202020204" pitchFamily="34" charset="0"/>
              </a:rPr>
              <a:t>Welcome Learners &amp; Introduce Trainers.  Explain Workshop is designed to upskill or refresh trainers’ knowledge in accordance with relevant learning outcomes stipulated within the College of Policing Standards for Trainers.   Relevant learning outcomes are: </a:t>
            </a:r>
          </a:p>
          <a:p>
            <a:r>
              <a:rPr lang="en-GB" dirty="0"/>
              <a:t>16. Explain the role of coaching within learning and show how coaching techniques may enable individuals to meet learning goals </a:t>
            </a:r>
          </a:p>
          <a:p>
            <a:r>
              <a:rPr lang="en-GB" dirty="0"/>
              <a:t>17. Explain the role of mentoring within learning and show how mentoring techniques may enable individuals to meet personal and organisational goals </a:t>
            </a:r>
          </a:p>
          <a:p>
            <a:endParaRPr lang="en-GB" dirty="0"/>
          </a:p>
          <a:p>
            <a:r>
              <a:rPr lang="en-GB" b="1" dirty="0"/>
              <a:t>This course has been accredited by Continuous Professional Development Standards – a certificate will be provided after the course.</a:t>
            </a:r>
          </a:p>
          <a:p>
            <a:endParaRPr lang="en-GB" dirty="0"/>
          </a:p>
          <a:p>
            <a:r>
              <a:rPr lang="en-GB" altLang="en-US" dirty="0">
                <a:cs typeface="Arial" panose="020B0604020202020204" pitchFamily="34" charset="0"/>
              </a:rPr>
              <a:t>The SWP Coaching and Mentoring Guidance Booklet (e-mail or uploaded to Team for learners to access) explains how a team of qualified coaches support officers and staff for a variety of reasons such as interviews, confidence building, etc.   The booklet contains a list of resources including best practise guidance.</a:t>
            </a:r>
          </a:p>
          <a:p>
            <a:endParaRPr lang="en-GB" dirty="0"/>
          </a:p>
          <a:p>
            <a:r>
              <a:rPr lang="en-GB" altLang="en-US" dirty="0">
                <a:cs typeface="Arial" panose="020B0604020202020204" pitchFamily="34" charset="0"/>
              </a:rPr>
              <a:t>This course will support you as trainers in using coaching and mentoring skills to best effect in a practical manner.  </a:t>
            </a:r>
          </a:p>
          <a:p>
            <a:endParaRPr lang="en-GB" dirty="0"/>
          </a:p>
          <a:p>
            <a:r>
              <a:rPr lang="en-GB" b="1" dirty="0"/>
              <a:t>Introduction and Gestalt (slides 1 – 4) 30 minutes  9:00 – 9:30</a:t>
            </a:r>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1</a:t>
            </a:fld>
            <a:endParaRPr lang="en-GB"/>
          </a:p>
        </p:txBody>
      </p:sp>
    </p:spTree>
    <p:extLst>
      <p:ext uri="{BB962C8B-B14F-4D97-AF65-F5344CB8AC3E}">
        <p14:creationId xmlns:p14="http://schemas.microsoft.com/office/powerpoint/2010/main" val="2876812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04799" y="4400550"/>
            <a:ext cx="6128657" cy="4199164"/>
          </a:xfrm>
        </p:spPr>
        <p:txBody>
          <a:bodyPr/>
          <a:lstStyle/>
          <a:p>
            <a:pPr>
              <a:defRPr/>
            </a:pPr>
            <a:r>
              <a:rPr lang="en-GB" altLang="en-US" dirty="0">
                <a:solidFill>
                  <a:prstClr val="black"/>
                </a:solidFill>
                <a:cs typeface="Arial" panose="020B0604020202020204" pitchFamily="34" charset="0"/>
              </a:rPr>
              <a:t>Maslow – trainer to explain that whilst this session is being delivered online, learners should still be mindful of their comfort.</a:t>
            </a:r>
            <a:r>
              <a:rPr lang="en-GB" altLang="en-US" baseline="0" dirty="0">
                <a:solidFill>
                  <a:prstClr val="black"/>
                </a:solidFill>
                <a:cs typeface="Arial" panose="020B0604020202020204" pitchFamily="34" charset="0"/>
              </a:rPr>
              <a:t> </a:t>
            </a:r>
          </a:p>
          <a:p>
            <a:pPr marL="0" marR="0" lvl="0" indent="0" algn="l" defTabSz="914400" rtl="0" eaLnBrk="1" fontAlgn="auto" latinLnBrk="0" hangingPunct="1">
              <a:spcBef>
                <a:spcPts val="0"/>
              </a:spcBef>
              <a:spcAft>
                <a:spcPts val="0"/>
              </a:spcAft>
              <a:buClrTx/>
              <a:buSzTx/>
              <a:buFontTx/>
              <a:buNone/>
              <a:tabLst/>
              <a:defRPr/>
            </a:pPr>
            <a:r>
              <a:rPr lang="en-GB" altLang="en-US" dirty="0">
                <a:solidFill>
                  <a:prstClr val="black"/>
                </a:solidFill>
                <a:cs typeface="Arial" panose="020B0604020202020204" pitchFamily="34" charset="0"/>
              </a:rPr>
              <a:t>Advise learners of planned comfort breaks.</a:t>
            </a:r>
            <a:r>
              <a:rPr lang="en-GB" b="0" i="0" u="none" strike="noStrike" kern="1200" baseline="0" dirty="0">
                <a:solidFill>
                  <a:schemeClr val="tx1"/>
                </a:solidFill>
              </a:rPr>
              <a:t> Explain that learners can take toilet breaks- putting a comment to say “off line for a few minutes” in the comments box will help the trainer to ensure any key points are revisited either as a group of with the person on a one to one basis.   Explain that mobiles should be on silent but if there is an urgent call then again pop a message in comments box to make trainer aware.   Ask learners whether there are any issues that affect their commitment to their learning today.  Trainer to address any queries/issues as appropriate.</a:t>
            </a:r>
          </a:p>
          <a:p>
            <a:pPr marL="0" marR="0" lvl="0" indent="0" algn="l" defTabSz="914400" rtl="0" eaLnBrk="1" fontAlgn="auto" latinLnBrk="0" hangingPunct="1">
              <a:spcBef>
                <a:spcPts val="0"/>
              </a:spcBef>
              <a:spcAft>
                <a:spcPts val="0"/>
              </a:spcAft>
              <a:buClrTx/>
              <a:buSzTx/>
              <a:buFontTx/>
              <a:buNone/>
              <a:tabLst/>
              <a:defRPr/>
            </a:pPr>
            <a:endParaRPr lang="en-GB" b="0" i="0" u="none" strike="noStrike" kern="1200" baseline="0" dirty="0">
              <a:solidFill>
                <a:schemeClr val="tx1"/>
              </a:solidFill>
            </a:endParaRPr>
          </a:p>
          <a:p>
            <a:pPr marL="0" marR="0" lvl="0" indent="0" algn="l" defTabSz="914400" rtl="0" eaLnBrk="1" fontAlgn="auto" latinLnBrk="0" hangingPunct="1">
              <a:lnSpc>
                <a:spcPct val="150000"/>
              </a:lnSpc>
              <a:spcBef>
                <a:spcPts val="0"/>
              </a:spcBef>
              <a:spcAft>
                <a:spcPts val="0"/>
              </a:spcAft>
              <a:buClrTx/>
              <a:buSzTx/>
              <a:buFontTx/>
              <a:buNone/>
              <a:tabLst/>
              <a:defRPr/>
            </a:pPr>
            <a:r>
              <a:rPr lang="en-GB" b="1" dirty="0"/>
              <a:t>Introduction and Gestalt (slides 1 – 4) 30 minutes  9:00 – 9:30</a:t>
            </a:r>
          </a:p>
          <a:p>
            <a:pPr>
              <a:lnSpc>
                <a:spcPct val="150000"/>
              </a:lnSpc>
              <a:defRPr/>
            </a:pPr>
            <a:endParaRPr lang="en-GB" altLang="en-US" dirty="0">
              <a:solidFill>
                <a:prstClr val="black"/>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6362357-77F8-469C-AB82-3C33F29C5300}" type="slidenum">
              <a:rPr lang="en-GB" smtClean="0"/>
              <a:t>2</a:t>
            </a:fld>
            <a:endParaRPr lang="en-GB"/>
          </a:p>
        </p:txBody>
      </p:sp>
    </p:spTree>
    <p:extLst>
      <p:ext uri="{BB962C8B-B14F-4D97-AF65-F5344CB8AC3E}">
        <p14:creationId xmlns:p14="http://schemas.microsoft.com/office/powerpoint/2010/main" val="40881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00549"/>
            <a:ext cx="6857999" cy="4577195"/>
          </a:xfrm>
        </p:spPr>
        <p:txBody>
          <a:bodyPr/>
          <a:lstStyle/>
          <a:p>
            <a:r>
              <a:rPr lang="en-GB" dirty="0" err="1"/>
              <a:t>Gestallt</a:t>
            </a:r>
            <a:r>
              <a:rPr lang="en-GB" dirty="0"/>
              <a:t>  </a:t>
            </a:r>
            <a:r>
              <a:rPr lang="en-GB" altLang="en-US" dirty="0"/>
              <a:t>In introduction, the learners will have been told that the lesson has been designed in line with learning objectives stipulated within the College of Policing Standards for Trainers (see Slide 1).</a:t>
            </a:r>
          </a:p>
          <a:p>
            <a:endParaRPr lang="en-GB" altLang="en-US" dirty="0"/>
          </a:p>
          <a:p>
            <a:r>
              <a:rPr lang="en-GB" altLang="en-US" dirty="0"/>
              <a:t>Provide route map for learners.  Explain that the session will be interactive with tasks and exercises that will allow the learners to build on any current coaching and mentoring experiences.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Introduction and Gestalt (slides 1 – 4) 30 minutes  9:00 – 9:30</a:t>
            </a:r>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3</a:t>
            </a:fld>
            <a:endParaRPr lang="en-GB"/>
          </a:p>
        </p:txBody>
      </p:sp>
    </p:spTree>
    <p:extLst>
      <p:ext uri="{BB962C8B-B14F-4D97-AF65-F5344CB8AC3E}">
        <p14:creationId xmlns:p14="http://schemas.microsoft.com/office/powerpoint/2010/main" val="3856513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42504" y="4400549"/>
            <a:ext cx="6715495" cy="4577195"/>
          </a:xfrm>
        </p:spPr>
        <p:txBody>
          <a:bodyPr/>
          <a:lstStyle/>
          <a:p>
            <a:r>
              <a:rPr lang="en-GB" dirty="0"/>
              <a:t>Trainer to use the </a:t>
            </a:r>
            <a:r>
              <a:rPr lang="en-GB" b="1" dirty="0"/>
              <a:t>first four questions posed on the Sli.do </a:t>
            </a:r>
            <a:r>
              <a:rPr lang="en-GB" dirty="0"/>
              <a:t>already designed to establish the level of experience of coaching within the group and as a catalyst for discussion on whether they found the process of benefit.  Trainer to facilitate discussion.   </a:t>
            </a:r>
          </a:p>
          <a:p>
            <a:endParaRPr lang="en-GB" dirty="0">
              <a:solidFill>
                <a:schemeClr val="accent1"/>
              </a:solidFill>
            </a:endParaRPr>
          </a:p>
          <a:p>
            <a:r>
              <a:rPr lang="en-GB" dirty="0"/>
              <a:t>Trainer to activate Sli.do poll entitled “Coaching and mentoring for Trainers” via:</a:t>
            </a:r>
          </a:p>
          <a:p>
            <a:r>
              <a:rPr lang="en-GB" dirty="0"/>
              <a:t>Account Name:	</a:t>
            </a:r>
            <a:r>
              <a:rPr lang="en-GB" u="sng" dirty="0">
                <a:hlinkClick r:id="rId3"/>
              </a:rPr>
              <a:t>Claire.Sumner@south-wales.pnn.police.uk</a:t>
            </a:r>
            <a:endParaRPr lang="en-GB" dirty="0">
              <a:hlinkClick r:id="rId3"/>
            </a:endParaRPr>
          </a:p>
          <a:p>
            <a:r>
              <a:rPr lang="en-GB" dirty="0"/>
              <a:t>Password:	L3ad3rsh1p!</a:t>
            </a:r>
          </a:p>
          <a:p>
            <a:endParaRPr lang="en-GB" dirty="0"/>
          </a:p>
          <a:p>
            <a:r>
              <a:rPr lang="en-GB" dirty="0"/>
              <a:t>If there is an issue with technology, the trainer can facilitate discussion using the same questions as shown below.</a:t>
            </a:r>
          </a:p>
          <a:p>
            <a:r>
              <a:rPr lang="en-GB" dirty="0"/>
              <a:t>Sli.do Poll questions:</a:t>
            </a:r>
          </a:p>
          <a:p>
            <a:r>
              <a:rPr lang="en-GB" dirty="0">
                <a:solidFill>
                  <a:schemeClr val="accent1"/>
                </a:solidFill>
              </a:rPr>
              <a:t>Q:  Have you ever been coached/mentored?</a:t>
            </a:r>
          </a:p>
          <a:p>
            <a:r>
              <a:rPr lang="en-GB" dirty="0"/>
              <a:t>Debrief the yes/no poll results.</a:t>
            </a:r>
          </a:p>
          <a:p>
            <a:r>
              <a:rPr lang="en-GB" dirty="0">
                <a:solidFill>
                  <a:schemeClr val="accent1"/>
                </a:solidFill>
              </a:rPr>
              <a:t>Q:  If you answered “yes”, briefly describe how this benefited you. </a:t>
            </a:r>
          </a:p>
          <a:p>
            <a:r>
              <a:rPr lang="en-GB" dirty="0"/>
              <a:t>Debrief the word cloud results.</a:t>
            </a:r>
          </a:p>
          <a:p>
            <a:r>
              <a:rPr lang="en-GB" dirty="0">
                <a:solidFill>
                  <a:schemeClr val="accent1"/>
                </a:solidFill>
              </a:rPr>
              <a:t>Q:  Have you ever coached or mentored someone?  </a:t>
            </a:r>
          </a:p>
          <a:p>
            <a:r>
              <a:rPr lang="en-GB" dirty="0"/>
              <a:t>Debrief the yes/no poll results.</a:t>
            </a:r>
          </a:p>
          <a:p>
            <a:r>
              <a:rPr lang="en-GB" dirty="0">
                <a:solidFill>
                  <a:schemeClr val="accent1"/>
                </a:solidFill>
              </a:rPr>
              <a:t>Q:  If you answered “yes”, briefly describe how the process was of benefit to participants.</a:t>
            </a:r>
          </a:p>
          <a:p>
            <a:r>
              <a:rPr lang="en-GB" dirty="0"/>
              <a:t>Debrief the word cloud results.</a:t>
            </a:r>
          </a:p>
          <a:p>
            <a:endParaRPr lang="en-GB" dirty="0"/>
          </a:p>
          <a:p>
            <a:r>
              <a:rPr lang="en-GB" b="1" dirty="0"/>
              <a:t>Trainer to resist debriefing too deeply at this point as the following tasks will encourage discussion on the similarities and differences between coaching and mentoring.</a:t>
            </a:r>
          </a:p>
          <a:p>
            <a:endParaRPr lang="en-GB" dirty="0">
              <a:solidFill>
                <a:schemeClr val="accent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Introduction and Gestalt (slides 1 – 4) 30 minutes  9:00 – 9:30</a:t>
            </a:r>
          </a:p>
          <a:p>
            <a:endParaRPr lang="en-GB" dirty="0">
              <a:solidFill>
                <a:schemeClr val="accent1"/>
              </a:solidFill>
            </a:endParaRPr>
          </a:p>
        </p:txBody>
      </p:sp>
      <p:sp>
        <p:nvSpPr>
          <p:cNvPr id="4" name="Slide Number Placeholder 3"/>
          <p:cNvSpPr>
            <a:spLocks noGrp="1"/>
          </p:cNvSpPr>
          <p:nvPr>
            <p:ph type="sldNum" sz="quarter" idx="10"/>
          </p:nvPr>
        </p:nvSpPr>
        <p:spPr/>
        <p:txBody>
          <a:bodyPr/>
          <a:lstStyle/>
          <a:p>
            <a:fld id="{06362357-77F8-469C-AB82-3C33F29C5300}" type="slidenum">
              <a:rPr lang="en-GB" smtClean="0"/>
              <a:t>4</a:t>
            </a:fld>
            <a:endParaRPr lang="en-GB"/>
          </a:p>
        </p:txBody>
      </p:sp>
    </p:spTree>
    <p:extLst>
      <p:ext uri="{BB962C8B-B14F-4D97-AF65-F5344CB8AC3E}">
        <p14:creationId xmlns:p14="http://schemas.microsoft.com/office/powerpoint/2010/main" val="2074926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01881" y="4400549"/>
            <a:ext cx="6654531" cy="4838453"/>
          </a:xfrm>
        </p:spPr>
        <p:txBody>
          <a:bodyPr/>
          <a:lstStyle/>
          <a:p>
            <a:r>
              <a:rPr lang="en-GB" b="1" dirty="0"/>
              <a:t>Defining coaching and mentoring</a:t>
            </a:r>
          </a:p>
          <a:p>
            <a:endParaRPr lang="en-GB" b="1" dirty="0">
              <a:sym typeface="Wingdings" panose="05000000000000000000" pitchFamily="2" charset="2"/>
            </a:endParaRPr>
          </a:p>
          <a:p>
            <a:r>
              <a:rPr lang="en-GB" b="1" dirty="0"/>
              <a:t>Activity 1</a:t>
            </a:r>
            <a:r>
              <a:rPr lang="en-GB" dirty="0"/>
              <a:t>: Definitions Task (10 mins).   (do not reveal images, just task) State this is an honesty and integrity task -  No googling!</a:t>
            </a:r>
          </a:p>
          <a:p>
            <a:r>
              <a:rPr lang="en-GB" dirty="0"/>
              <a:t>Divide class into two groups using the Breakout rooms function.  Ask each group to create a Word document that they will later share using the “screen share function”.  </a:t>
            </a:r>
          </a:p>
          <a:p>
            <a:r>
              <a:rPr lang="en-GB" dirty="0"/>
              <a:t>Group A to define “Mentor” and </a:t>
            </a:r>
          </a:p>
          <a:p>
            <a:r>
              <a:rPr lang="en-GB" dirty="0"/>
              <a:t>Group B to define “Coach”.</a:t>
            </a:r>
          </a:p>
          <a:p>
            <a:endParaRPr lang="en-GB" dirty="0"/>
          </a:p>
          <a:p>
            <a:r>
              <a:rPr lang="en-GB" dirty="0"/>
              <a:t>Debrief (20 mins):  Ask each group to explain how and why they came to this consensus of opinion in writing their definition.  Ask learners to identify any differences and/or similarities.</a:t>
            </a:r>
          </a:p>
          <a:p>
            <a:r>
              <a:rPr lang="en-GB" dirty="0"/>
              <a:t>Explain there is not a definitive answer to the task.  Practitioners have published a huge variety of definitions.  Reveal definitions on slide.  Ask learners for their opinions on these particular definitions. </a:t>
            </a:r>
          </a:p>
          <a:p>
            <a:endParaRPr lang="en-GB" dirty="0"/>
          </a:p>
          <a:p>
            <a:r>
              <a:rPr lang="en-GB" dirty="0"/>
              <a:t>John Crawford Crosby (June 15, 1859 – October 14, 1943) American politician.</a:t>
            </a:r>
          </a:p>
          <a:p>
            <a:r>
              <a:rPr lang="en-GB" dirty="0"/>
              <a:t>Sir John Henry Douglas Whitmore, 2nd Baronet (16 October 1937 – 28 April 2017) pioneer of executive coaching, author and racing driver. </a:t>
            </a:r>
          </a:p>
          <a:p>
            <a:endParaRPr lang="en-GB" dirty="0"/>
          </a:p>
          <a:p>
            <a:r>
              <a:rPr lang="en-GB" dirty="0"/>
              <a:t>Trainer can use the transport analogy… A coach can help you get from A to B in life but it may be a mystery tour!  Your job as a coach isn’t to choose the route or destination.   Your job is to help your </a:t>
            </a:r>
            <a:r>
              <a:rPr lang="en-GB" dirty="0" err="1"/>
              <a:t>coachee</a:t>
            </a:r>
            <a:r>
              <a:rPr lang="en-GB" dirty="0"/>
              <a:t> identify their options and choose their own route and destination.</a:t>
            </a:r>
          </a:p>
          <a:p>
            <a:endParaRPr lang="en-GB" dirty="0"/>
          </a:p>
          <a:p>
            <a:r>
              <a:rPr lang="en-GB" dirty="0"/>
              <a:t>Explain we will now further explore similarities and differences between the two terms.</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9:30 – 10:00  Objective 1 achieved.</a:t>
            </a:r>
          </a:p>
          <a:p>
            <a:endParaRPr lang="en-GB" b="1"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5</a:t>
            </a:fld>
            <a:endParaRPr lang="en-GB" dirty="0"/>
          </a:p>
        </p:txBody>
      </p:sp>
    </p:spTree>
    <p:extLst>
      <p:ext uri="{BB962C8B-B14F-4D97-AF65-F5344CB8AC3E}">
        <p14:creationId xmlns:p14="http://schemas.microsoft.com/office/powerpoint/2010/main" val="1358300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00550"/>
            <a:ext cx="6856413" cy="4743450"/>
          </a:xfrm>
        </p:spPr>
        <p:txBody>
          <a:bodyPr/>
          <a:lstStyle/>
          <a:p>
            <a:r>
              <a:rPr lang="en-GB" b="1" dirty="0"/>
              <a:t>Activity 2    Group Task (10 mins):    </a:t>
            </a:r>
            <a:r>
              <a:rPr lang="en-GB" dirty="0"/>
              <a:t>In same two groups, using their “Word” document:</a:t>
            </a:r>
          </a:p>
          <a:p>
            <a:r>
              <a:rPr lang="en-GB" b="1" dirty="0"/>
              <a:t>Group A</a:t>
            </a:r>
            <a:r>
              <a:rPr lang="en-GB" dirty="0"/>
              <a:t> to list the skills required to be a Mentor and </a:t>
            </a:r>
            <a:r>
              <a:rPr lang="en-GB" b="1" dirty="0"/>
              <a:t>Group B</a:t>
            </a:r>
            <a:r>
              <a:rPr lang="en-GB" dirty="0"/>
              <a:t> to list the skills required to be a Coach</a:t>
            </a:r>
          </a:p>
          <a:p>
            <a:r>
              <a:rPr lang="en-GB" b="1" dirty="0"/>
              <a:t>Instruct each group to share their Word document and present their findings.  Debrief (10 minutes)</a:t>
            </a:r>
            <a:r>
              <a:rPr lang="en-GB" dirty="0"/>
              <a:t>:  Ask learners to explain any items listed that are ambiguous.  Ask:  </a:t>
            </a:r>
          </a:p>
          <a:p>
            <a:r>
              <a:rPr lang="en-GB" b="1" dirty="0">
                <a:solidFill>
                  <a:schemeClr val="accent1"/>
                </a:solidFill>
              </a:rPr>
              <a:t>Q 1: What would you consider to be the most important commonality between both coaching and mentoring? </a:t>
            </a:r>
            <a:r>
              <a:rPr lang="en-GB" dirty="0" err="1"/>
              <a:t>Eg</a:t>
            </a:r>
            <a:r>
              <a:rPr lang="en-GB" dirty="0"/>
              <a:t>: effective communication.  Good listening skills etc.</a:t>
            </a:r>
          </a:p>
          <a:p>
            <a:r>
              <a:rPr lang="en-GB" b="1" dirty="0">
                <a:solidFill>
                  <a:schemeClr val="accent1"/>
                </a:solidFill>
              </a:rPr>
              <a:t>Q2:  What would you consider to be the key differences between coaching and mentoring?  </a:t>
            </a:r>
            <a:r>
              <a:rPr lang="en-GB" b="1" dirty="0" err="1"/>
              <a:t>Eg</a:t>
            </a:r>
            <a:r>
              <a:rPr lang="en-GB" b="1" dirty="0"/>
              <a:t> coach does not need to know area of business whereas mentor needs to have expertise.</a:t>
            </a:r>
            <a:r>
              <a:rPr lang="en-GB" dirty="0"/>
              <a:t> </a:t>
            </a:r>
          </a:p>
          <a:p>
            <a:r>
              <a:rPr lang="en-GB" dirty="0">
                <a:solidFill>
                  <a:schemeClr val="accent1"/>
                </a:solidFill>
              </a:rPr>
              <a:t>Q3:  </a:t>
            </a:r>
            <a:r>
              <a:rPr lang="en-GB" b="1" dirty="0">
                <a:solidFill>
                  <a:schemeClr val="accent1"/>
                </a:solidFill>
              </a:rPr>
              <a:t>In your area of training explain why you may use coaching, mentoring or both.  </a:t>
            </a:r>
            <a:r>
              <a:rPr lang="en-GB" dirty="0"/>
              <a:t>Expected response:  both dependent upon whether the situation relates to an area of business in which they are familiar or whether it is perhaps a situation in relation to which they have little or no expertise.</a:t>
            </a:r>
          </a:p>
          <a:p>
            <a:r>
              <a:rPr lang="en-GB" b="1" dirty="0"/>
              <a:t>Provide hand out (via Teams or e-mail) and allow opportunity </a:t>
            </a:r>
            <a:r>
              <a:rPr lang="en-GB" dirty="0"/>
              <a:t>to read the document away from the virtual classroom</a:t>
            </a:r>
            <a:r>
              <a:rPr lang="en-GB" b="1" dirty="0"/>
              <a:t> (trainer could opt to provide 15 minutes break here) </a:t>
            </a:r>
            <a:r>
              <a:rPr lang="en-GB" dirty="0"/>
              <a:t>to consolidate the task just completed.   </a:t>
            </a:r>
          </a:p>
          <a:p>
            <a:endParaRPr lang="en-GB" dirty="0"/>
          </a:p>
          <a:p>
            <a:r>
              <a:rPr lang="en-GB" b="1" dirty="0"/>
              <a:t>Provide learners with time to think about a specific example of when they have coached or mentored and they have found it challenging.   Ask them to record:</a:t>
            </a:r>
          </a:p>
          <a:p>
            <a:pPr marL="171450" indent="-171450">
              <a:buFont typeface="Arial" panose="020B0604020202020204" pitchFamily="34" charset="0"/>
              <a:buChar char="•"/>
            </a:pPr>
            <a:r>
              <a:rPr lang="en-GB" dirty="0"/>
              <a:t>What the challenges were.</a:t>
            </a:r>
          </a:p>
          <a:p>
            <a:pPr marL="171450" indent="-171450">
              <a:buFont typeface="Arial" panose="020B0604020202020204" pitchFamily="34" charset="0"/>
              <a:buChar char="•"/>
            </a:pPr>
            <a:r>
              <a:rPr lang="en-GB" dirty="0"/>
              <a:t>How they over came the challenges.</a:t>
            </a:r>
          </a:p>
          <a:p>
            <a:r>
              <a:rPr lang="en-GB" dirty="0"/>
              <a:t>Provide opportunity for each learner to share their example.   Facilitate discussion around how challenges were managed and make any appropriate links to how researching techniques this afternoon may help in such situations.</a:t>
            </a:r>
          </a:p>
          <a:p>
            <a:r>
              <a:rPr lang="en-GB" b="1" dirty="0"/>
              <a:t>Objective 2 achieved.   10:00 – 11:00 including a 15 min Coffee Break</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a:xfrm>
            <a:off x="5201391" y="8823366"/>
            <a:ext cx="1655021" cy="320634"/>
          </a:xfrm>
        </p:spPr>
        <p:txBody>
          <a:bodyPr/>
          <a:lstStyle/>
          <a:p>
            <a:fld id="{06362357-77F8-469C-AB82-3C33F29C5300}" type="slidenum">
              <a:rPr lang="en-GB" smtClean="0"/>
              <a:t>6</a:t>
            </a:fld>
            <a:endParaRPr lang="en-GB" dirty="0"/>
          </a:p>
        </p:txBody>
      </p:sp>
    </p:spTree>
    <p:extLst>
      <p:ext uri="{BB962C8B-B14F-4D97-AF65-F5344CB8AC3E}">
        <p14:creationId xmlns:p14="http://schemas.microsoft.com/office/powerpoint/2010/main" val="1487835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00549"/>
            <a:ext cx="6856413" cy="4624698"/>
          </a:xfrm>
        </p:spPr>
        <p:txBody>
          <a:bodyPr/>
          <a:lstStyle/>
          <a:p>
            <a:r>
              <a:rPr lang="en-GB" dirty="0"/>
              <a:t>Individual Activity – 15 mins (</a:t>
            </a:r>
            <a:r>
              <a:rPr lang="en-GB" b="1" dirty="0"/>
              <a:t>Activity 3</a:t>
            </a:r>
            <a:r>
              <a:rPr lang="en-GB" dirty="0"/>
              <a:t>).  Learners will watch 3 short videos (ensure links to videos are active within </a:t>
            </a:r>
            <a:r>
              <a:rPr lang="en-GB" b="1" dirty="0"/>
              <a:t>Briefing Sheet  e-mailed/shared via Teams</a:t>
            </a:r>
            <a:r>
              <a:rPr lang="en-GB" dirty="0"/>
              <a:t>).  Ask them to make notes on each video (see considerations on slide). </a:t>
            </a:r>
            <a:r>
              <a:rPr lang="en-GB" b="1"/>
              <a:t>If </a:t>
            </a:r>
            <a:r>
              <a:rPr lang="en-GB" b="1" dirty="0"/>
              <a:t>learner cannot get onto NCALT the trainer can share their screen and play videos from shared drive</a:t>
            </a:r>
            <a:r>
              <a:rPr lang="en-GB" b="1"/>
              <a:t>.     Trainer </a:t>
            </a:r>
            <a:r>
              <a:rPr lang="en-GB" b="1" dirty="0"/>
              <a:t>to facilitate discussion on each clip.  </a:t>
            </a:r>
          </a:p>
          <a:p>
            <a:r>
              <a:rPr lang="en-GB" b="1" dirty="0"/>
              <a:t>Video 1:  </a:t>
            </a:r>
            <a:r>
              <a:rPr lang="en-GB" dirty="0">
                <a:solidFill>
                  <a:schemeClr val="accent1"/>
                </a:solidFill>
              </a:rPr>
              <a:t>“What style of communication was used?”  </a:t>
            </a:r>
            <a:r>
              <a:rPr lang="en-GB" b="1" dirty="0"/>
              <a:t>Expected response – coaching style.  Facilitate why  </a:t>
            </a:r>
            <a:r>
              <a:rPr lang="en-GB" b="1" dirty="0" err="1"/>
              <a:t>Eg</a:t>
            </a:r>
            <a:r>
              <a:rPr lang="en-GB" b="1" dirty="0"/>
              <a:t>, open questions, decisions made by the </a:t>
            </a:r>
            <a:r>
              <a:rPr lang="en-GB" b="1" dirty="0" err="1"/>
              <a:t>coachee</a:t>
            </a:r>
            <a:r>
              <a:rPr lang="en-GB" b="1" dirty="0"/>
              <a:t>.  </a:t>
            </a:r>
            <a:r>
              <a:rPr lang="en-GB" dirty="0"/>
              <a:t> </a:t>
            </a:r>
            <a:r>
              <a:rPr lang="en-GB" dirty="0">
                <a:solidFill>
                  <a:srgbClr val="FF0000"/>
                </a:solidFill>
              </a:rPr>
              <a:t>NB learners may also critique the conversation, stating the coach was too direct or seemed frustrated.   Trainer to facilitate as appropriate.   </a:t>
            </a:r>
          </a:p>
          <a:p>
            <a:pPr lvl="0"/>
            <a:r>
              <a:rPr lang="en-GB" dirty="0">
                <a:solidFill>
                  <a:schemeClr val="accent1"/>
                </a:solidFill>
              </a:rPr>
              <a:t>“What did that style of communication achieve?”</a:t>
            </a:r>
          </a:p>
          <a:p>
            <a:pPr lvl="0"/>
            <a:r>
              <a:rPr lang="en-GB" dirty="0">
                <a:solidFill>
                  <a:schemeClr val="accent1"/>
                </a:solidFill>
              </a:rPr>
              <a:t>“Why would this be beneficial to both parties?”</a:t>
            </a:r>
          </a:p>
          <a:p>
            <a:pPr lvl="0"/>
            <a:r>
              <a:rPr lang="en-GB" dirty="0">
                <a:solidFill>
                  <a:schemeClr val="accent1"/>
                </a:solidFill>
              </a:rPr>
              <a:t>“Are there any downsides to managing the conversation in this manner?”</a:t>
            </a:r>
            <a:r>
              <a:rPr lang="en-GB" dirty="0"/>
              <a:t>  </a:t>
            </a:r>
            <a:r>
              <a:rPr lang="en-GB" b="1" dirty="0"/>
              <a:t>Possible response could be time consuming.   Facilitate discussion on investing time to save time in the long run.</a:t>
            </a:r>
          </a:p>
          <a:p>
            <a:r>
              <a:rPr lang="en-GB" b="1" dirty="0"/>
              <a:t>Video 2: </a:t>
            </a:r>
            <a:r>
              <a:rPr lang="en-GB" dirty="0">
                <a:solidFill>
                  <a:schemeClr val="accent1"/>
                </a:solidFill>
              </a:rPr>
              <a:t>“What type of conversation was demonstrated in this video</a:t>
            </a:r>
            <a:r>
              <a:rPr lang="en-GB" b="1" dirty="0">
                <a:solidFill>
                  <a:schemeClr val="accent1"/>
                </a:solidFill>
              </a:rPr>
              <a:t>?”   </a:t>
            </a:r>
            <a:r>
              <a:rPr lang="en-GB" b="1" dirty="0"/>
              <a:t>Expected response – mentoring, providing advice and feedback, supportive, helpful.   </a:t>
            </a:r>
          </a:p>
          <a:p>
            <a:pPr lvl="0"/>
            <a:r>
              <a:rPr lang="en-GB" dirty="0">
                <a:solidFill>
                  <a:schemeClr val="accent1"/>
                </a:solidFill>
              </a:rPr>
              <a:t>“What did that style of communication achieve?”</a:t>
            </a:r>
          </a:p>
          <a:p>
            <a:pPr lvl="0"/>
            <a:r>
              <a:rPr lang="en-GB" dirty="0">
                <a:solidFill>
                  <a:schemeClr val="accent1"/>
                </a:solidFill>
              </a:rPr>
              <a:t>“What, if anything, would you do differently?”</a:t>
            </a:r>
          </a:p>
          <a:p>
            <a:pPr lvl="0"/>
            <a:r>
              <a:rPr lang="en-GB" dirty="0"/>
              <a:t>Trainer to facilitate importance of only giving feedback as a “last resort” so that </a:t>
            </a:r>
            <a:r>
              <a:rPr lang="en-GB" dirty="0" err="1"/>
              <a:t>coachee</a:t>
            </a:r>
            <a:r>
              <a:rPr lang="en-GB" dirty="0"/>
              <a:t>/mentee has enough opportunity to establish solutions themselves.   </a:t>
            </a:r>
            <a:r>
              <a:rPr lang="en-GB" dirty="0" err="1">
                <a:solidFill>
                  <a:schemeClr val="accent1"/>
                </a:solidFill>
              </a:rPr>
              <a:t>Eg</a:t>
            </a:r>
            <a:r>
              <a:rPr lang="en-GB" dirty="0">
                <a:solidFill>
                  <a:schemeClr val="accent1"/>
                </a:solidFill>
              </a:rPr>
              <a:t> Why should feedback be a last resort?  </a:t>
            </a:r>
            <a:r>
              <a:rPr lang="en-GB" dirty="0"/>
              <a:t>A:  to encourage self-learning and commitment.</a:t>
            </a:r>
          </a:p>
          <a:p>
            <a:r>
              <a:rPr lang="en-GB" b="1" dirty="0"/>
              <a:t> Video 3:  </a:t>
            </a:r>
            <a:r>
              <a:rPr lang="en-GB" dirty="0">
                <a:solidFill>
                  <a:schemeClr val="accent1"/>
                </a:solidFill>
              </a:rPr>
              <a:t>“What happened in this conversation?”</a:t>
            </a:r>
            <a:r>
              <a:rPr lang="en-GB" dirty="0"/>
              <a:t>   Expected response – a one way “conversation” whereby the individual was told what to do.   Leading questions.</a:t>
            </a:r>
          </a:p>
          <a:p>
            <a:pPr lvl="0"/>
            <a:r>
              <a:rPr lang="en-GB" dirty="0">
                <a:solidFill>
                  <a:schemeClr val="accent1"/>
                </a:solidFill>
              </a:rPr>
              <a:t>“What did that style of communication achieve?”</a:t>
            </a:r>
          </a:p>
          <a:p>
            <a:pPr lvl="0"/>
            <a:r>
              <a:rPr lang="en-GB" dirty="0">
                <a:solidFill>
                  <a:schemeClr val="accent1"/>
                </a:solidFill>
              </a:rPr>
              <a:t>“What, if anything, would you do differently?”</a:t>
            </a:r>
          </a:p>
          <a:p>
            <a:pPr lvl="0"/>
            <a:r>
              <a:rPr lang="en-GB" dirty="0"/>
              <a:t>Trainer to facilitate impact of leading questions and/or body language. </a:t>
            </a:r>
            <a:r>
              <a:rPr lang="en-GB" dirty="0" err="1"/>
              <a:t>Eg</a:t>
            </a:r>
            <a:r>
              <a:rPr lang="en-GB" dirty="0"/>
              <a:t> may positively encourage a specific course of action but the coach/mentor has to be mindful of not overly influencing the individual.</a:t>
            </a:r>
          </a:p>
          <a:p>
            <a:r>
              <a:rPr lang="en-GB" b="1" dirty="0"/>
              <a:t>11:00 – 11:30 Objective 3 achieved.</a:t>
            </a:r>
          </a:p>
          <a:p>
            <a:endParaRPr lang="en-GB" dirty="0"/>
          </a:p>
          <a:p>
            <a:endParaRPr lang="en-GB" dirty="0"/>
          </a:p>
          <a:p>
            <a:endParaRPr lang="en-GB" b="1"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7</a:t>
            </a:fld>
            <a:endParaRPr lang="en-GB"/>
          </a:p>
        </p:txBody>
      </p:sp>
    </p:spTree>
    <p:extLst>
      <p:ext uri="{BB962C8B-B14F-4D97-AF65-F5344CB8AC3E}">
        <p14:creationId xmlns:p14="http://schemas.microsoft.com/office/powerpoint/2010/main" val="3167580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6879" y="4400549"/>
            <a:ext cx="6751122" cy="4743451"/>
          </a:xfrm>
        </p:spPr>
        <p:txBody>
          <a:bodyPr/>
          <a:lstStyle/>
          <a:p>
            <a:r>
              <a:rPr lang="en-GB" b="1" dirty="0">
                <a:solidFill>
                  <a:srgbClr val="FF0000"/>
                </a:solidFill>
              </a:rPr>
              <a:t>Active Listening Pairs task using breakout rooms  (3 minutes each) which must be timed (Reveal first text box only, not the quote)  </a:t>
            </a:r>
            <a:r>
              <a:rPr lang="en-GB" b="1" dirty="0"/>
              <a:t>Person A </a:t>
            </a:r>
            <a:r>
              <a:rPr lang="en-GB" dirty="0"/>
              <a:t>speak for 3 minutes about something that they find mildly or hugely irritates them either in their workplace or personal life.  </a:t>
            </a:r>
            <a:r>
              <a:rPr lang="en-GB" b="1" dirty="0"/>
              <a:t>Person B </a:t>
            </a:r>
            <a:r>
              <a:rPr lang="en-GB" dirty="0"/>
              <a:t>to listen and only ask questions to clarify understanding of what is being said.  Each learner to take turns in being Person A and person B.</a:t>
            </a:r>
          </a:p>
          <a:p>
            <a:r>
              <a:rPr lang="en-GB" dirty="0"/>
              <a:t>Debrief:  </a:t>
            </a:r>
            <a:r>
              <a:rPr lang="en-GB" dirty="0">
                <a:solidFill>
                  <a:schemeClr val="accent1"/>
                </a:solidFill>
              </a:rPr>
              <a:t>Q:  How did it feel to be Person A? Q:  How did it feel to be Person B?  </a:t>
            </a:r>
            <a:r>
              <a:rPr lang="en-GB" dirty="0"/>
              <a:t>Responses will vary but some people will find it easier than others to actively listen and not interrupt the other.</a:t>
            </a:r>
          </a:p>
          <a:p>
            <a:r>
              <a:rPr lang="en-GB" dirty="0">
                <a:solidFill>
                  <a:srgbClr val="FF0000"/>
                </a:solidFill>
              </a:rPr>
              <a:t>Reveal quote and ask  for thoughts on this statement</a:t>
            </a:r>
            <a:r>
              <a:rPr lang="en-GB" dirty="0"/>
              <a:t>.   Facilitate discussion.  </a:t>
            </a:r>
            <a:r>
              <a:rPr lang="en-GB" dirty="0">
                <a:solidFill>
                  <a:schemeClr val="accent1"/>
                </a:solidFill>
              </a:rPr>
              <a:t>Suggested questions:</a:t>
            </a:r>
          </a:p>
          <a:p>
            <a:r>
              <a:rPr lang="en-GB" dirty="0">
                <a:solidFill>
                  <a:schemeClr val="accent1"/>
                </a:solidFill>
              </a:rPr>
              <a:t>Q:  What do we mean by “active listening”?  </a:t>
            </a:r>
            <a:r>
              <a:rPr lang="en-GB" dirty="0"/>
              <a:t>Responses should describe listening with concentration, focussing on what is being said with a view to understanding.</a:t>
            </a:r>
          </a:p>
          <a:p>
            <a:r>
              <a:rPr lang="en-GB" dirty="0">
                <a:solidFill>
                  <a:schemeClr val="accent1"/>
                </a:solidFill>
              </a:rPr>
              <a:t>Q:  How do we know when someone is actively listening? </a:t>
            </a:r>
            <a:r>
              <a:rPr lang="en-GB" dirty="0" err="1"/>
              <a:t>Eg</a:t>
            </a:r>
            <a:r>
              <a:rPr lang="en-GB" dirty="0"/>
              <a:t> not interrupting, summarising back what their understanding of the issue, asking pertinent questions</a:t>
            </a:r>
            <a:r>
              <a:rPr lang="en-GB" dirty="0">
                <a:solidFill>
                  <a:schemeClr val="accent1"/>
                </a:solidFill>
              </a:rPr>
              <a:t>.</a:t>
            </a:r>
          </a:p>
          <a:p>
            <a:r>
              <a:rPr lang="en-GB" dirty="0">
                <a:solidFill>
                  <a:schemeClr val="accent1"/>
                </a:solidFill>
              </a:rPr>
              <a:t>Q:  What barriers could you face when coaching online or on the telephone?  </a:t>
            </a:r>
            <a:r>
              <a:rPr lang="en-GB" dirty="0" err="1"/>
              <a:t>Eg</a:t>
            </a:r>
            <a:r>
              <a:rPr lang="en-GB" dirty="0"/>
              <a:t> reduced </a:t>
            </a:r>
            <a:r>
              <a:rPr lang="en-GB" dirty="0" err="1"/>
              <a:t>nvc</a:t>
            </a:r>
            <a:r>
              <a:rPr lang="en-GB" dirty="0"/>
              <a:t>.</a:t>
            </a:r>
          </a:p>
          <a:p>
            <a:r>
              <a:rPr lang="en-GB" dirty="0">
                <a:solidFill>
                  <a:schemeClr val="accent1"/>
                </a:solidFill>
              </a:rPr>
              <a:t>Q:  Why is it important to actively listen when coaching and mentoring?  </a:t>
            </a:r>
            <a:r>
              <a:rPr lang="en-GB" dirty="0"/>
              <a:t>Expected response is that individual will feel valued, more likely to engage, more likely to ask relevant questions, more likely to support the learner with the right coaching questions/techniques etc.</a:t>
            </a:r>
          </a:p>
          <a:p>
            <a:r>
              <a:rPr lang="en-GB" dirty="0">
                <a:solidFill>
                  <a:schemeClr val="accent1"/>
                </a:solidFill>
              </a:rPr>
              <a:t>Q: What could be the impact of the coach/mentor interrupting?  </a:t>
            </a:r>
            <a:r>
              <a:rPr lang="en-GB" dirty="0"/>
              <a:t>Answers should include that important detail may not be disclosed and the individual could disengage.    </a:t>
            </a:r>
          </a:p>
          <a:p>
            <a:r>
              <a:rPr lang="en-GB" b="0" dirty="0">
                <a:solidFill>
                  <a:srgbClr val="FF0000"/>
                </a:solidFill>
              </a:rPr>
              <a:t>Explain that Active Listening is one of the key techniques a coach will use and something we should be very mindful of when coaching.  The afternoon session will consist of protected learning time where learners will be provided a booklet to help them conduct self-study in relation to a variety of coaching models and techniques.  Link to next slide.</a:t>
            </a:r>
          </a:p>
          <a:p>
            <a:r>
              <a:rPr lang="en-GB" b="1" dirty="0"/>
              <a:t>11:30 – 11:50</a:t>
            </a:r>
            <a:endParaRPr lang="en-GB" b="0" dirty="0"/>
          </a:p>
          <a:p>
            <a:endParaRPr lang="en-GB" b="1" dirty="0"/>
          </a:p>
          <a:p>
            <a:endParaRPr lang="en-GB" dirty="0"/>
          </a:p>
          <a:p>
            <a:r>
              <a:rPr lang="en-GB" b="1" dirty="0"/>
              <a:t> </a:t>
            </a:r>
            <a:endParaRPr lang="en-GB" dirty="0"/>
          </a:p>
          <a:p>
            <a:endParaRPr lang="en-GB" b="1" dirty="0"/>
          </a:p>
          <a:p>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8</a:t>
            </a:fld>
            <a:endParaRPr lang="en-GB"/>
          </a:p>
        </p:txBody>
      </p:sp>
    </p:spTree>
    <p:extLst>
      <p:ext uri="{BB962C8B-B14F-4D97-AF65-F5344CB8AC3E}">
        <p14:creationId xmlns:p14="http://schemas.microsoft.com/office/powerpoint/2010/main" val="37150348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6879" y="4400549"/>
            <a:ext cx="6751122" cy="4577195"/>
          </a:xfrm>
        </p:spPr>
        <p:txBody>
          <a:bodyPr/>
          <a:lstStyle/>
          <a:p>
            <a:r>
              <a:rPr lang="en-GB" dirty="0"/>
              <a:t>11:50 -  12.15 to brief protected learning time for the remainder of training day.</a:t>
            </a:r>
          </a:p>
          <a:p>
            <a:endParaRPr lang="en-GB" b="1" dirty="0"/>
          </a:p>
          <a:p>
            <a:r>
              <a:rPr lang="en-GB" dirty="0"/>
              <a:t>Check that all learners have received the booklet entitled </a:t>
            </a:r>
            <a:r>
              <a:rPr lang="en-GB" b="1" dirty="0"/>
              <a:t>“Coaching and Mentoring for Trainers” </a:t>
            </a:r>
            <a:r>
              <a:rPr lang="en-GB" dirty="0"/>
              <a:t>which should either have been e-mailed at the start of the day or made available on the relevant learning platform.</a:t>
            </a:r>
            <a:r>
              <a:rPr lang="en-GB" b="1" dirty="0"/>
              <a:t>   </a:t>
            </a:r>
          </a:p>
          <a:p>
            <a:endParaRPr lang="en-GB" dirty="0"/>
          </a:p>
          <a:p>
            <a:r>
              <a:rPr lang="en-GB" dirty="0"/>
              <a:t>Explain that for the rest of the day, the learners should work through the booklet which includes </a:t>
            </a:r>
            <a:r>
              <a:rPr lang="en-GB" b="1" dirty="0"/>
              <a:t>curated content</a:t>
            </a:r>
            <a:r>
              <a:rPr lang="en-GB" dirty="0"/>
              <a:t> (explain what is meant by this term </a:t>
            </a:r>
            <a:r>
              <a:rPr lang="en-GB" dirty="0" err="1"/>
              <a:t>ie</a:t>
            </a:r>
            <a:r>
              <a:rPr lang="en-GB" dirty="0"/>
              <a:t>. content designed or written by someone else, which presents the most relevant, highest quality information to meet your needs).  </a:t>
            </a:r>
            <a:r>
              <a:rPr lang="en-GB" dirty="0">
                <a:solidFill>
                  <a:srgbClr val="FF0000"/>
                </a:solidFill>
              </a:rPr>
              <a:t>NB Learners who work quickly through the content may want to research “Other models/techniques” as outlined in the task on Page 8.  However, time will be allocated for this on day 2.</a:t>
            </a:r>
          </a:p>
          <a:p>
            <a:endParaRPr lang="en-GB" dirty="0"/>
          </a:p>
          <a:p>
            <a:r>
              <a:rPr lang="en-GB" dirty="0"/>
              <a:t> </a:t>
            </a:r>
          </a:p>
          <a:p>
            <a:r>
              <a:rPr lang="en-GB" dirty="0"/>
              <a:t>Ensure all learners have contact details for at least one of the ASU staff so that they can address any issues or questions they come across during their self-learning session.</a:t>
            </a:r>
          </a:p>
          <a:p>
            <a:endParaRPr lang="en-GB" dirty="0"/>
          </a:p>
          <a:p>
            <a:r>
              <a:rPr lang="en-GB" b="1" dirty="0"/>
              <a:t>End of Day 1</a:t>
            </a:r>
          </a:p>
          <a:p>
            <a:endParaRPr lang="en-GB" b="1" dirty="0"/>
          </a:p>
          <a:p>
            <a:endParaRPr lang="en-GB" dirty="0"/>
          </a:p>
          <a:p>
            <a:r>
              <a:rPr lang="en-GB" b="1" dirty="0"/>
              <a:t> </a:t>
            </a:r>
            <a:endParaRPr lang="en-GB" dirty="0"/>
          </a:p>
          <a:p>
            <a:endParaRPr lang="en-GB" b="1" dirty="0"/>
          </a:p>
          <a:p>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9</a:t>
            </a:fld>
            <a:endParaRPr lang="en-GB"/>
          </a:p>
        </p:txBody>
      </p:sp>
    </p:spTree>
    <p:extLst>
      <p:ext uri="{BB962C8B-B14F-4D97-AF65-F5344CB8AC3E}">
        <p14:creationId xmlns:p14="http://schemas.microsoft.com/office/powerpoint/2010/main" val="4256620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13755" y="4400550"/>
            <a:ext cx="6642657" cy="4743450"/>
          </a:xfrm>
        </p:spPr>
        <p:txBody>
          <a:bodyPr/>
          <a:lstStyle/>
          <a:p>
            <a:r>
              <a:rPr lang="en-GB" b="1" dirty="0"/>
              <a:t>DAY 2:  Activity 4 - 9:00 - 12:00  </a:t>
            </a:r>
          </a:p>
          <a:p>
            <a:r>
              <a:rPr lang="en-GB" b="1" dirty="0"/>
              <a:t>NB this session could be delivered on line or in a classroom with break out room facilities.   </a:t>
            </a:r>
            <a:r>
              <a:rPr lang="en-GB" b="1" dirty="0">
                <a:solidFill>
                  <a:srgbClr val="FF0000"/>
                </a:solidFill>
              </a:rPr>
              <a:t>(NB timings will need to be tightly managed with short breaks between pairs task planning (30 minutes allocated) and presentations (15 mins each therefore 1 hour in total) so that the learners remain engaged.   </a:t>
            </a:r>
            <a:r>
              <a:rPr lang="en-GB" b="0" dirty="0"/>
              <a:t>Welcome learners back to the second day of this course.   Ask them for their thoughts on the self-learning session but do not ask probing questions into their research at this stage as the tasks will enable learners to explore their findings and meet Objectives 4 and 5.</a:t>
            </a:r>
          </a:p>
          <a:p>
            <a:r>
              <a:rPr lang="en-GB" b="1" dirty="0"/>
              <a:t>Pairs Task: </a:t>
            </a:r>
            <a:r>
              <a:rPr lang="en-GB" dirty="0"/>
              <a:t>D</a:t>
            </a:r>
            <a:r>
              <a:rPr lang="en-GB" b="0" dirty="0"/>
              <a:t>irect them to the task sheet that should either be e-mailed to them prior to this session or shared via the appropriate platform (</a:t>
            </a:r>
            <a:r>
              <a:rPr lang="en-GB" dirty="0"/>
              <a:t>Ensure that the correct task sheet is e-mailed to each pair. )</a:t>
            </a:r>
            <a:endParaRPr lang="en-GB" b="0" dirty="0"/>
          </a:p>
          <a:p>
            <a:r>
              <a:rPr lang="en-GB" dirty="0"/>
              <a:t>L</a:t>
            </a:r>
            <a:r>
              <a:rPr lang="en-GB" b="0" dirty="0"/>
              <a:t>earners will now be given </a:t>
            </a:r>
            <a:r>
              <a:rPr lang="en-GB" b="1" dirty="0"/>
              <a:t>30 mins </a:t>
            </a:r>
            <a:r>
              <a:rPr lang="en-GB" dirty="0"/>
              <a:t>to </a:t>
            </a:r>
            <a:r>
              <a:rPr lang="en-GB" b="0" dirty="0"/>
              <a:t>design a </a:t>
            </a:r>
            <a:r>
              <a:rPr lang="en-GB" b="1" dirty="0"/>
              <a:t>presentation of no more than 15 minutes duration </a:t>
            </a:r>
            <a:r>
              <a:rPr lang="en-GB" b="0" dirty="0"/>
              <a:t>that will </a:t>
            </a:r>
            <a:r>
              <a:rPr lang="en-GB" b="1" dirty="0"/>
              <a:t>explain the model briefly (including potential benefits and limitations) and also explain how the model/technique can be used in the specific scenario stated on the task sheet. </a:t>
            </a:r>
            <a:r>
              <a:rPr lang="en-GB" b="0" dirty="0"/>
              <a:t>  They can present their findings however they choose </a:t>
            </a:r>
            <a:r>
              <a:rPr lang="en-GB" b="0" dirty="0" err="1"/>
              <a:t>eg</a:t>
            </a:r>
            <a:r>
              <a:rPr lang="en-GB" b="0" dirty="0"/>
              <a:t> a diagram that they can display to the whole group via screenshare, a demonstration using role play etc.</a:t>
            </a:r>
          </a:p>
          <a:p>
            <a:endParaRPr lang="en-GB" b="0" dirty="0"/>
          </a:p>
          <a:p>
            <a:r>
              <a:rPr lang="en-GB" b="0" dirty="0">
                <a:solidFill>
                  <a:srgbClr val="FF0000"/>
                </a:solidFill>
              </a:rPr>
              <a:t>Trainer to manage break in between learners completing the presentation design and presenting their findings so that the session is broken up into reasonable sections that enable learners to be fully engaged.   </a:t>
            </a:r>
            <a:r>
              <a:rPr lang="en-GB" b="1" dirty="0"/>
              <a:t>Ensure debrief of each presentation is kept to maximum of 15 mins each, clarifying only any areas of ambiguity where appropriate because the next section allows time for reflection and provides learners with time to record how they link the models to their area of training. </a:t>
            </a:r>
          </a:p>
          <a:p>
            <a:endParaRPr lang="en-GB" b="1" dirty="0"/>
          </a:p>
          <a:p>
            <a:r>
              <a:rPr lang="en-GB" b="1" dirty="0"/>
              <a:t>Objective 4  12 – 12:30 Lunch  </a:t>
            </a:r>
            <a:r>
              <a:rPr lang="en-GB" b="0" dirty="0"/>
              <a:t>(NB if sessions finish earlier than expected then learners can be briefed on next session and more time allowed for reflection and research with lunch incorporated within the timings.  Additionally, learners could be briefed on practical and the online session could resume at 13:45 with a quick debrief of </a:t>
            </a:r>
            <a:r>
              <a:rPr lang="en-GB" b="0" dirty="0" err="1"/>
              <a:t>padlet</a:t>
            </a:r>
            <a:r>
              <a:rPr lang="en-GB" b="0" dirty="0"/>
              <a:t> before commencing </a:t>
            </a:r>
            <a:r>
              <a:rPr lang="en-GB" b="0" dirty="0" err="1"/>
              <a:t>practicals</a:t>
            </a:r>
            <a:r>
              <a:rPr lang="en-GB" b="0" dirty="0"/>
              <a:t>).</a:t>
            </a:r>
          </a:p>
          <a:p>
            <a:endParaRPr lang="en-GB" b="1" dirty="0"/>
          </a:p>
          <a:p>
            <a:pPr marL="342900" indent="-342900">
              <a:buAutoNum type="arabicPeriod"/>
            </a:pPr>
            <a:endParaRPr lang="en-GB" dirty="0"/>
          </a:p>
          <a:p>
            <a:endParaRPr lang="en-GB" dirty="0"/>
          </a:p>
          <a:p>
            <a:endParaRPr lang="en-GB" dirty="0"/>
          </a:p>
        </p:txBody>
      </p:sp>
      <p:sp>
        <p:nvSpPr>
          <p:cNvPr id="4" name="Slide Number Placeholder 3"/>
          <p:cNvSpPr>
            <a:spLocks noGrp="1"/>
          </p:cNvSpPr>
          <p:nvPr>
            <p:ph type="sldNum" sz="quarter" idx="10"/>
          </p:nvPr>
        </p:nvSpPr>
        <p:spPr>
          <a:xfrm>
            <a:off x="4943475" y="8843963"/>
            <a:ext cx="1912938" cy="300037"/>
          </a:xfrm>
        </p:spPr>
        <p:txBody>
          <a:bodyPr/>
          <a:lstStyle/>
          <a:p>
            <a:fld id="{06362357-77F8-469C-AB82-3C33F29C5300}" type="slidenum">
              <a:rPr lang="en-GB" smtClean="0"/>
              <a:t>10</a:t>
            </a:fld>
            <a:endParaRPr lang="en-GB" dirty="0"/>
          </a:p>
        </p:txBody>
      </p:sp>
    </p:spTree>
    <p:extLst>
      <p:ext uri="{BB962C8B-B14F-4D97-AF65-F5344CB8AC3E}">
        <p14:creationId xmlns:p14="http://schemas.microsoft.com/office/powerpoint/2010/main" val="3929362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13755" y="4400550"/>
            <a:ext cx="6642657" cy="4743450"/>
          </a:xfrm>
        </p:spPr>
        <p:txBody>
          <a:bodyPr/>
          <a:lstStyle/>
          <a:p>
            <a:r>
              <a:rPr lang="en-GB" dirty="0"/>
              <a:t>Trainer to explain that learners will now be provided with time </a:t>
            </a:r>
            <a:r>
              <a:rPr lang="en-GB" b="1" dirty="0"/>
              <a:t>to reflect upon the morning session.</a:t>
            </a:r>
          </a:p>
          <a:p>
            <a:endParaRPr lang="en-GB" dirty="0"/>
          </a:p>
          <a:p>
            <a:r>
              <a:rPr lang="en-GB" dirty="0"/>
              <a:t>Learners will recall that there was opportunity within the workbook to make notes of </a:t>
            </a:r>
            <a:r>
              <a:rPr lang="en-GB" b="1" dirty="0"/>
              <a:t>other models/techniques applicable to their area of training</a:t>
            </a:r>
            <a:r>
              <a:rPr lang="en-GB" dirty="0"/>
              <a:t>.   Learners are to now use this self-study period to research further models and make notes.</a:t>
            </a:r>
          </a:p>
          <a:p>
            <a:endParaRPr lang="en-GB" dirty="0"/>
          </a:p>
          <a:p>
            <a:r>
              <a:rPr lang="en-GB" dirty="0"/>
              <a:t>During this self-study period </a:t>
            </a:r>
            <a:r>
              <a:rPr lang="en-GB" b="1" dirty="0"/>
              <a:t>(45 mins 12:45- 13:30), learners are to complete the </a:t>
            </a:r>
            <a:r>
              <a:rPr lang="en-GB" b="1" dirty="0" err="1"/>
              <a:t>padlet</a:t>
            </a:r>
            <a:r>
              <a:rPr lang="en-GB" b="1" dirty="0"/>
              <a:t> </a:t>
            </a:r>
            <a:r>
              <a:rPr lang="en-GB" dirty="0"/>
              <a:t>(QR Code and link to be e-mailed to them).  Trainer to display the </a:t>
            </a:r>
            <a:r>
              <a:rPr lang="en-GB" dirty="0" err="1"/>
              <a:t>padlet</a:t>
            </a:r>
            <a:r>
              <a:rPr lang="en-GB" dirty="0"/>
              <a:t> and demonstrate how learners can add comments in relation to the headings for each model/technique and how they can use the “plus” feature to add at least one other model that they have identified as applicable to their area of training.   </a:t>
            </a:r>
            <a:r>
              <a:rPr lang="en-GB" b="1" dirty="0"/>
              <a:t>When adding a new model, learners should also provide a brief summary and also use the comment feature to add why this is applicable to their area of training.</a:t>
            </a:r>
          </a:p>
          <a:p>
            <a:endParaRPr lang="en-GB" dirty="0"/>
          </a:p>
          <a:p>
            <a:r>
              <a:rPr lang="en-GB" b="1" dirty="0"/>
              <a:t>Trainer to debrief (30 mins  13:45 – 14:00)</a:t>
            </a:r>
            <a:r>
              <a:rPr lang="en-GB" dirty="0"/>
              <a:t> by displaying the </a:t>
            </a:r>
            <a:r>
              <a:rPr lang="en-GB" dirty="0" err="1"/>
              <a:t>padlet</a:t>
            </a:r>
            <a:r>
              <a:rPr lang="en-GB" dirty="0"/>
              <a:t> and sharing screen.  Reward learners for their work.  Do not debrief every aspect of the </a:t>
            </a:r>
            <a:r>
              <a:rPr lang="en-GB" dirty="0" err="1"/>
              <a:t>padlet</a:t>
            </a:r>
            <a:r>
              <a:rPr lang="en-GB" dirty="0"/>
              <a:t> but highlight the key elements and clarifying any ambiguous areas.  </a:t>
            </a:r>
          </a:p>
          <a:p>
            <a:r>
              <a:rPr lang="en-GB" b="1" dirty="0"/>
              <a:t>Objective 4 achieved.</a:t>
            </a:r>
          </a:p>
          <a:p>
            <a:r>
              <a:rPr lang="en-GB" dirty="0"/>
              <a:t>Finally, they learners are to ensure that they have completed the final task within the workbook -  </a:t>
            </a:r>
            <a:r>
              <a:rPr lang="en-GB" dirty="0" err="1"/>
              <a:t>ie</a:t>
            </a:r>
            <a:r>
              <a:rPr lang="en-GB" dirty="0"/>
              <a:t> </a:t>
            </a:r>
            <a:r>
              <a:rPr lang="en-GB" b="1" dirty="0"/>
              <a:t>making a note of the issue/problem </a:t>
            </a:r>
            <a:r>
              <a:rPr lang="en-GB" dirty="0"/>
              <a:t>in preparation for the practical coaching sessions.</a:t>
            </a:r>
          </a:p>
          <a:p>
            <a:endParaRPr lang="en-GB" dirty="0"/>
          </a:p>
          <a:p>
            <a:r>
              <a:rPr lang="en-GB" b="1" dirty="0"/>
              <a:t>12:30 – 14:00 </a:t>
            </a:r>
          </a:p>
          <a:p>
            <a:endParaRPr lang="en-GB" b="0" dirty="0"/>
          </a:p>
          <a:p>
            <a:endParaRPr lang="en-GB" b="1" dirty="0"/>
          </a:p>
          <a:p>
            <a:pPr marL="342900" indent="-342900">
              <a:buAutoNum type="arabicPeriod"/>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11</a:t>
            </a:fld>
            <a:endParaRPr lang="en-GB" dirty="0"/>
          </a:p>
        </p:txBody>
      </p:sp>
    </p:spTree>
    <p:extLst>
      <p:ext uri="{BB962C8B-B14F-4D97-AF65-F5344CB8AC3E}">
        <p14:creationId xmlns:p14="http://schemas.microsoft.com/office/powerpoint/2010/main" val="1936637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90005" y="4400548"/>
            <a:ext cx="6365174" cy="4565321"/>
          </a:xfrm>
        </p:spPr>
        <p:txBody>
          <a:bodyPr/>
          <a:lstStyle/>
          <a:p>
            <a:r>
              <a:rPr lang="en-GB" b="1" dirty="0"/>
              <a:t>Practical Coaching Sessions </a:t>
            </a:r>
            <a:r>
              <a:rPr lang="en-GB" dirty="0"/>
              <a:t>14:00 – 15:45 (including afternoon break to be taken in between pairs coaching session)  </a:t>
            </a:r>
            <a:r>
              <a:rPr lang="en-GB" b="1" dirty="0"/>
              <a:t>For virtual delivery, the breakout function within TEAMS or a similar facilities will be used.</a:t>
            </a:r>
          </a:p>
          <a:p>
            <a:endParaRPr lang="en-GB" b="1" dirty="0"/>
          </a:p>
          <a:p>
            <a:r>
              <a:rPr lang="en-GB" dirty="0"/>
              <a:t>Ask learners to think about the issue/problem they have identified.   NB They should not “role act” something that has happened to someone else or that has occurred in the past.  They will now have the opportunity to explore these issues in more detail and put into practise the coaching skills and techniques discussed during this course.  Use this opportunity to really practise methods that you may not used previously </a:t>
            </a:r>
            <a:r>
              <a:rPr lang="en-GB" dirty="0" err="1"/>
              <a:t>eg</a:t>
            </a:r>
            <a:r>
              <a:rPr lang="en-GB" dirty="0"/>
              <a:t> visualisation, good coaching questions, and either or both FUEL and Oscar as well as others you may have identified in previous task.</a:t>
            </a:r>
          </a:p>
          <a:p>
            <a:endParaRPr lang="en-GB" dirty="0"/>
          </a:p>
          <a:p>
            <a:r>
              <a:rPr lang="en-GB" dirty="0"/>
              <a:t>Each will have a turn at being the coach and the </a:t>
            </a:r>
            <a:r>
              <a:rPr lang="en-GB" dirty="0" err="1"/>
              <a:t>coachee</a:t>
            </a:r>
            <a:r>
              <a:rPr lang="en-GB" dirty="0"/>
              <a:t>.   The coaching sessions must be timed (30 minutes maximum for each person).  However, there must be some flexibility before the coach will “call time” on the coaching session.   The trainer can “visit” each breakout room to check on progress.</a:t>
            </a:r>
          </a:p>
          <a:p>
            <a:endParaRPr lang="en-GB" dirty="0"/>
          </a:p>
          <a:p>
            <a:r>
              <a:rPr lang="en-GB" dirty="0"/>
              <a:t>Trainer to set time for all learners to return for online plenary session at approximately </a:t>
            </a:r>
            <a:r>
              <a:rPr lang="en-GB" b="1" dirty="0"/>
              <a:t>15:45.  </a:t>
            </a:r>
            <a:r>
              <a:rPr lang="en-GB" dirty="0"/>
              <a:t>Debrief (15 mins).   Suggested questions:</a:t>
            </a:r>
          </a:p>
          <a:p>
            <a:r>
              <a:rPr lang="en-GB" dirty="0">
                <a:solidFill>
                  <a:schemeClr val="accent1"/>
                </a:solidFill>
              </a:rPr>
              <a:t>Q:  What did you learn from being coached?</a:t>
            </a:r>
          </a:p>
          <a:p>
            <a:r>
              <a:rPr lang="en-GB" dirty="0">
                <a:solidFill>
                  <a:schemeClr val="accent1"/>
                </a:solidFill>
              </a:rPr>
              <a:t>Q:   What did you learn from being the coach?</a:t>
            </a:r>
          </a:p>
          <a:p>
            <a:r>
              <a:rPr lang="en-GB" dirty="0">
                <a:solidFill>
                  <a:schemeClr val="accent1"/>
                </a:solidFill>
              </a:rPr>
              <a:t>Q:  What models/techniques did you incorporate into your sessions?</a:t>
            </a:r>
          </a:p>
          <a:p>
            <a:r>
              <a:rPr lang="en-GB" dirty="0">
                <a:solidFill>
                  <a:schemeClr val="accent1"/>
                </a:solidFill>
              </a:rPr>
              <a:t>Q:  What would you differently in the future if using that technique?</a:t>
            </a:r>
          </a:p>
          <a:p>
            <a:r>
              <a:rPr lang="en-GB" dirty="0"/>
              <a:t> </a:t>
            </a:r>
          </a:p>
          <a:p>
            <a:r>
              <a:rPr lang="en-GB" b="1" dirty="0"/>
              <a:t>14:00 – 16:00 Objective 5 achieved.</a:t>
            </a:r>
          </a:p>
          <a:p>
            <a:endParaRPr lang="en-GB" dirty="0"/>
          </a:p>
          <a:p>
            <a:endParaRPr lang="en-GB" dirty="0"/>
          </a:p>
          <a:p>
            <a:endParaRPr lang="en-GB" dirty="0"/>
          </a:p>
          <a:p>
            <a:endParaRPr lang="en-GB" b="1"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12</a:t>
            </a:fld>
            <a:endParaRPr lang="en-GB"/>
          </a:p>
        </p:txBody>
      </p:sp>
    </p:spTree>
    <p:extLst>
      <p:ext uri="{BB962C8B-B14F-4D97-AF65-F5344CB8AC3E}">
        <p14:creationId xmlns:p14="http://schemas.microsoft.com/office/powerpoint/2010/main" val="3268572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90005" y="4400548"/>
            <a:ext cx="6365174" cy="4565321"/>
          </a:xfrm>
        </p:spPr>
        <p:txBody>
          <a:bodyPr/>
          <a:lstStyle/>
          <a:p>
            <a:endParaRPr lang="en-GB" dirty="0"/>
          </a:p>
          <a:p>
            <a:r>
              <a:rPr lang="en-GB" dirty="0"/>
              <a:t>Trainer to set time for all learners to return for online plenary session at approximately </a:t>
            </a:r>
            <a:r>
              <a:rPr lang="en-GB" b="1" dirty="0"/>
              <a:t>15:45.  </a:t>
            </a:r>
            <a:r>
              <a:rPr lang="en-GB" dirty="0"/>
              <a:t>Debrief (15 mins).   </a:t>
            </a:r>
          </a:p>
          <a:p>
            <a:endParaRPr lang="en-GB" dirty="0"/>
          </a:p>
          <a:p>
            <a:r>
              <a:rPr lang="en-GB" dirty="0"/>
              <a:t>Use questions on slide to ensure every learner reflects upon their coaching experience.</a:t>
            </a:r>
          </a:p>
          <a:p>
            <a:endParaRPr lang="en-GB" dirty="0"/>
          </a:p>
          <a:p>
            <a:endParaRPr lang="en-GB" dirty="0"/>
          </a:p>
          <a:p>
            <a:r>
              <a:rPr lang="en-GB" b="1" dirty="0"/>
              <a:t>14:00 – 16:00 Objective 5 achieved.</a:t>
            </a:r>
          </a:p>
          <a:p>
            <a:endParaRPr lang="en-GB" dirty="0"/>
          </a:p>
          <a:p>
            <a:endParaRPr lang="en-GB" dirty="0"/>
          </a:p>
          <a:p>
            <a:endParaRPr lang="en-GB" dirty="0"/>
          </a:p>
          <a:p>
            <a:endParaRPr lang="en-GB" b="1"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13</a:t>
            </a:fld>
            <a:endParaRPr lang="en-GB"/>
          </a:p>
        </p:txBody>
      </p:sp>
    </p:spTree>
    <p:extLst>
      <p:ext uri="{BB962C8B-B14F-4D97-AF65-F5344CB8AC3E}">
        <p14:creationId xmlns:p14="http://schemas.microsoft.com/office/powerpoint/2010/main" val="1867263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77421" y="4400550"/>
            <a:ext cx="6250675" cy="4647916"/>
          </a:xfrm>
        </p:spPr>
        <p:txBody>
          <a:bodyPr/>
          <a:lstStyle/>
          <a:p>
            <a:r>
              <a:rPr lang="en-GB" b="1" dirty="0"/>
              <a:t>Using Coaching  to Best Effect</a:t>
            </a:r>
            <a:r>
              <a:rPr lang="en-GB" dirty="0"/>
              <a:t> : </a:t>
            </a:r>
            <a:r>
              <a:rPr lang="en-GB" b="1" dirty="0"/>
              <a:t>Trainer to use the final four questions </a:t>
            </a:r>
            <a:r>
              <a:rPr lang="en-GB" dirty="0"/>
              <a:t>on Sli.do and reveal the answers to the “open text poll”.  Alternatively, can verbally facilitate this discussion and get learners to put their answers in the “chat” function if using Teams or similar.</a:t>
            </a:r>
          </a:p>
          <a:p>
            <a:r>
              <a:rPr lang="en-GB" dirty="0">
                <a:solidFill>
                  <a:schemeClr val="accent1"/>
                </a:solidFill>
              </a:rPr>
              <a:t>Q1:  How can coaching/mentoring impact positively on your training?  </a:t>
            </a:r>
          </a:p>
          <a:p>
            <a:r>
              <a:rPr lang="en-GB" dirty="0">
                <a:solidFill>
                  <a:schemeClr val="accent1"/>
                </a:solidFill>
              </a:rPr>
              <a:t>Q2: What could be a barrier to you incorporating coaching/mentoring into your training?</a:t>
            </a:r>
          </a:p>
          <a:p>
            <a:r>
              <a:rPr lang="en-GB" dirty="0">
                <a:solidFill>
                  <a:schemeClr val="accent1"/>
                </a:solidFill>
              </a:rPr>
              <a:t>Q3:  How could you overcome these barriers?</a:t>
            </a:r>
          </a:p>
          <a:p>
            <a:r>
              <a:rPr lang="en-GB" dirty="0">
                <a:solidFill>
                  <a:schemeClr val="accent1"/>
                </a:solidFill>
              </a:rPr>
              <a:t>Q4.  How can you embed and promote the use of Coaching/Mentoring within your training Unit?</a:t>
            </a:r>
          </a:p>
          <a:p>
            <a:r>
              <a:rPr lang="en-GB" dirty="0"/>
              <a:t>Possible answers could include:</a:t>
            </a:r>
          </a:p>
          <a:p>
            <a:r>
              <a:rPr lang="en-GB" dirty="0"/>
              <a:t>Q1:  Increased trust and confidence in trainers, increased confidence in ability, more engagement, more open dialogue and exchange of ideas etc.</a:t>
            </a:r>
          </a:p>
          <a:p>
            <a:r>
              <a:rPr lang="en-GB" dirty="0"/>
              <a:t>Q2:  Affect timings of lessons, involve more 1:1 conversations eating into trainer breaks.  More demand outside of classroom commitments. </a:t>
            </a:r>
            <a:r>
              <a:rPr lang="en-GB" dirty="0" err="1"/>
              <a:t>etc</a:t>
            </a:r>
            <a:endParaRPr lang="en-GB" dirty="0"/>
          </a:p>
          <a:p>
            <a:r>
              <a:rPr lang="en-GB" dirty="0"/>
              <a:t>Q3:  </a:t>
            </a:r>
            <a:r>
              <a:rPr lang="en-GB" dirty="0" err="1"/>
              <a:t>Rota</a:t>
            </a:r>
            <a:r>
              <a:rPr lang="en-GB" dirty="0"/>
              <a:t> in time outside of classroom commitments.  Promote benefits to team.  Book meeting rooms/time for coaching in advance, access coaches outside of own Unit if appropriate etc.</a:t>
            </a:r>
          </a:p>
          <a:p>
            <a:r>
              <a:rPr lang="en-GB" dirty="0"/>
              <a:t>Q4:  Collect evidence to support the benefits.  Put as an Agenda item on Team Meetings.   Commit to coaching./mentoring relationships and ensure that they are given your priority.</a:t>
            </a:r>
          </a:p>
          <a:p>
            <a:endParaRPr lang="en-GB" dirty="0"/>
          </a:p>
          <a:p>
            <a:r>
              <a:rPr lang="en-GB" b="1" dirty="0"/>
              <a:t>Task 6:  Individual Task ten mins</a:t>
            </a:r>
          </a:p>
          <a:p>
            <a:r>
              <a:rPr lang="en-GB" dirty="0"/>
              <a:t>Provide copy of </a:t>
            </a:r>
            <a:r>
              <a:rPr lang="en-GB" b="1" dirty="0"/>
              <a:t>CPD sheet.  </a:t>
            </a:r>
            <a:r>
              <a:rPr lang="en-GB" dirty="0"/>
              <a:t>Task learners with recording this CPD activity which can then be uploaded onto on their “Perform” record at the earliest opportunity.</a:t>
            </a:r>
          </a:p>
          <a:p>
            <a:endParaRPr lang="en-GB" dirty="0"/>
          </a:p>
          <a:p>
            <a:endParaRPr lang="en-GB" dirty="0"/>
          </a:p>
          <a:p>
            <a:r>
              <a:rPr lang="en-GB" b="1" dirty="0"/>
              <a:t>16:00 – 16:25 Objective 6 achieved.</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14</a:t>
            </a:fld>
            <a:endParaRPr lang="en-GB"/>
          </a:p>
        </p:txBody>
      </p:sp>
    </p:spTree>
    <p:extLst>
      <p:ext uri="{BB962C8B-B14F-4D97-AF65-F5344CB8AC3E}">
        <p14:creationId xmlns:p14="http://schemas.microsoft.com/office/powerpoint/2010/main" val="2893623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42504" y="4400549"/>
            <a:ext cx="6715495" cy="4577195"/>
          </a:xfrm>
        </p:spPr>
        <p:txBody>
          <a:bodyPr/>
          <a:lstStyle/>
          <a:p>
            <a:r>
              <a:rPr lang="en-GB" dirty="0"/>
              <a:t>Revisit aim and objectives.  </a:t>
            </a:r>
          </a:p>
          <a:p>
            <a:endParaRPr lang="en-GB" dirty="0"/>
          </a:p>
          <a:p>
            <a:endParaRPr lang="en-GB" dirty="0"/>
          </a:p>
          <a:p>
            <a:r>
              <a:rPr lang="en-GB" dirty="0"/>
              <a:t>Explain about </a:t>
            </a:r>
            <a:r>
              <a:rPr lang="en-GB" dirty="0" err="1"/>
              <a:t>Slido</a:t>
            </a:r>
            <a:r>
              <a:rPr lang="en-GB" dirty="0"/>
              <a:t> evaluation tool and provide learners with opportunity to complete online. Trainer to ask learners if they have any questions or comments in relation to this CPD course.   </a:t>
            </a:r>
          </a:p>
          <a:p>
            <a:r>
              <a:rPr lang="en-GB" dirty="0"/>
              <a:t>Close course.</a:t>
            </a:r>
          </a:p>
          <a:p>
            <a:endParaRPr lang="en-GB" dirty="0"/>
          </a:p>
          <a:p>
            <a:endParaRPr lang="en-GB" dirty="0"/>
          </a:p>
          <a:p>
            <a:r>
              <a:rPr lang="en-GB"/>
              <a:t>16:25 – 16:30</a:t>
            </a:r>
            <a:endParaRPr lang="en-GB" dirty="0"/>
          </a:p>
          <a:p>
            <a:endParaRPr lang="en-GB" dirty="0"/>
          </a:p>
        </p:txBody>
      </p:sp>
      <p:sp>
        <p:nvSpPr>
          <p:cNvPr id="4" name="Slide Number Placeholder 3"/>
          <p:cNvSpPr>
            <a:spLocks noGrp="1"/>
          </p:cNvSpPr>
          <p:nvPr>
            <p:ph type="sldNum" sz="quarter" idx="10"/>
          </p:nvPr>
        </p:nvSpPr>
        <p:spPr/>
        <p:txBody>
          <a:bodyPr/>
          <a:lstStyle/>
          <a:p>
            <a:fld id="{06362357-77F8-469C-AB82-3C33F29C5300}" type="slidenum">
              <a:rPr lang="en-GB" smtClean="0"/>
              <a:t>15</a:t>
            </a:fld>
            <a:endParaRPr lang="en-GB"/>
          </a:p>
        </p:txBody>
      </p:sp>
    </p:spTree>
    <p:extLst>
      <p:ext uri="{BB962C8B-B14F-4D97-AF65-F5344CB8AC3E}">
        <p14:creationId xmlns:p14="http://schemas.microsoft.com/office/powerpoint/2010/main" val="3782756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1.jp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24.jpeg"/><Relationship Id="rId4" Type="http://schemas.openxmlformats.org/officeDocument/2006/relationships/image" Target="../media/image23.jp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8322" y="221717"/>
            <a:ext cx="4220637" cy="5755422"/>
          </a:xfrm>
          <a:prstGeom prst="rect">
            <a:avLst/>
          </a:prstGeom>
          <a:noFill/>
        </p:spPr>
        <p:txBody>
          <a:bodyPr wrap="square" rtlCol="0">
            <a:spAutoFit/>
          </a:bodyPr>
          <a:lstStyle/>
          <a:p>
            <a:pPr lvl="0" algn="ctr">
              <a:spcBef>
                <a:spcPct val="0"/>
              </a:spcBef>
            </a:pPr>
            <a:r>
              <a:rPr lang="en-GB" altLang="en-US" sz="4000" b="1" dirty="0">
                <a:solidFill>
                  <a:prstClr val="white"/>
                </a:solidFill>
                <a:latin typeface="Arial" panose="020B0604020202020204" pitchFamily="34" charset="0"/>
              </a:rPr>
              <a:t>Continuous</a:t>
            </a:r>
          </a:p>
          <a:p>
            <a:pPr lvl="0" algn="ctr">
              <a:spcBef>
                <a:spcPct val="0"/>
              </a:spcBef>
            </a:pPr>
            <a:r>
              <a:rPr lang="en-GB" altLang="en-US" sz="4000" b="1" dirty="0">
                <a:solidFill>
                  <a:prstClr val="white"/>
                </a:solidFill>
                <a:latin typeface="Arial" panose="020B0604020202020204" pitchFamily="34" charset="0"/>
              </a:rPr>
              <a:t>Professional</a:t>
            </a:r>
          </a:p>
          <a:p>
            <a:pPr lvl="0" algn="ctr">
              <a:spcBef>
                <a:spcPct val="0"/>
              </a:spcBef>
            </a:pPr>
            <a:r>
              <a:rPr lang="en-GB" altLang="en-US" sz="4000" b="1" dirty="0">
                <a:solidFill>
                  <a:prstClr val="white"/>
                </a:solidFill>
                <a:latin typeface="Arial" panose="020B0604020202020204" pitchFamily="34" charset="0"/>
              </a:rPr>
              <a:t>Development </a:t>
            </a:r>
          </a:p>
          <a:p>
            <a:pPr lvl="0" algn="ctr">
              <a:spcBef>
                <a:spcPct val="0"/>
              </a:spcBef>
            </a:pPr>
            <a:r>
              <a:rPr lang="en-GB" altLang="en-US" sz="4000" b="1" dirty="0">
                <a:solidFill>
                  <a:prstClr val="white"/>
                </a:solidFill>
                <a:latin typeface="Arial" panose="020B0604020202020204" pitchFamily="34" charset="0"/>
              </a:rPr>
              <a:t>For Trainers</a:t>
            </a:r>
          </a:p>
          <a:p>
            <a:pPr lvl="0" algn="ctr">
              <a:spcBef>
                <a:spcPct val="0"/>
              </a:spcBef>
            </a:pPr>
            <a:endParaRPr lang="en-GB" altLang="en-US" sz="4000" b="1" dirty="0">
              <a:solidFill>
                <a:prstClr val="white"/>
              </a:solidFill>
              <a:latin typeface="Arial" panose="020B0604020202020204" pitchFamily="34" charset="0"/>
            </a:endParaRPr>
          </a:p>
          <a:p>
            <a:pPr algn="ctr">
              <a:spcBef>
                <a:spcPct val="0"/>
              </a:spcBef>
              <a:buFontTx/>
              <a:buNone/>
            </a:pPr>
            <a:r>
              <a:rPr lang="en-GB" altLang="en-US" sz="3200" b="1" dirty="0">
                <a:solidFill>
                  <a:schemeClr val="bg1"/>
                </a:solidFill>
                <a:latin typeface="Arial" panose="020B0604020202020204" pitchFamily="34" charset="0"/>
              </a:rPr>
              <a:t>Coaching &amp; Mentoring 2021</a:t>
            </a:r>
          </a:p>
          <a:p>
            <a:pPr algn="ctr">
              <a:spcBef>
                <a:spcPct val="0"/>
              </a:spcBef>
              <a:buFontTx/>
              <a:buNone/>
            </a:pPr>
            <a:r>
              <a:rPr lang="en-GB" altLang="en-US" sz="3200" b="1" dirty="0">
                <a:solidFill>
                  <a:schemeClr val="bg1"/>
                </a:solidFill>
                <a:latin typeface="Arial" panose="020B0604020202020204" pitchFamily="34" charset="0"/>
              </a:rPr>
              <a:t>(Blended Learning Programme)</a:t>
            </a:r>
          </a:p>
          <a:p>
            <a:pPr lvl="0" algn="ctr">
              <a:spcBef>
                <a:spcPct val="0"/>
              </a:spcBef>
            </a:pPr>
            <a:endParaRPr lang="en-GB" altLang="en-US" sz="4000" b="1" dirty="0">
              <a:solidFill>
                <a:prstClr val="white"/>
              </a:solidFill>
              <a:latin typeface="Arial" panose="020B0604020202020204" pitchFamily="34" charset="0"/>
            </a:endParaRPr>
          </a:p>
        </p:txBody>
      </p:sp>
    </p:spTree>
    <p:extLst>
      <p:ext uri="{BB962C8B-B14F-4D97-AF65-F5344CB8AC3E}">
        <p14:creationId xmlns:p14="http://schemas.microsoft.com/office/powerpoint/2010/main" val="71127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280566" y="6167207"/>
            <a:ext cx="6322017" cy="584775"/>
          </a:xfrm>
          <a:prstGeom prst="rect">
            <a:avLst/>
          </a:prstGeom>
          <a:noFill/>
        </p:spPr>
        <p:txBody>
          <a:bodyPr wrap="square" rtlCol="0">
            <a:spAutoFit/>
          </a:bodyPr>
          <a:lstStyle/>
          <a:p>
            <a:r>
              <a:rPr lang="en-GB" sz="3200" b="1" dirty="0">
                <a:solidFill>
                  <a:schemeClr val="bg1"/>
                </a:solidFill>
                <a:latin typeface="Verdana" panose="020B0604030504040204" pitchFamily="34" charset="0"/>
                <a:ea typeface="Verdana" panose="020B0604030504040204" pitchFamily="34" charset="0"/>
                <a:cs typeface="Verdana" panose="020B0604030504040204" pitchFamily="34" charset="0"/>
              </a:rPr>
              <a:t>WELCOME</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5818" y="713048"/>
            <a:ext cx="3200711" cy="2188722"/>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57516" y="471498"/>
            <a:ext cx="3950414" cy="2023383"/>
          </a:xfrm>
          <a:prstGeom prst="rect">
            <a:avLst/>
          </a:prstGeom>
          <a:effectLst>
            <a:softEdge rad="304800"/>
          </a:effec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89462" y="2869059"/>
            <a:ext cx="3004464" cy="3004464"/>
          </a:xfrm>
          <a:prstGeom prst="rect">
            <a:avLst/>
          </a:prstGeom>
          <a:effectLst>
            <a:softEdge rad="304800"/>
          </a:effectLst>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86675" y="160338"/>
            <a:ext cx="3718934" cy="3294142"/>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17015" y="2959210"/>
            <a:ext cx="4670151" cy="2824162"/>
          </a:xfrm>
          <a:prstGeom prst="rect">
            <a:avLst/>
          </a:prstGeom>
          <a:effectLst>
            <a:softEdge rad="342900"/>
          </a:effectLst>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97427" y="154817"/>
            <a:ext cx="11502736" cy="1323439"/>
          </a:xfrm>
          <a:prstGeom prst="rect">
            <a:avLst/>
          </a:prstGeom>
        </p:spPr>
        <p:txBody>
          <a:bodyPr wrap="square">
            <a:spAutoFit/>
          </a:bodyPr>
          <a:lstStyle/>
          <a:p>
            <a:pPr algn="ctr">
              <a:spcBef>
                <a:spcPct val="0"/>
              </a:spcBef>
              <a:buFontTx/>
              <a:buNone/>
            </a:pPr>
            <a:r>
              <a:rPr lang="en-GB" altLang="en-US" sz="4000" b="1" dirty="0">
                <a:solidFill>
                  <a:srgbClr val="002060"/>
                </a:solidFill>
                <a:latin typeface="Arial" panose="020B0604020202020204" pitchFamily="34" charset="0"/>
                <a:cs typeface="Arial" panose="020B0604020202020204" pitchFamily="34" charset="0"/>
              </a:rPr>
              <a:t>AIM: </a:t>
            </a:r>
            <a:r>
              <a:rPr lang="en-GB" altLang="en-US" sz="4000" dirty="0">
                <a:solidFill>
                  <a:srgbClr val="002060"/>
                </a:solidFill>
                <a:latin typeface="Arial" panose="020B0604020202020204" pitchFamily="34" charset="0"/>
                <a:cs typeface="Arial" panose="020B0604020202020204" pitchFamily="34" charset="0"/>
              </a:rPr>
              <a:t>To enhance trainers’ coaching and mentoring skills.</a:t>
            </a:r>
          </a:p>
        </p:txBody>
      </p:sp>
      <p:sp>
        <p:nvSpPr>
          <p:cNvPr id="3" name="Rectangle 2"/>
          <p:cNvSpPr/>
          <p:nvPr/>
        </p:nvSpPr>
        <p:spPr>
          <a:xfrm>
            <a:off x="1097486" y="1604176"/>
            <a:ext cx="10602677" cy="4093428"/>
          </a:xfrm>
          <a:prstGeom prst="rect">
            <a:avLst/>
          </a:prstGeom>
        </p:spPr>
        <p:txBody>
          <a:bodyPr wrap="square">
            <a:spAutoFit/>
          </a:bodyPr>
          <a:lstStyle/>
          <a:p>
            <a:pPr>
              <a:spcBef>
                <a:spcPct val="0"/>
              </a:spcBef>
              <a:defRPr/>
            </a:pPr>
            <a:r>
              <a:rPr lang="en-GB" altLang="en-US" sz="3200" i="1" dirty="0">
                <a:solidFill>
                  <a:srgbClr val="000090"/>
                </a:solidFill>
                <a:latin typeface="Arial" panose="020B0604020202020204" pitchFamily="34" charset="0"/>
                <a:cs typeface="Arial" panose="020B0604020202020204" pitchFamily="34" charset="0"/>
              </a:rPr>
              <a:t>By the end of this lesson you will be able to:</a:t>
            </a:r>
          </a:p>
          <a:p>
            <a:pPr marL="285750" lvl="0" indent="-285750">
              <a:spcBef>
                <a:spcPts val="1200"/>
              </a:spcBef>
              <a:buFont typeface="Arial" panose="020B0604020202020204" pitchFamily="34" charset="0"/>
              <a:buChar char="•"/>
            </a:pPr>
            <a:r>
              <a:rPr lang="en-GB" sz="2400" dirty="0"/>
              <a:t>Define coaching and mentoring.</a:t>
            </a:r>
          </a:p>
          <a:p>
            <a:pPr marL="285750" lvl="0" indent="-285750">
              <a:spcBef>
                <a:spcPts val="1200"/>
              </a:spcBef>
              <a:buFont typeface="Arial" panose="020B0604020202020204" pitchFamily="34" charset="0"/>
              <a:buChar char="•"/>
            </a:pPr>
            <a:r>
              <a:rPr lang="en-GB" sz="2400" dirty="0"/>
              <a:t>Explain similarities between coaching and mentoring.</a:t>
            </a:r>
          </a:p>
          <a:p>
            <a:pPr marL="285750" lvl="0" indent="-285750">
              <a:spcBef>
                <a:spcPts val="1200"/>
              </a:spcBef>
              <a:buFont typeface="Arial" panose="020B0604020202020204" pitchFamily="34" charset="0"/>
              <a:buChar char="•"/>
            </a:pPr>
            <a:r>
              <a:rPr lang="en-GB" sz="2400" dirty="0"/>
              <a:t>Identify styles of communication used when coaching and mentoring.</a:t>
            </a:r>
          </a:p>
          <a:p>
            <a:pPr marL="285750" lvl="0" indent="-285750">
              <a:spcBef>
                <a:spcPts val="1200"/>
              </a:spcBef>
              <a:buFont typeface="Arial" panose="020B0604020202020204" pitchFamily="34" charset="0"/>
              <a:buChar char="•"/>
            </a:pPr>
            <a:r>
              <a:rPr lang="en-GB" sz="2400" dirty="0"/>
              <a:t>Explain a variety of coaching techniques.</a:t>
            </a:r>
          </a:p>
          <a:p>
            <a:pPr marL="285750" lvl="0" indent="-285750">
              <a:spcBef>
                <a:spcPts val="1200"/>
              </a:spcBef>
              <a:buFont typeface="Arial" panose="020B0604020202020204" pitchFamily="34" charset="0"/>
              <a:buChar char="•"/>
            </a:pPr>
            <a:r>
              <a:rPr lang="en-GB" sz="2400" dirty="0"/>
              <a:t>Demonstrate coaching techniques.</a:t>
            </a:r>
          </a:p>
          <a:p>
            <a:pPr marL="285750" indent="-285750">
              <a:spcBef>
                <a:spcPts val="1200"/>
              </a:spcBef>
              <a:buFont typeface="Arial" panose="020B0604020202020204" pitchFamily="34" charset="0"/>
              <a:buChar char="•"/>
            </a:pPr>
            <a:r>
              <a:rPr lang="en-GB" sz="2400" dirty="0"/>
              <a:t>Evaluate how coaching and mentoring is used to best effect in a training environment.</a:t>
            </a:r>
            <a:endParaRPr lang="en-GB" altLang="en-US" sz="2400" i="1" dirty="0">
              <a:solidFill>
                <a:srgbClr val="000090"/>
              </a:solidFill>
              <a:latin typeface="Arial" panose="020B0604020202020204" pitchFamily="34" charset="0"/>
              <a:cs typeface="Arial" panose="020B0604020202020204" pitchFamily="34" charset="0"/>
            </a:endParaRPr>
          </a:p>
        </p:txBody>
      </p:sp>
      <p:sp>
        <p:nvSpPr>
          <p:cNvPr id="4" name="TextBox 3"/>
          <p:cNvSpPr txBox="1"/>
          <p:nvPr/>
        </p:nvSpPr>
        <p:spPr>
          <a:xfrm>
            <a:off x="1280566" y="6167207"/>
            <a:ext cx="6322017" cy="584775"/>
          </a:xfrm>
          <a:prstGeom prst="rect">
            <a:avLst/>
          </a:prstGeom>
          <a:noFill/>
        </p:spPr>
        <p:txBody>
          <a:bodyPr wrap="square" rtlCol="0">
            <a:spAutoFit/>
          </a:bodyPr>
          <a:lstStyle/>
          <a:p>
            <a:r>
              <a:rPr lang="en-GB" sz="3200" b="1" dirty="0">
                <a:solidFill>
                  <a:schemeClr val="bg1"/>
                </a:solidFill>
                <a:latin typeface="Verdana" panose="020B0604030504040204" pitchFamily="34" charset="0"/>
                <a:ea typeface="Verdana" panose="020B0604030504040204" pitchFamily="34" charset="0"/>
                <a:cs typeface="Verdana" panose="020B0604030504040204" pitchFamily="34" charset="0"/>
              </a:rPr>
              <a:t>AIM &amp; OBJECTIVES</a:t>
            </a:r>
          </a:p>
        </p:txBody>
      </p:sp>
    </p:spTree>
    <p:extLst>
      <p:ext uri="{BB962C8B-B14F-4D97-AF65-F5344CB8AC3E}">
        <p14:creationId xmlns:p14="http://schemas.microsoft.com/office/powerpoint/2010/main" val="273727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280566" y="6167207"/>
            <a:ext cx="6322017" cy="584775"/>
          </a:xfrm>
          <a:prstGeom prst="rect">
            <a:avLst/>
          </a:prstGeom>
          <a:noFill/>
        </p:spPr>
        <p:txBody>
          <a:bodyPr wrap="square" rtlCol="0">
            <a:spAutoFit/>
          </a:bodyPr>
          <a:lstStyle/>
          <a:p>
            <a:r>
              <a:rPr lang="en-GB" sz="3200" b="1" dirty="0">
                <a:solidFill>
                  <a:schemeClr val="bg1"/>
                </a:solidFill>
                <a:latin typeface="Verdana" panose="020B0604030504040204" pitchFamily="34" charset="0"/>
                <a:ea typeface="Verdana" panose="020B0604030504040204" pitchFamily="34" charset="0"/>
                <a:cs typeface="Verdana" panose="020B0604030504040204" pitchFamily="34" charset="0"/>
              </a:rPr>
              <a:t>Sli.do</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78785" y="440063"/>
            <a:ext cx="3505404" cy="3505404"/>
          </a:xfrm>
          <a:prstGeom prst="rect">
            <a:avLst/>
          </a:prstGeom>
        </p:spPr>
      </p:pic>
      <p:sp>
        <p:nvSpPr>
          <p:cNvPr id="3" name="Rectangle 2"/>
          <p:cNvSpPr/>
          <p:nvPr/>
        </p:nvSpPr>
        <p:spPr>
          <a:xfrm>
            <a:off x="4043595" y="3681137"/>
            <a:ext cx="3910045" cy="923330"/>
          </a:xfrm>
          <a:prstGeom prst="rect">
            <a:avLst/>
          </a:prstGeom>
        </p:spPr>
        <p:txBody>
          <a:bodyPr wrap="none">
            <a:spAutoFit/>
          </a:bodyPr>
          <a:lstStyle/>
          <a:p>
            <a:r>
              <a:rPr lang="en-GB" sz="5400" dirty="0"/>
              <a:t>Code #R0556</a:t>
            </a:r>
          </a:p>
        </p:txBody>
      </p:sp>
      <p:sp>
        <p:nvSpPr>
          <p:cNvPr id="5" name="Rectangle 4">
            <a:extLst>
              <a:ext uri="{FF2B5EF4-FFF2-40B4-BE49-F238E27FC236}">
                <a16:creationId xmlns:a16="http://schemas.microsoft.com/office/drawing/2014/main" id="{3295D8C6-A347-4640-9D27-47524FA28729}"/>
              </a:ext>
            </a:extLst>
          </p:cNvPr>
          <p:cNvSpPr/>
          <p:nvPr/>
        </p:nvSpPr>
        <p:spPr>
          <a:xfrm>
            <a:off x="3061444" y="4862617"/>
            <a:ext cx="6322016" cy="584775"/>
          </a:xfrm>
          <a:prstGeom prst="rect">
            <a:avLst/>
          </a:prstGeom>
        </p:spPr>
        <p:txBody>
          <a:bodyPr wrap="square">
            <a:spAutoFit/>
          </a:bodyPr>
          <a:lstStyle/>
          <a:p>
            <a:r>
              <a:rPr lang="en-GB" sz="3200" dirty="0"/>
              <a:t>https://app.sli.do/event/cr7bitll</a:t>
            </a:r>
          </a:p>
        </p:txBody>
      </p:sp>
      <p:pic>
        <p:nvPicPr>
          <p:cNvPr id="6" name="Picture 5">
            <a:extLst>
              <a:ext uri="{FF2B5EF4-FFF2-40B4-BE49-F238E27FC236}">
                <a16:creationId xmlns:a16="http://schemas.microsoft.com/office/drawing/2014/main" id="{18F79AA0-8F6E-4439-84C6-FAAAFC2BA29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71817" y="207823"/>
            <a:ext cx="4767355" cy="3575119"/>
          </a:xfrm>
          <a:prstGeom prst="rect">
            <a:avLst/>
          </a:prstGeom>
        </p:spPr>
      </p:pic>
    </p:spTree>
    <p:extLst>
      <p:ext uri="{BB962C8B-B14F-4D97-AF65-F5344CB8AC3E}">
        <p14:creationId xmlns:p14="http://schemas.microsoft.com/office/powerpoint/2010/main" val="730434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498710" y="626856"/>
            <a:ext cx="5078273" cy="3539430"/>
          </a:xfrm>
          <a:prstGeom prst="rect">
            <a:avLst/>
          </a:prstGeom>
          <a:noFill/>
        </p:spPr>
        <p:txBody>
          <a:bodyPr wrap="square" rtlCol="0">
            <a:spAutoFit/>
          </a:bodyPr>
          <a:lstStyle/>
          <a:p>
            <a:r>
              <a:rPr lang="en-GB" sz="3200" b="1" dirty="0"/>
              <a:t>TASK:</a:t>
            </a:r>
          </a:p>
          <a:p>
            <a:endParaRPr lang="en-GB" sz="3200" b="1" dirty="0"/>
          </a:p>
          <a:p>
            <a:r>
              <a:rPr lang="en-GB" sz="3200" b="1" dirty="0"/>
              <a:t>GROUP A</a:t>
            </a:r>
          </a:p>
          <a:p>
            <a:r>
              <a:rPr lang="en-GB" sz="3200" b="1" dirty="0"/>
              <a:t>Define “mentor”.</a:t>
            </a:r>
          </a:p>
          <a:p>
            <a:endParaRPr lang="en-GB" sz="3200" b="1" dirty="0"/>
          </a:p>
          <a:p>
            <a:r>
              <a:rPr lang="en-GB" sz="3200" b="1" dirty="0"/>
              <a:t>GROUP B:</a:t>
            </a:r>
          </a:p>
          <a:p>
            <a:r>
              <a:rPr lang="en-GB" sz="3200" b="1" dirty="0"/>
              <a:t>Define “coach”.</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28588" y="421739"/>
            <a:ext cx="7212149" cy="3062237"/>
          </a:xfrm>
          <a:prstGeom prst="rect">
            <a:avLst/>
          </a:prstGeom>
          <a:effectLst>
            <a:softEdge rad="304800"/>
          </a:effectLst>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67002" y="3391030"/>
            <a:ext cx="7073735" cy="2574054"/>
          </a:xfrm>
          <a:prstGeom prst="rect">
            <a:avLst/>
          </a:prstGeom>
          <a:effectLst>
            <a:softEdge rad="152400"/>
          </a:effectLst>
        </p:spPr>
      </p:pic>
      <p:sp>
        <p:nvSpPr>
          <p:cNvPr id="5" name="TextBox 4"/>
          <p:cNvSpPr txBox="1"/>
          <p:nvPr/>
        </p:nvSpPr>
        <p:spPr>
          <a:xfrm>
            <a:off x="1280566" y="6167207"/>
            <a:ext cx="6322017" cy="584775"/>
          </a:xfrm>
          <a:prstGeom prst="rect">
            <a:avLst/>
          </a:prstGeom>
          <a:noFill/>
        </p:spPr>
        <p:txBody>
          <a:bodyPr wrap="square" rtlCol="0">
            <a:spAutoFit/>
          </a:bodyPr>
          <a:lstStyle/>
          <a:p>
            <a:r>
              <a:rPr lang="en-GB" sz="3200" b="1" dirty="0">
                <a:solidFill>
                  <a:schemeClr val="bg1"/>
                </a:solidFill>
                <a:latin typeface="Verdana" panose="020B0604030504040204" pitchFamily="34" charset="0"/>
                <a:ea typeface="Verdana" panose="020B0604030504040204" pitchFamily="34" charset="0"/>
                <a:cs typeface="Verdana" panose="020B0604030504040204" pitchFamily="34" charset="0"/>
              </a:rPr>
              <a:t>TASK</a:t>
            </a:r>
          </a:p>
        </p:txBody>
      </p:sp>
    </p:spTree>
    <p:extLst>
      <p:ext uri="{BB962C8B-B14F-4D97-AF65-F5344CB8AC3E}">
        <p14:creationId xmlns:p14="http://schemas.microsoft.com/office/powerpoint/2010/main" val="83291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334295" y="790155"/>
            <a:ext cx="7208323" cy="3539430"/>
          </a:xfrm>
          <a:prstGeom prst="rect">
            <a:avLst/>
          </a:prstGeom>
          <a:noFill/>
        </p:spPr>
        <p:txBody>
          <a:bodyPr wrap="square" rtlCol="0">
            <a:spAutoFit/>
          </a:bodyPr>
          <a:lstStyle/>
          <a:p>
            <a:r>
              <a:rPr lang="en-GB" sz="3200" b="1" dirty="0"/>
              <a:t>TASK:</a:t>
            </a:r>
          </a:p>
          <a:p>
            <a:endParaRPr lang="en-GB" sz="3200" b="1" dirty="0"/>
          </a:p>
          <a:p>
            <a:r>
              <a:rPr lang="en-GB" sz="3200" b="1" dirty="0"/>
              <a:t>GROUP A</a:t>
            </a:r>
          </a:p>
          <a:p>
            <a:r>
              <a:rPr lang="en-GB" sz="3200" b="1" dirty="0"/>
              <a:t>List the skills required to be a coach.</a:t>
            </a:r>
          </a:p>
          <a:p>
            <a:endParaRPr lang="en-GB" sz="3200" b="1" dirty="0"/>
          </a:p>
          <a:p>
            <a:r>
              <a:rPr lang="en-GB" sz="3200" b="1" dirty="0"/>
              <a:t>GROUP B:</a:t>
            </a:r>
          </a:p>
          <a:p>
            <a:r>
              <a:rPr lang="en-GB" sz="3200" b="1" dirty="0"/>
              <a:t>List the skills required to be a mentor.</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98041" y="389509"/>
            <a:ext cx="3517708" cy="4785997"/>
          </a:xfrm>
          <a:prstGeom prst="rect">
            <a:avLst/>
          </a:prstGeom>
        </p:spPr>
      </p:pic>
      <p:sp>
        <p:nvSpPr>
          <p:cNvPr id="4" name="TextBox 3"/>
          <p:cNvSpPr txBox="1"/>
          <p:nvPr/>
        </p:nvSpPr>
        <p:spPr>
          <a:xfrm>
            <a:off x="1280566" y="6167207"/>
            <a:ext cx="6322017" cy="584775"/>
          </a:xfrm>
          <a:prstGeom prst="rect">
            <a:avLst/>
          </a:prstGeom>
          <a:noFill/>
        </p:spPr>
        <p:txBody>
          <a:bodyPr wrap="square" rtlCol="0">
            <a:spAutoFit/>
          </a:bodyPr>
          <a:lstStyle/>
          <a:p>
            <a:r>
              <a:rPr lang="en-GB" sz="3200" b="1" dirty="0">
                <a:solidFill>
                  <a:schemeClr val="bg1"/>
                </a:solidFill>
                <a:latin typeface="Verdana" panose="020B0604030504040204" pitchFamily="34" charset="0"/>
                <a:ea typeface="Verdana" panose="020B0604030504040204" pitchFamily="34" charset="0"/>
                <a:cs typeface="Verdana" panose="020B0604030504040204" pitchFamily="34" charset="0"/>
              </a:rPr>
              <a:t>TASK</a:t>
            </a:r>
          </a:p>
        </p:txBody>
      </p:sp>
    </p:spTree>
    <p:extLst>
      <p:ext uri="{BB962C8B-B14F-4D97-AF65-F5344CB8AC3E}">
        <p14:creationId xmlns:p14="http://schemas.microsoft.com/office/powerpoint/2010/main" val="823622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39503" y="3392900"/>
            <a:ext cx="3005139" cy="3005139"/>
          </a:xfrm>
          <a:prstGeom prst="rect">
            <a:avLst/>
          </a:prstGeom>
          <a:effectLst>
            <a:softEdge rad="12700"/>
          </a:effectLst>
        </p:spPr>
      </p:pic>
      <p:sp>
        <p:nvSpPr>
          <p:cNvPr id="3" name="TextBox 2"/>
          <p:cNvSpPr txBox="1"/>
          <p:nvPr/>
        </p:nvSpPr>
        <p:spPr>
          <a:xfrm>
            <a:off x="1149927" y="6167207"/>
            <a:ext cx="9088582" cy="461665"/>
          </a:xfrm>
          <a:prstGeom prst="rect">
            <a:avLst/>
          </a:prstGeom>
          <a:noFill/>
        </p:spPr>
        <p:txBody>
          <a:bodyPr wrap="squar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Coach or Mentor?</a:t>
            </a:r>
            <a:endPar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
        <p:nvSpPr>
          <p:cNvPr id="4" name="TextBox 3">
            <a:extLst>
              <a:ext uri="{FF2B5EF4-FFF2-40B4-BE49-F238E27FC236}">
                <a16:creationId xmlns:a16="http://schemas.microsoft.com/office/drawing/2014/main" id="{A5FC0EBE-D4C5-4161-8E9B-FAA90AF954D7}"/>
              </a:ext>
            </a:extLst>
          </p:cNvPr>
          <p:cNvSpPr txBox="1"/>
          <p:nvPr/>
        </p:nvSpPr>
        <p:spPr>
          <a:xfrm>
            <a:off x="267084" y="86006"/>
            <a:ext cx="10854267" cy="4832092"/>
          </a:xfrm>
          <a:prstGeom prst="rect">
            <a:avLst/>
          </a:prstGeom>
          <a:noFill/>
        </p:spPr>
        <p:txBody>
          <a:bodyPr wrap="square" rtlCol="0">
            <a:spAutoFit/>
          </a:bodyPr>
          <a:lstStyle/>
          <a:p>
            <a:r>
              <a:rPr lang="en-GB" sz="4400" b="1" dirty="0"/>
              <a:t>Make notes in relation to each conversation…  Consider:</a:t>
            </a:r>
          </a:p>
          <a:p>
            <a:endParaRPr lang="en-GB" sz="4400" b="1" dirty="0"/>
          </a:p>
          <a:p>
            <a:pPr marL="571500" indent="-571500">
              <a:buFont typeface="Arial" panose="020B0604020202020204" pitchFamily="34" charset="0"/>
              <a:buChar char="•"/>
            </a:pPr>
            <a:r>
              <a:rPr lang="en-GB" sz="4400" b="1" dirty="0"/>
              <a:t>Questioning techniques used.</a:t>
            </a:r>
            <a:endParaRPr lang="en-GB" sz="4400" dirty="0"/>
          </a:p>
          <a:p>
            <a:pPr marL="571500" lvl="0" indent="-571500">
              <a:buFont typeface="Arial" panose="020B0604020202020204" pitchFamily="34" charset="0"/>
              <a:buChar char="•"/>
            </a:pPr>
            <a:r>
              <a:rPr lang="en-GB" sz="4400" b="1" dirty="0"/>
              <a:t>Communication styles/skills demonstrated.</a:t>
            </a:r>
            <a:endParaRPr lang="en-GB" sz="4400" dirty="0"/>
          </a:p>
          <a:p>
            <a:pPr marL="571500" lvl="0" indent="-571500">
              <a:buFont typeface="Arial" panose="020B0604020202020204" pitchFamily="34" charset="0"/>
              <a:buChar char="•"/>
            </a:pPr>
            <a:r>
              <a:rPr lang="en-GB" sz="4400" b="1" dirty="0"/>
              <a:t>Non-verbal communication styles/skills demonstrated.</a:t>
            </a:r>
            <a:endParaRPr lang="en-GB" sz="4400" dirty="0"/>
          </a:p>
        </p:txBody>
      </p:sp>
    </p:spTree>
    <p:extLst>
      <p:ext uri="{BB962C8B-B14F-4D97-AF65-F5344CB8AC3E}">
        <p14:creationId xmlns:p14="http://schemas.microsoft.com/office/powerpoint/2010/main" val="1858287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746760" y="356260"/>
            <a:ext cx="10378440" cy="2523768"/>
          </a:xfrm>
          <a:prstGeom prst="rect">
            <a:avLst/>
          </a:prstGeom>
          <a:noFill/>
        </p:spPr>
        <p:txBody>
          <a:bodyPr wrap="square" rtlCol="0">
            <a:spAutoFit/>
          </a:bodyPr>
          <a:lstStyle/>
          <a:p>
            <a:endParaRPr lang="en-GB" sz="2800" dirty="0"/>
          </a:p>
          <a:p>
            <a:endParaRPr lang="en-GB" sz="2800" dirty="0"/>
          </a:p>
          <a:p>
            <a:r>
              <a:rPr lang="en-GB" sz="2800" dirty="0"/>
              <a:t>   </a:t>
            </a:r>
          </a:p>
          <a:p>
            <a:r>
              <a:rPr lang="en-GB" sz="2800" dirty="0"/>
              <a:t>			</a:t>
            </a:r>
          </a:p>
          <a:p>
            <a:endParaRPr lang="en-GB" sz="2800" dirty="0"/>
          </a:p>
          <a:p>
            <a:endParaRPr lang="en-GB" dirty="0"/>
          </a:p>
        </p:txBody>
      </p:sp>
      <p:pic>
        <p:nvPicPr>
          <p:cNvPr id="3" name="Picture 2"/>
          <p:cNvPicPr>
            <a:picLocks noChangeAspect="1"/>
          </p:cNvPicPr>
          <p:nvPr/>
        </p:nvPicPr>
        <p:blipFill>
          <a:blip r:embed="rId4"/>
          <a:stretch>
            <a:fillRect/>
          </a:stretch>
        </p:blipFill>
        <p:spPr>
          <a:xfrm>
            <a:off x="7441981" y="713618"/>
            <a:ext cx="3810000" cy="3810000"/>
          </a:xfrm>
          <a:prstGeom prst="rect">
            <a:avLst/>
          </a:prstGeom>
          <a:effectLst>
            <a:softEdge rad="127000"/>
          </a:effectLst>
        </p:spPr>
      </p:pic>
      <p:sp>
        <p:nvSpPr>
          <p:cNvPr id="4" name="TextBox 3"/>
          <p:cNvSpPr txBox="1"/>
          <p:nvPr/>
        </p:nvSpPr>
        <p:spPr>
          <a:xfrm>
            <a:off x="1391689" y="6240130"/>
            <a:ext cx="9088582" cy="523220"/>
          </a:xfrm>
          <a:prstGeom prst="rect">
            <a:avLst/>
          </a:prstGeom>
          <a:noFill/>
        </p:spPr>
        <p:txBody>
          <a:bodyPr wrap="square" rtlCol="0">
            <a:spAutoFit/>
          </a:bodyPr>
          <a:lstStyle/>
          <a:p>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Listening</a:t>
            </a:r>
          </a:p>
        </p:txBody>
      </p:sp>
      <p:sp>
        <p:nvSpPr>
          <p:cNvPr id="5" name="TextBox 4">
            <a:extLst>
              <a:ext uri="{FF2B5EF4-FFF2-40B4-BE49-F238E27FC236}">
                <a16:creationId xmlns:a16="http://schemas.microsoft.com/office/drawing/2014/main" id="{5943B3BB-20B7-4767-B4AE-438AFF898AD3}"/>
              </a:ext>
            </a:extLst>
          </p:cNvPr>
          <p:cNvSpPr txBox="1"/>
          <p:nvPr/>
        </p:nvSpPr>
        <p:spPr>
          <a:xfrm>
            <a:off x="619979" y="713618"/>
            <a:ext cx="6492021" cy="4401205"/>
          </a:xfrm>
          <a:prstGeom prst="rect">
            <a:avLst/>
          </a:prstGeom>
          <a:noFill/>
        </p:spPr>
        <p:txBody>
          <a:bodyPr wrap="square" rtlCol="0">
            <a:spAutoFit/>
          </a:bodyPr>
          <a:lstStyle/>
          <a:p>
            <a:r>
              <a:rPr lang="en-GB" sz="2800" b="1" dirty="0"/>
              <a:t>PAIRS TASK</a:t>
            </a:r>
          </a:p>
          <a:p>
            <a:r>
              <a:rPr lang="en-GB" sz="2800" b="1" dirty="0"/>
              <a:t>Person A </a:t>
            </a:r>
            <a:r>
              <a:rPr lang="en-GB" sz="2800" dirty="0"/>
              <a:t>speak for 3 minutes about something that they find mildly or hugely irritates them either in their workplace or personal life.</a:t>
            </a:r>
          </a:p>
          <a:p>
            <a:endParaRPr lang="en-GB" sz="2800" dirty="0"/>
          </a:p>
          <a:p>
            <a:r>
              <a:rPr lang="en-GB" sz="2800" b="1" dirty="0"/>
              <a:t>Person B </a:t>
            </a:r>
            <a:r>
              <a:rPr lang="en-GB" sz="2800" dirty="0"/>
              <a:t>to listen and only ask questions to clarify understanding of what is being said.</a:t>
            </a:r>
          </a:p>
          <a:p>
            <a:endParaRPr lang="en-GB" sz="2800" dirty="0"/>
          </a:p>
          <a:p>
            <a:r>
              <a:rPr lang="en-GB" sz="2800" dirty="0"/>
              <a:t>Then swap!</a:t>
            </a:r>
          </a:p>
        </p:txBody>
      </p:sp>
    </p:spTree>
    <p:extLst>
      <p:ext uri="{BB962C8B-B14F-4D97-AF65-F5344CB8AC3E}">
        <p14:creationId xmlns:p14="http://schemas.microsoft.com/office/powerpoint/2010/main" val="3442500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906780" y="433259"/>
            <a:ext cx="10378440" cy="2523768"/>
          </a:xfrm>
          <a:prstGeom prst="rect">
            <a:avLst/>
          </a:prstGeom>
          <a:noFill/>
        </p:spPr>
        <p:txBody>
          <a:bodyPr wrap="square" rtlCol="0">
            <a:spAutoFit/>
          </a:bodyPr>
          <a:lstStyle/>
          <a:p>
            <a:endParaRPr lang="en-GB" sz="2800" dirty="0"/>
          </a:p>
          <a:p>
            <a:endParaRPr lang="en-GB" sz="2800" dirty="0"/>
          </a:p>
          <a:p>
            <a:r>
              <a:rPr lang="en-GB" sz="2800" dirty="0"/>
              <a:t>   </a:t>
            </a:r>
          </a:p>
          <a:p>
            <a:r>
              <a:rPr lang="en-GB" sz="2800" dirty="0"/>
              <a:t>			</a:t>
            </a:r>
          </a:p>
          <a:p>
            <a:endParaRPr lang="en-GB" sz="2800" dirty="0"/>
          </a:p>
          <a:p>
            <a:endParaRPr lang="en-GB" dirty="0"/>
          </a:p>
        </p:txBody>
      </p:sp>
      <p:sp>
        <p:nvSpPr>
          <p:cNvPr id="4" name="TextBox 3"/>
          <p:cNvSpPr txBox="1"/>
          <p:nvPr/>
        </p:nvSpPr>
        <p:spPr>
          <a:xfrm>
            <a:off x="1222355" y="6270907"/>
            <a:ext cx="9088582" cy="461665"/>
          </a:xfrm>
          <a:prstGeom prst="rect">
            <a:avLst/>
          </a:prstGeom>
          <a:noFill/>
        </p:spPr>
        <p:txBody>
          <a:bodyPr wrap="square" rtlCol="0">
            <a:spAutoFit/>
          </a:bodyPr>
          <a:lstStyle/>
          <a:p>
            <a:r>
              <a:rPr lang="en-GB" sz="2400" b="1" dirty="0">
                <a:solidFill>
                  <a:schemeClr val="bg1"/>
                </a:solidFill>
                <a:latin typeface="Verdana" panose="020B0604030504040204" pitchFamily="34" charset="0"/>
                <a:ea typeface="Verdana" panose="020B0604030504040204" pitchFamily="34" charset="0"/>
                <a:cs typeface="Verdana" panose="020B0604030504040204" pitchFamily="34" charset="0"/>
              </a:rPr>
              <a:t>Protected Learning Time</a:t>
            </a:r>
          </a:p>
        </p:txBody>
      </p:sp>
      <p:pic>
        <p:nvPicPr>
          <p:cNvPr id="6" name="Picture 8" descr="See the source image">
            <a:extLst>
              <a:ext uri="{FF2B5EF4-FFF2-40B4-BE49-F238E27FC236}">
                <a16:creationId xmlns:a16="http://schemas.microsoft.com/office/drawing/2014/main" id="{6CDE7D2C-09CC-4E54-BE69-4AE562ACF8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46" r="15439" b="-1"/>
          <a:stretch/>
        </p:blipFill>
        <p:spPr bwMode="auto">
          <a:xfrm>
            <a:off x="618811" y="842411"/>
            <a:ext cx="7044034" cy="4848892"/>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590B1FC-CCAF-45B8-A9CC-387AD94CA3C4}"/>
              </a:ext>
            </a:extLst>
          </p:cNvPr>
          <p:cNvSpPr txBox="1"/>
          <p:nvPr/>
        </p:nvSpPr>
        <p:spPr>
          <a:xfrm>
            <a:off x="8328659" y="406848"/>
            <a:ext cx="3389207" cy="4946359"/>
          </a:xfrm>
          <a:prstGeom prst="rect">
            <a:avLst/>
          </a:prstGeom>
        </p:spPr>
        <p:txBody>
          <a:bodyPr vert="horz" lIns="91440" tIns="45720" rIns="91440" bIns="45720" rtlCol="0" anchor="b">
            <a:normAutofit fontScale="92500" lnSpcReduction="20000"/>
          </a:bodyPr>
          <a:lstStyle/>
          <a:p>
            <a:pPr>
              <a:lnSpc>
                <a:spcPct val="120000"/>
              </a:lnSpc>
              <a:spcBef>
                <a:spcPct val="0"/>
              </a:spcBef>
              <a:spcAft>
                <a:spcPts val="600"/>
              </a:spcAft>
            </a:pPr>
            <a:r>
              <a:rPr lang="en-US" sz="4800" b="1" dirty="0">
                <a:latin typeface="+mj-lt"/>
                <a:ea typeface="+mj-ea"/>
                <a:cs typeface="+mj-cs"/>
              </a:rPr>
              <a:t>Protected Learning Time:</a:t>
            </a:r>
          </a:p>
          <a:p>
            <a:pPr>
              <a:lnSpc>
                <a:spcPct val="120000"/>
              </a:lnSpc>
              <a:spcBef>
                <a:spcPct val="0"/>
              </a:spcBef>
              <a:spcAft>
                <a:spcPts val="600"/>
              </a:spcAft>
            </a:pPr>
            <a:r>
              <a:rPr lang="en-US" sz="4800" b="1" dirty="0">
                <a:latin typeface="+mj-lt"/>
                <a:ea typeface="+mj-ea"/>
                <a:cs typeface="+mj-cs"/>
              </a:rPr>
              <a:t>“Coaching and Mentoring for Trainers” Booklet.</a:t>
            </a:r>
          </a:p>
        </p:txBody>
      </p:sp>
    </p:spTree>
    <p:extLst>
      <p:ext uri="{BB962C8B-B14F-4D97-AF65-F5344CB8AC3E}">
        <p14:creationId xmlns:p14="http://schemas.microsoft.com/office/powerpoint/2010/main" val="1135535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6546" y="3136989"/>
            <a:ext cx="3405737" cy="2143973"/>
          </a:xfrm>
          <a:prstGeom prst="rect">
            <a:avLst/>
          </a:prstGeom>
        </p:spPr>
      </p:pic>
      <p:sp>
        <p:nvSpPr>
          <p:cNvPr id="3" name="TextBox 2"/>
          <p:cNvSpPr txBox="1"/>
          <p:nvPr/>
        </p:nvSpPr>
        <p:spPr>
          <a:xfrm>
            <a:off x="3702695" y="1096940"/>
            <a:ext cx="1654233" cy="646331"/>
          </a:xfrm>
          <a:prstGeom prst="rect">
            <a:avLst/>
          </a:prstGeom>
          <a:noFill/>
          <a:ln w="22225">
            <a:solidFill>
              <a:schemeClr val="tx1"/>
            </a:solidFill>
          </a:ln>
        </p:spPr>
        <p:txBody>
          <a:bodyPr wrap="square" rtlCol="0">
            <a:spAutoFit/>
          </a:bodyPr>
          <a:lstStyle/>
          <a:p>
            <a:pPr algn="ctr"/>
            <a:r>
              <a:rPr lang="en-GB" b="1" dirty="0"/>
              <a:t>GROUP A</a:t>
            </a:r>
          </a:p>
          <a:p>
            <a:pPr algn="ctr"/>
            <a:r>
              <a:rPr lang="en-GB" b="1" dirty="0"/>
              <a:t>OSCAR Model</a:t>
            </a:r>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70196" y="3399880"/>
            <a:ext cx="2132445" cy="2132445"/>
          </a:xfrm>
          <a:prstGeom prst="rect">
            <a:avLst/>
          </a:prstGeom>
        </p:spPr>
      </p:pic>
      <p:sp>
        <p:nvSpPr>
          <p:cNvPr id="5" name="TextBox 4"/>
          <p:cNvSpPr txBox="1"/>
          <p:nvPr/>
        </p:nvSpPr>
        <p:spPr>
          <a:xfrm>
            <a:off x="3566005" y="3487806"/>
            <a:ext cx="2067408" cy="1477328"/>
          </a:xfrm>
          <a:prstGeom prst="rect">
            <a:avLst/>
          </a:prstGeom>
          <a:noFill/>
          <a:ln w="22225">
            <a:solidFill>
              <a:schemeClr val="tx1">
                <a:alpha val="92000"/>
              </a:schemeClr>
            </a:solidFill>
          </a:ln>
          <a:effectLst>
            <a:softEdge rad="0"/>
          </a:effectLst>
        </p:spPr>
        <p:txBody>
          <a:bodyPr wrap="square" rtlCol="0">
            <a:spAutoFit/>
          </a:bodyPr>
          <a:lstStyle/>
          <a:p>
            <a:pPr algn="ctr"/>
            <a:r>
              <a:rPr lang="en-GB" b="1" dirty="0"/>
              <a:t>GROUP C</a:t>
            </a:r>
          </a:p>
          <a:p>
            <a:pPr algn="ctr"/>
            <a:endParaRPr lang="en-GB" b="1" dirty="0"/>
          </a:p>
          <a:p>
            <a:pPr algn="ctr"/>
            <a:r>
              <a:rPr lang="en-GB" b="1" dirty="0"/>
              <a:t>Effective</a:t>
            </a:r>
          </a:p>
          <a:p>
            <a:pPr algn="ctr"/>
            <a:r>
              <a:rPr lang="en-GB" b="1" dirty="0"/>
              <a:t>Coaching Questions</a:t>
            </a:r>
          </a:p>
          <a:p>
            <a:pPr algn="ctr"/>
            <a:endParaRPr lang="en-GB" b="1" dirty="0"/>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9927" y="103956"/>
            <a:ext cx="2172984" cy="3256213"/>
          </a:xfrm>
          <a:prstGeom prst="rect">
            <a:avLst/>
          </a:prstGeom>
          <a:effectLst>
            <a:softEdge rad="203200"/>
          </a:effectLst>
        </p:spPr>
      </p:pic>
      <p:sp>
        <p:nvSpPr>
          <p:cNvPr id="7" name="TextBox 6"/>
          <p:cNvSpPr txBox="1"/>
          <p:nvPr/>
        </p:nvSpPr>
        <p:spPr>
          <a:xfrm>
            <a:off x="6591502" y="3471173"/>
            <a:ext cx="1609809" cy="646331"/>
          </a:xfrm>
          <a:prstGeom prst="rect">
            <a:avLst/>
          </a:prstGeom>
          <a:noFill/>
          <a:ln w="22225">
            <a:solidFill>
              <a:schemeClr val="tx1"/>
            </a:solidFill>
          </a:ln>
        </p:spPr>
        <p:txBody>
          <a:bodyPr wrap="square" rtlCol="0">
            <a:spAutoFit/>
          </a:bodyPr>
          <a:lstStyle/>
          <a:p>
            <a:pPr algn="ctr"/>
            <a:r>
              <a:rPr lang="en-GB" b="1" dirty="0"/>
              <a:t>GROUP D</a:t>
            </a:r>
          </a:p>
          <a:p>
            <a:pPr algn="ctr"/>
            <a:r>
              <a:rPr lang="en-GB" b="1" dirty="0"/>
              <a:t>FUEL model</a:t>
            </a:r>
          </a:p>
        </p:txBody>
      </p:sp>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29316" y="615744"/>
            <a:ext cx="3455845" cy="2303896"/>
          </a:xfrm>
          <a:prstGeom prst="rect">
            <a:avLst/>
          </a:prstGeom>
          <a:effectLst>
            <a:softEdge rad="292100"/>
          </a:effectLst>
        </p:spPr>
      </p:pic>
      <p:sp>
        <p:nvSpPr>
          <p:cNvPr id="9" name="TextBox 8"/>
          <p:cNvSpPr txBox="1"/>
          <p:nvPr/>
        </p:nvSpPr>
        <p:spPr>
          <a:xfrm>
            <a:off x="6031989" y="1085920"/>
            <a:ext cx="1590048" cy="1463084"/>
          </a:xfrm>
          <a:prstGeom prst="rect">
            <a:avLst/>
          </a:prstGeom>
          <a:solidFill>
            <a:schemeClr val="bg1"/>
          </a:solidFill>
          <a:ln w="22225">
            <a:solidFill>
              <a:schemeClr val="tx1"/>
            </a:solidFill>
          </a:ln>
        </p:spPr>
        <p:txBody>
          <a:bodyPr wrap="square" rtlCol="0">
            <a:spAutoFit/>
          </a:bodyPr>
          <a:lstStyle/>
          <a:p>
            <a:pPr algn="ctr"/>
            <a:r>
              <a:rPr lang="en-GB" b="1" dirty="0"/>
              <a:t>GROUP B</a:t>
            </a:r>
          </a:p>
          <a:p>
            <a:pPr algn="ctr"/>
            <a:endParaRPr lang="en-GB" b="1" dirty="0"/>
          </a:p>
          <a:p>
            <a:pPr algn="ctr"/>
            <a:r>
              <a:rPr lang="en-GB" b="1" dirty="0"/>
              <a:t>Visualisation techniques</a:t>
            </a:r>
          </a:p>
          <a:p>
            <a:pPr algn="ctr"/>
            <a:endParaRPr lang="en-GB" b="1" dirty="0"/>
          </a:p>
        </p:txBody>
      </p:sp>
      <p:sp>
        <p:nvSpPr>
          <p:cNvPr id="10" name="TextBox 9"/>
          <p:cNvSpPr txBox="1"/>
          <p:nvPr/>
        </p:nvSpPr>
        <p:spPr>
          <a:xfrm>
            <a:off x="1149927" y="6167207"/>
            <a:ext cx="9088582" cy="523220"/>
          </a:xfrm>
          <a:prstGeom prst="rect">
            <a:avLst/>
          </a:prstGeom>
          <a:noFill/>
        </p:spPr>
        <p:txBody>
          <a:bodyPr wrap="square" rtlCol="0">
            <a:spAutoFit/>
          </a:bodyPr>
          <a:lstStyle/>
          <a:p>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Day 2 – Presentations</a:t>
            </a:r>
          </a:p>
        </p:txBody>
      </p:sp>
    </p:spTree>
    <p:extLst>
      <p:ext uri="{BB962C8B-B14F-4D97-AF65-F5344CB8AC3E}">
        <p14:creationId xmlns:p14="http://schemas.microsoft.com/office/powerpoint/2010/main" val="38467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0" name="TextBox 9"/>
          <p:cNvSpPr txBox="1"/>
          <p:nvPr/>
        </p:nvSpPr>
        <p:spPr>
          <a:xfrm>
            <a:off x="1149927" y="6167207"/>
            <a:ext cx="9088582" cy="523220"/>
          </a:xfrm>
          <a:prstGeom prst="rect">
            <a:avLst/>
          </a:prstGeom>
          <a:noFill/>
        </p:spPr>
        <p:txBody>
          <a:bodyPr wrap="square" rtlCol="0">
            <a:spAutoFit/>
          </a:bodyPr>
          <a:lstStyle/>
          <a:p>
            <a:r>
              <a:rPr lang="en-GB" sz="2800" b="1" dirty="0">
                <a:solidFill>
                  <a:schemeClr val="bg1"/>
                </a:solidFill>
                <a:latin typeface="Verdana" panose="020B0604030504040204" pitchFamily="34" charset="0"/>
                <a:ea typeface="Verdana" panose="020B0604030504040204" pitchFamily="34" charset="0"/>
                <a:cs typeface="Verdana" panose="020B0604030504040204" pitchFamily="34" charset="0"/>
              </a:rPr>
              <a:t>Reflective Practise and Research</a:t>
            </a:r>
          </a:p>
        </p:txBody>
      </p:sp>
      <p:pic>
        <p:nvPicPr>
          <p:cNvPr id="1026" name="Picture 1" descr="QR code for this padlet">
            <a:extLst>
              <a:ext uri="{FF2B5EF4-FFF2-40B4-BE49-F238E27FC236}">
                <a16:creationId xmlns:a16="http://schemas.microsoft.com/office/drawing/2014/main" id="{CAA795D8-A0BB-4ABC-8109-659BC5347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8267" y="1289579"/>
            <a:ext cx="2810933" cy="2810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a:extLst>
              <a:ext uri="{FF2B5EF4-FFF2-40B4-BE49-F238E27FC236}">
                <a16:creationId xmlns:a16="http://schemas.microsoft.com/office/drawing/2014/main" id="{EBFED627-0B4D-46A5-9FEE-591F78AE8AAE}"/>
              </a:ext>
            </a:extLst>
          </p:cNvPr>
          <p:cNvSpPr/>
          <p:nvPr/>
        </p:nvSpPr>
        <p:spPr>
          <a:xfrm>
            <a:off x="1418203" y="4412731"/>
            <a:ext cx="9088582" cy="584775"/>
          </a:xfrm>
          <a:prstGeom prst="rect">
            <a:avLst/>
          </a:prstGeom>
        </p:spPr>
        <p:txBody>
          <a:bodyPr wrap="square">
            <a:spAutoFit/>
          </a:bodyPr>
          <a:lstStyle/>
          <a:p>
            <a:r>
              <a:rPr lang="en-GB" sz="3200" dirty="0"/>
              <a:t>https://padlet.com/julannejones/lp832d6ifk3eo2pq</a:t>
            </a:r>
          </a:p>
        </p:txBody>
      </p:sp>
      <p:pic>
        <p:nvPicPr>
          <p:cNvPr id="1028" name="Picture 4" descr="Image result for padlet">
            <a:extLst>
              <a:ext uri="{FF2B5EF4-FFF2-40B4-BE49-F238E27FC236}">
                <a16:creationId xmlns:a16="http://schemas.microsoft.com/office/drawing/2014/main" id="{D3EAD883-4E99-4F22-8DAF-6401DB94539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21908" y="1186512"/>
            <a:ext cx="4514850"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84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0139" y="2974086"/>
            <a:ext cx="3941861" cy="2759303"/>
          </a:xfrm>
          <a:prstGeom prst="rect">
            <a:avLst/>
          </a:prstGeom>
        </p:spPr>
      </p:pic>
      <p:sp>
        <p:nvSpPr>
          <p:cNvPr id="3" name="TextBox 2"/>
          <p:cNvSpPr txBox="1"/>
          <p:nvPr/>
        </p:nvSpPr>
        <p:spPr>
          <a:xfrm>
            <a:off x="1256562" y="6241518"/>
            <a:ext cx="5474601" cy="523220"/>
          </a:xfrm>
          <a:prstGeom prst="rect">
            <a:avLst/>
          </a:prstGeom>
          <a:noFill/>
        </p:spPr>
        <p:txBody>
          <a:bodyPr wrap="square" rtlCol="0">
            <a:spAutoFit/>
          </a:bodyPr>
          <a:lstStyle/>
          <a:p>
            <a:r>
              <a:rPr lang="en-GB" sz="2800" dirty="0">
                <a:solidFill>
                  <a:schemeClr val="bg1"/>
                </a:solidFill>
              </a:rPr>
              <a:t>Practical Coaching Sessions</a:t>
            </a:r>
          </a:p>
        </p:txBody>
      </p:sp>
      <p:sp>
        <p:nvSpPr>
          <p:cNvPr id="4" name="TextBox 3">
            <a:extLst>
              <a:ext uri="{FF2B5EF4-FFF2-40B4-BE49-F238E27FC236}">
                <a16:creationId xmlns:a16="http://schemas.microsoft.com/office/drawing/2014/main" id="{0469EA58-71DD-4034-802A-9491E7B8E9F4}"/>
              </a:ext>
            </a:extLst>
          </p:cNvPr>
          <p:cNvSpPr txBox="1"/>
          <p:nvPr/>
        </p:nvSpPr>
        <p:spPr>
          <a:xfrm>
            <a:off x="123393" y="93262"/>
            <a:ext cx="9291540" cy="5447645"/>
          </a:xfrm>
          <a:prstGeom prst="rect">
            <a:avLst/>
          </a:prstGeom>
          <a:noFill/>
        </p:spPr>
        <p:txBody>
          <a:bodyPr wrap="square" rtlCol="0">
            <a:spAutoFit/>
          </a:bodyPr>
          <a:lstStyle/>
          <a:p>
            <a:pPr marL="285750" indent="-285750">
              <a:buFont typeface="Arial" panose="020B0604020202020204" pitchFamily="34" charset="0"/>
              <a:buChar char="•"/>
            </a:pPr>
            <a:r>
              <a:rPr lang="en-GB" sz="3200" dirty="0"/>
              <a:t>Take turns at coaching and being coached </a:t>
            </a:r>
          </a:p>
          <a:p>
            <a:r>
              <a:rPr lang="en-GB" sz="3200" dirty="0"/>
              <a:t>   (30 minutes maximum per coaching session.)</a:t>
            </a:r>
          </a:p>
          <a:p>
            <a:endParaRPr lang="en-GB" sz="3200" dirty="0"/>
          </a:p>
          <a:p>
            <a:pPr marL="285750" indent="-285750">
              <a:buFont typeface="Arial" panose="020B0604020202020204" pitchFamily="34" charset="0"/>
              <a:buChar char="•"/>
            </a:pPr>
            <a:r>
              <a:rPr lang="en-GB" sz="3200" dirty="0"/>
              <a:t>When coaching, use a coaching model or technique where appropriate.</a:t>
            </a:r>
          </a:p>
          <a:p>
            <a:endParaRPr lang="en-GB" sz="3200" dirty="0"/>
          </a:p>
          <a:p>
            <a:pPr marL="285750" indent="-285750">
              <a:buFont typeface="Arial" panose="020B0604020202020204" pitchFamily="34" charset="0"/>
              <a:buChar char="•"/>
            </a:pPr>
            <a:r>
              <a:rPr lang="en-GB" sz="3200" dirty="0"/>
              <a:t>At end of each session, </a:t>
            </a:r>
            <a:r>
              <a:rPr lang="en-GB" sz="3200" dirty="0" err="1"/>
              <a:t>coachee</a:t>
            </a:r>
            <a:r>
              <a:rPr lang="en-GB" sz="3200" dirty="0"/>
              <a:t> to provide feedback to the coach (see feedback briefing sheet). </a:t>
            </a:r>
          </a:p>
          <a:p>
            <a:endParaRPr lang="en-GB" sz="3200" dirty="0"/>
          </a:p>
          <a:p>
            <a:pPr marL="285750" indent="-285750">
              <a:buFont typeface="Arial" panose="020B0604020202020204" pitchFamily="34" charset="0"/>
              <a:buChar char="•"/>
            </a:pPr>
            <a:r>
              <a:rPr lang="en-GB" sz="3200" dirty="0"/>
              <a:t>Take a short comfort break in between sessions</a:t>
            </a:r>
          </a:p>
          <a:p>
            <a:endParaRPr lang="en-GB" sz="2800" dirty="0"/>
          </a:p>
        </p:txBody>
      </p:sp>
    </p:spTree>
    <p:extLst>
      <p:ext uri="{BB962C8B-B14F-4D97-AF65-F5344CB8AC3E}">
        <p14:creationId xmlns:p14="http://schemas.microsoft.com/office/powerpoint/2010/main" val="172808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56562" y="6241518"/>
            <a:ext cx="5474601" cy="523220"/>
          </a:xfrm>
          <a:prstGeom prst="rect">
            <a:avLst/>
          </a:prstGeom>
          <a:noFill/>
        </p:spPr>
        <p:txBody>
          <a:bodyPr wrap="square" rtlCol="0">
            <a:spAutoFit/>
          </a:bodyPr>
          <a:lstStyle/>
          <a:p>
            <a:r>
              <a:rPr lang="en-GB" sz="2800" dirty="0">
                <a:solidFill>
                  <a:schemeClr val="bg1"/>
                </a:solidFill>
              </a:rPr>
              <a:t>Practical Coaching Sessions</a:t>
            </a:r>
          </a:p>
        </p:txBody>
      </p:sp>
      <p:sp>
        <p:nvSpPr>
          <p:cNvPr id="4" name="TextBox 3">
            <a:extLst>
              <a:ext uri="{FF2B5EF4-FFF2-40B4-BE49-F238E27FC236}">
                <a16:creationId xmlns:a16="http://schemas.microsoft.com/office/drawing/2014/main" id="{0469EA58-71DD-4034-802A-9491E7B8E9F4}"/>
              </a:ext>
            </a:extLst>
          </p:cNvPr>
          <p:cNvSpPr txBox="1"/>
          <p:nvPr/>
        </p:nvSpPr>
        <p:spPr>
          <a:xfrm>
            <a:off x="-1" y="-1"/>
            <a:ext cx="12011891" cy="5570756"/>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3600" dirty="0"/>
              <a:t>  Identify one thing you learned from being coached?</a:t>
            </a:r>
          </a:p>
          <a:p>
            <a:pPr marL="457200" indent="-457200">
              <a:lnSpc>
                <a:spcPct val="150000"/>
              </a:lnSpc>
              <a:buFont typeface="Arial" panose="020B0604020202020204" pitchFamily="34" charset="0"/>
              <a:buChar char="•"/>
            </a:pPr>
            <a:r>
              <a:rPr lang="en-GB" sz="3600" dirty="0"/>
              <a:t>What one thing did you learn from being the coach?</a:t>
            </a:r>
          </a:p>
          <a:p>
            <a:pPr marL="457200" indent="-457200">
              <a:lnSpc>
                <a:spcPct val="150000"/>
              </a:lnSpc>
              <a:buFont typeface="Arial" panose="020B0604020202020204" pitchFamily="34" charset="0"/>
              <a:buChar char="•"/>
            </a:pPr>
            <a:r>
              <a:rPr lang="en-GB" sz="3600" dirty="0"/>
              <a:t>What model(s)/technique did you incorporate into your coaching?</a:t>
            </a:r>
          </a:p>
          <a:p>
            <a:pPr marL="457200" indent="-457200">
              <a:lnSpc>
                <a:spcPct val="150000"/>
              </a:lnSpc>
              <a:buFont typeface="Arial" panose="020B0604020202020204" pitchFamily="34" charset="0"/>
              <a:buChar char="•"/>
            </a:pPr>
            <a:r>
              <a:rPr lang="en-GB" sz="3600" dirty="0"/>
              <a:t>What, if anything, would you do differently in the future if using those models /techniques?</a:t>
            </a:r>
          </a:p>
          <a:p>
            <a:endParaRPr lang="en-GB" sz="3200" dirty="0"/>
          </a:p>
        </p:txBody>
      </p:sp>
    </p:spTree>
    <p:extLst>
      <p:ext uri="{BB962C8B-B14F-4D97-AF65-F5344CB8AC3E}">
        <p14:creationId xmlns:p14="http://schemas.microsoft.com/office/powerpoint/2010/main" val="933675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0596"/>
            <a:ext cx="7021961" cy="5266471"/>
          </a:xfrm>
          <a:prstGeom prst="rect">
            <a:avLst/>
          </a:prstGeom>
        </p:spPr>
      </p:pic>
      <p:pic>
        <p:nvPicPr>
          <p:cNvPr id="4" name="Picture 3">
            <a:extLst>
              <a:ext uri="{FF2B5EF4-FFF2-40B4-BE49-F238E27FC236}">
                <a16:creationId xmlns:a16="http://schemas.microsoft.com/office/drawing/2014/main" id="{9A6D1E35-EA6D-465E-BF6E-886AF00AF59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802104" y="0"/>
            <a:ext cx="3031336" cy="2060132"/>
          </a:xfrm>
          <a:prstGeom prst="rect">
            <a:avLst/>
          </a:prstGeom>
        </p:spPr>
      </p:pic>
      <p:sp>
        <p:nvSpPr>
          <p:cNvPr id="5" name="Rectangle 4">
            <a:extLst>
              <a:ext uri="{FF2B5EF4-FFF2-40B4-BE49-F238E27FC236}">
                <a16:creationId xmlns:a16="http://schemas.microsoft.com/office/drawing/2014/main" id="{B3F15E69-5A82-40C8-98DE-68B1784BC643}"/>
              </a:ext>
            </a:extLst>
          </p:cNvPr>
          <p:cNvSpPr/>
          <p:nvPr/>
        </p:nvSpPr>
        <p:spPr>
          <a:xfrm>
            <a:off x="7260371" y="5317067"/>
            <a:ext cx="4114801" cy="923330"/>
          </a:xfrm>
          <a:prstGeom prst="rect">
            <a:avLst/>
          </a:prstGeom>
        </p:spPr>
        <p:txBody>
          <a:bodyPr wrap="square">
            <a:spAutoFit/>
          </a:bodyPr>
          <a:lstStyle/>
          <a:p>
            <a:r>
              <a:rPr lang="en-GB" sz="5400" dirty="0"/>
              <a:t>Code #R0556</a:t>
            </a:r>
          </a:p>
        </p:txBody>
      </p:sp>
      <p:sp>
        <p:nvSpPr>
          <p:cNvPr id="6" name="Rectangle 5">
            <a:extLst>
              <a:ext uri="{FF2B5EF4-FFF2-40B4-BE49-F238E27FC236}">
                <a16:creationId xmlns:a16="http://schemas.microsoft.com/office/drawing/2014/main" id="{D79D467C-A4BF-4113-932B-AB1AB5B9E950}"/>
              </a:ext>
            </a:extLst>
          </p:cNvPr>
          <p:cNvSpPr/>
          <p:nvPr/>
        </p:nvSpPr>
        <p:spPr>
          <a:xfrm>
            <a:off x="6515844" y="5024679"/>
            <a:ext cx="6322016" cy="584775"/>
          </a:xfrm>
          <a:prstGeom prst="rect">
            <a:avLst/>
          </a:prstGeom>
        </p:spPr>
        <p:txBody>
          <a:bodyPr wrap="square">
            <a:spAutoFit/>
          </a:bodyPr>
          <a:lstStyle/>
          <a:p>
            <a:r>
              <a:rPr lang="en-GB" sz="3200" dirty="0"/>
              <a:t>https://app.sli.do/event/cr7bitll</a:t>
            </a:r>
          </a:p>
        </p:txBody>
      </p:sp>
      <p:pic>
        <p:nvPicPr>
          <p:cNvPr id="3" name="Picture 2">
            <a:extLst>
              <a:ext uri="{FF2B5EF4-FFF2-40B4-BE49-F238E27FC236}">
                <a16:creationId xmlns:a16="http://schemas.microsoft.com/office/drawing/2014/main" id="{53442A83-AC99-4A38-A222-9CB49424AA4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61762" y="1849253"/>
            <a:ext cx="2811113" cy="2811113"/>
          </a:xfrm>
          <a:prstGeom prst="rect">
            <a:avLst/>
          </a:prstGeom>
        </p:spPr>
      </p:pic>
      <p:sp>
        <p:nvSpPr>
          <p:cNvPr id="8" name="TextBox 7">
            <a:extLst>
              <a:ext uri="{FF2B5EF4-FFF2-40B4-BE49-F238E27FC236}">
                <a16:creationId xmlns:a16="http://schemas.microsoft.com/office/drawing/2014/main" id="{68456C1E-A037-4002-9BBF-6C129175E671}"/>
              </a:ext>
            </a:extLst>
          </p:cNvPr>
          <p:cNvSpPr txBox="1"/>
          <p:nvPr/>
        </p:nvSpPr>
        <p:spPr>
          <a:xfrm>
            <a:off x="1256562" y="6241518"/>
            <a:ext cx="5474601" cy="523220"/>
          </a:xfrm>
          <a:prstGeom prst="rect">
            <a:avLst/>
          </a:prstGeom>
          <a:noFill/>
        </p:spPr>
        <p:txBody>
          <a:bodyPr wrap="square" rtlCol="0">
            <a:spAutoFit/>
          </a:bodyPr>
          <a:lstStyle/>
          <a:p>
            <a:r>
              <a:rPr lang="en-GB" sz="2800" dirty="0">
                <a:solidFill>
                  <a:schemeClr val="bg1"/>
                </a:solidFill>
              </a:rPr>
              <a:t>Using Coaching to best effect</a:t>
            </a:r>
          </a:p>
        </p:txBody>
      </p:sp>
    </p:spTree>
    <p:extLst>
      <p:ext uri="{BB962C8B-B14F-4D97-AF65-F5344CB8AC3E}">
        <p14:creationId xmlns:p14="http://schemas.microsoft.com/office/powerpoint/2010/main" val="1679704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97427" y="154817"/>
            <a:ext cx="11502736" cy="1323439"/>
          </a:xfrm>
          <a:prstGeom prst="rect">
            <a:avLst/>
          </a:prstGeom>
        </p:spPr>
        <p:txBody>
          <a:bodyPr wrap="square">
            <a:spAutoFit/>
          </a:bodyPr>
          <a:lstStyle/>
          <a:p>
            <a:pPr algn="ctr">
              <a:spcBef>
                <a:spcPct val="0"/>
              </a:spcBef>
              <a:buFontTx/>
              <a:buNone/>
            </a:pPr>
            <a:r>
              <a:rPr lang="en-GB" altLang="en-US" sz="4000" b="1" dirty="0">
                <a:solidFill>
                  <a:srgbClr val="002060"/>
                </a:solidFill>
                <a:latin typeface="Arial" panose="020B0604020202020204" pitchFamily="34" charset="0"/>
                <a:cs typeface="Arial" panose="020B0604020202020204" pitchFamily="34" charset="0"/>
              </a:rPr>
              <a:t>AIM: </a:t>
            </a:r>
            <a:r>
              <a:rPr lang="en-GB" altLang="en-US" sz="4000" dirty="0">
                <a:solidFill>
                  <a:srgbClr val="002060"/>
                </a:solidFill>
                <a:latin typeface="Arial" panose="020B0604020202020204" pitchFamily="34" charset="0"/>
                <a:cs typeface="Arial" panose="020B0604020202020204" pitchFamily="34" charset="0"/>
              </a:rPr>
              <a:t>To enhance trainers’ coaching and mentoring skills.</a:t>
            </a:r>
          </a:p>
        </p:txBody>
      </p:sp>
      <p:sp>
        <p:nvSpPr>
          <p:cNvPr id="3" name="Rectangle 2"/>
          <p:cNvSpPr/>
          <p:nvPr/>
        </p:nvSpPr>
        <p:spPr>
          <a:xfrm>
            <a:off x="1097486" y="1604176"/>
            <a:ext cx="10602677" cy="4093428"/>
          </a:xfrm>
          <a:prstGeom prst="rect">
            <a:avLst/>
          </a:prstGeom>
        </p:spPr>
        <p:txBody>
          <a:bodyPr wrap="square">
            <a:spAutoFit/>
          </a:bodyPr>
          <a:lstStyle/>
          <a:p>
            <a:pPr>
              <a:spcBef>
                <a:spcPct val="0"/>
              </a:spcBef>
              <a:defRPr/>
            </a:pPr>
            <a:r>
              <a:rPr lang="en-GB" altLang="en-US" sz="3200" i="1" dirty="0">
                <a:solidFill>
                  <a:srgbClr val="000090"/>
                </a:solidFill>
                <a:latin typeface="Arial" panose="020B0604020202020204" pitchFamily="34" charset="0"/>
                <a:cs typeface="Arial" panose="020B0604020202020204" pitchFamily="34" charset="0"/>
              </a:rPr>
              <a:t>By the end of this lesson you will be able to:</a:t>
            </a:r>
          </a:p>
          <a:p>
            <a:pPr marL="285750" lvl="0" indent="-285750">
              <a:spcBef>
                <a:spcPts val="1200"/>
              </a:spcBef>
              <a:buFont typeface="Arial" panose="020B0604020202020204" pitchFamily="34" charset="0"/>
              <a:buChar char="•"/>
            </a:pPr>
            <a:r>
              <a:rPr lang="en-GB" sz="2400" dirty="0"/>
              <a:t>Define coaching and mentoring.</a:t>
            </a:r>
          </a:p>
          <a:p>
            <a:pPr marL="285750" lvl="0" indent="-285750">
              <a:spcBef>
                <a:spcPts val="1200"/>
              </a:spcBef>
              <a:buFont typeface="Arial" panose="020B0604020202020204" pitchFamily="34" charset="0"/>
              <a:buChar char="•"/>
            </a:pPr>
            <a:r>
              <a:rPr lang="en-GB" sz="2400" dirty="0"/>
              <a:t>Explain similarities between coaching and mentoring.</a:t>
            </a:r>
          </a:p>
          <a:p>
            <a:pPr marL="285750" lvl="0" indent="-285750">
              <a:spcBef>
                <a:spcPts val="1200"/>
              </a:spcBef>
              <a:buFont typeface="Arial" panose="020B0604020202020204" pitchFamily="34" charset="0"/>
              <a:buChar char="•"/>
            </a:pPr>
            <a:r>
              <a:rPr lang="en-GB" sz="2400" dirty="0"/>
              <a:t>Identify styles of communication used when coaching and mentoring.</a:t>
            </a:r>
          </a:p>
          <a:p>
            <a:pPr marL="285750" lvl="0" indent="-285750">
              <a:spcBef>
                <a:spcPts val="1200"/>
              </a:spcBef>
              <a:buFont typeface="Arial" panose="020B0604020202020204" pitchFamily="34" charset="0"/>
              <a:buChar char="•"/>
            </a:pPr>
            <a:r>
              <a:rPr lang="en-GB" sz="2400" dirty="0"/>
              <a:t>Explain a variety of coaching techniques.</a:t>
            </a:r>
          </a:p>
          <a:p>
            <a:pPr marL="285750" lvl="0" indent="-285750">
              <a:spcBef>
                <a:spcPts val="1200"/>
              </a:spcBef>
              <a:buFont typeface="Arial" panose="020B0604020202020204" pitchFamily="34" charset="0"/>
              <a:buChar char="•"/>
            </a:pPr>
            <a:r>
              <a:rPr lang="en-GB" sz="2400" dirty="0"/>
              <a:t>Demonstrate coaching techniques.</a:t>
            </a:r>
          </a:p>
          <a:p>
            <a:pPr marL="285750" indent="-285750">
              <a:spcBef>
                <a:spcPts val="1200"/>
              </a:spcBef>
              <a:buFont typeface="Arial" panose="020B0604020202020204" pitchFamily="34" charset="0"/>
              <a:buChar char="•"/>
            </a:pPr>
            <a:r>
              <a:rPr lang="en-GB" sz="2400" dirty="0"/>
              <a:t>Evaluate how coaching and mentoring is used to best effect in a training environment.</a:t>
            </a:r>
            <a:endParaRPr lang="en-GB" altLang="en-US" sz="2400" i="1" dirty="0">
              <a:solidFill>
                <a:srgbClr val="000090"/>
              </a:solidFill>
              <a:latin typeface="Arial" panose="020B0604020202020204" pitchFamily="34" charset="0"/>
              <a:cs typeface="Arial" panose="020B0604020202020204" pitchFamily="34" charset="0"/>
            </a:endParaRPr>
          </a:p>
        </p:txBody>
      </p:sp>
      <p:sp>
        <p:nvSpPr>
          <p:cNvPr id="4" name="TextBox 3"/>
          <p:cNvSpPr txBox="1"/>
          <p:nvPr/>
        </p:nvSpPr>
        <p:spPr>
          <a:xfrm>
            <a:off x="1280566" y="6167207"/>
            <a:ext cx="6322017" cy="584775"/>
          </a:xfrm>
          <a:prstGeom prst="rect">
            <a:avLst/>
          </a:prstGeom>
          <a:noFill/>
        </p:spPr>
        <p:txBody>
          <a:bodyPr wrap="square" rtlCol="0">
            <a:spAutoFit/>
          </a:bodyPr>
          <a:lstStyle/>
          <a:p>
            <a:r>
              <a:rPr lang="en-GB" sz="3200" b="1" dirty="0">
                <a:solidFill>
                  <a:schemeClr val="bg1"/>
                </a:solidFill>
                <a:latin typeface="Verdana" panose="020B0604030504040204" pitchFamily="34" charset="0"/>
                <a:ea typeface="Verdana" panose="020B0604030504040204" pitchFamily="34" charset="0"/>
                <a:cs typeface="Verdana" panose="020B0604030504040204" pitchFamily="34" charset="0"/>
              </a:rPr>
              <a:t>AIM &amp; OBJECTIVES</a:t>
            </a:r>
          </a:p>
        </p:txBody>
      </p:sp>
    </p:spTree>
    <p:extLst>
      <p:ext uri="{BB962C8B-B14F-4D97-AF65-F5344CB8AC3E}">
        <p14:creationId xmlns:p14="http://schemas.microsoft.com/office/powerpoint/2010/main" val="2961566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8045</TotalTime>
  <Words>3960</Words>
  <Application>Microsoft Office PowerPoint</Application>
  <PresentationFormat>Widescreen</PresentationFormat>
  <Paragraphs>315</Paragraphs>
  <Slides>15</Slides>
  <Notes>15</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Microsoft Sans Serif</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Jones,Julanne swp53607</dc:creator>
  <cp:lastModifiedBy>Jones,Julanne swp53607</cp:lastModifiedBy>
  <cp:revision>72</cp:revision>
  <dcterms:created xsi:type="dcterms:W3CDTF">2021-01-07T17:39:04Z</dcterms:created>
  <dcterms:modified xsi:type="dcterms:W3CDTF">2021-04-20T15:19:18Z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2021-01-07T17:54:39Z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ebc47e26-457b-4201-b7fb-f6b3052a3424</vt:lpwstr>
  </property>
  <property fmtid="{D5CDD505-2E9C-101B-9397-08002B2CF9AE}" pid="8" name="MSIP_Label_66cf8fe5-b7b7-4df7-b38d-1c61ac2f6639_ContentBits">
    <vt:lpwstr>0</vt:lpwstr>
  </property>
</Properties>
</file>