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4"/>
  </p:sldMasterIdLst>
  <p:handoutMasterIdLst>
    <p:handoutMasterId r:id="rId15"/>
  </p:handoutMasterIdLst>
  <p:sldIdLst>
    <p:sldId id="259" r:id="rId5"/>
    <p:sldId id="258" r:id="rId6"/>
    <p:sldId id="260" r:id="rId7"/>
    <p:sldId id="261" r:id="rId8"/>
    <p:sldId id="262" r:id="rId9"/>
    <p:sldId id="263" r:id="rId10"/>
    <p:sldId id="264" r:id="rId11"/>
    <p:sldId id="265" r:id="rId12"/>
    <p:sldId id="266" r:id="rId13"/>
    <p:sldId id="267" r:id="rId14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82" d="100"/>
          <a:sy n="82" d="100"/>
        </p:scale>
        <p:origin x="638" y="67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notesViewPr>
    <p:cSldViewPr>
      <p:cViewPr varScale="1">
        <p:scale>
          <a:sx n="83" d="100"/>
          <a:sy n="83" d="100"/>
        </p:scale>
        <p:origin x="-2166" y="-78"/>
      </p:cViewPr>
      <p:guideLst>
        <p:guide orient="horz" pos="2880"/>
        <p:guide pos="2160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theme" Target="theme/theme1.xml"/><Relationship Id="rId3" Type="http://schemas.openxmlformats.org/officeDocument/2006/relationships/customXml" Target="../customXml/item3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viewProps" Target="viewProps.xml"/><Relationship Id="rId2" Type="http://schemas.openxmlformats.org/officeDocument/2006/relationships/customXml" Target="../customXml/item2.xml"/><Relationship Id="rId16" Type="http://schemas.openxmlformats.org/officeDocument/2006/relationships/presProps" Target="presProps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5" Type="http://schemas.openxmlformats.org/officeDocument/2006/relationships/slide" Target="slides/slide1.xml"/><Relationship Id="rId15" Type="http://schemas.openxmlformats.org/officeDocument/2006/relationships/handoutMaster" Target="handoutMasters/handoutMaster1.xml"/><Relationship Id="rId10" Type="http://schemas.openxmlformats.org/officeDocument/2006/relationships/slide" Target="slides/slide6.xml"/><Relationship Id="rId19" Type="http://schemas.openxmlformats.org/officeDocument/2006/relationships/tableStyles" Target="tableStyles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EB6C7DB0-82EB-49FA-BA43-7C0CD5C0C83E}" type="doc">
      <dgm:prSet loTypeId="urn:microsoft.com/office/officeart/2005/8/layout/hProcess9" loCatId="process" qsTypeId="urn:microsoft.com/office/officeart/2005/8/quickstyle/simple1" qsCatId="simple" csTypeId="urn:microsoft.com/office/officeart/2005/8/colors/accent1_2" csCatId="accent1" phldr="1"/>
      <dgm:spPr/>
    </dgm:pt>
    <dgm:pt modelId="{8736087A-8364-4670-9ACF-B0A6D8DE2040}">
      <dgm:prSet phldrT="[Text]"/>
      <dgm:spPr/>
      <dgm:t>
        <a:bodyPr/>
        <a:lstStyle/>
        <a:p>
          <a:r>
            <a:rPr lang="en-GB" dirty="0"/>
            <a:t>Sensor</a:t>
          </a:r>
        </a:p>
      </dgm:t>
    </dgm:pt>
    <dgm:pt modelId="{141E2966-BC20-4179-85FE-2BAC45B1D855}" type="parTrans" cxnId="{28019FFB-EFFC-4523-8947-069C7E472309}">
      <dgm:prSet/>
      <dgm:spPr/>
      <dgm:t>
        <a:bodyPr/>
        <a:lstStyle/>
        <a:p>
          <a:endParaRPr lang="en-GB"/>
        </a:p>
      </dgm:t>
    </dgm:pt>
    <dgm:pt modelId="{7C5FD009-54DE-49B2-B9C4-6B70F0D696DC}" type="sibTrans" cxnId="{28019FFB-EFFC-4523-8947-069C7E472309}">
      <dgm:prSet/>
      <dgm:spPr/>
      <dgm:t>
        <a:bodyPr/>
        <a:lstStyle/>
        <a:p>
          <a:endParaRPr lang="en-GB"/>
        </a:p>
      </dgm:t>
    </dgm:pt>
    <dgm:pt modelId="{FF154E81-6A96-4258-96EC-1C19A116FD2E}">
      <dgm:prSet phldrT="[Text]"/>
      <dgm:spPr/>
      <dgm:t>
        <a:bodyPr/>
        <a:lstStyle/>
        <a:p>
          <a:r>
            <a:rPr lang="en-GB" dirty="0"/>
            <a:t>Over voltage protection</a:t>
          </a:r>
        </a:p>
      </dgm:t>
    </dgm:pt>
    <dgm:pt modelId="{B9A49090-771F-4EAD-BB99-86222A9E7665}" type="parTrans" cxnId="{F3D69906-F53C-4AF1-9FEF-57E7DC9ADB90}">
      <dgm:prSet/>
      <dgm:spPr/>
      <dgm:t>
        <a:bodyPr/>
        <a:lstStyle/>
        <a:p>
          <a:endParaRPr lang="en-GB"/>
        </a:p>
      </dgm:t>
    </dgm:pt>
    <dgm:pt modelId="{BC0727DC-1CE2-4F71-8148-F1815F0B7935}" type="sibTrans" cxnId="{F3D69906-F53C-4AF1-9FEF-57E7DC9ADB90}">
      <dgm:prSet/>
      <dgm:spPr/>
      <dgm:t>
        <a:bodyPr/>
        <a:lstStyle/>
        <a:p>
          <a:endParaRPr lang="en-GB"/>
        </a:p>
      </dgm:t>
    </dgm:pt>
    <dgm:pt modelId="{5A6C2B97-5C2A-4191-ACEE-A7D896E8379F}">
      <dgm:prSet phldrT="[Text]"/>
      <dgm:spPr/>
      <dgm:t>
        <a:bodyPr/>
        <a:lstStyle/>
        <a:p>
          <a:r>
            <a:rPr lang="en-GB" dirty="0"/>
            <a:t>Level Shifting</a:t>
          </a:r>
        </a:p>
      </dgm:t>
    </dgm:pt>
    <dgm:pt modelId="{0F8D2BB0-298B-4801-AB16-25ED1FEE740F}" type="parTrans" cxnId="{F52A3FB0-DACA-4543-BDB9-A72D76155431}">
      <dgm:prSet/>
      <dgm:spPr/>
      <dgm:t>
        <a:bodyPr/>
        <a:lstStyle/>
        <a:p>
          <a:endParaRPr lang="en-GB"/>
        </a:p>
      </dgm:t>
    </dgm:pt>
    <dgm:pt modelId="{91CABDD5-63C4-45D2-894E-FA7BD091365F}" type="sibTrans" cxnId="{F52A3FB0-DACA-4543-BDB9-A72D76155431}">
      <dgm:prSet/>
      <dgm:spPr/>
      <dgm:t>
        <a:bodyPr/>
        <a:lstStyle/>
        <a:p>
          <a:endParaRPr lang="en-GB"/>
        </a:p>
      </dgm:t>
    </dgm:pt>
    <dgm:pt modelId="{FE27EFC0-44B5-48DA-85DC-E18130C7CCFD}">
      <dgm:prSet phldrT="[Text]"/>
      <dgm:spPr/>
      <dgm:t>
        <a:bodyPr/>
        <a:lstStyle/>
        <a:p>
          <a:r>
            <a:rPr lang="en-GB" dirty="0"/>
            <a:t>Amplification</a:t>
          </a:r>
        </a:p>
      </dgm:t>
    </dgm:pt>
    <dgm:pt modelId="{26959C49-5DB0-4D7E-A16B-C0C5C1DB443C}" type="parTrans" cxnId="{EB9B3FA7-3F5B-46CF-BF95-EAF2729CA0AF}">
      <dgm:prSet/>
      <dgm:spPr/>
      <dgm:t>
        <a:bodyPr/>
        <a:lstStyle/>
        <a:p>
          <a:endParaRPr lang="en-GB"/>
        </a:p>
      </dgm:t>
    </dgm:pt>
    <dgm:pt modelId="{1BD40CF4-11A6-42FD-8BE1-0C1A9921D4EB}" type="sibTrans" cxnId="{EB9B3FA7-3F5B-46CF-BF95-EAF2729CA0AF}">
      <dgm:prSet/>
      <dgm:spPr/>
      <dgm:t>
        <a:bodyPr/>
        <a:lstStyle/>
        <a:p>
          <a:endParaRPr lang="en-GB"/>
        </a:p>
      </dgm:t>
    </dgm:pt>
    <dgm:pt modelId="{872948DA-508A-4799-A7E5-D7CEF099E7C4}">
      <dgm:prSet phldrT="[Text]"/>
      <dgm:spPr/>
      <dgm:t>
        <a:bodyPr/>
        <a:lstStyle/>
        <a:p>
          <a:r>
            <a:rPr lang="en-GB" dirty="0"/>
            <a:t>Anti-aliasing Filter</a:t>
          </a:r>
        </a:p>
      </dgm:t>
    </dgm:pt>
    <dgm:pt modelId="{D9C4D96A-1C91-412A-BE8F-EAFED1A69D9B}" type="parTrans" cxnId="{55E42D91-2601-4B13-B773-8F686ACCFBF2}">
      <dgm:prSet/>
      <dgm:spPr/>
      <dgm:t>
        <a:bodyPr/>
        <a:lstStyle/>
        <a:p>
          <a:endParaRPr lang="en-GB"/>
        </a:p>
      </dgm:t>
    </dgm:pt>
    <dgm:pt modelId="{D0E6B93B-04D3-4F44-95F0-75CFE83FA581}" type="sibTrans" cxnId="{55E42D91-2601-4B13-B773-8F686ACCFBF2}">
      <dgm:prSet/>
      <dgm:spPr/>
      <dgm:t>
        <a:bodyPr/>
        <a:lstStyle/>
        <a:p>
          <a:endParaRPr lang="en-GB"/>
        </a:p>
      </dgm:t>
    </dgm:pt>
    <dgm:pt modelId="{86B88564-308F-49E2-98F0-C6C0B4C1B914}">
      <dgm:prSet phldrT="[Text]"/>
      <dgm:spPr/>
      <dgm:t>
        <a:bodyPr/>
        <a:lstStyle/>
        <a:p>
          <a:r>
            <a:rPr lang="en-GB" dirty="0"/>
            <a:t>Data Acquisition</a:t>
          </a:r>
        </a:p>
      </dgm:t>
    </dgm:pt>
    <dgm:pt modelId="{A753B5D3-FA82-4814-A653-52034A75E538}" type="parTrans" cxnId="{020163DD-6F4A-43D3-95F8-B1ECBD97D64D}">
      <dgm:prSet/>
      <dgm:spPr/>
      <dgm:t>
        <a:bodyPr/>
        <a:lstStyle/>
        <a:p>
          <a:endParaRPr lang="en-GB"/>
        </a:p>
      </dgm:t>
    </dgm:pt>
    <dgm:pt modelId="{38ED0D4B-F493-4867-A071-F327AD512790}" type="sibTrans" cxnId="{020163DD-6F4A-43D3-95F8-B1ECBD97D64D}">
      <dgm:prSet/>
      <dgm:spPr/>
      <dgm:t>
        <a:bodyPr/>
        <a:lstStyle/>
        <a:p>
          <a:endParaRPr lang="en-GB"/>
        </a:p>
      </dgm:t>
    </dgm:pt>
    <dgm:pt modelId="{D784500E-A319-46CA-849C-E4A7224F1CB7}" type="pres">
      <dgm:prSet presAssocID="{EB6C7DB0-82EB-49FA-BA43-7C0CD5C0C83E}" presName="CompostProcess" presStyleCnt="0">
        <dgm:presLayoutVars>
          <dgm:dir/>
          <dgm:resizeHandles val="exact"/>
        </dgm:presLayoutVars>
      </dgm:prSet>
      <dgm:spPr/>
    </dgm:pt>
    <dgm:pt modelId="{BF5D51B7-D37D-4093-A032-452E5D8E0A3B}" type="pres">
      <dgm:prSet presAssocID="{EB6C7DB0-82EB-49FA-BA43-7C0CD5C0C83E}" presName="arrow" presStyleLbl="bgShp" presStyleIdx="0" presStyleCnt="1"/>
      <dgm:spPr/>
    </dgm:pt>
    <dgm:pt modelId="{0CDF8762-E2F7-44D1-A0C9-B4A2B32A53DE}" type="pres">
      <dgm:prSet presAssocID="{EB6C7DB0-82EB-49FA-BA43-7C0CD5C0C83E}" presName="linearProcess" presStyleCnt="0"/>
      <dgm:spPr/>
    </dgm:pt>
    <dgm:pt modelId="{D1341142-7735-4C81-8D80-0D8E8EA0A65F}" type="pres">
      <dgm:prSet presAssocID="{8736087A-8364-4670-9ACF-B0A6D8DE2040}" presName="textNode" presStyleLbl="node1" presStyleIdx="0" presStyleCnt="6">
        <dgm:presLayoutVars>
          <dgm:bulletEnabled val="1"/>
        </dgm:presLayoutVars>
      </dgm:prSet>
      <dgm:spPr/>
    </dgm:pt>
    <dgm:pt modelId="{F383CD00-47E3-43C4-96D8-A11FC9C6E711}" type="pres">
      <dgm:prSet presAssocID="{7C5FD009-54DE-49B2-B9C4-6B70F0D696DC}" presName="sibTrans" presStyleCnt="0"/>
      <dgm:spPr/>
    </dgm:pt>
    <dgm:pt modelId="{0D57F177-0144-4E5C-AEF8-ABBFA54EFCB5}" type="pres">
      <dgm:prSet presAssocID="{FF154E81-6A96-4258-96EC-1C19A116FD2E}" presName="textNode" presStyleLbl="node1" presStyleIdx="1" presStyleCnt="6">
        <dgm:presLayoutVars>
          <dgm:bulletEnabled val="1"/>
        </dgm:presLayoutVars>
      </dgm:prSet>
      <dgm:spPr/>
    </dgm:pt>
    <dgm:pt modelId="{7C436EB0-4B99-427C-9BB4-FA398001D30C}" type="pres">
      <dgm:prSet presAssocID="{BC0727DC-1CE2-4F71-8148-F1815F0B7935}" presName="sibTrans" presStyleCnt="0"/>
      <dgm:spPr/>
    </dgm:pt>
    <dgm:pt modelId="{77184957-DF7B-4C9A-AAFB-C3595A06672E}" type="pres">
      <dgm:prSet presAssocID="{5A6C2B97-5C2A-4191-ACEE-A7D896E8379F}" presName="textNode" presStyleLbl="node1" presStyleIdx="2" presStyleCnt="6">
        <dgm:presLayoutVars>
          <dgm:bulletEnabled val="1"/>
        </dgm:presLayoutVars>
      </dgm:prSet>
      <dgm:spPr/>
    </dgm:pt>
    <dgm:pt modelId="{55A9AAFB-F8C4-400E-9B9B-30279B20DFDE}" type="pres">
      <dgm:prSet presAssocID="{91CABDD5-63C4-45D2-894E-FA7BD091365F}" presName="sibTrans" presStyleCnt="0"/>
      <dgm:spPr/>
    </dgm:pt>
    <dgm:pt modelId="{082283D2-4DCF-4A0F-BDFE-23E69B1CF903}" type="pres">
      <dgm:prSet presAssocID="{FE27EFC0-44B5-48DA-85DC-E18130C7CCFD}" presName="textNode" presStyleLbl="node1" presStyleIdx="3" presStyleCnt="6">
        <dgm:presLayoutVars>
          <dgm:bulletEnabled val="1"/>
        </dgm:presLayoutVars>
      </dgm:prSet>
      <dgm:spPr/>
    </dgm:pt>
    <dgm:pt modelId="{4B2232E3-C6BB-435F-861A-9FA9B2246E8B}" type="pres">
      <dgm:prSet presAssocID="{1BD40CF4-11A6-42FD-8BE1-0C1A9921D4EB}" presName="sibTrans" presStyleCnt="0"/>
      <dgm:spPr/>
    </dgm:pt>
    <dgm:pt modelId="{67CCA0A5-B6FF-474B-9B8A-83622F963248}" type="pres">
      <dgm:prSet presAssocID="{872948DA-508A-4799-A7E5-D7CEF099E7C4}" presName="textNode" presStyleLbl="node1" presStyleIdx="4" presStyleCnt="6">
        <dgm:presLayoutVars>
          <dgm:bulletEnabled val="1"/>
        </dgm:presLayoutVars>
      </dgm:prSet>
      <dgm:spPr/>
    </dgm:pt>
    <dgm:pt modelId="{D82CF824-B757-4452-B954-56A60C4036EB}" type="pres">
      <dgm:prSet presAssocID="{D0E6B93B-04D3-4F44-95F0-75CFE83FA581}" presName="sibTrans" presStyleCnt="0"/>
      <dgm:spPr/>
    </dgm:pt>
    <dgm:pt modelId="{51C5D79E-4FD7-4793-AE13-05CA0487FAF3}" type="pres">
      <dgm:prSet presAssocID="{86B88564-308F-49E2-98F0-C6C0B4C1B914}" presName="textNode" presStyleLbl="node1" presStyleIdx="5" presStyleCnt="6">
        <dgm:presLayoutVars>
          <dgm:bulletEnabled val="1"/>
        </dgm:presLayoutVars>
      </dgm:prSet>
      <dgm:spPr/>
    </dgm:pt>
  </dgm:ptLst>
  <dgm:cxnLst>
    <dgm:cxn modelId="{18F52A03-DC3B-49D3-B15D-8A9F192D17E8}" type="presOf" srcId="{FE27EFC0-44B5-48DA-85DC-E18130C7CCFD}" destId="{082283D2-4DCF-4A0F-BDFE-23E69B1CF903}" srcOrd="0" destOrd="0" presId="urn:microsoft.com/office/officeart/2005/8/layout/hProcess9"/>
    <dgm:cxn modelId="{F3D69906-F53C-4AF1-9FEF-57E7DC9ADB90}" srcId="{EB6C7DB0-82EB-49FA-BA43-7C0CD5C0C83E}" destId="{FF154E81-6A96-4258-96EC-1C19A116FD2E}" srcOrd="1" destOrd="0" parTransId="{B9A49090-771F-4EAD-BB99-86222A9E7665}" sibTransId="{BC0727DC-1CE2-4F71-8148-F1815F0B7935}"/>
    <dgm:cxn modelId="{72F3B52B-9D0E-44A2-84ED-00A419B92CD6}" type="presOf" srcId="{8736087A-8364-4670-9ACF-B0A6D8DE2040}" destId="{D1341142-7735-4C81-8D80-0D8E8EA0A65F}" srcOrd="0" destOrd="0" presId="urn:microsoft.com/office/officeart/2005/8/layout/hProcess9"/>
    <dgm:cxn modelId="{123FBE47-B651-4F2C-BAD8-0AE3EF591886}" type="presOf" srcId="{5A6C2B97-5C2A-4191-ACEE-A7D896E8379F}" destId="{77184957-DF7B-4C9A-AAFB-C3595A06672E}" srcOrd="0" destOrd="0" presId="urn:microsoft.com/office/officeart/2005/8/layout/hProcess9"/>
    <dgm:cxn modelId="{55E42D91-2601-4B13-B773-8F686ACCFBF2}" srcId="{EB6C7DB0-82EB-49FA-BA43-7C0CD5C0C83E}" destId="{872948DA-508A-4799-A7E5-D7CEF099E7C4}" srcOrd="4" destOrd="0" parTransId="{D9C4D96A-1C91-412A-BE8F-EAFED1A69D9B}" sibTransId="{D0E6B93B-04D3-4F44-95F0-75CFE83FA581}"/>
    <dgm:cxn modelId="{688D08A0-01A9-4944-BF84-C1DF8B83C701}" type="presOf" srcId="{FF154E81-6A96-4258-96EC-1C19A116FD2E}" destId="{0D57F177-0144-4E5C-AEF8-ABBFA54EFCB5}" srcOrd="0" destOrd="0" presId="urn:microsoft.com/office/officeart/2005/8/layout/hProcess9"/>
    <dgm:cxn modelId="{EB9B3FA7-3F5B-46CF-BF95-EAF2729CA0AF}" srcId="{EB6C7DB0-82EB-49FA-BA43-7C0CD5C0C83E}" destId="{FE27EFC0-44B5-48DA-85DC-E18130C7CCFD}" srcOrd="3" destOrd="0" parTransId="{26959C49-5DB0-4D7E-A16B-C0C5C1DB443C}" sibTransId="{1BD40CF4-11A6-42FD-8BE1-0C1A9921D4EB}"/>
    <dgm:cxn modelId="{F52A3FB0-DACA-4543-BDB9-A72D76155431}" srcId="{EB6C7DB0-82EB-49FA-BA43-7C0CD5C0C83E}" destId="{5A6C2B97-5C2A-4191-ACEE-A7D896E8379F}" srcOrd="2" destOrd="0" parTransId="{0F8D2BB0-298B-4801-AB16-25ED1FEE740F}" sibTransId="{91CABDD5-63C4-45D2-894E-FA7BD091365F}"/>
    <dgm:cxn modelId="{DC0423B6-F9B1-4041-856B-6700D5F297AE}" type="presOf" srcId="{EB6C7DB0-82EB-49FA-BA43-7C0CD5C0C83E}" destId="{D784500E-A319-46CA-849C-E4A7224F1CB7}" srcOrd="0" destOrd="0" presId="urn:microsoft.com/office/officeart/2005/8/layout/hProcess9"/>
    <dgm:cxn modelId="{C042E6C2-188B-44DB-93E6-A47E54428BB5}" type="presOf" srcId="{86B88564-308F-49E2-98F0-C6C0B4C1B914}" destId="{51C5D79E-4FD7-4793-AE13-05CA0487FAF3}" srcOrd="0" destOrd="0" presId="urn:microsoft.com/office/officeart/2005/8/layout/hProcess9"/>
    <dgm:cxn modelId="{1FBBEEC8-A6A3-4846-80B5-CF75E4F6F0A1}" type="presOf" srcId="{872948DA-508A-4799-A7E5-D7CEF099E7C4}" destId="{67CCA0A5-B6FF-474B-9B8A-83622F963248}" srcOrd="0" destOrd="0" presId="urn:microsoft.com/office/officeart/2005/8/layout/hProcess9"/>
    <dgm:cxn modelId="{020163DD-6F4A-43D3-95F8-B1ECBD97D64D}" srcId="{EB6C7DB0-82EB-49FA-BA43-7C0CD5C0C83E}" destId="{86B88564-308F-49E2-98F0-C6C0B4C1B914}" srcOrd="5" destOrd="0" parTransId="{A753B5D3-FA82-4814-A653-52034A75E538}" sibTransId="{38ED0D4B-F493-4867-A071-F327AD512790}"/>
    <dgm:cxn modelId="{28019FFB-EFFC-4523-8947-069C7E472309}" srcId="{EB6C7DB0-82EB-49FA-BA43-7C0CD5C0C83E}" destId="{8736087A-8364-4670-9ACF-B0A6D8DE2040}" srcOrd="0" destOrd="0" parTransId="{141E2966-BC20-4179-85FE-2BAC45B1D855}" sibTransId="{7C5FD009-54DE-49B2-B9C4-6B70F0D696DC}"/>
    <dgm:cxn modelId="{09206912-71EE-462E-9EA8-D9B5F22A2B11}" type="presParOf" srcId="{D784500E-A319-46CA-849C-E4A7224F1CB7}" destId="{BF5D51B7-D37D-4093-A032-452E5D8E0A3B}" srcOrd="0" destOrd="0" presId="urn:microsoft.com/office/officeart/2005/8/layout/hProcess9"/>
    <dgm:cxn modelId="{4FA720FD-A4A7-464E-8C8B-0DB7354A8494}" type="presParOf" srcId="{D784500E-A319-46CA-849C-E4A7224F1CB7}" destId="{0CDF8762-E2F7-44D1-A0C9-B4A2B32A53DE}" srcOrd="1" destOrd="0" presId="urn:microsoft.com/office/officeart/2005/8/layout/hProcess9"/>
    <dgm:cxn modelId="{2A276F67-4CFF-4232-8893-D1ACDBAB93A9}" type="presParOf" srcId="{0CDF8762-E2F7-44D1-A0C9-B4A2B32A53DE}" destId="{D1341142-7735-4C81-8D80-0D8E8EA0A65F}" srcOrd="0" destOrd="0" presId="urn:microsoft.com/office/officeart/2005/8/layout/hProcess9"/>
    <dgm:cxn modelId="{3F0276FC-E004-459C-A105-27CB1FDBD3E6}" type="presParOf" srcId="{0CDF8762-E2F7-44D1-A0C9-B4A2B32A53DE}" destId="{F383CD00-47E3-43C4-96D8-A11FC9C6E711}" srcOrd="1" destOrd="0" presId="urn:microsoft.com/office/officeart/2005/8/layout/hProcess9"/>
    <dgm:cxn modelId="{21399AD3-75D6-4294-AC4E-9D814B2F7068}" type="presParOf" srcId="{0CDF8762-E2F7-44D1-A0C9-B4A2B32A53DE}" destId="{0D57F177-0144-4E5C-AEF8-ABBFA54EFCB5}" srcOrd="2" destOrd="0" presId="urn:microsoft.com/office/officeart/2005/8/layout/hProcess9"/>
    <dgm:cxn modelId="{3DAEEB18-4C1D-4D88-9663-106473CF6F9E}" type="presParOf" srcId="{0CDF8762-E2F7-44D1-A0C9-B4A2B32A53DE}" destId="{7C436EB0-4B99-427C-9BB4-FA398001D30C}" srcOrd="3" destOrd="0" presId="urn:microsoft.com/office/officeart/2005/8/layout/hProcess9"/>
    <dgm:cxn modelId="{3AA549C0-60D1-4F0A-ADC1-1BD8C2078600}" type="presParOf" srcId="{0CDF8762-E2F7-44D1-A0C9-B4A2B32A53DE}" destId="{77184957-DF7B-4C9A-AAFB-C3595A06672E}" srcOrd="4" destOrd="0" presId="urn:microsoft.com/office/officeart/2005/8/layout/hProcess9"/>
    <dgm:cxn modelId="{4AFA7685-CCD6-4979-8B12-FCD501464169}" type="presParOf" srcId="{0CDF8762-E2F7-44D1-A0C9-B4A2B32A53DE}" destId="{55A9AAFB-F8C4-400E-9B9B-30279B20DFDE}" srcOrd="5" destOrd="0" presId="urn:microsoft.com/office/officeart/2005/8/layout/hProcess9"/>
    <dgm:cxn modelId="{E0342F2B-CBEE-49C6-A4DD-54D0C0781266}" type="presParOf" srcId="{0CDF8762-E2F7-44D1-A0C9-B4A2B32A53DE}" destId="{082283D2-4DCF-4A0F-BDFE-23E69B1CF903}" srcOrd="6" destOrd="0" presId="urn:microsoft.com/office/officeart/2005/8/layout/hProcess9"/>
    <dgm:cxn modelId="{340D9003-C7EF-45C0-BB08-5BB54644ED3A}" type="presParOf" srcId="{0CDF8762-E2F7-44D1-A0C9-B4A2B32A53DE}" destId="{4B2232E3-C6BB-435F-861A-9FA9B2246E8B}" srcOrd="7" destOrd="0" presId="urn:microsoft.com/office/officeart/2005/8/layout/hProcess9"/>
    <dgm:cxn modelId="{F35E54A1-C5E6-4BB2-8C34-6FA9C3D153AF}" type="presParOf" srcId="{0CDF8762-E2F7-44D1-A0C9-B4A2B32A53DE}" destId="{67CCA0A5-B6FF-474B-9B8A-83622F963248}" srcOrd="8" destOrd="0" presId="urn:microsoft.com/office/officeart/2005/8/layout/hProcess9"/>
    <dgm:cxn modelId="{75D301F8-292C-4BEA-9594-3ECA7D73A939}" type="presParOf" srcId="{0CDF8762-E2F7-44D1-A0C9-B4A2B32A53DE}" destId="{D82CF824-B757-4452-B954-56A60C4036EB}" srcOrd="9" destOrd="0" presId="urn:microsoft.com/office/officeart/2005/8/layout/hProcess9"/>
    <dgm:cxn modelId="{5CA0B645-AB6E-4C83-AB00-0CA0AAB1AFF1}" type="presParOf" srcId="{0CDF8762-E2F7-44D1-A0C9-B4A2B32A53DE}" destId="{51C5D79E-4FD7-4793-AE13-05CA0487FAF3}" srcOrd="10" destOrd="0" presId="urn:microsoft.com/office/officeart/2005/8/layout/hProcess9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BF5D51B7-D37D-4093-A032-452E5D8E0A3B}">
      <dsp:nvSpPr>
        <dsp:cNvPr id="0" name=""/>
        <dsp:cNvSpPr/>
      </dsp:nvSpPr>
      <dsp:spPr>
        <a:xfrm>
          <a:off x="649623" y="0"/>
          <a:ext cx="7362400" cy="1671960"/>
        </a:xfrm>
        <a:prstGeom prst="rightArrow">
          <a:avLst/>
        </a:prstGeom>
        <a:solidFill>
          <a:schemeClr val="accent1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D1341142-7735-4C81-8D80-0D8E8EA0A65F}">
      <dsp:nvSpPr>
        <dsp:cNvPr id="0" name=""/>
        <dsp:cNvSpPr/>
      </dsp:nvSpPr>
      <dsp:spPr>
        <a:xfrm>
          <a:off x="2978" y="501588"/>
          <a:ext cx="1319083" cy="668784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7150" tIns="57150" rIns="57150" bIns="57150" numCol="1" spcCol="1270" anchor="ctr" anchorCtr="0">
          <a:noAutofit/>
        </a:bodyPr>
        <a:lstStyle/>
        <a:p>
          <a:pPr marL="0" lvl="0" indent="0" algn="ct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500" kern="1200" dirty="0"/>
            <a:t>Sensor</a:t>
          </a:r>
        </a:p>
      </dsp:txBody>
      <dsp:txXfrm>
        <a:off x="35625" y="534235"/>
        <a:ext cx="1253789" cy="603490"/>
      </dsp:txXfrm>
    </dsp:sp>
    <dsp:sp modelId="{0D57F177-0144-4E5C-AEF8-ABBFA54EFCB5}">
      <dsp:nvSpPr>
        <dsp:cNvPr id="0" name=""/>
        <dsp:cNvSpPr/>
      </dsp:nvSpPr>
      <dsp:spPr>
        <a:xfrm>
          <a:off x="1470300" y="501588"/>
          <a:ext cx="1319083" cy="668784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7150" tIns="57150" rIns="57150" bIns="57150" numCol="1" spcCol="1270" anchor="ctr" anchorCtr="0">
          <a:noAutofit/>
        </a:bodyPr>
        <a:lstStyle/>
        <a:p>
          <a:pPr marL="0" lvl="0" indent="0" algn="ct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500" kern="1200" dirty="0"/>
            <a:t>Over voltage protection</a:t>
          </a:r>
        </a:p>
      </dsp:txBody>
      <dsp:txXfrm>
        <a:off x="1502947" y="534235"/>
        <a:ext cx="1253789" cy="603490"/>
      </dsp:txXfrm>
    </dsp:sp>
    <dsp:sp modelId="{77184957-DF7B-4C9A-AAFB-C3595A06672E}">
      <dsp:nvSpPr>
        <dsp:cNvPr id="0" name=""/>
        <dsp:cNvSpPr/>
      </dsp:nvSpPr>
      <dsp:spPr>
        <a:xfrm>
          <a:off x="2937621" y="501588"/>
          <a:ext cx="1319083" cy="668784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7150" tIns="57150" rIns="57150" bIns="57150" numCol="1" spcCol="1270" anchor="ctr" anchorCtr="0">
          <a:noAutofit/>
        </a:bodyPr>
        <a:lstStyle/>
        <a:p>
          <a:pPr marL="0" lvl="0" indent="0" algn="ct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500" kern="1200" dirty="0"/>
            <a:t>Level Shifting</a:t>
          </a:r>
        </a:p>
      </dsp:txBody>
      <dsp:txXfrm>
        <a:off x="2970268" y="534235"/>
        <a:ext cx="1253789" cy="603490"/>
      </dsp:txXfrm>
    </dsp:sp>
    <dsp:sp modelId="{082283D2-4DCF-4A0F-BDFE-23E69B1CF903}">
      <dsp:nvSpPr>
        <dsp:cNvPr id="0" name=""/>
        <dsp:cNvSpPr/>
      </dsp:nvSpPr>
      <dsp:spPr>
        <a:xfrm>
          <a:off x="4404942" y="501588"/>
          <a:ext cx="1319083" cy="668784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7150" tIns="57150" rIns="57150" bIns="57150" numCol="1" spcCol="1270" anchor="ctr" anchorCtr="0">
          <a:noAutofit/>
        </a:bodyPr>
        <a:lstStyle/>
        <a:p>
          <a:pPr marL="0" lvl="0" indent="0" algn="ct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500" kern="1200" dirty="0"/>
            <a:t>Amplification</a:t>
          </a:r>
        </a:p>
      </dsp:txBody>
      <dsp:txXfrm>
        <a:off x="4437589" y="534235"/>
        <a:ext cx="1253789" cy="603490"/>
      </dsp:txXfrm>
    </dsp:sp>
    <dsp:sp modelId="{67CCA0A5-B6FF-474B-9B8A-83622F963248}">
      <dsp:nvSpPr>
        <dsp:cNvPr id="0" name=""/>
        <dsp:cNvSpPr/>
      </dsp:nvSpPr>
      <dsp:spPr>
        <a:xfrm>
          <a:off x="5872264" y="501588"/>
          <a:ext cx="1319083" cy="668784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7150" tIns="57150" rIns="57150" bIns="57150" numCol="1" spcCol="1270" anchor="ctr" anchorCtr="0">
          <a:noAutofit/>
        </a:bodyPr>
        <a:lstStyle/>
        <a:p>
          <a:pPr marL="0" lvl="0" indent="0" algn="ct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500" kern="1200" dirty="0"/>
            <a:t>Anti-aliasing Filter</a:t>
          </a:r>
        </a:p>
      </dsp:txBody>
      <dsp:txXfrm>
        <a:off x="5904911" y="534235"/>
        <a:ext cx="1253789" cy="603490"/>
      </dsp:txXfrm>
    </dsp:sp>
    <dsp:sp modelId="{51C5D79E-4FD7-4793-AE13-05CA0487FAF3}">
      <dsp:nvSpPr>
        <dsp:cNvPr id="0" name=""/>
        <dsp:cNvSpPr/>
      </dsp:nvSpPr>
      <dsp:spPr>
        <a:xfrm>
          <a:off x="7339585" y="501588"/>
          <a:ext cx="1319083" cy="668784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7150" tIns="57150" rIns="57150" bIns="57150" numCol="1" spcCol="1270" anchor="ctr" anchorCtr="0">
          <a:noAutofit/>
        </a:bodyPr>
        <a:lstStyle/>
        <a:p>
          <a:pPr marL="0" lvl="0" indent="0" algn="ct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500" kern="1200" dirty="0"/>
            <a:t>Data Acquisition</a:t>
          </a:r>
        </a:p>
      </dsp:txBody>
      <dsp:txXfrm>
        <a:off x="7372232" y="534235"/>
        <a:ext cx="1253789" cy="603490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hProcess9">
  <dgm:title val=""/>
  <dgm:desc val=""/>
  <dgm:catLst>
    <dgm:cat type="process" pri="5000"/>
    <dgm:cat type="convert" pri="13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CompostProcess">
    <dgm:varLst>
      <dgm:dir/>
      <dgm:resizeHandles val="exact"/>
    </dgm:varLst>
    <dgm:alg type="composite">
      <dgm:param type="horzAlign" val="ctr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arrow" refType="w" fact="0.85"/>
      <dgm:constr type="h" for="ch" forName="arrow" refType="h"/>
      <dgm:constr type="ctrX" for="ch" forName="arrow" refType="w" fact="0.5"/>
      <dgm:constr type="ctrY" for="ch" forName="arrow" refType="h" fact="0.5"/>
      <dgm:constr type="w" for="ch" forName="linearProcess" refType="w"/>
      <dgm:constr type="h" for="ch" forName="linearProcess" refType="h" fact="0.4"/>
      <dgm:constr type="ctrX" for="ch" forName="linearProcess" refType="w" fact="0.5"/>
      <dgm:constr type="ctrY" for="ch" forName="linearProcess" refType="h" fact="0.5"/>
    </dgm:constrLst>
    <dgm:ruleLst/>
    <dgm:layoutNode name="arrow" styleLbl="bgShp">
      <dgm:alg type="sp"/>
      <dgm:choose name="Name0">
        <dgm:if name="Name1" func="var" arg="dir" op="equ" val="norm">
          <dgm:shape xmlns:r="http://schemas.openxmlformats.org/officeDocument/2006/relationships" type="rightArrow" r:blip="">
            <dgm:adjLst/>
          </dgm:shape>
        </dgm:if>
        <dgm:else name="Name2">
          <dgm:shape xmlns:r="http://schemas.openxmlformats.org/officeDocument/2006/relationships" type="leftArrow" r:blip="">
            <dgm:adjLst/>
          </dgm:shape>
        </dgm:else>
      </dgm:choose>
      <dgm:presOf/>
      <dgm:constrLst/>
      <dgm:ruleLst/>
    </dgm:layoutNode>
    <dgm:layoutNode name="linearProcess">
      <dgm:choose name="Name3">
        <dgm:if name="Name4" func="var" arg="dir" op="equ" val="norm">
          <dgm:alg type="lin"/>
        </dgm:if>
        <dgm:else name="Name5">
          <dgm:alg type="lin">
            <dgm:param type="linDir" val="fromR"/>
          </dgm:alg>
        </dgm:else>
      </dgm:choose>
      <dgm:shape xmlns:r="http://schemas.openxmlformats.org/officeDocument/2006/relationships" r:blip="">
        <dgm:adjLst/>
      </dgm:shape>
      <dgm:presOf/>
      <dgm:constrLst>
        <dgm:constr type="userA" for="ch" ptType="node" refType="w"/>
        <dgm:constr type="h" for="ch" ptType="node" refType="h"/>
        <dgm:constr type="w" for="ch" ptType="node" op="equ"/>
        <dgm:constr type="w" for="ch" forName="sibTrans" refType="w" fact="0.05"/>
        <dgm:constr type="primFontSz" for="ch" ptType="node" op="equ" val="65"/>
      </dgm:constrLst>
      <dgm:ruleLst/>
      <dgm:forEach name="Name6" axis="ch" ptType="node">
        <dgm:layoutNode name="textNode" styleLbl="node1">
          <dgm:varLst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desOrSelf" ptType="node"/>
          <dgm:constrLst>
            <dgm:constr type="userA"/>
            <dgm:constr type="w" refType="userA" fact="0.3"/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w" val="NaN" fact="1" max="NaN"/>
            <dgm:rule type="primFontSz" val="5" fact="NaN" max="NaN"/>
          </dgm:ruleLst>
        </dgm:layoutNode>
        <dgm:forEach name="Name7" axis="followSib" ptType="sibTrans" cnt="1">
          <dgm:layoutNode name="sibTrans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forEach>
      </dgm:forEach>
    </dgm:layoutNode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96D292DE-8B7A-4254-AA83-74C1F4DD4AF0}" type="datetimeFigureOut">
              <a:rPr lang="en-GB" smtClean="0"/>
              <a:t>18/09/2018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3C3D8D3-17FF-4C88-A759-00DBF3A8464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06335072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3568" y="1988840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69368" y="3744615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395536" y="6525344"/>
            <a:ext cx="971128" cy="218522"/>
          </a:xfrm>
        </p:spPr>
        <p:txBody>
          <a:bodyPr/>
          <a:lstStyle/>
          <a:p>
            <a:fld id="{9C64F3F4-CE19-49F8-9EF4-FF4EE52031C2}" type="datetimeFigureOut">
              <a:rPr lang="en-GB" smtClean="0"/>
              <a:t>18/09/2018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139952" y="6381328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588064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1"/>
            <a:ext cx="8229600" cy="3917032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64F3F4-CE19-49F8-9EF4-FF4EE52031C2}" type="datetimeFigureOut">
              <a:rPr lang="en-GB" smtClean="0"/>
              <a:t>18/09/2018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131840" y="6461780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6190301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3568" y="3993083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3568" y="2492896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64F3F4-CE19-49F8-9EF4-FF4EE52031C2}" type="datetimeFigureOut">
              <a:rPr lang="en-GB" smtClean="0"/>
              <a:t>18/09/2018</a:t>
            </a:fld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8135066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1"/>
            <a:ext cx="4038600" cy="39890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1"/>
            <a:ext cx="4038600" cy="39890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64F3F4-CE19-49F8-9EF4-FF4EE52031C2}" type="datetimeFigureOut">
              <a:rPr lang="en-GB" smtClean="0"/>
              <a:t>18/09/2018</a:t>
            </a:fld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0874081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414365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414365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64F3F4-CE19-49F8-9EF4-FF4EE52031C2}" type="datetimeFigureOut">
              <a:rPr lang="en-GB" smtClean="0"/>
              <a:t>18/09/2018</a:t>
            </a:fld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4440483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64F3F4-CE19-49F8-9EF4-FF4EE52031C2}" type="datetimeFigureOut">
              <a:rPr lang="en-GB" smtClean="0"/>
              <a:t>18/09/2018</a:t>
            </a:fld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9350510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64F3F4-CE19-49F8-9EF4-FF4EE52031C2}" type="datetimeFigureOut">
              <a:rPr lang="en-GB" smtClean="0"/>
              <a:t>18/09/2018</a:t>
            </a:fld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109965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17217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029891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64F3F4-CE19-49F8-9EF4-FF4EE52031C2}" type="datetimeFigureOut">
              <a:rPr lang="en-GB" smtClean="0"/>
              <a:t>18/09/2018</a:t>
            </a:fld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0322336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50912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3824337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157192"/>
            <a:ext cx="5486400" cy="432048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64F3F4-CE19-49F8-9EF4-FF4EE52031C2}" type="datetimeFigureOut">
              <a:rPr lang="en-GB" smtClean="0"/>
              <a:t>18/09/2018</a:t>
            </a:fld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3676334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64F3F4-CE19-49F8-9EF4-FF4EE52031C2}" type="datetimeFigureOut">
              <a:rPr lang="en-GB" smtClean="0"/>
              <a:t>18/09/2018</a:t>
            </a:fld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8529196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9"/>
            <a:ext cx="2057400" cy="5242594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9"/>
            <a:ext cx="6019800" cy="5242594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64F3F4-CE19-49F8-9EF4-FF4EE52031C2}" type="datetimeFigureOut">
              <a:rPr lang="en-GB" smtClean="0"/>
              <a:t>18/09/2018</a:t>
            </a:fld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9168714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1"/>
            <a:ext cx="8229600" cy="391703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251520" y="6525344"/>
            <a:ext cx="971128" cy="218522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05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C64F3F4-CE19-49F8-9EF4-FF4EE52031C2}" type="datetimeFigureOut">
              <a:rPr lang="en-GB" smtClean="0"/>
              <a:pPr/>
              <a:t>18/09/2018</a:t>
            </a:fld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956376" y="6380972"/>
            <a:ext cx="730424" cy="3405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C82685A-BD3A-4230-8D85-804689F67293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63701733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hyperlink" Target="http://www.analog.com/en/design-center/reference-designs/circuit-collections/type-k-thermocouple-signal-conditioner-with-190v-protection-from-accidental-contact-and-cold.html#cc-overview" TargetMode="Externa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r>
              <a:rPr lang="en-GB" dirty="0">
                <a:solidFill>
                  <a:schemeClr val="bg1"/>
                </a:solidFill>
              </a:rPr>
              <a:t>Transducers and Signal Conditioning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GB" dirty="0">
                <a:solidFill>
                  <a:schemeClr val="bg1"/>
                </a:solidFill>
              </a:rPr>
              <a:t>ACDA5006</a:t>
            </a:r>
          </a:p>
          <a:p>
            <a:endParaRPr lang="en-GB" dirty="0">
              <a:solidFill>
                <a:schemeClr val="bg1"/>
              </a:solidFill>
            </a:endParaRPr>
          </a:p>
          <a:p>
            <a:r>
              <a:rPr lang="en-GB" dirty="0">
                <a:solidFill>
                  <a:schemeClr val="bg1"/>
                </a:solidFill>
              </a:rPr>
              <a:t>Steve Mosey</a:t>
            </a:r>
          </a:p>
        </p:txBody>
      </p:sp>
    </p:spTree>
    <p:extLst>
      <p:ext uri="{BB962C8B-B14F-4D97-AF65-F5344CB8AC3E}">
        <p14:creationId xmlns:p14="http://schemas.microsoft.com/office/powerpoint/2010/main" val="386272687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Signal Conditioning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r>
              <a:rPr lang="en-GB" dirty="0"/>
              <a:t>Signal conditioning is the process of preparing signals from sensors to make them easier to use.</a:t>
            </a:r>
          </a:p>
          <a:p>
            <a:r>
              <a:rPr lang="en-GB" dirty="0"/>
              <a:t>Can include </a:t>
            </a:r>
          </a:p>
          <a:p>
            <a:pPr lvl="1"/>
            <a:r>
              <a:rPr lang="en-GB" dirty="0"/>
              <a:t>Excitation</a:t>
            </a:r>
          </a:p>
          <a:p>
            <a:pPr lvl="1"/>
            <a:r>
              <a:rPr lang="en-GB" dirty="0"/>
              <a:t>Amplification / attenuation</a:t>
            </a:r>
          </a:p>
          <a:p>
            <a:pPr lvl="1"/>
            <a:r>
              <a:rPr lang="en-GB" dirty="0"/>
              <a:t>Level shifting</a:t>
            </a:r>
          </a:p>
          <a:p>
            <a:pPr lvl="1"/>
            <a:r>
              <a:rPr lang="en-GB" dirty="0"/>
              <a:t>Filtering</a:t>
            </a:r>
          </a:p>
          <a:p>
            <a:pPr lvl="1"/>
            <a:r>
              <a:rPr lang="en-GB" dirty="0"/>
              <a:t>Over voltage protection / Isolation</a:t>
            </a:r>
          </a:p>
        </p:txBody>
      </p:sp>
    </p:spTree>
    <p:extLst>
      <p:ext uri="{BB962C8B-B14F-4D97-AF65-F5344CB8AC3E}">
        <p14:creationId xmlns:p14="http://schemas.microsoft.com/office/powerpoint/2010/main" val="422838942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D55D54E-B30C-4FF2-8A06-E121BA76F09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Excitation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887BE84-6B02-42F4-978A-80B22F088CB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20000"/>
          </a:bodyPr>
          <a:lstStyle/>
          <a:p>
            <a:r>
              <a:rPr lang="en-GB" dirty="0"/>
              <a:t>Many transducers, like strain gauges and RTDs (resistance temperature devices), need a power supply. </a:t>
            </a:r>
          </a:p>
          <a:p>
            <a:r>
              <a:rPr lang="en-GB" dirty="0"/>
              <a:t>For many transducers the supply will be low voltage DC, but for transducers based on capacitance measurement an AC supply may be required.</a:t>
            </a:r>
          </a:p>
          <a:p>
            <a:r>
              <a:rPr lang="en-GB" dirty="0"/>
              <a:t>Excitation is commonly needed for measuring force, pressure, relative humidity, temperature, level, light level and vibration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52929058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4FAFAEB-63C7-4149-B7F6-4391F22C200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Amplification / Attenuation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5186853-AA7B-4125-8CCA-1A04A3265A4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fontScale="77500" lnSpcReduction="20000"/>
          </a:bodyPr>
          <a:lstStyle/>
          <a:p>
            <a:r>
              <a:rPr lang="en-GB" dirty="0"/>
              <a:t>Amplification increases a voltage signal to a level suitable for digitisation by the DAQ equipment. </a:t>
            </a:r>
          </a:p>
          <a:p>
            <a:r>
              <a:rPr lang="en-GB" dirty="0"/>
              <a:t>Typically a data acquisition device is calibrated for input voltages in the 0 to 10 V range. </a:t>
            </a:r>
          </a:p>
          <a:p>
            <a:r>
              <a:rPr lang="en-GB" dirty="0"/>
              <a:t>A small voltage, such as that coming from a thermocouple or strain gauge bridge may need to be amplified 1000 times to make it between 0 and 10 V. </a:t>
            </a:r>
          </a:p>
          <a:p>
            <a:r>
              <a:rPr lang="en-GB" dirty="0"/>
              <a:t>If your signal is larger than the maximum input range then you will have to divide the signal down using a resistor network.</a:t>
            </a:r>
          </a:p>
        </p:txBody>
      </p:sp>
    </p:spTree>
    <p:extLst>
      <p:ext uri="{BB962C8B-B14F-4D97-AF65-F5344CB8AC3E}">
        <p14:creationId xmlns:p14="http://schemas.microsoft.com/office/powerpoint/2010/main" val="317358332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0414BBE-EA07-4560-A4A6-5DC6189E1C6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Level shifting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B723950-61D0-41D7-9C83-ED6F4C62B71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Sometimes the voltage signal from a sensor will not be in the correct range for the processor</a:t>
            </a:r>
          </a:p>
          <a:p>
            <a:r>
              <a:rPr lang="en-GB" dirty="0"/>
              <a:t>Level shifting amplifiers can correct for this</a:t>
            </a:r>
          </a:p>
          <a:p>
            <a:r>
              <a:rPr lang="en-GB" dirty="0"/>
              <a:t>An adjustable DC voltage is added to the signal to move the signal to the correct range</a:t>
            </a:r>
          </a:p>
        </p:txBody>
      </p:sp>
    </p:spTree>
    <p:extLst>
      <p:ext uri="{BB962C8B-B14F-4D97-AF65-F5344CB8AC3E}">
        <p14:creationId xmlns:p14="http://schemas.microsoft.com/office/powerpoint/2010/main" val="498678883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031EAE3-6D41-4F7E-9457-C8454E43D4E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Filtering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9493D73-67C7-459E-ABA4-FE33E3723B8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fontScale="62500" lnSpcReduction="20000"/>
          </a:bodyPr>
          <a:lstStyle/>
          <a:p>
            <a:r>
              <a:rPr lang="en-GB" dirty="0"/>
              <a:t>Filtering reduces noise and errors in the signal. </a:t>
            </a:r>
          </a:p>
          <a:p>
            <a:r>
              <a:rPr lang="en-GB" dirty="0"/>
              <a:t>For most applications a low-pass filter is used. This allows through the lower frequency components but attenuates the higher frequencies. </a:t>
            </a:r>
          </a:p>
          <a:p>
            <a:r>
              <a:rPr lang="en-GB" dirty="0"/>
              <a:t>The filter’s cut-off frequency must be compatible with the frequencies present in the actual signal and the sampling rate used for the A-D conversion.</a:t>
            </a:r>
          </a:p>
          <a:p>
            <a:r>
              <a:rPr lang="en-GB" dirty="0"/>
              <a:t>A low-pass filter that's used to prevent higher frequencies, in either the signal or noise, from introducing distortion into the digitised signal is known as an </a:t>
            </a:r>
            <a:r>
              <a:rPr lang="en-GB" dirty="0">
                <a:solidFill>
                  <a:srgbClr val="FF0000"/>
                </a:solidFill>
              </a:rPr>
              <a:t>anti-aliasing filter</a:t>
            </a:r>
            <a:r>
              <a:rPr lang="en-GB" dirty="0"/>
              <a:t>. These generally have a sharper cut-off than the normal low-pass filter used to condition a signal. </a:t>
            </a:r>
          </a:p>
          <a:p>
            <a:r>
              <a:rPr lang="en-GB" dirty="0"/>
              <a:t>Anti-aliasing filters are specified according to the sampling rate of the system and there must be one filter per input signal. 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850990122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C795C7C-1B72-4399-8D84-D42143E5429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Over voltage protection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BADA06E-C70D-4B37-A03F-323BC2A5213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There is always a chance that something could go wrong with a transducer and a high voltage is presented to your DAQ potentially damaging it.</a:t>
            </a:r>
          </a:p>
          <a:p>
            <a:r>
              <a:rPr lang="en-GB" dirty="0"/>
              <a:t>Zener diodes can be used to clamp dangerous voltages, protecting the circuitry</a:t>
            </a:r>
          </a:p>
        </p:txBody>
      </p:sp>
    </p:spTree>
    <p:extLst>
      <p:ext uri="{BB962C8B-B14F-4D97-AF65-F5344CB8AC3E}">
        <p14:creationId xmlns:p14="http://schemas.microsoft.com/office/powerpoint/2010/main" val="4294094652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F56240B-F985-4B89-870C-E00F1E24E4A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Order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C9E7A92-DE2D-4691-8366-602506D09FC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The order of signal conditioning steps will vary from system to system, not all steps are in every system.</a:t>
            </a:r>
          </a:p>
          <a:p>
            <a:r>
              <a:rPr lang="en-GB" dirty="0"/>
              <a:t>The usual order is:</a:t>
            </a:r>
          </a:p>
        </p:txBody>
      </p:sp>
      <p:graphicFrame>
        <p:nvGraphicFramePr>
          <p:cNvPr id="4" name="Diagram 3">
            <a:extLst>
              <a:ext uri="{FF2B5EF4-FFF2-40B4-BE49-F238E27FC236}">
                <a16:creationId xmlns:a16="http://schemas.microsoft.com/office/drawing/2014/main" id="{2CD9016F-AC43-42B3-9ECC-21B56E0D0DF1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3667761822"/>
              </p:ext>
            </p:extLst>
          </p:nvPr>
        </p:nvGraphicFramePr>
        <p:xfrm>
          <a:off x="241176" y="3857849"/>
          <a:ext cx="8661648" cy="167196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278510170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Freeform: Shape 5">
            <a:extLst>
              <a:ext uri="{FF2B5EF4-FFF2-40B4-BE49-F238E27FC236}">
                <a16:creationId xmlns:a16="http://schemas.microsoft.com/office/drawing/2014/main" id="{53AA1BE3-A12D-4F30-B76F-DAE533B9F318}"/>
              </a:ext>
            </a:extLst>
          </p:cNvPr>
          <p:cNvSpPr/>
          <p:nvPr/>
        </p:nvSpPr>
        <p:spPr>
          <a:xfrm>
            <a:off x="4394718" y="1866122"/>
            <a:ext cx="2444621" cy="3377682"/>
          </a:xfrm>
          <a:custGeom>
            <a:avLst/>
            <a:gdLst>
              <a:gd name="connsiteX0" fmla="*/ 0 w 2444621"/>
              <a:gd name="connsiteY0" fmla="*/ 1987421 h 3377682"/>
              <a:gd name="connsiteX1" fmla="*/ 503853 w 2444621"/>
              <a:gd name="connsiteY1" fmla="*/ 2006082 h 3377682"/>
              <a:gd name="connsiteX2" fmla="*/ 494523 w 2444621"/>
              <a:gd name="connsiteY2" fmla="*/ 18662 h 3377682"/>
              <a:gd name="connsiteX3" fmla="*/ 2435290 w 2444621"/>
              <a:gd name="connsiteY3" fmla="*/ 0 h 3377682"/>
              <a:gd name="connsiteX4" fmla="*/ 2444621 w 2444621"/>
              <a:gd name="connsiteY4" fmla="*/ 3377682 h 3377682"/>
              <a:gd name="connsiteX5" fmla="*/ 46653 w 2444621"/>
              <a:gd name="connsiteY5" fmla="*/ 3340360 h 3377682"/>
              <a:gd name="connsiteX6" fmla="*/ 0 w 2444621"/>
              <a:gd name="connsiteY6" fmla="*/ 1987421 h 3377682"/>
              <a:gd name="connsiteX0" fmla="*/ 0 w 2444621"/>
              <a:gd name="connsiteY0" fmla="*/ 1987421 h 3377682"/>
              <a:gd name="connsiteX1" fmla="*/ 503853 w 2444621"/>
              <a:gd name="connsiteY1" fmla="*/ 2006082 h 3377682"/>
              <a:gd name="connsiteX2" fmla="*/ 494523 w 2444621"/>
              <a:gd name="connsiteY2" fmla="*/ 18662 h 3377682"/>
              <a:gd name="connsiteX3" fmla="*/ 2435290 w 2444621"/>
              <a:gd name="connsiteY3" fmla="*/ 0 h 3377682"/>
              <a:gd name="connsiteX4" fmla="*/ 2444621 w 2444621"/>
              <a:gd name="connsiteY4" fmla="*/ 3377682 h 3377682"/>
              <a:gd name="connsiteX5" fmla="*/ 0 w 2444621"/>
              <a:gd name="connsiteY5" fmla="*/ 3349691 h 3377682"/>
              <a:gd name="connsiteX6" fmla="*/ 0 w 2444621"/>
              <a:gd name="connsiteY6" fmla="*/ 1987421 h 3377682"/>
              <a:gd name="connsiteX0" fmla="*/ 0 w 2444621"/>
              <a:gd name="connsiteY0" fmla="*/ 1987421 h 3377682"/>
              <a:gd name="connsiteX1" fmla="*/ 503853 w 2444621"/>
              <a:gd name="connsiteY1" fmla="*/ 1978090 h 3377682"/>
              <a:gd name="connsiteX2" fmla="*/ 494523 w 2444621"/>
              <a:gd name="connsiteY2" fmla="*/ 18662 h 3377682"/>
              <a:gd name="connsiteX3" fmla="*/ 2435290 w 2444621"/>
              <a:gd name="connsiteY3" fmla="*/ 0 h 3377682"/>
              <a:gd name="connsiteX4" fmla="*/ 2444621 w 2444621"/>
              <a:gd name="connsiteY4" fmla="*/ 3377682 h 3377682"/>
              <a:gd name="connsiteX5" fmla="*/ 0 w 2444621"/>
              <a:gd name="connsiteY5" fmla="*/ 3349691 h 3377682"/>
              <a:gd name="connsiteX6" fmla="*/ 0 w 2444621"/>
              <a:gd name="connsiteY6" fmla="*/ 1987421 h 3377682"/>
              <a:gd name="connsiteX0" fmla="*/ 0 w 2444621"/>
              <a:gd name="connsiteY0" fmla="*/ 1987421 h 3377682"/>
              <a:gd name="connsiteX1" fmla="*/ 503853 w 2444621"/>
              <a:gd name="connsiteY1" fmla="*/ 1978090 h 3377682"/>
              <a:gd name="connsiteX2" fmla="*/ 494523 w 2444621"/>
              <a:gd name="connsiteY2" fmla="*/ 9331 h 3377682"/>
              <a:gd name="connsiteX3" fmla="*/ 2435290 w 2444621"/>
              <a:gd name="connsiteY3" fmla="*/ 0 h 3377682"/>
              <a:gd name="connsiteX4" fmla="*/ 2444621 w 2444621"/>
              <a:gd name="connsiteY4" fmla="*/ 3377682 h 3377682"/>
              <a:gd name="connsiteX5" fmla="*/ 0 w 2444621"/>
              <a:gd name="connsiteY5" fmla="*/ 3349691 h 3377682"/>
              <a:gd name="connsiteX6" fmla="*/ 0 w 2444621"/>
              <a:gd name="connsiteY6" fmla="*/ 1987421 h 337768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2444621" h="3377682">
                <a:moveTo>
                  <a:pt x="0" y="1987421"/>
                </a:moveTo>
                <a:lnTo>
                  <a:pt x="503853" y="1978090"/>
                </a:lnTo>
                <a:lnTo>
                  <a:pt x="494523" y="9331"/>
                </a:lnTo>
                <a:lnTo>
                  <a:pt x="2435290" y="0"/>
                </a:lnTo>
                <a:cubicBezTo>
                  <a:pt x="2438400" y="1125894"/>
                  <a:pt x="2441511" y="2251788"/>
                  <a:pt x="2444621" y="3377682"/>
                </a:cubicBezTo>
                <a:lnTo>
                  <a:pt x="0" y="3349691"/>
                </a:lnTo>
                <a:lnTo>
                  <a:pt x="0" y="1987421"/>
                </a:lnTo>
                <a:close/>
              </a:path>
            </a:pathLst>
          </a:custGeom>
          <a:solidFill>
            <a:schemeClr val="accent1">
              <a:lumMod val="20000"/>
              <a:lumOff val="80000"/>
            </a:schemeClr>
          </a:solidFill>
          <a:ln>
            <a:solidFill>
              <a:schemeClr val="accent1">
                <a:lumMod val="20000"/>
                <a:lumOff val="8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" name="Freeform: Shape 6">
            <a:extLst>
              <a:ext uri="{FF2B5EF4-FFF2-40B4-BE49-F238E27FC236}">
                <a16:creationId xmlns:a16="http://schemas.microsoft.com/office/drawing/2014/main" id="{5614258F-3D53-4403-A9A0-1758A8ADCE6F}"/>
              </a:ext>
            </a:extLst>
          </p:cNvPr>
          <p:cNvSpPr/>
          <p:nvPr/>
        </p:nvSpPr>
        <p:spPr>
          <a:xfrm>
            <a:off x="2239347" y="1735494"/>
            <a:ext cx="2500604" cy="1334278"/>
          </a:xfrm>
          <a:custGeom>
            <a:avLst/>
            <a:gdLst>
              <a:gd name="connsiteX0" fmla="*/ 18661 w 2500604"/>
              <a:gd name="connsiteY0" fmla="*/ 1408922 h 1408922"/>
              <a:gd name="connsiteX1" fmla="*/ 0 w 2500604"/>
              <a:gd name="connsiteY1" fmla="*/ 0 h 1408922"/>
              <a:gd name="connsiteX2" fmla="*/ 2472612 w 2500604"/>
              <a:gd name="connsiteY2" fmla="*/ 0 h 1408922"/>
              <a:gd name="connsiteX3" fmla="*/ 2500604 w 2500604"/>
              <a:gd name="connsiteY3" fmla="*/ 1296955 h 1408922"/>
              <a:gd name="connsiteX4" fmla="*/ 18661 w 2500604"/>
              <a:gd name="connsiteY4" fmla="*/ 1408922 h 1408922"/>
              <a:gd name="connsiteX0" fmla="*/ 18661 w 2500604"/>
              <a:gd name="connsiteY0" fmla="*/ 1324946 h 1324946"/>
              <a:gd name="connsiteX1" fmla="*/ 0 w 2500604"/>
              <a:gd name="connsiteY1" fmla="*/ 0 h 1324946"/>
              <a:gd name="connsiteX2" fmla="*/ 2472612 w 2500604"/>
              <a:gd name="connsiteY2" fmla="*/ 0 h 1324946"/>
              <a:gd name="connsiteX3" fmla="*/ 2500604 w 2500604"/>
              <a:gd name="connsiteY3" fmla="*/ 1296955 h 1324946"/>
              <a:gd name="connsiteX4" fmla="*/ 18661 w 2500604"/>
              <a:gd name="connsiteY4" fmla="*/ 1324946 h 1324946"/>
              <a:gd name="connsiteX0" fmla="*/ 18661 w 2500604"/>
              <a:gd name="connsiteY0" fmla="*/ 1324946 h 1324946"/>
              <a:gd name="connsiteX1" fmla="*/ 0 w 2500604"/>
              <a:gd name="connsiteY1" fmla="*/ 0 h 1324946"/>
              <a:gd name="connsiteX2" fmla="*/ 2500604 w 2500604"/>
              <a:gd name="connsiteY2" fmla="*/ 9330 h 1324946"/>
              <a:gd name="connsiteX3" fmla="*/ 2500604 w 2500604"/>
              <a:gd name="connsiteY3" fmla="*/ 1296955 h 1324946"/>
              <a:gd name="connsiteX4" fmla="*/ 18661 w 2500604"/>
              <a:gd name="connsiteY4" fmla="*/ 1324946 h 1324946"/>
              <a:gd name="connsiteX0" fmla="*/ 18661 w 2500604"/>
              <a:gd name="connsiteY0" fmla="*/ 1324946 h 1334278"/>
              <a:gd name="connsiteX1" fmla="*/ 0 w 2500604"/>
              <a:gd name="connsiteY1" fmla="*/ 0 h 1334278"/>
              <a:gd name="connsiteX2" fmla="*/ 2500604 w 2500604"/>
              <a:gd name="connsiteY2" fmla="*/ 9330 h 1334278"/>
              <a:gd name="connsiteX3" fmla="*/ 2500604 w 2500604"/>
              <a:gd name="connsiteY3" fmla="*/ 1334278 h 1334278"/>
              <a:gd name="connsiteX4" fmla="*/ 18661 w 2500604"/>
              <a:gd name="connsiteY4" fmla="*/ 1324946 h 133427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500604" h="1334278">
                <a:moveTo>
                  <a:pt x="18661" y="1324946"/>
                </a:moveTo>
                <a:lnTo>
                  <a:pt x="0" y="0"/>
                </a:lnTo>
                <a:lnTo>
                  <a:pt x="2500604" y="9330"/>
                </a:lnTo>
                <a:lnTo>
                  <a:pt x="2500604" y="1334278"/>
                </a:lnTo>
                <a:lnTo>
                  <a:pt x="18661" y="1324946"/>
                </a:lnTo>
                <a:close/>
              </a:path>
            </a:pathLst>
          </a:custGeom>
          <a:solidFill>
            <a:schemeClr val="accent6">
              <a:lumMod val="40000"/>
              <a:lumOff val="60000"/>
            </a:schemeClr>
          </a:solidFill>
          <a:ln>
            <a:solidFill>
              <a:schemeClr val="accent6">
                <a:lumMod val="40000"/>
                <a:lumOff val="6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2529A7E9-C84A-4CC6-BF3C-C04CFB4D5C5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/>
              <a:t>Example – Thermocouple signal conditioning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D1EDBCEB-1198-47A7-9E46-FE9EEF8D1480}"/>
              </a:ext>
            </a:extLst>
          </p:cNvPr>
          <p:cNvSpPr txBox="1"/>
          <p:nvPr/>
        </p:nvSpPr>
        <p:spPr>
          <a:xfrm>
            <a:off x="107504" y="5237460"/>
            <a:ext cx="892899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200" dirty="0">
                <a:hlinkClick r:id="rId2"/>
              </a:rPr>
              <a:t>http://www.analog.com/en/design-center/reference-designs/circuit-collections/type-k-thermocouple-signal-conditioner-with-190v-protection-from-accidental-contact-and-cold.html#cc-overview</a:t>
            </a:r>
            <a:r>
              <a:rPr lang="en-GB" sz="1200" dirty="0"/>
              <a:t> 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5E3D5AA6-94CA-4C68-9361-D9A32B85FB3F}"/>
              </a:ext>
            </a:extLst>
          </p:cNvPr>
          <p:cNvSpPr txBox="1"/>
          <p:nvPr/>
        </p:nvSpPr>
        <p:spPr>
          <a:xfrm>
            <a:off x="2239347" y="1399319"/>
            <a:ext cx="295232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Over Voltage Protection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CDE9FC0D-D2C6-4BFF-9CAA-04F6D86A04AD}"/>
              </a:ext>
            </a:extLst>
          </p:cNvPr>
          <p:cNvSpPr txBox="1"/>
          <p:nvPr/>
        </p:nvSpPr>
        <p:spPr>
          <a:xfrm>
            <a:off x="5617028" y="2079467"/>
            <a:ext cx="204644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Amplification and</a:t>
            </a:r>
          </a:p>
          <a:p>
            <a:r>
              <a:rPr lang="en-GB" dirty="0"/>
              <a:t>Low pass filtering</a:t>
            </a:r>
          </a:p>
        </p:txBody>
      </p:sp>
      <p:pic>
        <p:nvPicPr>
          <p:cNvPr id="1026" name="Picture 2" descr="35_circuit_1">
            <a:extLst>
              <a:ext uri="{FF2B5EF4-FFF2-40B4-BE49-F238E27FC236}">
                <a16:creationId xmlns:a16="http://schemas.microsoft.com/office/drawing/2014/main" id="{392AFEBE-F21A-4668-AF10-5164CB99A0AF}"/>
              </a:ext>
            </a:extLst>
          </p:cNvPr>
          <p:cNvPicPr>
            <a:picLocks noGrp="1" noChangeAspect="1" noChangeArrowheads="1"/>
          </p:cNvPicPr>
          <p:nvPr>
            <p:ph idx="1"/>
          </p:nvPr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5576" y="1839266"/>
            <a:ext cx="7859216" cy="338759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64653277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 animBg="1"/>
      <p:bldP spid="8" grpId="0"/>
      <p:bldP spid="9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ectangle 11">
            <a:extLst>
              <a:ext uri="{FF2B5EF4-FFF2-40B4-BE49-F238E27FC236}">
                <a16:creationId xmlns:a16="http://schemas.microsoft.com/office/drawing/2014/main" id="{D1AE738F-4D2C-4E1A-BD14-D251081D1BF6}"/>
              </a:ext>
            </a:extLst>
          </p:cNvPr>
          <p:cNvSpPr/>
          <p:nvPr/>
        </p:nvSpPr>
        <p:spPr>
          <a:xfrm>
            <a:off x="3707904" y="3212976"/>
            <a:ext cx="4392488" cy="1728192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  <a:ln>
            <a:solidFill>
              <a:schemeClr val="accent3">
                <a:lumMod val="20000"/>
                <a:lumOff val="8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3109C091-86E9-4B81-A82C-A69971D76B1F}"/>
              </a:ext>
            </a:extLst>
          </p:cNvPr>
          <p:cNvSpPr/>
          <p:nvPr/>
        </p:nvSpPr>
        <p:spPr>
          <a:xfrm>
            <a:off x="2411760" y="2708920"/>
            <a:ext cx="1296144" cy="936104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  <a:ln>
            <a:solidFill>
              <a:schemeClr val="accent2">
                <a:lumMod val="20000"/>
                <a:lumOff val="8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41E06560-9762-4EAE-9BFB-17063DB49B00}"/>
              </a:ext>
            </a:extLst>
          </p:cNvPr>
          <p:cNvSpPr/>
          <p:nvPr/>
        </p:nvSpPr>
        <p:spPr>
          <a:xfrm>
            <a:off x="179512" y="2204864"/>
            <a:ext cx="1440160" cy="3228862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  <a:ln>
            <a:solidFill>
              <a:schemeClr val="accent6">
                <a:lumMod val="20000"/>
                <a:lumOff val="8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0208D22B-AC3B-4DBF-B0D5-47B6AE95979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Example – Wheatstone bridge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2A10D0E-EE0A-4496-A65E-C6844E89FDCD}"/>
              </a:ext>
            </a:extLst>
          </p:cNvPr>
          <p:cNvSpPr/>
          <p:nvPr/>
        </p:nvSpPr>
        <p:spPr>
          <a:xfrm>
            <a:off x="2123728" y="1266342"/>
            <a:ext cx="2736304" cy="1294296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solidFill>
              <a:schemeClr val="accent1">
                <a:lumMod val="20000"/>
                <a:lumOff val="8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89811CB6-2695-49D8-BD44-BB9BA8CF3F5C}"/>
              </a:ext>
            </a:extLst>
          </p:cNvPr>
          <p:cNvSpPr txBox="1"/>
          <p:nvPr/>
        </p:nvSpPr>
        <p:spPr>
          <a:xfrm>
            <a:off x="2670076" y="1266342"/>
            <a:ext cx="201622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Excitation</a:t>
            </a: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AA0C0E1D-4B6E-42F9-9F4C-68C9E8E20B62}"/>
              </a:ext>
            </a:extLst>
          </p:cNvPr>
          <p:cNvPicPr>
            <a:picLocks noChangeAspect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290437" y="1480257"/>
            <a:ext cx="8563126" cy="3890850"/>
          </a:xfrm>
          <a:prstGeom prst="rect">
            <a:avLst/>
          </a:prstGeo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C00E1D4F-BE3F-449B-B151-94CCA037979F}"/>
              </a:ext>
            </a:extLst>
          </p:cNvPr>
          <p:cNvSpPr txBox="1"/>
          <p:nvPr/>
        </p:nvSpPr>
        <p:spPr>
          <a:xfrm>
            <a:off x="107504" y="2164540"/>
            <a:ext cx="165618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Wheatstone</a:t>
            </a:r>
          </a:p>
          <a:p>
            <a:r>
              <a:rPr lang="en-GB" dirty="0"/>
              <a:t>Bridge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4E0E204E-CDF9-409E-A8A0-2F0BC42DD56F}"/>
              </a:ext>
            </a:extLst>
          </p:cNvPr>
          <p:cNvSpPr txBox="1"/>
          <p:nvPr/>
        </p:nvSpPr>
        <p:spPr>
          <a:xfrm>
            <a:off x="2555776" y="2560638"/>
            <a:ext cx="18002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Level shift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80E4D955-9CB9-4E35-9AA1-ED8F03776BC7}"/>
              </a:ext>
            </a:extLst>
          </p:cNvPr>
          <p:cNvSpPr txBox="1"/>
          <p:nvPr/>
        </p:nvSpPr>
        <p:spPr>
          <a:xfrm>
            <a:off x="4987139" y="2871188"/>
            <a:ext cx="273630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Amplification</a:t>
            </a:r>
          </a:p>
        </p:txBody>
      </p:sp>
    </p:spTree>
    <p:extLst>
      <p:ext uri="{BB962C8B-B14F-4D97-AF65-F5344CB8AC3E}">
        <p14:creationId xmlns:p14="http://schemas.microsoft.com/office/powerpoint/2010/main" val="211009523"/>
      </p:ext>
    </p:extLst>
  </p:cSld>
  <p:clrMapOvr>
    <a:masterClrMapping/>
  </p:clrMapOvr>
</p:sld>
</file>

<file path=ppt/theme/theme1.xml><?xml version="1.0" encoding="utf-8"?>
<a:theme xmlns:a="http://schemas.openxmlformats.org/drawingml/2006/main" name="20140311PresentationUWTSDTemplate">
  <a:themeElements>
    <a:clrScheme name="Custom 1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00B0F0"/>
      </a:accent1>
      <a:accent2>
        <a:srgbClr val="FFFF00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UWTSD">
      <a:majorFont>
        <a:latin typeface="Myriad Pro"/>
        <a:ea typeface=""/>
        <a:cs typeface=""/>
      </a:majorFont>
      <a:minorFont>
        <a:latin typeface="Myriad Pro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SharedWithUsers xmlns="303dbf9b-b85b-46a0-94f1-894078c07ecd">
      <UserInfo>
        <DisplayName>Alison Harding</DisplayName>
        <AccountId>352</AccountId>
        <AccountType/>
      </UserInfo>
      <UserInfo>
        <DisplayName>Rachel Bendall</DisplayName>
        <AccountId>2520</AccountId>
        <AccountType/>
      </UserInfo>
      <UserInfo>
        <DisplayName>Ruth Groff</DisplayName>
        <AccountId>2266</AccountId>
        <AccountType/>
      </UserInfo>
    </SharedWithUsers>
  </documentManagement>
</p:properti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E9765FB2FDA7984FA87112E26C884F14" ma:contentTypeVersion="2" ma:contentTypeDescription="Create a new document." ma:contentTypeScope="" ma:versionID="f8039966a2f44929d0bef3cb2e66d0ad">
  <xsd:schema xmlns:xsd="http://www.w3.org/2001/XMLSchema" xmlns:xs="http://www.w3.org/2001/XMLSchema" xmlns:p="http://schemas.microsoft.com/office/2006/metadata/properties" xmlns:ns2="303dbf9b-b85b-46a0-94f1-894078c07ecd" targetNamespace="http://schemas.microsoft.com/office/2006/metadata/properties" ma:root="true" ma:fieldsID="0a3236c5ed4f32c16b2580252137c093" ns2:_="">
    <xsd:import namespace="303dbf9b-b85b-46a0-94f1-894078c07ecd"/>
    <xsd:element name="properties">
      <xsd:complexType>
        <xsd:sequence>
          <xsd:element name="documentManagement">
            <xsd:complexType>
              <xsd:all>
                <xsd:element ref="ns2:SharedWithUsers" minOccurs="0"/>
                <xsd:element ref="ns2:SharedWithDetail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303dbf9b-b85b-46a0-94f1-894078c07ecd" elementFormDefault="qualified">
    <xsd:import namespace="http://schemas.microsoft.com/office/2006/documentManagement/types"/>
    <xsd:import namespace="http://schemas.microsoft.com/office/infopath/2007/PartnerControls"/>
    <xsd:element name="SharedWithUsers" ma:index="8" nillable="true" ma:displayName="Shared With" ma:description="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9" nillable="true" ma:displayName="Shared With Details" ma:description="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D081439C-114A-4151-B03A-0408F1ADA968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65FC5585-51CA-4C4C-9028-AEC8FAD67B8B}">
  <ds:schemaRefs>
    <ds:schemaRef ds:uri="303dbf9b-b85b-46a0-94f1-894078c07ecd"/>
    <ds:schemaRef ds:uri="http://purl.org/dc/terms/"/>
    <ds:schemaRef ds:uri="http://schemas.microsoft.com/office/2006/metadata/properties"/>
    <ds:schemaRef ds:uri="http://purl.org/dc/dcmitype/"/>
    <ds:schemaRef ds:uri="http://schemas.microsoft.com/office/infopath/2007/PartnerControls"/>
    <ds:schemaRef ds:uri="http://purl.org/dc/elements/1.1/"/>
    <ds:schemaRef ds:uri="http://schemas.microsoft.com/office/2006/documentManagement/types"/>
    <ds:schemaRef ds:uri="http://schemas.openxmlformats.org/package/2006/metadata/core-properties"/>
    <ds:schemaRef ds:uri="http://www.w3.org/XML/1998/namespace"/>
  </ds:schemaRefs>
</ds:datastoreItem>
</file>

<file path=customXml/itemProps3.xml><?xml version="1.0" encoding="utf-8"?>
<ds:datastoreItem xmlns:ds="http://schemas.openxmlformats.org/officeDocument/2006/customXml" ds:itemID="{18201FB3-9FE8-43FF-91C2-36F66CFA5A09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303dbf9b-b85b-46a0-94f1-894078c07ecd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20140311PresentationUWTSDTemplate</Template>
  <TotalTime>392</TotalTime>
  <Words>491</Words>
  <Application>Microsoft Office PowerPoint</Application>
  <PresentationFormat>On-screen Show (4:3)</PresentationFormat>
  <Paragraphs>54</Paragraphs>
  <Slides>10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10</vt:i4>
      </vt:variant>
    </vt:vector>
  </HeadingPairs>
  <TitlesOfParts>
    <vt:vector size="14" baseType="lpstr">
      <vt:lpstr>Arial</vt:lpstr>
      <vt:lpstr>Calibri</vt:lpstr>
      <vt:lpstr>Myriad Pro</vt:lpstr>
      <vt:lpstr>20140311PresentationUWTSDTemplate</vt:lpstr>
      <vt:lpstr>Transducers and Signal Conditioning</vt:lpstr>
      <vt:lpstr>Signal Conditioning</vt:lpstr>
      <vt:lpstr>Excitation</vt:lpstr>
      <vt:lpstr>Amplification / Attenuation</vt:lpstr>
      <vt:lpstr>Level shifting</vt:lpstr>
      <vt:lpstr>Filtering</vt:lpstr>
      <vt:lpstr>Over voltage protection</vt:lpstr>
      <vt:lpstr>Order</vt:lpstr>
      <vt:lpstr>Example – Thermocouple signal conditioning</vt:lpstr>
      <vt:lpstr>Example – Wheatstone bridge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Swanson, Mike</dc:creator>
  <cp:lastModifiedBy>sarah</cp:lastModifiedBy>
  <cp:revision>14</cp:revision>
  <dcterms:created xsi:type="dcterms:W3CDTF">2015-04-14T15:21:28Z</dcterms:created>
  <dcterms:modified xsi:type="dcterms:W3CDTF">2018-09-18T15:22:31Z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0x010100E9765FB2FDA7984FA87112E26C884F14</vt:lpwstr>
  </property>
</Properties>
</file>