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81" r:id="rId2"/>
    <p:sldId id="257" r:id="rId3"/>
    <p:sldId id="259" r:id="rId4"/>
    <p:sldId id="282" r:id="rId5"/>
    <p:sldId id="283" r:id="rId6"/>
    <p:sldId id="284" r:id="rId7"/>
    <p:sldId id="285" r:id="rId8"/>
    <p:sldId id="272" r:id="rId9"/>
    <p:sldId id="277" r:id="rId10"/>
    <p:sldId id="278" r:id="rId11"/>
    <p:sldId id="287" r:id="rId12"/>
    <p:sldId id="266" r:id="rId13"/>
    <p:sldId id="267" r:id="rId14"/>
    <p:sldId id="268" r:id="rId15"/>
    <p:sldId id="261" r:id="rId16"/>
    <p:sldId id="262" r:id="rId17"/>
    <p:sldId id="28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BDEE27-356B-427E-AEB2-AEDBEC6F774F}" v="1290" dt="2026-10-11T21:44:26.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3B6BD8-C611-4724-B656-90051FFAA6F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4D24C2-225A-48E7-B971-752214A95AF9}">
      <dgm:prSet custT="1"/>
      <dgm:spPr/>
      <dgm:t>
        <a:bodyPr/>
        <a:lstStyle/>
        <a:p>
          <a:r>
            <a:rPr lang="en-GB" sz="2800"/>
            <a:t>It is suitable for staff communication and daily updates because:</a:t>
          </a:r>
          <a:endParaRPr lang="en-US" sz="2800"/>
        </a:p>
      </dgm:t>
    </dgm:pt>
    <dgm:pt modelId="{BE97CE92-731F-47DC-AB23-08D7705B98F3}" type="parTrans" cxnId="{17178128-BF85-4B44-935C-EB4B0D7A642F}">
      <dgm:prSet/>
      <dgm:spPr/>
      <dgm:t>
        <a:bodyPr/>
        <a:lstStyle/>
        <a:p>
          <a:endParaRPr lang="en-US"/>
        </a:p>
      </dgm:t>
    </dgm:pt>
    <dgm:pt modelId="{D9B4B457-46BA-4848-A1DB-C9DA0D649FF6}" type="sibTrans" cxnId="{17178128-BF85-4B44-935C-EB4B0D7A642F}">
      <dgm:prSet/>
      <dgm:spPr/>
      <dgm:t>
        <a:bodyPr/>
        <a:lstStyle/>
        <a:p>
          <a:endParaRPr lang="en-US"/>
        </a:p>
      </dgm:t>
    </dgm:pt>
    <dgm:pt modelId="{A093C8B0-AF71-4837-A0F1-32BC4279C51F}">
      <dgm:prSet custT="1"/>
      <dgm:spPr/>
      <dgm:t>
        <a:bodyPr/>
        <a:lstStyle/>
        <a:p>
          <a:r>
            <a:rPr lang="en-GB" sz="2800"/>
            <a:t>Planner Cards- where managers can assign daily chores to staff and check when they are done</a:t>
          </a:r>
          <a:endParaRPr lang="en-US" sz="2800"/>
        </a:p>
      </dgm:t>
    </dgm:pt>
    <dgm:pt modelId="{E1328A85-D599-4385-B97C-CC3FC5758C91}" type="parTrans" cxnId="{698E0D35-600B-4836-B12E-0C88FCBDD82C}">
      <dgm:prSet/>
      <dgm:spPr/>
      <dgm:t>
        <a:bodyPr/>
        <a:lstStyle/>
        <a:p>
          <a:endParaRPr lang="en-US"/>
        </a:p>
      </dgm:t>
    </dgm:pt>
    <dgm:pt modelId="{D4C1DA6F-AF7C-4E90-9859-AB12691045EF}" type="sibTrans" cxnId="{698E0D35-600B-4836-B12E-0C88FCBDD82C}">
      <dgm:prSet/>
      <dgm:spPr/>
      <dgm:t>
        <a:bodyPr/>
        <a:lstStyle/>
        <a:p>
          <a:endParaRPr lang="en-US"/>
        </a:p>
      </dgm:t>
    </dgm:pt>
    <dgm:pt modelId="{496A663B-CA7D-4C9A-AE4B-81A45ED7B345}">
      <dgm:prSet custT="1"/>
      <dgm:spPr/>
      <dgm:t>
        <a:bodyPr/>
        <a:lstStyle/>
        <a:p>
          <a:r>
            <a:rPr lang="en-GB" sz="2800"/>
            <a:t>Video calls- staff can join meetings at any time</a:t>
          </a:r>
          <a:endParaRPr lang="en-US" sz="2800"/>
        </a:p>
      </dgm:t>
    </dgm:pt>
    <dgm:pt modelId="{59B5F45B-A0B8-4BEC-8777-CD261846BCD3}" type="parTrans" cxnId="{8356BE31-8D1A-489B-A733-03EC95FBBC47}">
      <dgm:prSet/>
      <dgm:spPr/>
      <dgm:t>
        <a:bodyPr/>
        <a:lstStyle/>
        <a:p>
          <a:endParaRPr lang="en-US"/>
        </a:p>
      </dgm:t>
    </dgm:pt>
    <dgm:pt modelId="{D90D3B72-74DC-4157-A12E-B1041681E603}" type="sibTrans" cxnId="{8356BE31-8D1A-489B-A733-03EC95FBBC47}">
      <dgm:prSet/>
      <dgm:spPr/>
      <dgm:t>
        <a:bodyPr/>
        <a:lstStyle/>
        <a:p>
          <a:endParaRPr lang="en-US"/>
        </a:p>
      </dgm:t>
    </dgm:pt>
    <dgm:pt modelId="{28D9A047-9AFC-4E81-B27A-BF27078409CA}">
      <dgm:prSet custT="1"/>
      <dgm:spPr/>
      <dgm:t>
        <a:bodyPr/>
        <a:lstStyle/>
        <a:p>
          <a:r>
            <a:rPr lang="en-GB" sz="2800" dirty="0"/>
            <a:t>Chat- staff can quickly send messages about sudden change of plans</a:t>
          </a:r>
          <a:endParaRPr lang="en-US" sz="2800" dirty="0"/>
        </a:p>
      </dgm:t>
    </dgm:pt>
    <dgm:pt modelId="{E35FB0AD-3E57-4535-9590-51319AC22712}" type="parTrans" cxnId="{033E3F68-751F-494B-80D5-5212B9D6890D}">
      <dgm:prSet/>
      <dgm:spPr/>
      <dgm:t>
        <a:bodyPr/>
        <a:lstStyle/>
        <a:p>
          <a:endParaRPr lang="en-US"/>
        </a:p>
      </dgm:t>
    </dgm:pt>
    <dgm:pt modelId="{E3A09BA2-B402-4348-A41F-BB6AC13163B7}" type="sibTrans" cxnId="{033E3F68-751F-494B-80D5-5212B9D6890D}">
      <dgm:prSet/>
      <dgm:spPr/>
      <dgm:t>
        <a:bodyPr/>
        <a:lstStyle/>
        <a:p>
          <a:endParaRPr lang="en-US"/>
        </a:p>
      </dgm:t>
    </dgm:pt>
    <dgm:pt modelId="{DBA332B0-A0CE-487B-AE68-491D5E46A4CC}" type="pres">
      <dgm:prSet presAssocID="{0F3B6BD8-C611-4724-B656-90051FFAA6F1}" presName="root" presStyleCnt="0">
        <dgm:presLayoutVars>
          <dgm:dir/>
          <dgm:resizeHandles val="exact"/>
        </dgm:presLayoutVars>
      </dgm:prSet>
      <dgm:spPr/>
    </dgm:pt>
    <dgm:pt modelId="{5D0C6B84-759E-4F04-8C32-FF7BF0E873E8}" type="pres">
      <dgm:prSet presAssocID="{E64D24C2-225A-48E7-B971-752214A95AF9}" presName="compNode" presStyleCnt="0"/>
      <dgm:spPr/>
    </dgm:pt>
    <dgm:pt modelId="{8E2BC636-DD3E-401E-9697-FDC744A95C68}" type="pres">
      <dgm:prSet presAssocID="{E64D24C2-225A-48E7-B971-752214A95AF9}" presName="bgRect" presStyleLbl="bgShp" presStyleIdx="0" presStyleCnt="4"/>
      <dgm:spPr/>
    </dgm:pt>
    <dgm:pt modelId="{C72F0551-9899-450D-83BA-BF9C8301F3B7}" type="pres">
      <dgm:prSet presAssocID="{E64D24C2-225A-48E7-B971-752214A95AF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Bubble"/>
        </a:ext>
      </dgm:extLst>
    </dgm:pt>
    <dgm:pt modelId="{437B6DF2-CB95-4E69-8D1B-973918CE2A02}" type="pres">
      <dgm:prSet presAssocID="{E64D24C2-225A-48E7-B971-752214A95AF9}" presName="spaceRect" presStyleCnt="0"/>
      <dgm:spPr/>
    </dgm:pt>
    <dgm:pt modelId="{FC3BC3DB-EA8E-4734-A301-872CD64466C9}" type="pres">
      <dgm:prSet presAssocID="{E64D24C2-225A-48E7-B971-752214A95AF9}" presName="parTx" presStyleLbl="revTx" presStyleIdx="0" presStyleCnt="4">
        <dgm:presLayoutVars>
          <dgm:chMax val="0"/>
          <dgm:chPref val="0"/>
        </dgm:presLayoutVars>
      </dgm:prSet>
      <dgm:spPr/>
    </dgm:pt>
    <dgm:pt modelId="{B60CCFEC-09A6-4068-97BF-FE47ED1DD20B}" type="pres">
      <dgm:prSet presAssocID="{D9B4B457-46BA-4848-A1DB-C9DA0D649FF6}" presName="sibTrans" presStyleCnt="0"/>
      <dgm:spPr/>
    </dgm:pt>
    <dgm:pt modelId="{11952764-E8E0-4400-9C96-F295B6D5D6A2}" type="pres">
      <dgm:prSet presAssocID="{A093C8B0-AF71-4837-A0F1-32BC4279C51F}" presName="compNode" presStyleCnt="0"/>
      <dgm:spPr/>
    </dgm:pt>
    <dgm:pt modelId="{819371D7-FAA0-4F9C-AF6D-89C7970ED035}" type="pres">
      <dgm:prSet presAssocID="{A093C8B0-AF71-4837-A0F1-32BC4279C51F}" presName="bgRect" presStyleLbl="bgShp" presStyleIdx="1" presStyleCnt="4"/>
      <dgm:spPr/>
    </dgm:pt>
    <dgm:pt modelId="{D17BD102-CC59-4171-AAC7-611AAC266EDF}" type="pres">
      <dgm:prSet presAssocID="{A093C8B0-AF71-4837-A0F1-32BC4279C51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thly calendar"/>
        </a:ext>
      </dgm:extLst>
    </dgm:pt>
    <dgm:pt modelId="{42628929-B583-4DBB-BD1A-51F6AAB21CFA}" type="pres">
      <dgm:prSet presAssocID="{A093C8B0-AF71-4837-A0F1-32BC4279C51F}" presName="spaceRect" presStyleCnt="0"/>
      <dgm:spPr/>
    </dgm:pt>
    <dgm:pt modelId="{CF053D39-0C42-4551-A449-17A1DDDC10C5}" type="pres">
      <dgm:prSet presAssocID="{A093C8B0-AF71-4837-A0F1-32BC4279C51F}" presName="parTx" presStyleLbl="revTx" presStyleIdx="1" presStyleCnt="4">
        <dgm:presLayoutVars>
          <dgm:chMax val="0"/>
          <dgm:chPref val="0"/>
        </dgm:presLayoutVars>
      </dgm:prSet>
      <dgm:spPr/>
    </dgm:pt>
    <dgm:pt modelId="{33CA549A-2CE4-4931-B897-15D100718FA3}" type="pres">
      <dgm:prSet presAssocID="{D4C1DA6F-AF7C-4E90-9859-AB12691045EF}" presName="sibTrans" presStyleCnt="0"/>
      <dgm:spPr/>
    </dgm:pt>
    <dgm:pt modelId="{FBB7B4A2-BD1D-4BB5-B022-7EA3B1857286}" type="pres">
      <dgm:prSet presAssocID="{496A663B-CA7D-4C9A-AE4B-81A45ED7B345}" presName="compNode" presStyleCnt="0"/>
      <dgm:spPr/>
    </dgm:pt>
    <dgm:pt modelId="{494341DC-C882-45E5-9AE8-936834A1CFB9}" type="pres">
      <dgm:prSet presAssocID="{496A663B-CA7D-4C9A-AE4B-81A45ED7B345}" presName="bgRect" presStyleLbl="bgShp" presStyleIdx="2" presStyleCnt="4"/>
      <dgm:spPr/>
    </dgm:pt>
    <dgm:pt modelId="{499879C0-49F6-4EF0-9B33-6925DCE0A8AD}" type="pres">
      <dgm:prSet presAssocID="{496A663B-CA7D-4C9A-AE4B-81A45ED7B34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peaker Phone"/>
        </a:ext>
      </dgm:extLst>
    </dgm:pt>
    <dgm:pt modelId="{B3F1C517-AC44-48DD-8610-191B47421A1F}" type="pres">
      <dgm:prSet presAssocID="{496A663B-CA7D-4C9A-AE4B-81A45ED7B345}" presName="spaceRect" presStyleCnt="0"/>
      <dgm:spPr/>
    </dgm:pt>
    <dgm:pt modelId="{32E91CDF-73EB-44F2-B0A3-E3DE6857A807}" type="pres">
      <dgm:prSet presAssocID="{496A663B-CA7D-4C9A-AE4B-81A45ED7B345}" presName="parTx" presStyleLbl="revTx" presStyleIdx="2" presStyleCnt="4">
        <dgm:presLayoutVars>
          <dgm:chMax val="0"/>
          <dgm:chPref val="0"/>
        </dgm:presLayoutVars>
      </dgm:prSet>
      <dgm:spPr/>
    </dgm:pt>
    <dgm:pt modelId="{177950E1-345C-488D-813B-05CC19D4CA93}" type="pres">
      <dgm:prSet presAssocID="{D90D3B72-74DC-4157-A12E-B1041681E603}" presName="sibTrans" presStyleCnt="0"/>
      <dgm:spPr/>
    </dgm:pt>
    <dgm:pt modelId="{2AF3EACE-F8B3-4D72-A9C3-4B004CE1B076}" type="pres">
      <dgm:prSet presAssocID="{28D9A047-9AFC-4E81-B27A-BF27078409CA}" presName="compNode" presStyleCnt="0"/>
      <dgm:spPr/>
    </dgm:pt>
    <dgm:pt modelId="{278B05E7-76CE-4A6F-8C41-965EE862F12D}" type="pres">
      <dgm:prSet presAssocID="{28D9A047-9AFC-4E81-B27A-BF27078409CA}" presName="bgRect" presStyleLbl="bgShp" presStyleIdx="3" presStyleCnt="4"/>
      <dgm:spPr/>
    </dgm:pt>
    <dgm:pt modelId="{4BB85FB4-3202-4E03-A105-6BF6B93890C9}" type="pres">
      <dgm:prSet presAssocID="{28D9A047-9AFC-4E81-B27A-BF27078409C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5B3D8DE4-2C02-4625-A8F4-1A9CC818E691}" type="pres">
      <dgm:prSet presAssocID="{28D9A047-9AFC-4E81-B27A-BF27078409CA}" presName="spaceRect" presStyleCnt="0"/>
      <dgm:spPr/>
    </dgm:pt>
    <dgm:pt modelId="{58828F30-2CA0-42CD-A96D-D4E788379997}" type="pres">
      <dgm:prSet presAssocID="{28D9A047-9AFC-4E81-B27A-BF27078409CA}" presName="parTx" presStyleLbl="revTx" presStyleIdx="3" presStyleCnt="4">
        <dgm:presLayoutVars>
          <dgm:chMax val="0"/>
          <dgm:chPref val="0"/>
        </dgm:presLayoutVars>
      </dgm:prSet>
      <dgm:spPr/>
    </dgm:pt>
  </dgm:ptLst>
  <dgm:cxnLst>
    <dgm:cxn modelId="{17178128-BF85-4B44-935C-EB4B0D7A642F}" srcId="{0F3B6BD8-C611-4724-B656-90051FFAA6F1}" destId="{E64D24C2-225A-48E7-B971-752214A95AF9}" srcOrd="0" destOrd="0" parTransId="{BE97CE92-731F-47DC-AB23-08D7705B98F3}" sibTransId="{D9B4B457-46BA-4848-A1DB-C9DA0D649FF6}"/>
    <dgm:cxn modelId="{8356BE31-8D1A-489B-A733-03EC95FBBC47}" srcId="{0F3B6BD8-C611-4724-B656-90051FFAA6F1}" destId="{496A663B-CA7D-4C9A-AE4B-81A45ED7B345}" srcOrd="2" destOrd="0" parTransId="{59B5F45B-A0B8-4BEC-8777-CD261846BCD3}" sibTransId="{D90D3B72-74DC-4157-A12E-B1041681E603}"/>
    <dgm:cxn modelId="{698E0D35-600B-4836-B12E-0C88FCBDD82C}" srcId="{0F3B6BD8-C611-4724-B656-90051FFAA6F1}" destId="{A093C8B0-AF71-4837-A0F1-32BC4279C51F}" srcOrd="1" destOrd="0" parTransId="{E1328A85-D599-4385-B97C-CC3FC5758C91}" sibTransId="{D4C1DA6F-AF7C-4E90-9859-AB12691045EF}"/>
    <dgm:cxn modelId="{033E3F68-751F-494B-80D5-5212B9D6890D}" srcId="{0F3B6BD8-C611-4724-B656-90051FFAA6F1}" destId="{28D9A047-9AFC-4E81-B27A-BF27078409CA}" srcOrd="3" destOrd="0" parTransId="{E35FB0AD-3E57-4535-9590-51319AC22712}" sibTransId="{E3A09BA2-B402-4348-A41F-BB6AC13163B7}"/>
    <dgm:cxn modelId="{A2CD5C70-671F-43C1-B5EC-646660FFEA5F}" type="presOf" srcId="{28D9A047-9AFC-4E81-B27A-BF27078409CA}" destId="{58828F30-2CA0-42CD-A96D-D4E788379997}" srcOrd="0" destOrd="0" presId="urn:microsoft.com/office/officeart/2018/2/layout/IconVerticalSolidList"/>
    <dgm:cxn modelId="{BB6AF78A-C852-461F-AABC-FF8320E0E2F8}" type="presOf" srcId="{496A663B-CA7D-4C9A-AE4B-81A45ED7B345}" destId="{32E91CDF-73EB-44F2-B0A3-E3DE6857A807}" srcOrd="0" destOrd="0" presId="urn:microsoft.com/office/officeart/2018/2/layout/IconVerticalSolidList"/>
    <dgm:cxn modelId="{DBB1B0C1-B4B4-4F52-825D-45B632D8F714}" type="presOf" srcId="{A093C8B0-AF71-4837-A0F1-32BC4279C51F}" destId="{CF053D39-0C42-4551-A449-17A1DDDC10C5}" srcOrd="0" destOrd="0" presId="urn:microsoft.com/office/officeart/2018/2/layout/IconVerticalSolidList"/>
    <dgm:cxn modelId="{6D5648CC-A83A-4298-8071-2AB9346E95BD}" type="presOf" srcId="{E64D24C2-225A-48E7-B971-752214A95AF9}" destId="{FC3BC3DB-EA8E-4734-A301-872CD64466C9}" srcOrd="0" destOrd="0" presId="urn:microsoft.com/office/officeart/2018/2/layout/IconVerticalSolidList"/>
    <dgm:cxn modelId="{894377D4-2EA2-478E-BFF2-96CA13F514DF}" type="presOf" srcId="{0F3B6BD8-C611-4724-B656-90051FFAA6F1}" destId="{DBA332B0-A0CE-487B-AE68-491D5E46A4CC}" srcOrd="0" destOrd="0" presId="urn:microsoft.com/office/officeart/2018/2/layout/IconVerticalSolidList"/>
    <dgm:cxn modelId="{F2768584-DB0B-4D46-BDCF-7B6376E8B7BA}" type="presParOf" srcId="{DBA332B0-A0CE-487B-AE68-491D5E46A4CC}" destId="{5D0C6B84-759E-4F04-8C32-FF7BF0E873E8}" srcOrd="0" destOrd="0" presId="urn:microsoft.com/office/officeart/2018/2/layout/IconVerticalSolidList"/>
    <dgm:cxn modelId="{D9CEA6C9-117A-41B2-82C8-B12DC68E378B}" type="presParOf" srcId="{5D0C6B84-759E-4F04-8C32-FF7BF0E873E8}" destId="{8E2BC636-DD3E-401E-9697-FDC744A95C68}" srcOrd="0" destOrd="0" presId="urn:microsoft.com/office/officeart/2018/2/layout/IconVerticalSolidList"/>
    <dgm:cxn modelId="{F286C0BF-3573-4AAB-A403-D709D6A5FE3A}" type="presParOf" srcId="{5D0C6B84-759E-4F04-8C32-FF7BF0E873E8}" destId="{C72F0551-9899-450D-83BA-BF9C8301F3B7}" srcOrd="1" destOrd="0" presId="urn:microsoft.com/office/officeart/2018/2/layout/IconVerticalSolidList"/>
    <dgm:cxn modelId="{2235CDA1-07FA-4BD5-A571-72D2A5F765CF}" type="presParOf" srcId="{5D0C6B84-759E-4F04-8C32-FF7BF0E873E8}" destId="{437B6DF2-CB95-4E69-8D1B-973918CE2A02}" srcOrd="2" destOrd="0" presId="urn:microsoft.com/office/officeart/2018/2/layout/IconVerticalSolidList"/>
    <dgm:cxn modelId="{D2E0C21E-0AB9-4D00-AEC3-11BFBA9BFD6C}" type="presParOf" srcId="{5D0C6B84-759E-4F04-8C32-FF7BF0E873E8}" destId="{FC3BC3DB-EA8E-4734-A301-872CD64466C9}" srcOrd="3" destOrd="0" presId="urn:microsoft.com/office/officeart/2018/2/layout/IconVerticalSolidList"/>
    <dgm:cxn modelId="{9343AE9B-ACD1-4CED-BFB0-AC87DBFC8686}" type="presParOf" srcId="{DBA332B0-A0CE-487B-AE68-491D5E46A4CC}" destId="{B60CCFEC-09A6-4068-97BF-FE47ED1DD20B}" srcOrd="1" destOrd="0" presId="urn:microsoft.com/office/officeart/2018/2/layout/IconVerticalSolidList"/>
    <dgm:cxn modelId="{3279C8FD-EE4C-43CE-B1BC-B4A8B070A702}" type="presParOf" srcId="{DBA332B0-A0CE-487B-AE68-491D5E46A4CC}" destId="{11952764-E8E0-4400-9C96-F295B6D5D6A2}" srcOrd="2" destOrd="0" presId="urn:microsoft.com/office/officeart/2018/2/layout/IconVerticalSolidList"/>
    <dgm:cxn modelId="{1CA38092-90EF-463A-8AE7-ACA268F94AAE}" type="presParOf" srcId="{11952764-E8E0-4400-9C96-F295B6D5D6A2}" destId="{819371D7-FAA0-4F9C-AF6D-89C7970ED035}" srcOrd="0" destOrd="0" presId="urn:microsoft.com/office/officeart/2018/2/layout/IconVerticalSolidList"/>
    <dgm:cxn modelId="{6A7321C3-F8EF-44C0-9D95-62237174A6CB}" type="presParOf" srcId="{11952764-E8E0-4400-9C96-F295B6D5D6A2}" destId="{D17BD102-CC59-4171-AAC7-611AAC266EDF}" srcOrd="1" destOrd="0" presId="urn:microsoft.com/office/officeart/2018/2/layout/IconVerticalSolidList"/>
    <dgm:cxn modelId="{9497DC85-6B7E-4C9C-87D0-04D202A293D2}" type="presParOf" srcId="{11952764-E8E0-4400-9C96-F295B6D5D6A2}" destId="{42628929-B583-4DBB-BD1A-51F6AAB21CFA}" srcOrd="2" destOrd="0" presId="urn:microsoft.com/office/officeart/2018/2/layout/IconVerticalSolidList"/>
    <dgm:cxn modelId="{778F6488-CD3E-4DBE-9313-A2BBC5EE4672}" type="presParOf" srcId="{11952764-E8E0-4400-9C96-F295B6D5D6A2}" destId="{CF053D39-0C42-4551-A449-17A1DDDC10C5}" srcOrd="3" destOrd="0" presId="urn:microsoft.com/office/officeart/2018/2/layout/IconVerticalSolidList"/>
    <dgm:cxn modelId="{C33BD0DA-4290-4044-A256-C8CC39484557}" type="presParOf" srcId="{DBA332B0-A0CE-487B-AE68-491D5E46A4CC}" destId="{33CA549A-2CE4-4931-B897-15D100718FA3}" srcOrd="3" destOrd="0" presId="urn:microsoft.com/office/officeart/2018/2/layout/IconVerticalSolidList"/>
    <dgm:cxn modelId="{F49C2E9C-5455-467E-BF56-7C1F9AE1A09A}" type="presParOf" srcId="{DBA332B0-A0CE-487B-AE68-491D5E46A4CC}" destId="{FBB7B4A2-BD1D-4BB5-B022-7EA3B1857286}" srcOrd="4" destOrd="0" presId="urn:microsoft.com/office/officeart/2018/2/layout/IconVerticalSolidList"/>
    <dgm:cxn modelId="{3E4E495C-0DC9-4513-9796-9B2BC85987B1}" type="presParOf" srcId="{FBB7B4A2-BD1D-4BB5-B022-7EA3B1857286}" destId="{494341DC-C882-45E5-9AE8-936834A1CFB9}" srcOrd="0" destOrd="0" presId="urn:microsoft.com/office/officeart/2018/2/layout/IconVerticalSolidList"/>
    <dgm:cxn modelId="{3A84591B-5500-4184-B6E0-757F5E038690}" type="presParOf" srcId="{FBB7B4A2-BD1D-4BB5-B022-7EA3B1857286}" destId="{499879C0-49F6-4EF0-9B33-6925DCE0A8AD}" srcOrd="1" destOrd="0" presId="urn:microsoft.com/office/officeart/2018/2/layout/IconVerticalSolidList"/>
    <dgm:cxn modelId="{E16596B7-6CFB-4CB6-98EC-269362ADD524}" type="presParOf" srcId="{FBB7B4A2-BD1D-4BB5-B022-7EA3B1857286}" destId="{B3F1C517-AC44-48DD-8610-191B47421A1F}" srcOrd="2" destOrd="0" presId="urn:microsoft.com/office/officeart/2018/2/layout/IconVerticalSolidList"/>
    <dgm:cxn modelId="{14083438-F1E4-41FB-8274-D46ACF70E9D1}" type="presParOf" srcId="{FBB7B4A2-BD1D-4BB5-B022-7EA3B1857286}" destId="{32E91CDF-73EB-44F2-B0A3-E3DE6857A807}" srcOrd="3" destOrd="0" presId="urn:microsoft.com/office/officeart/2018/2/layout/IconVerticalSolidList"/>
    <dgm:cxn modelId="{B310FE84-EACF-4122-AE9E-2C7C64D9C47F}" type="presParOf" srcId="{DBA332B0-A0CE-487B-AE68-491D5E46A4CC}" destId="{177950E1-345C-488D-813B-05CC19D4CA93}" srcOrd="5" destOrd="0" presId="urn:microsoft.com/office/officeart/2018/2/layout/IconVerticalSolidList"/>
    <dgm:cxn modelId="{FF366DA4-84D3-4248-8E03-477A85F19D95}" type="presParOf" srcId="{DBA332B0-A0CE-487B-AE68-491D5E46A4CC}" destId="{2AF3EACE-F8B3-4D72-A9C3-4B004CE1B076}" srcOrd="6" destOrd="0" presId="urn:microsoft.com/office/officeart/2018/2/layout/IconVerticalSolidList"/>
    <dgm:cxn modelId="{A9846778-7011-4A00-8F23-DBC50F2684A2}" type="presParOf" srcId="{2AF3EACE-F8B3-4D72-A9C3-4B004CE1B076}" destId="{278B05E7-76CE-4A6F-8C41-965EE862F12D}" srcOrd="0" destOrd="0" presId="urn:microsoft.com/office/officeart/2018/2/layout/IconVerticalSolidList"/>
    <dgm:cxn modelId="{4E33F88A-C24E-4B74-B84E-21F4870F8FE4}" type="presParOf" srcId="{2AF3EACE-F8B3-4D72-A9C3-4B004CE1B076}" destId="{4BB85FB4-3202-4E03-A105-6BF6B93890C9}" srcOrd="1" destOrd="0" presId="urn:microsoft.com/office/officeart/2018/2/layout/IconVerticalSolidList"/>
    <dgm:cxn modelId="{34A99B75-49D1-4B0B-9880-C878BEEEB5FE}" type="presParOf" srcId="{2AF3EACE-F8B3-4D72-A9C3-4B004CE1B076}" destId="{5B3D8DE4-2C02-4625-A8F4-1A9CC818E691}" srcOrd="2" destOrd="0" presId="urn:microsoft.com/office/officeart/2018/2/layout/IconVerticalSolidList"/>
    <dgm:cxn modelId="{E0438BCB-8B66-4B02-809C-F5FFAC2A5040}" type="presParOf" srcId="{2AF3EACE-F8B3-4D72-A9C3-4B004CE1B076}" destId="{58828F30-2CA0-42CD-A96D-D4E78837999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64858F-26ED-4F34-ACEC-C682ECA3C5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60EC7B7-8D39-4215-8728-73227BDDEF16}">
      <dgm:prSet/>
      <dgm:spPr/>
      <dgm:t>
        <a:bodyPr/>
        <a:lstStyle/>
        <a:p>
          <a:pPr algn="just"/>
          <a:r>
            <a:rPr lang="en-GB" dirty="0">
              <a:latin typeface="Times New Roman" panose="02020603050405020304" pitchFamily="18" charset="0"/>
              <a:cs typeface="Times New Roman" panose="02020603050405020304" pitchFamily="18" charset="0"/>
            </a:rPr>
            <a:t>Live chat speeds up the reaction of scattered care groups.</a:t>
          </a:r>
          <a:endParaRPr lang="en-US" dirty="0">
            <a:latin typeface="Times New Roman" panose="02020603050405020304" pitchFamily="18" charset="0"/>
            <a:cs typeface="Times New Roman" panose="02020603050405020304" pitchFamily="18" charset="0"/>
          </a:endParaRPr>
        </a:p>
      </dgm:t>
    </dgm:pt>
    <dgm:pt modelId="{D8600D11-8027-40A6-8FEE-0FE434B27837}" type="parTrans" cxnId="{63A59FCA-AC43-40BB-AA18-B58B3408D123}">
      <dgm:prSet/>
      <dgm:spPr/>
      <dgm:t>
        <a:bodyPr/>
        <a:lstStyle/>
        <a:p>
          <a:endParaRPr lang="en-US"/>
        </a:p>
      </dgm:t>
    </dgm:pt>
    <dgm:pt modelId="{9740C4D6-6575-448E-9521-C522E499FC8A}" type="sibTrans" cxnId="{63A59FCA-AC43-40BB-AA18-B58B3408D123}">
      <dgm:prSet/>
      <dgm:spPr/>
      <dgm:t>
        <a:bodyPr/>
        <a:lstStyle/>
        <a:p>
          <a:endParaRPr lang="en-US"/>
        </a:p>
      </dgm:t>
    </dgm:pt>
    <dgm:pt modelId="{4320349E-FFE3-45EC-9B27-FD557FA26C15}">
      <dgm:prSet/>
      <dgm:spPr/>
      <dgm:t>
        <a:bodyPr/>
        <a:lstStyle/>
        <a:p>
          <a:pPr algn="just"/>
          <a:r>
            <a:rPr lang="en-GB">
              <a:latin typeface="Times New Roman" panose="02020603050405020304" pitchFamily="18" charset="0"/>
              <a:cs typeface="Times New Roman" panose="02020603050405020304" pitchFamily="18" charset="0"/>
            </a:rPr>
            <a:t>Shared channels retain updates even outside the personal staff availability.</a:t>
          </a:r>
          <a:endParaRPr lang="en-US">
            <a:latin typeface="Times New Roman" panose="02020603050405020304" pitchFamily="18" charset="0"/>
            <a:cs typeface="Times New Roman" panose="02020603050405020304" pitchFamily="18" charset="0"/>
          </a:endParaRPr>
        </a:p>
      </dgm:t>
    </dgm:pt>
    <dgm:pt modelId="{3B48D5A9-F5F1-4CE1-AD9A-05D5C4A9080D}" type="parTrans" cxnId="{6539F80A-F99A-4C3B-92DD-BCAE6F5F3FA5}">
      <dgm:prSet/>
      <dgm:spPr/>
      <dgm:t>
        <a:bodyPr/>
        <a:lstStyle/>
        <a:p>
          <a:endParaRPr lang="en-US"/>
        </a:p>
      </dgm:t>
    </dgm:pt>
    <dgm:pt modelId="{76A1DBB8-605F-4E17-8240-1A5E4BE91CCE}" type="sibTrans" cxnId="{6539F80A-F99A-4C3B-92DD-BCAE6F5F3FA5}">
      <dgm:prSet/>
      <dgm:spPr/>
      <dgm:t>
        <a:bodyPr/>
        <a:lstStyle/>
        <a:p>
          <a:endParaRPr lang="en-US"/>
        </a:p>
      </dgm:t>
    </dgm:pt>
    <dgm:pt modelId="{DDF00A60-C267-49F2-BF10-3E766E6C3F93}">
      <dgm:prSet/>
      <dgm:spPr/>
      <dgm:t>
        <a:bodyPr/>
        <a:lstStyle/>
        <a:p>
          <a:pPr algn="just"/>
          <a:r>
            <a:rPr lang="en-GB">
              <a:latin typeface="Times New Roman" panose="02020603050405020304" pitchFamily="18" charset="0"/>
              <a:cs typeface="Times New Roman" panose="02020603050405020304" pitchFamily="18" charset="0"/>
            </a:rPr>
            <a:t>Mobile access serves personnel that work at various places.</a:t>
          </a:r>
          <a:endParaRPr lang="en-US">
            <a:latin typeface="Times New Roman" panose="02020603050405020304" pitchFamily="18" charset="0"/>
            <a:cs typeface="Times New Roman" panose="02020603050405020304" pitchFamily="18" charset="0"/>
          </a:endParaRPr>
        </a:p>
      </dgm:t>
    </dgm:pt>
    <dgm:pt modelId="{C295FC98-8EAC-4B0E-8CB3-CA03411CD0F7}" type="parTrans" cxnId="{4055FBC3-7DC0-4FB6-8FC9-F47CBECE0965}">
      <dgm:prSet/>
      <dgm:spPr/>
      <dgm:t>
        <a:bodyPr/>
        <a:lstStyle/>
        <a:p>
          <a:endParaRPr lang="en-US"/>
        </a:p>
      </dgm:t>
    </dgm:pt>
    <dgm:pt modelId="{713241E5-71A5-4449-A9EF-9FB28C29C23C}" type="sibTrans" cxnId="{4055FBC3-7DC0-4FB6-8FC9-F47CBECE0965}">
      <dgm:prSet/>
      <dgm:spPr/>
      <dgm:t>
        <a:bodyPr/>
        <a:lstStyle/>
        <a:p>
          <a:endParaRPr lang="en-US"/>
        </a:p>
      </dgm:t>
    </dgm:pt>
    <dgm:pt modelId="{CEEFBF87-5A66-4E46-A34E-C6F88FDB92A4}">
      <dgm:prSet/>
      <dgm:spPr/>
      <dgm:t>
        <a:bodyPr/>
        <a:lstStyle/>
        <a:p>
          <a:pPr algn="just"/>
          <a:r>
            <a:rPr lang="en-GB">
              <a:latin typeface="Times New Roman" panose="02020603050405020304" pitchFamily="18" charset="0"/>
              <a:cs typeface="Times New Roman" panose="02020603050405020304" pitchFamily="18" charset="0"/>
            </a:rPr>
            <a:t>Virtual meetings enhance coordination between colleagues at different locations (distances).</a:t>
          </a:r>
          <a:endParaRPr lang="en-US">
            <a:latin typeface="Times New Roman" panose="02020603050405020304" pitchFamily="18" charset="0"/>
            <a:cs typeface="Times New Roman" panose="02020603050405020304" pitchFamily="18" charset="0"/>
          </a:endParaRPr>
        </a:p>
      </dgm:t>
    </dgm:pt>
    <dgm:pt modelId="{48E173DB-A71A-43AA-B83A-9922A23BE9E0}" type="parTrans" cxnId="{E252B4EE-CC1A-457A-AA37-ECCECD1D0718}">
      <dgm:prSet/>
      <dgm:spPr/>
      <dgm:t>
        <a:bodyPr/>
        <a:lstStyle/>
        <a:p>
          <a:endParaRPr lang="en-US"/>
        </a:p>
      </dgm:t>
    </dgm:pt>
    <dgm:pt modelId="{6B37FA72-F034-4BF7-A260-008FBC4695BD}" type="sibTrans" cxnId="{E252B4EE-CC1A-457A-AA37-ECCECD1D0718}">
      <dgm:prSet/>
      <dgm:spPr/>
      <dgm:t>
        <a:bodyPr/>
        <a:lstStyle/>
        <a:p>
          <a:endParaRPr lang="en-US"/>
        </a:p>
      </dgm:t>
    </dgm:pt>
    <dgm:pt modelId="{ED1EC8AC-3DAA-4B09-B779-1C7AAD57D1F9}">
      <dgm:prSet/>
      <dgm:spPr/>
      <dgm:t>
        <a:bodyPr/>
        <a:lstStyle/>
        <a:p>
          <a:pPr algn="just"/>
          <a:r>
            <a:rPr lang="en-GB">
              <a:latin typeface="Times New Roman" panose="02020603050405020304" pitchFamily="18" charset="0"/>
              <a:cs typeface="Times New Roman" panose="02020603050405020304" pitchFamily="18" charset="0"/>
            </a:rPr>
            <a:t>Health professionals reported 81.6% technology-facilitated multidisciplinary (Stanley et al., 2024). </a:t>
          </a:r>
          <a:endParaRPr lang="en-US">
            <a:latin typeface="Times New Roman" panose="02020603050405020304" pitchFamily="18" charset="0"/>
            <a:cs typeface="Times New Roman" panose="02020603050405020304" pitchFamily="18" charset="0"/>
          </a:endParaRPr>
        </a:p>
      </dgm:t>
    </dgm:pt>
    <dgm:pt modelId="{6E46B7A2-D376-4CDC-A334-936ABA2D84B2}" type="parTrans" cxnId="{DEB25829-60AC-40C7-A98C-64C4DE62A42C}">
      <dgm:prSet/>
      <dgm:spPr/>
      <dgm:t>
        <a:bodyPr/>
        <a:lstStyle/>
        <a:p>
          <a:endParaRPr lang="en-US"/>
        </a:p>
      </dgm:t>
    </dgm:pt>
    <dgm:pt modelId="{14D26B59-4C61-4421-9A72-DC20CF4022B1}" type="sibTrans" cxnId="{DEB25829-60AC-40C7-A98C-64C4DE62A42C}">
      <dgm:prSet/>
      <dgm:spPr/>
      <dgm:t>
        <a:bodyPr/>
        <a:lstStyle/>
        <a:p>
          <a:endParaRPr lang="en-US"/>
        </a:p>
      </dgm:t>
    </dgm:pt>
    <dgm:pt modelId="{F1AEE323-2D72-4CB1-84E3-5F45BB65143B}" type="pres">
      <dgm:prSet presAssocID="{8A64858F-26ED-4F34-ACEC-C682ECA3C51D}" presName="vert0" presStyleCnt="0">
        <dgm:presLayoutVars>
          <dgm:dir/>
          <dgm:animOne val="branch"/>
          <dgm:animLvl val="lvl"/>
        </dgm:presLayoutVars>
      </dgm:prSet>
      <dgm:spPr/>
    </dgm:pt>
    <dgm:pt modelId="{A9671C03-F5B0-4F5E-951A-C5CDE5CD35B2}" type="pres">
      <dgm:prSet presAssocID="{860EC7B7-8D39-4215-8728-73227BDDEF16}" presName="thickLine" presStyleLbl="alignNode1" presStyleIdx="0" presStyleCnt="5"/>
      <dgm:spPr/>
    </dgm:pt>
    <dgm:pt modelId="{0320D639-52EC-485F-905F-0829054681ED}" type="pres">
      <dgm:prSet presAssocID="{860EC7B7-8D39-4215-8728-73227BDDEF16}" presName="horz1" presStyleCnt="0"/>
      <dgm:spPr/>
    </dgm:pt>
    <dgm:pt modelId="{D5CFDBB6-31DC-4434-AA4F-53FA777E8362}" type="pres">
      <dgm:prSet presAssocID="{860EC7B7-8D39-4215-8728-73227BDDEF16}" presName="tx1" presStyleLbl="revTx" presStyleIdx="0" presStyleCnt="5"/>
      <dgm:spPr/>
    </dgm:pt>
    <dgm:pt modelId="{AD99FA47-3920-4A71-9B9F-59CE8691A609}" type="pres">
      <dgm:prSet presAssocID="{860EC7B7-8D39-4215-8728-73227BDDEF16}" presName="vert1" presStyleCnt="0"/>
      <dgm:spPr/>
    </dgm:pt>
    <dgm:pt modelId="{9F032563-6C26-4444-A116-C5A76C665E8E}" type="pres">
      <dgm:prSet presAssocID="{4320349E-FFE3-45EC-9B27-FD557FA26C15}" presName="thickLine" presStyleLbl="alignNode1" presStyleIdx="1" presStyleCnt="5"/>
      <dgm:spPr/>
    </dgm:pt>
    <dgm:pt modelId="{ED26E345-39DB-49B5-8F99-75308B6E3E7A}" type="pres">
      <dgm:prSet presAssocID="{4320349E-FFE3-45EC-9B27-FD557FA26C15}" presName="horz1" presStyleCnt="0"/>
      <dgm:spPr/>
    </dgm:pt>
    <dgm:pt modelId="{ACB07515-17A9-465A-BAD0-01D0A5DF4D65}" type="pres">
      <dgm:prSet presAssocID="{4320349E-FFE3-45EC-9B27-FD557FA26C15}" presName="tx1" presStyleLbl="revTx" presStyleIdx="1" presStyleCnt="5"/>
      <dgm:spPr/>
    </dgm:pt>
    <dgm:pt modelId="{57A39378-4D41-4384-B078-A9EC54821FB7}" type="pres">
      <dgm:prSet presAssocID="{4320349E-FFE3-45EC-9B27-FD557FA26C15}" presName="vert1" presStyleCnt="0"/>
      <dgm:spPr/>
    </dgm:pt>
    <dgm:pt modelId="{B9EFF05C-381A-45BC-B21A-992540BB47D2}" type="pres">
      <dgm:prSet presAssocID="{DDF00A60-C267-49F2-BF10-3E766E6C3F93}" presName="thickLine" presStyleLbl="alignNode1" presStyleIdx="2" presStyleCnt="5"/>
      <dgm:spPr/>
    </dgm:pt>
    <dgm:pt modelId="{57107E58-9DDE-466D-B358-0640DE9A3D13}" type="pres">
      <dgm:prSet presAssocID="{DDF00A60-C267-49F2-BF10-3E766E6C3F93}" presName="horz1" presStyleCnt="0"/>
      <dgm:spPr/>
    </dgm:pt>
    <dgm:pt modelId="{7CDF1577-6073-41B1-B723-13DB461F23D8}" type="pres">
      <dgm:prSet presAssocID="{DDF00A60-C267-49F2-BF10-3E766E6C3F93}" presName="tx1" presStyleLbl="revTx" presStyleIdx="2" presStyleCnt="5"/>
      <dgm:spPr/>
    </dgm:pt>
    <dgm:pt modelId="{BE05E166-D2B4-494C-BACD-3287C5DA7B4F}" type="pres">
      <dgm:prSet presAssocID="{DDF00A60-C267-49F2-BF10-3E766E6C3F93}" presName="vert1" presStyleCnt="0"/>
      <dgm:spPr/>
    </dgm:pt>
    <dgm:pt modelId="{824DBAF4-80A6-424C-B70E-DA6A63B7D1D2}" type="pres">
      <dgm:prSet presAssocID="{CEEFBF87-5A66-4E46-A34E-C6F88FDB92A4}" presName="thickLine" presStyleLbl="alignNode1" presStyleIdx="3" presStyleCnt="5"/>
      <dgm:spPr/>
    </dgm:pt>
    <dgm:pt modelId="{36A5DE0C-F699-42CB-8860-62ECC1F55237}" type="pres">
      <dgm:prSet presAssocID="{CEEFBF87-5A66-4E46-A34E-C6F88FDB92A4}" presName="horz1" presStyleCnt="0"/>
      <dgm:spPr/>
    </dgm:pt>
    <dgm:pt modelId="{F207B5A8-8F4A-4B0C-A98A-ACA837E32CDA}" type="pres">
      <dgm:prSet presAssocID="{CEEFBF87-5A66-4E46-A34E-C6F88FDB92A4}" presName="tx1" presStyleLbl="revTx" presStyleIdx="3" presStyleCnt="5"/>
      <dgm:spPr/>
    </dgm:pt>
    <dgm:pt modelId="{B273022C-419E-49EC-A5E5-828EAD18297F}" type="pres">
      <dgm:prSet presAssocID="{CEEFBF87-5A66-4E46-A34E-C6F88FDB92A4}" presName="vert1" presStyleCnt="0"/>
      <dgm:spPr/>
    </dgm:pt>
    <dgm:pt modelId="{4659F769-435D-4622-8D0E-6214B48BD794}" type="pres">
      <dgm:prSet presAssocID="{ED1EC8AC-3DAA-4B09-B779-1C7AAD57D1F9}" presName="thickLine" presStyleLbl="alignNode1" presStyleIdx="4" presStyleCnt="5"/>
      <dgm:spPr/>
    </dgm:pt>
    <dgm:pt modelId="{993045AF-C62C-4603-B196-3B058D1536A7}" type="pres">
      <dgm:prSet presAssocID="{ED1EC8AC-3DAA-4B09-B779-1C7AAD57D1F9}" presName="horz1" presStyleCnt="0"/>
      <dgm:spPr/>
    </dgm:pt>
    <dgm:pt modelId="{A3D93890-395A-4588-A1D5-125CD8C2C960}" type="pres">
      <dgm:prSet presAssocID="{ED1EC8AC-3DAA-4B09-B779-1C7AAD57D1F9}" presName="tx1" presStyleLbl="revTx" presStyleIdx="4" presStyleCnt="5"/>
      <dgm:spPr/>
    </dgm:pt>
    <dgm:pt modelId="{8256E2F6-80D1-409F-9639-D60148211B31}" type="pres">
      <dgm:prSet presAssocID="{ED1EC8AC-3DAA-4B09-B779-1C7AAD57D1F9}" presName="vert1" presStyleCnt="0"/>
      <dgm:spPr/>
    </dgm:pt>
  </dgm:ptLst>
  <dgm:cxnLst>
    <dgm:cxn modelId="{6539F80A-F99A-4C3B-92DD-BCAE6F5F3FA5}" srcId="{8A64858F-26ED-4F34-ACEC-C682ECA3C51D}" destId="{4320349E-FFE3-45EC-9B27-FD557FA26C15}" srcOrd="1" destOrd="0" parTransId="{3B48D5A9-F5F1-4CE1-AD9A-05D5C4A9080D}" sibTransId="{76A1DBB8-605F-4E17-8240-1A5E4BE91CCE}"/>
    <dgm:cxn modelId="{6B46AE0B-5CB0-42D1-80BE-3D1B4EA6108B}" type="presOf" srcId="{DDF00A60-C267-49F2-BF10-3E766E6C3F93}" destId="{7CDF1577-6073-41B1-B723-13DB461F23D8}" srcOrd="0" destOrd="0" presId="urn:microsoft.com/office/officeart/2008/layout/LinedList"/>
    <dgm:cxn modelId="{DEB25829-60AC-40C7-A98C-64C4DE62A42C}" srcId="{8A64858F-26ED-4F34-ACEC-C682ECA3C51D}" destId="{ED1EC8AC-3DAA-4B09-B779-1C7AAD57D1F9}" srcOrd="4" destOrd="0" parTransId="{6E46B7A2-D376-4CDC-A334-936ABA2D84B2}" sibTransId="{14D26B59-4C61-4421-9A72-DC20CF4022B1}"/>
    <dgm:cxn modelId="{876E936F-1BEA-43BD-887A-B5E0585454F7}" type="presOf" srcId="{ED1EC8AC-3DAA-4B09-B779-1C7AAD57D1F9}" destId="{A3D93890-395A-4588-A1D5-125CD8C2C960}" srcOrd="0" destOrd="0" presId="urn:microsoft.com/office/officeart/2008/layout/LinedList"/>
    <dgm:cxn modelId="{19FD86A0-EF4C-4C36-9274-3D0C3E1D1B33}" type="presOf" srcId="{4320349E-FFE3-45EC-9B27-FD557FA26C15}" destId="{ACB07515-17A9-465A-BAD0-01D0A5DF4D65}" srcOrd="0" destOrd="0" presId="urn:microsoft.com/office/officeart/2008/layout/LinedList"/>
    <dgm:cxn modelId="{D2B358A7-FC1E-4F57-BDB1-314CA9D709C1}" type="presOf" srcId="{860EC7B7-8D39-4215-8728-73227BDDEF16}" destId="{D5CFDBB6-31DC-4434-AA4F-53FA777E8362}" srcOrd="0" destOrd="0" presId="urn:microsoft.com/office/officeart/2008/layout/LinedList"/>
    <dgm:cxn modelId="{3BAC27AE-A0BA-4FF7-8139-F954F508862A}" type="presOf" srcId="{8A64858F-26ED-4F34-ACEC-C682ECA3C51D}" destId="{F1AEE323-2D72-4CB1-84E3-5F45BB65143B}" srcOrd="0" destOrd="0" presId="urn:microsoft.com/office/officeart/2008/layout/LinedList"/>
    <dgm:cxn modelId="{4055FBC3-7DC0-4FB6-8FC9-F47CBECE0965}" srcId="{8A64858F-26ED-4F34-ACEC-C682ECA3C51D}" destId="{DDF00A60-C267-49F2-BF10-3E766E6C3F93}" srcOrd="2" destOrd="0" parTransId="{C295FC98-8EAC-4B0E-8CB3-CA03411CD0F7}" sibTransId="{713241E5-71A5-4449-A9EF-9FB28C29C23C}"/>
    <dgm:cxn modelId="{63A59FCA-AC43-40BB-AA18-B58B3408D123}" srcId="{8A64858F-26ED-4F34-ACEC-C682ECA3C51D}" destId="{860EC7B7-8D39-4215-8728-73227BDDEF16}" srcOrd="0" destOrd="0" parTransId="{D8600D11-8027-40A6-8FEE-0FE434B27837}" sibTransId="{9740C4D6-6575-448E-9521-C522E499FC8A}"/>
    <dgm:cxn modelId="{57058FDD-F705-4B09-88EA-35166A15C52B}" type="presOf" srcId="{CEEFBF87-5A66-4E46-A34E-C6F88FDB92A4}" destId="{F207B5A8-8F4A-4B0C-A98A-ACA837E32CDA}" srcOrd="0" destOrd="0" presId="urn:microsoft.com/office/officeart/2008/layout/LinedList"/>
    <dgm:cxn modelId="{E252B4EE-CC1A-457A-AA37-ECCECD1D0718}" srcId="{8A64858F-26ED-4F34-ACEC-C682ECA3C51D}" destId="{CEEFBF87-5A66-4E46-A34E-C6F88FDB92A4}" srcOrd="3" destOrd="0" parTransId="{48E173DB-A71A-43AA-B83A-9922A23BE9E0}" sibTransId="{6B37FA72-F034-4BF7-A260-008FBC4695BD}"/>
    <dgm:cxn modelId="{D37E5BF5-196B-49E5-A52F-7E097CCD5F48}" type="presParOf" srcId="{F1AEE323-2D72-4CB1-84E3-5F45BB65143B}" destId="{A9671C03-F5B0-4F5E-951A-C5CDE5CD35B2}" srcOrd="0" destOrd="0" presId="urn:microsoft.com/office/officeart/2008/layout/LinedList"/>
    <dgm:cxn modelId="{7E579C74-AB1E-40CA-A431-23441F7AF361}" type="presParOf" srcId="{F1AEE323-2D72-4CB1-84E3-5F45BB65143B}" destId="{0320D639-52EC-485F-905F-0829054681ED}" srcOrd="1" destOrd="0" presId="urn:microsoft.com/office/officeart/2008/layout/LinedList"/>
    <dgm:cxn modelId="{D848820F-B081-46C4-B89B-97A3AF60801F}" type="presParOf" srcId="{0320D639-52EC-485F-905F-0829054681ED}" destId="{D5CFDBB6-31DC-4434-AA4F-53FA777E8362}" srcOrd="0" destOrd="0" presId="urn:microsoft.com/office/officeart/2008/layout/LinedList"/>
    <dgm:cxn modelId="{C81FEE28-E032-43DA-89EE-B6D46FD6D62F}" type="presParOf" srcId="{0320D639-52EC-485F-905F-0829054681ED}" destId="{AD99FA47-3920-4A71-9B9F-59CE8691A609}" srcOrd="1" destOrd="0" presId="urn:microsoft.com/office/officeart/2008/layout/LinedList"/>
    <dgm:cxn modelId="{A92CE68E-BB3F-4F48-934F-40CDE7F034DE}" type="presParOf" srcId="{F1AEE323-2D72-4CB1-84E3-5F45BB65143B}" destId="{9F032563-6C26-4444-A116-C5A76C665E8E}" srcOrd="2" destOrd="0" presId="urn:microsoft.com/office/officeart/2008/layout/LinedList"/>
    <dgm:cxn modelId="{A3064BA7-59B2-47E7-BE46-8BAE3BFABB3C}" type="presParOf" srcId="{F1AEE323-2D72-4CB1-84E3-5F45BB65143B}" destId="{ED26E345-39DB-49B5-8F99-75308B6E3E7A}" srcOrd="3" destOrd="0" presId="urn:microsoft.com/office/officeart/2008/layout/LinedList"/>
    <dgm:cxn modelId="{0B1C239B-2F55-4D6A-838E-E65186D36664}" type="presParOf" srcId="{ED26E345-39DB-49B5-8F99-75308B6E3E7A}" destId="{ACB07515-17A9-465A-BAD0-01D0A5DF4D65}" srcOrd="0" destOrd="0" presId="urn:microsoft.com/office/officeart/2008/layout/LinedList"/>
    <dgm:cxn modelId="{8C85B0EC-6074-4E4C-8DB3-65E72E873009}" type="presParOf" srcId="{ED26E345-39DB-49B5-8F99-75308B6E3E7A}" destId="{57A39378-4D41-4384-B078-A9EC54821FB7}" srcOrd="1" destOrd="0" presId="urn:microsoft.com/office/officeart/2008/layout/LinedList"/>
    <dgm:cxn modelId="{6AD91907-8823-4434-839B-4E22020CC99F}" type="presParOf" srcId="{F1AEE323-2D72-4CB1-84E3-5F45BB65143B}" destId="{B9EFF05C-381A-45BC-B21A-992540BB47D2}" srcOrd="4" destOrd="0" presId="urn:microsoft.com/office/officeart/2008/layout/LinedList"/>
    <dgm:cxn modelId="{87CBD342-5BA4-4DA4-A8FB-7B05DED18B5F}" type="presParOf" srcId="{F1AEE323-2D72-4CB1-84E3-5F45BB65143B}" destId="{57107E58-9DDE-466D-B358-0640DE9A3D13}" srcOrd="5" destOrd="0" presId="urn:microsoft.com/office/officeart/2008/layout/LinedList"/>
    <dgm:cxn modelId="{7AEA5F51-110D-460F-8567-6D2865FEB7CF}" type="presParOf" srcId="{57107E58-9DDE-466D-B358-0640DE9A3D13}" destId="{7CDF1577-6073-41B1-B723-13DB461F23D8}" srcOrd="0" destOrd="0" presId="urn:microsoft.com/office/officeart/2008/layout/LinedList"/>
    <dgm:cxn modelId="{AA0FAEC9-BBCA-48E0-A1D7-70FCE570DD03}" type="presParOf" srcId="{57107E58-9DDE-466D-B358-0640DE9A3D13}" destId="{BE05E166-D2B4-494C-BACD-3287C5DA7B4F}" srcOrd="1" destOrd="0" presId="urn:microsoft.com/office/officeart/2008/layout/LinedList"/>
    <dgm:cxn modelId="{5160092D-EE73-48CC-B852-E92746BEC393}" type="presParOf" srcId="{F1AEE323-2D72-4CB1-84E3-5F45BB65143B}" destId="{824DBAF4-80A6-424C-B70E-DA6A63B7D1D2}" srcOrd="6" destOrd="0" presId="urn:microsoft.com/office/officeart/2008/layout/LinedList"/>
    <dgm:cxn modelId="{0A12C424-009F-4B9F-BA32-72E201A45D74}" type="presParOf" srcId="{F1AEE323-2D72-4CB1-84E3-5F45BB65143B}" destId="{36A5DE0C-F699-42CB-8860-62ECC1F55237}" srcOrd="7" destOrd="0" presId="urn:microsoft.com/office/officeart/2008/layout/LinedList"/>
    <dgm:cxn modelId="{1DD94F5C-E91C-4F0A-9031-355A07E108E1}" type="presParOf" srcId="{36A5DE0C-F699-42CB-8860-62ECC1F55237}" destId="{F207B5A8-8F4A-4B0C-A98A-ACA837E32CDA}" srcOrd="0" destOrd="0" presId="urn:microsoft.com/office/officeart/2008/layout/LinedList"/>
    <dgm:cxn modelId="{E08908EE-ED8E-47C5-BA22-4A2450EE03D6}" type="presParOf" srcId="{36A5DE0C-F699-42CB-8860-62ECC1F55237}" destId="{B273022C-419E-49EC-A5E5-828EAD18297F}" srcOrd="1" destOrd="0" presId="urn:microsoft.com/office/officeart/2008/layout/LinedList"/>
    <dgm:cxn modelId="{934E41E4-548E-4E4A-A441-5A3768DE1950}" type="presParOf" srcId="{F1AEE323-2D72-4CB1-84E3-5F45BB65143B}" destId="{4659F769-435D-4622-8D0E-6214B48BD794}" srcOrd="8" destOrd="0" presId="urn:microsoft.com/office/officeart/2008/layout/LinedList"/>
    <dgm:cxn modelId="{90D347CA-2328-4B8E-8028-83CC2D3EFBF0}" type="presParOf" srcId="{F1AEE323-2D72-4CB1-84E3-5F45BB65143B}" destId="{993045AF-C62C-4603-B196-3B058D1536A7}" srcOrd="9" destOrd="0" presId="urn:microsoft.com/office/officeart/2008/layout/LinedList"/>
    <dgm:cxn modelId="{63540E31-E7E8-4707-9141-3A26CEC375E8}" type="presParOf" srcId="{993045AF-C62C-4603-B196-3B058D1536A7}" destId="{A3D93890-395A-4588-A1D5-125CD8C2C960}" srcOrd="0" destOrd="0" presId="urn:microsoft.com/office/officeart/2008/layout/LinedList"/>
    <dgm:cxn modelId="{77DE5E65-F85A-47B6-B43E-BA6CEE8D5F12}" type="presParOf" srcId="{993045AF-C62C-4603-B196-3B058D1536A7}" destId="{8256E2F6-80D1-409F-9639-D60148211B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2BC636-DD3E-401E-9697-FDC744A95C68}">
      <dsp:nvSpPr>
        <dsp:cNvPr id="0" name=""/>
        <dsp:cNvSpPr/>
      </dsp:nvSpPr>
      <dsp:spPr>
        <a:xfrm>
          <a:off x="0" y="5816"/>
          <a:ext cx="7747608" cy="12033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2F0551-9899-450D-83BA-BF9C8301F3B7}">
      <dsp:nvSpPr>
        <dsp:cNvPr id="0" name=""/>
        <dsp:cNvSpPr/>
      </dsp:nvSpPr>
      <dsp:spPr>
        <a:xfrm>
          <a:off x="364006" y="276565"/>
          <a:ext cx="662476" cy="661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3BC3DB-EA8E-4734-A301-872CD64466C9}">
      <dsp:nvSpPr>
        <dsp:cNvPr id="0" name=""/>
        <dsp:cNvSpPr/>
      </dsp:nvSpPr>
      <dsp:spPr>
        <a:xfrm>
          <a:off x="1390489" y="5816"/>
          <a:ext cx="6273596" cy="1353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271" tIns="143271" rIns="143271" bIns="143271" numCol="1" spcCol="1270" anchor="ctr" anchorCtr="0">
          <a:noAutofit/>
        </a:bodyPr>
        <a:lstStyle/>
        <a:p>
          <a:pPr marL="0" lvl="0" indent="0" algn="l" defTabSz="1244600">
            <a:lnSpc>
              <a:spcPct val="90000"/>
            </a:lnSpc>
            <a:spcBef>
              <a:spcPct val="0"/>
            </a:spcBef>
            <a:spcAft>
              <a:spcPct val="35000"/>
            </a:spcAft>
            <a:buNone/>
          </a:pPr>
          <a:r>
            <a:rPr lang="en-GB" sz="2800" kern="1200"/>
            <a:t>It is suitable for staff communication and daily updates because:</a:t>
          </a:r>
          <a:endParaRPr lang="en-US" sz="2800" kern="1200"/>
        </a:p>
      </dsp:txBody>
      <dsp:txXfrm>
        <a:off x="1390489" y="5816"/>
        <a:ext cx="6273596" cy="1353743"/>
      </dsp:txXfrm>
    </dsp:sp>
    <dsp:sp modelId="{819371D7-FAA0-4F9C-AF6D-89C7970ED035}">
      <dsp:nvSpPr>
        <dsp:cNvPr id="0" name=""/>
        <dsp:cNvSpPr/>
      </dsp:nvSpPr>
      <dsp:spPr>
        <a:xfrm>
          <a:off x="0" y="1697995"/>
          <a:ext cx="7747608" cy="12033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BD102-CC59-4171-AAC7-611AAC266EDF}">
      <dsp:nvSpPr>
        <dsp:cNvPr id="0" name=""/>
        <dsp:cNvSpPr/>
      </dsp:nvSpPr>
      <dsp:spPr>
        <a:xfrm>
          <a:off x="364006" y="1968744"/>
          <a:ext cx="662476" cy="661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053D39-0C42-4551-A449-17A1DDDC10C5}">
      <dsp:nvSpPr>
        <dsp:cNvPr id="0" name=""/>
        <dsp:cNvSpPr/>
      </dsp:nvSpPr>
      <dsp:spPr>
        <a:xfrm>
          <a:off x="1390489" y="1697995"/>
          <a:ext cx="6273596" cy="1353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271" tIns="143271" rIns="143271" bIns="143271" numCol="1" spcCol="1270" anchor="ctr" anchorCtr="0">
          <a:noAutofit/>
        </a:bodyPr>
        <a:lstStyle/>
        <a:p>
          <a:pPr marL="0" lvl="0" indent="0" algn="l" defTabSz="1244600">
            <a:lnSpc>
              <a:spcPct val="90000"/>
            </a:lnSpc>
            <a:spcBef>
              <a:spcPct val="0"/>
            </a:spcBef>
            <a:spcAft>
              <a:spcPct val="35000"/>
            </a:spcAft>
            <a:buNone/>
          </a:pPr>
          <a:r>
            <a:rPr lang="en-GB" sz="2800" kern="1200"/>
            <a:t>Planner Cards- where managers can assign daily chores to staff and check when they are done</a:t>
          </a:r>
          <a:endParaRPr lang="en-US" sz="2800" kern="1200"/>
        </a:p>
      </dsp:txBody>
      <dsp:txXfrm>
        <a:off x="1390489" y="1697995"/>
        <a:ext cx="6273596" cy="1353743"/>
      </dsp:txXfrm>
    </dsp:sp>
    <dsp:sp modelId="{494341DC-C882-45E5-9AE8-936834A1CFB9}">
      <dsp:nvSpPr>
        <dsp:cNvPr id="0" name=""/>
        <dsp:cNvSpPr/>
      </dsp:nvSpPr>
      <dsp:spPr>
        <a:xfrm>
          <a:off x="0" y="3390174"/>
          <a:ext cx="7747608" cy="12033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9879C0-49F6-4EF0-9B33-6925DCE0A8AD}">
      <dsp:nvSpPr>
        <dsp:cNvPr id="0" name=""/>
        <dsp:cNvSpPr/>
      </dsp:nvSpPr>
      <dsp:spPr>
        <a:xfrm>
          <a:off x="364006" y="3660923"/>
          <a:ext cx="662476" cy="661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E91CDF-73EB-44F2-B0A3-E3DE6857A807}">
      <dsp:nvSpPr>
        <dsp:cNvPr id="0" name=""/>
        <dsp:cNvSpPr/>
      </dsp:nvSpPr>
      <dsp:spPr>
        <a:xfrm>
          <a:off x="1390489" y="3390174"/>
          <a:ext cx="6273596" cy="1353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271" tIns="143271" rIns="143271" bIns="143271" numCol="1" spcCol="1270" anchor="ctr" anchorCtr="0">
          <a:noAutofit/>
        </a:bodyPr>
        <a:lstStyle/>
        <a:p>
          <a:pPr marL="0" lvl="0" indent="0" algn="l" defTabSz="1244600">
            <a:lnSpc>
              <a:spcPct val="90000"/>
            </a:lnSpc>
            <a:spcBef>
              <a:spcPct val="0"/>
            </a:spcBef>
            <a:spcAft>
              <a:spcPct val="35000"/>
            </a:spcAft>
            <a:buNone/>
          </a:pPr>
          <a:r>
            <a:rPr lang="en-GB" sz="2800" kern="1200"/>
            <a:t>Video calls- staff can join meetings at any time</a:t>
          </a:r>
          <a:endParaRPr lang="en-US" sz="2800" kern="1200"/>
        </a:p>
      </dsp:txBody>
      <dsp:txXfrm>
        <a:off x="1390489" y="3390174"/>
        <a:ext cx="6273596" cy="1353743"/>
      </dsp:txXfrm>
    </dsp:sp>
    <dsp:sp modelId="{278B05E7-76CE-4A6F-8C41-965EE862F12D}">
      <dsp:nvSpPr>
        <dsp:cNvPr id="0" name=""/>
        <dsp:cNvSpPr/>
      </dsp:nvSpPr>
      <dsp:spPr>
        <a:xfrm>
          <a:off x="0" y="5082353"/>
          <a:ext cx="7747608" cy="12033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B85FB4-3202-4E03-A105-6BF6B93890C9}">
      <dsp:nvSpPr>
        <dsp:cNvPr id="0" name=""/>
        <dsp:cNvSpPr/>
      </dsp:nvSpPr>
      <dsp:spPr>
        <a:xfrm>
          <a:off x="364006" y="5353101"/>
          <a:ext cx="662476" cy="661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828F30-2CA0-42CD-A96D-D4E788379997}">
      <dsp:nvSpPr>
        <dsp:cNvPr id="0" name=""/>
        <dsp:cNvSpPr/>
      </dsp:nvSpPr>
      <dsp:spPr>
        <a:xfrm>
          <a:off x="1390489" y="5082353"/>
          <a:ext cx="6273596" cy="1353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271" tIns="143271" rIns="143271" bIns="143271" numCol="1" spcCol="1270" anchor="ctr" anchorCtr="0">
          <a:noAutofit/>
        </a:bodyPr>
        <a:lstStyle/>
        <a:p>
          <a:pPr marL="0" lvl="0" indent="0" algn="l" defTabSz="1244600">
            <a:lnSpc>
              <a:spcPct val="90000"/>
            </a:lnSpc>
            <a:spcBef>
              <a:spcPct val="0"/>
            </a:spcBef>
            <a:spcAft>
              <a:spcPct val="35000"/>
            </a:spcAft>
            <a:buNone/>
          </a:pPr>
          <a:r>
            <a:rPr lang="en-GB" sz="2800" kern="1200" dirty="0"/>
            <a:t>Chat- staff can quickly send messages about sudden change of plans</a:t>
          </a:r>
          <a:endParaRPr lang="en-US" sz="2800" kern="1200" dirty="0"/>
        </a:p>
      </dsp:txBody>
      <dsp:txXfrm>
        <a:off x="1390489" y="5082353"/>
        <a:ext cx="6273596" cy="13537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71C03-F5B0-4F5E-951A-C5CDE5CD35B2}">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CFDBB6-31DC-4434-AA4F-53FA777E8362}">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Live chat speeds up the reaction of scattered care groups.</a:t>
          </a:r>
          <a:endParaRPr lang="en-US" sz="2600" kern="1200" dirty="0">
            <a:latin typeface="Times New Roman" panose="02020603050405020304" pitchFamily="18" charset="0"/>
            <a:cs typeface="Times New Roman" panose="02020603050405020304" pitchFamily="18" charset="0"/>
          </a:endParaRPr>
        </a:p>
      </dsp:txBody>
      <dsp:txXfrm>
        <a:off x="0" y="675"/>
        <a:ext cx="6900512" cy="1106957"/>
      </dsp:txXfrm>
    </dsp:sp>
    <dsp:sp modelId="{9F032563-6C26-4444-A116-C5A76C665E8E}">
      <dsp:nvSpPr>
        <dsp:cNvPr id="0" name=""/>
        <dsp:cNvSpPr/>
      </dsp:nvSpPr>
      <dsp:spPr>
        <a:xfrm>
          <a:off x="0" y="1107633"/>
          <a:ext cx="6900512"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07515-17A9-465A-BAD0-01D0A5DF4D65}">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a:latin typeface="Times New Roman" panose="02020603050405020304" pitchFamily="18" charset="0"/>
              <a:cs typeface="Times New Roman" panose="02020603050405020304" pitchFamily="18" charset="0"/>
            </a:rPr>
            <a:t>Shared channels retain updates even outside the personal staff availability.</a:t>
          </a:r>
          <a:endParaRPr lang="en-US" sz="2600" kern="1200">
            <a:latin typeface="Times New Roman" panose="02020603050405020304" pitchFamily="18" charset="0"/>
            <a:cs typeface="Times New Roman" panose="02020603050405020304" pitchFamily="18" charset="0"/>
          </a:endParaRPr>
        </a:p>
      </dsp:txBody>
      <dsp:txXfrm>
        <a:off x="0" y="1107633"/>
        <a:ext cx="6900512" cy="1106957"/>
      </dsp:txXfrm>
    </dsp:sp>
    <dsp:sp modelId="{B9EFF05C-381A-45BC-B21A-992540BB47D2}">
      <dsp:nvSpPr>
        <dsp:cNvPr id="0" name=""/>
        <dsp:cNvSpPr/>
      </dsp:nvSpPr>
      <dsp:spPr>
        <a:xfrm>
          <a:off x="0" y="221459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DF1577-6073-41B1-B723-13DB461F23D8}">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a:latin typeface="Times New Roman" panose="02020603050405020304" pitchFamily="18" charset="0"/>
              <a:cs typeface="Times New Roman" panose="02020603050405020304" pitchFamily="18" charset="0"/>
            </a:rPr>
            <a:t>Mobile access serves personnel that work at various places.</a:t>
          </a:r>
          <a:endParaRPr lang="en-US" sz="2600" kern="1200">
            <a:latin typeface="Times New Roman" panose="02020603050405020304" pitchFamily="18" charset="0"/>
            <a:cs typeface="Times New Roman" panose="02020603050405020304" pitchFamily="18" charset="0"/>
          </a:endParaRPr>
        </a:p>
      </dsp:txBody>
      <dsp:txXfrm>
        <a:off x="0" y="2214591"/>
        <a:ext cx="6900512" cy="1106957"/>
      </dsp:txXfrm>
    </dsp:sp>
    <dsp:sp modelId="{824DBAF4-80A6-424C-B70E-DA6A63B7D1D2}">
      <dsp:nvSpPr>
        <dsp:cNvPr id="0" name=""/>
        <dsp:cNvSpPr/>
      </dsp:nvSpPr>
      <dsp:spPr>
        <a:xfrm>
          <a:off x="0" y="3321549"/>
          <a:ext cx="6900512"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07B5A8-8F4A-4B0C-A98A-ACA837E32CD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a:latin typeface="Times New Roman" panose="02020603050405020304" pitchFamily="18" charset="0"/>
              <a:cs typeface="Times New Roman" panose="02020603050405020304" pitchFamily="18" charset="0"/>
            </a:rPr>
            <a:t>Virtual meetings enhance coordination between colleagues at different locations (distances).</a:t>
          </a:r>
          <a:endParaRPr lang="en-US" sz="2600" kern="1200">
            <a:latin typeface="Times New Roman" panose="02020603050405020304" pitchFamily="18" charset="0"/>
            <a:cs typeface="Times New Roman" panose="02020603050405020304" pitchFamily="18" charset="0"/>
          </a:endParaRPr>
        </a:p>
      </dsp:txBody>
      <dsp:txXfrm>
        <a:off x="0" y="3321549"/>
        <a:ext cx="6900512" cy="1106957"/>
      </dsp:txXfrm>
    </dsp:sp>
    <dsp:sp modelId="{4659F769-435D-4622-8D0E-6214B48BD794}">
      <dsp:nvSpPr>
        <dsp:cNvPr id="0" name=""/>
        <dsp:cNvSpPr/>
      </dsp:nvSpPr>
      <dsp:spPr>
        <a:xfrm>
          <a:off x="0" y="4428507"/>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D93890-395A-4588-A1D5-125CD8C2C960}">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a:latin typeface="Times New Roman" panose="02020603050405020304" pitchFamily="18" charset="0"/>
              <a:cs typeface="Times New Roman" panose="02020603050405020304" pitchFamily="18" charset="0"/>
            </a:rPr>
            <a:t>Health professionals reported 81.6% technology-facilitated multidisciplinary (Stanley et al., 2024). </a:t>
          </a:r>
          <a:endParaRPr lang="en-US" sz="2600" kern="1200">
            <a:latin typeface="Times New Roman" panose="02020603050405020304" pitchFamily="18" charset="0"/>
            <a:cs typeface="Times New Roman" panose="02020603050405020304" pitchFamily="18" charset="0"/>
          </a:endParaRPr>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509E04-8BF6-4436-8AAC-54FC6669351C}"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47936-1872-409E-912E-64D8257FCFC4}" type="slidenum">
              <a:rPr lang="en-GB" smtClean="0"/>
              <a:t>‹#›</a:t>
            </a:fld>
            <a:endParaRPr lang="en-GB"/>
          </a:p>
        </p:txBody>
      </p:sp>
    </p:spTree>
    <p:extLst>
      <p:ext uri="{BB962C8B-B14F-4D97-AF65-F5344CB8AC3E}">
        <p14:creationId xmlns:p14="http://schemas.microsoft.com/office/powerpoint/2010/main" val="4197995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The most powerful efficiency improvement is increased speedier, more apparent commonly across locations. Sharing messages through channels can ensure that operational messages do not get lost during shifts, whereas shared files eliminate the need to make multiple attachments and different versions. A 2024 national survey of 234 palliative-care professionals revealed 81.6% used technology to communicate with multidisciplinary-teams, 84.6% used technology to hold external meetings and 64.5% used technology to work flexibly out of the home. This justifies why Teams is a viable coordination tool, but Ashford still needs to establish suitable limits of communication.</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12</a:t>
            </a:fld>
            <a:endParaRPr lang="en-US"/>
          </a:p>
        </p:txBody>
      </p:sp>
    </p:spTree>
    <p:extLst>
      <p:ext uri="{BB962C8B-B14F-4D97-AF65-F5344CB8AC3E}">
        <p14:creationId xmlns:p14="http://schemas.microsoft.com/office/powerpoint/2010/main" val="3326256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Teams can be of strategic value to Ashford in four ways: transparency, traceability, accessibility and knowledge sharing. Employees will be able to see previous messages, locate decisions and access common information without having to solely depend on personal memory and distinct email conversations. According to a 2024 case study on healthcare, digital apps may be used to share knowledge among the care providers, complemented by collaborative sessions. This certification is important as Teams ought to enhance, rather than substitute, professional interaction. The tool will generate value in case communication routines and responsibilities are well defined.</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13</a:t>
            </a:fld>
            <a:endParaRPr lang="en-US"/>
          </a:p>
        </p:txBody>
      </p:sp>
    </p:spTree>
    <p:extLst>
      <p:ext uri="{BB962C8B-B14F-4D97-AF65-F5344CB8AC3E}">
        <p14:creationId xmlns:p14="http://schemas.microsoft.com/office/powerpoint/2010/main" val="1857675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The constraints are so great to demand governance. There may be a risk of notification overload in too many channels or alerts and inconsistent digital trust in uneven adoption across staff groups. The confidentiality is essential since Ashford serves individuals requiring constant care and working with delicate data. A study conducted among the nurses showed that eHealth has the potential to generate more work in case the methods of integrating technologies in the practice are poorly designed. In 2024, PwC also noted that 41 percent of EMEA workers had recently had to train in new technologies, supporting training needs</a:t>
            </a:r>
          </a:p>
        </p:txBody>
      </p:sp>
      <p:sp>
        <p:nvSpPr>
          <p:cNvPr id="4" name="Slide Number Placeholder 3"/>
          <p:cNvSpPr>
            <a:spLocks noGrp="1"/>
          </p:cNvSpPr>
          <p:nvPr>
            <p:ph type="sldNum" sz="quarter" idx="5"/>
          </p:nvPr>
        </p:nvSpPr>
        <p:spPr/>
        <p:txBody>
          <a:bodyPr/>
          <a:lstStyle/>
          <a:p>
            <a:fld id="{F6D0EEB3-4C4B-4621-A4E7-8369B8E31319}" type="slidenum">
              <a:t>14</a:t>
            </a:fld>
            <a:endParaRPr lang="en-US"/>
          </a:p>
        </p:txBody>
      </p:sp>
    </p:spTree>
    <p:extLst>
      <p:ext uri="{BB962C8B-B14F-4D97-AF65-F5344CB8AC3E}">
        <p14:creationId xmlns:p14="http://schemas.microsoft.com/office/powerpoint/2010/main" val="3157257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Ashford needs to introduce Teams in a four-stage process managed: diagnose, pilot, train and monitor. Management must initially gauge the missed updates, duplication of communication and response delays and test the platform in one area of service before expanding to other areas. The training to be conducted on the staff should include channel rules, notification settings, confidentiality and escalation procedures. This should then be evaluated on a monthly basis using the adoption, response-time and missed-update metrics. This strategy transforms implementation into quantifiable data processing in the workplace and </a:t>
            </a:r>
            <a:r>
              <a:rPr lang="en-US" err="1"/>
              <a:t>minimises</a:t>
            </a:r>
            <a:r>
              <a:rPr lang="en-US"/>
              <a:t> risk of presenting technology to the workplace without evidence of its improvement.</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15</a:t>
            </a:fld>
            <a:endParaRPr lang="en-US"/>
          </a:p>
        </p:txBody>
      </p:sp>
    </p:spTree>
    <p:extLst>
      <p:ext uri="{BB962C8B-B14F-4D97-AF65-F5344CB8AC3E}">
        <p14:creationId xmlns:p14="http://schemas.microsoft.com/office/powerpoint/2010/main" val="2158466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Implementation needs to end with the measurement, not with the installation of the software. Ashford needs to come up with a baseline communication performance to be used by the pilot and compare the findings later. Some of the useful indicators include missed updates, response times, redundancies, active participation and staff-reported usability. Feedback quarterly would help determine whether Teams actually serves to decrease working hours or is simply moving them to a computer screen. Governance reviews must also consider permissions and sharing of unwelcome information. Further enhancement is crucial since it has been demonstrated that digital-health advantages are conditional upon </a:t>
            </a:r>
            <a:r>
              <a:rPr lang="en-US" err="1"/>
              <a:t>organisational</a:t>
            </a:r>
            <a:r>
              <a:rPr lang="en-US"/>
              <a:t> support, the ability of staff, governance, and significant integration with the current working practices.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16</a:t>
            </a:fld>
            <a:endParaRPr lang="en-US"/>
          </a:p>
        </p:txBody>
      </p:sp>
    </p:spTree>
    <p:extLst>
      <p:ext uri="{BB962C8B-B14F-4D97-AF65-F5344CB8AC3E}">
        <p14:creationId xmlns:p14="http://schemas.microsoft.com/office/powerpoint/2010/main" val="48270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1FCEB-71F9-DC8B-2856-AB901DDD613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B2B2908-637C-F237-05C9-4C2986F846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C36FA60-FD90-A392-1019-3124B579240E}"/>
              </a:ext>
            </a:extLst>
          </p:cNvPr>
          <p:cNvSpPr>
            <a:spLocks noGrp="1"/>
          </p:cNvSpPr>
          <p:nvPr>
            <p:ph type="dt" sz="half" idx="10"/>
          </p:nvPr>
        </p:nvSpPr>
        <p:spPr/>
        <p:txBody>
          <a:bodyPr/>
          <a:lstStyle/>
          <a:p>
            <a:fld id="{81F7239B-D374-4CA6-A978-6DB8CE0D9097}" type="datetimeFigureOut">
              <a:rPr lang="en-GB" smtClean="0"/>
              <a:t>11/10/2026</a:t>
            </a:fld>
            <a:endParaRPr lang="en-GB"/>
          </a:p>
        </p:txBody>
      </p:sp>
      <p:sp>
        <p:nvSpPr>
          <p:cNvPr id="5" name="Footer Placeholder 4">
            <a:extLst>
              <a:ext uri="{FF2B5EF4-FFF2-40B4-BE49-F238E27FC236}">
                <a16:creationId xmlns:a16="http://schemas.microsoft.com/office/drawing/2014/main" id="{F805826E-4E33-0AD5-FCAC-3CD9088947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00F004-06F2-D5C3-5D17-7246D770100C}"/>
              </a:ext>
            </a:extLst>
          </p:cNvPr>
          <p:cNvSpPr>
            <a:spLocks noGrp="1"/>
          </p:cNvSpPr>
          <p:nvPr>
            <p:ph type="sldNum" sz="quarter" idx="12"/>
          </p:nvPr>
        </p:nvSpPr>
        <p:spPr/>
        <p:txBody>
          <a:bodyPr/>
          <a:lstStyle/>
          <a:p>
            <a:fld id="{8A643483-1E24-44B9-AF04-3FA43DB82FC8}" type="slidenum">
              <a:rPr lang="en-GB" smtClean="0"/>
              <a:t>‹#›</a:t>
            </a:fld>
            <a:endParaRPr lang="en-GB"/>
          </a:p>
        </p:txBody>
      </p:sp>
    </p:spTree>
    <p:extLst>
      <p:ext uri="{BB962C8B-B14F-4D97-AF65-F5344CB8AC3E}">
        <p14:creationId xmlns:p14="http://schemas.microsoft.com/office/powerpoint/2010/main" val="1103609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1FAB0-BAE1-8186-F22F-55BA25735AB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636BF88-12C6-9F33-E1D6-1BBC7E56DB1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F02D30-98C4-E5B9-1628-853245296ED1}"/>
              </a:ext>
            </a:extLst>
          </p:cNvPr>
          <p:cNvSpPr>
            <a:spLocks noGrp="1"/>
          </p:cNvSpPr>
          <p:nvPr>
            <p:ph type="dt" sz="half" idx="10"/>
          </p:nvPr>
        </p:nvSpPr>
        <p:spPr/>
        <p:txBody>
          <a:bodyPr/>
          <a:lstStyle/>
          <a:p>
            <a:fld id="{81F7239B-D374-4CA6-A978-6DB8CE0D9097}" type="datetimeFigureOut">
              <a:rPr lang="en-GB" smtClean="0"/>
              <a:t>11/10/2026</a:t>
            </a:fld>
            <a:endParaRPr lang="en-GB"/>
          </a:p>
        </p:txBody>
      </p:sp>
      <p:sp>
        <p:nvSpPr>
          <p:cNvPr id="5" name="Footer Placeholder 4">
            <a:extLst>
              <a:ext uri="{FF2B5EF4-FFF2-40B4-BE49-F238E27FC236}">
                <a16:creationId xmlns:a16="http://schemas.microsoft.com/office/drawing/2014/main" id="{CE3DDFB0-1280-9424-557E-21792D0487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EBF5DA-B3EF-100E-AC5E-2BFE0C0D9D51}"/>
              </a:ext>
            </a:extLst>
          </p:cNvPr>
          <p:cNvSpPr>
            <a:spLocks noGrp="1"/>
          </p:cNvSpPr>
          <p:nvPr>
            <p:ph type="sldNum" sz="quarter" idx="12"/>
          </p:nvPr>
        </p:nvSpPr>
        <p:spPr/>
        <p:txBody>
          <a:bodyPr/>
          <a:lstStyle/>
          <a:p>
            <a:fld id="{8A643483-1E24-44B9-AF04-3FA43DB82FC8}" type="slidenum">
              <a:rPr lang="en-GB" smtClean="0"/>
              <a:t>‹#›</a:t>
            </a:fld>
            <a:endParaRPr lang="en-GB"/>
          </a:p>
        </p:txBody>
      </p:sp>
    </p:spTree>
    <p:extLst>
      <p:ext uri="{BB962C8B-B14F-4D97-AF65-F5344CB8AC3E}">
        <p14:creationId xmlns:p14="http://schemas.microsoft.com/office/powerpoint/2010/main" val="3068522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14721-DD66-E4D7-E777-2A6260059D9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6A338AC-A8AE-3FC4-00FA-1968CF556FD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AB7C44-4038-E252-069C-4ED32CFA9039}"/>
              </a:ext>
            </a:extLst>
          </p:cNvPr>
          <p:cNvSpPr>
            <a:spLocks noGrp="1"/>
          </p:cNvSpPr>
          <p:nvPr>
            <p:ph type="dt" sz="half" idx="10"/>
          </p:nvPr>
        </p:nvSpPr>
        <p:spPr/>
        <p:txBody>
          <a:bodyPr/>
          <a:lstStyle/>
          <a:p>
            <a:fld id="{81F7239B-D374-4CA6-A978-6DB8CE0D9097}" type="datetimeFigureOut">
              <a:rPr lang="en-GB" smtClean="0"/>
              <a:t>11/10/2026</a:t>
            </a:fld>
            <a:endParaRPr lang="en-GB"/>
          </a:p>
        </p:txBody>
      </p:sp>
      <p:sp>
        <p:nvSpPr>
          <p:cNvPr id="5" name="Footer Placeholder 4">
            <a:extLst>
              <a:ext uri="{FF2B5EF4-FFF2-40B4-BE49-F238E27FC236}">
                <a16:creationId xmlns:a16="http://schemas.microsoft.com/office/drawing/2014/main" id="{3843D10C-3DE7-8A3B-2DAF-71583694AB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2132E-C643-8CFF-02AB-231A77834547}"/>
              </a:ext>
            </a:extLst>
          </p:cNvPr>
          <p:cNvSpPr>
            <a:spLocks noGrp="1"/>
          </p:cNvSpPr>
          <p:nvPr>
            <p:ph type="sldNum" sz="quarter" idx="12"/>
          </p:nvPr>
        </p:nvSpPr>
        <p:spPr/>
        <p:txBody>
          <a:bodyPr/>
          <a:lstStyle/>
          <a:p>
            <a:fld id="{8A643483-1E24-44B9-AF04-3FA43DB82FC8}" type="slidenum">
              <a:rPr lang="en-GB" smtClean="0"/>
              <a:t>‹#›</a:t>
            </a:fld>
            <a:endParaRPr lang="en-GB"/>
          </a:p>
        </p:txBody>
      </p:sp>
    </p:spTree>
    <p:extLst>
      <p:ext uri="{BB962C8B-B14F-4D97-AF65-F5344CB8AC3E}">
        <p14:creationId xmlns:p14="http://schemas.microsoft.com/office/powerpoint/2010/main" val="703187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E6F04-E399-F114-6FE5-7BA9D20377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1889F12-8196-58EA-7991-095DC98209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E5F7A38-2614-DD83-4610-31F88006239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FD4C84C-59FD-911D-0B65-E3E242854E5F}"/>
              </a:ext>
            </a:extLst>
          </p:cNvPr>
          <p:cNvSpPr>
            <a:spLocks noGrp="1"/>
          </p:cNvSpPr>
          <p:nvPr>
            <p:ph type="dt" sz="half" idx="10"/>
          </p:nvPr>
        </p:nvSpPr>
        <p:spPr/>
        <p:txBody>
          <a:bodyPr/>
          <a:lstStyle/>
          <a:p>
            <a:fld id="{81F7239B-D374-4CA6-A978-6DB8CE0D9097}" type="datetimeFigureOut">
              <a:rPr lang="en-GB" smtClean="0"/>
              <a:t>11/10/2026</a:t>
            </a:fld>
            <a:endParaRPr lang="en-GB"/>
          </a:p>
        </p:txBody>
      </p:sp>
      <p:sp>
        <p:nvSpPr>
          <p:cNvPr id="6" name="Footer Placeholder 5">
            <a:extLst>
              <a:ext uri="{FF2B5EF4-FFF2-40B4-BE49-F238E27FC236}">
                <a16:creationId xmlns:a16="http://schemas.microsoft.com/office/drawing/2014/main" id="{D11E2950-4769-522B-C74E-6C5B61F4C4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031231-5496-A326-F53F-280C3DF9F34E}"/>
              </a:ext>
            </a:extLst>
          </p:cNvPr>
          <p:cNvSpPr>
            <a:spLocks noGrp="1"/>
          </p:cNvSpPr>
          <p:nvPr>
            <p:ph type="sldNum" sz="quarter" idx="12"/>
          </p:nvPr>
        </p:nvSpPr>
        <p:spPr/>
        <p:txBody>
          <a:bodyPr/>
          <a:lstStyle/>
          <a:p>
            <a:fld id="{8A643483-1E24-44B9-AF04-3FA43DB82FC8}" type="slidenum">
              <a:rPr lang="en-GB" smtClean="0"/>
              <a:t>‹#›</a:t>
            </a:fld>
            <a:endParaRPr lang="en-GB"/>
          </a:p>
        </p:txBody>
      </p:sp>
    </p:spTree>
    <p:extLst>
      <p:ext uri="{BB962C8B-B14F-4D97-AF65-F5344CB8AC3E}">
        <p14:creationId xmlns:p14="http://schemas.microsoft.com/office/powerpoint/2010/main" val="973306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66F09-A2D3-D5D8-6412-D8F47BFA188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EE3371E-B5AD-53F1-3E48-A1F9FBBBDC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858D33D-6A99-EF37-F024-97EF7646401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B99875E-8FC6-21E6-B57D-C9CBDAA33F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1582DDD-8286-E8D4-02E9-77089A0E093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87E9A13-01BA-ACEF-429B-635DC7D16F21}"/>
              </a:ext>
            </a:extLst>
          </p:cNvPr>
          <p:cNvSpPr>
            <a:spLocks noGrp="1"/>
          </p:cNvSpPr>
          <p:nvPr>
            <p:ph type="dt" sz="half" idx="10"/>
          </p:nvPr>
        </p:nvSpPr>
        <p:spPr/>
        <p:txBody>
          <a:bodyPr/>
          <a:lstStyle/>
          <a:p>
            <a:fld id="{81F7239B-D374-4CA6-A978-6DB8CE0D9097}" type="datetimeFigureOut">
              <a:rPr lang="en-GB" smtClean="0"/>
              <a:t>11/10/2026</a:t>
            </a:fld>
            <a:endParaRPr lang="en-GB"/>
          </a:p>
        </p:txBody>
      </p:sp>
      <p:sp>
        <p:nvSpPr>
          <p:cNvPr id="8" name="Footer Placeholder 7">
            <a:extLst>
              <a:ext uri="{FF2B5EF4-FFF2-40B4-BE49-F238E27FC236}">
                <a16:creationId xmlns:a16="http://schemas.microsoft.com/office/drawing/2014/main" id="{3F499FFF-9224-4E9C-ADAD-7E0408135E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5F1A8D-75A4-D8C0-38C8-CA24181F7789}"/>
              </a:ext>
            </a:extLst>
          </p:cNvPr>
          <p:cNvSpPr>
            <a:spLocks noGrp="1"/>
          </p:cNvSpPr>
          <p:nvPr>
            <p:ph type="sldNum" sz="quarter" idx="12"/>
          </p:nvPr>
        </p:nvSpPr>
        <p:spPr/>
        <p:txBody>
          <a:bodyPr/>
          <a:lstStyle/>
          <a:p>
            <a:fld id="{8A643483-1E24-44B9-AF04-3FA43DB82FC8}" type="slidenum">
              <a:rPr lang="en-GB" smtClean="0"/>
              <a:t>‹#›</a:t>
            </a:fld>
            <a:endParaRPr lang="en-GB"/>
          </a:p>
        </p:txBody>
      </p:sp>
    </p:spTree>
    <p:extLst>
      <p:ext uri="{BB962C8B-B14F-4D97-AF65-F5344CB8AC3E}">
        <p14:creationId xmlns:p14="http://schemas.microsoft.com/office/powerpoint/2010/main" val="2137551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5A3B6-D846-0BC4-00C3-3F731C81EA6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942332B-434E-6A55-0B51-C6D7C4844D04}"/>
              </a:ext>
            </a:extLst>
          </p:cNvPr>
          <p:cNvSpPr>
            <a:spLocks noGrp="1"/>
          </p:cNvSpPr>
          <p:nvPr>
            <p:ph type="dt" sz="half" idx="10"/>
          </p:nvPr>
        </p:nvSpPr>
        <p:spPr/>
        <p:txBody>
          <a:bodyPr/>
          <a:lstStyle/>
          <a:p>
            <a:fld id="{81F7239B-D374-4CA6-A978-6DB8CE0D9097}" type="datetimeFigureOut">
              <a:rPr lang="en-GB" smtClean="0"/>
              <a:t>11/10/2026</a:t>
            </a:fld>
            <a:endParaRPr lang="en-GB"/>
          </a:p>
        </p:txBody>
      </p:sp>
      <p:sp>
        <p:nvSpPr>
          <p:cNvPr id="4" name="Footer Placeholder 3">
            <a:extLst>
              <a:ext uri="{FF2B5EF4-FFF2-40B4-BE49-F238E27FC236}">
                <a16:creationId xmlns:a16="http://schemas.microsoft.com/office/drawing/2014/main" id="{900FD981-1F4C-6304-2D26-0707E9EA78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202CAA-CA62-BB25-4C4C-D3C497C0D14B}"/>
              </a:ext>
            </a:extLst>
          </p:cNvPr>
          <p:cNvSpPr>
            <a:spLocks noGrp="1"/>
          </p:cNvSpPr>
          <p:nvPr>
            <p:ph type="sldNum" sz="quarter" idx="12"/>
          </p:nvPr>
        </p:nvSpPr>
        <p:spPr/>
        <p:txBody>
          <a:bodyPr/>
          <a:lstStyle/>
          <a:p>
            <a:fld id="{8A643483-1E24-44B9-AF04-3FA43DB82FC8}" type="slidenum">
              <a:rPr lang="en-GB" smtClean="0"/>
              <a:t>‹#›</a:t>
            </a:fld>
            <a:endParaRPr lang="en-GB"/>
          </a:p>
        </p:txBody>
      </p:sp>
    </p:spTree>
    <p:extLst>
      <p:ext uri="{BB962C8B-B14F-4D97-AF65-F5344CB8AC3E}">
        <p14:creationId xmlns:p14="http://schemas.microsoft.com/office/powerpoint/2010/main" val="825612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235CE7-ED71-FB72-163F-45BCC454DCF3}"/>
              </a:ext>
            </a:extLst>
          </p:cNvPr>
          <p:cNvSpPr>
            <a:spLocks noGrp="1"/>
          </p:cNvSpPr>
          <p:nvPr>
            <p:ph type="dt" sz="half" idx="10"/>
          </p:nvPr>
        </p:nvSpPr>
        <p:spPr/>
        <p:txBody>
          <a:bodyPr/>
          <a:lstStyle/>
          <a:p>
            <a:fld id="{81F7239B-D374-4CA6-A978-6DB8CE0D9097}" type="datetimeFigureOut">
              <a:rPr lang="en-GB" smtClean="0"/>
              <a:t>11/10/2026</a:t>
            </a:fld>
            <a:endParaRPr lang="en-GB"/>
          </a:p>
        </p:txBody>
      </p:sp>
      <p:sp>
        <p:nvSpPr>
          <p:cNvPr id="3" name="Footer Placeholder 2">
            <a:extLst>
              <a:ext uri="{FF2B5EF4-FFF2-40B4-BE49-F238E27FC236}">
                <a16:creationId xmlns:a16="http://schemas.microsoft.com/office/drawing/2014/main" id="{8291FAFE-7012-0666-E2AE-A23ADE3568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A4F50F-AF64-DAB0-4293-23874C9E45FF}"/>
              </a:ext>
            </a:extLst>
          </p:cNvPr>
          <p:cNvSpPr>
            <a:spLocks noGrp="1"/>
          </p:cNvSpPr>
          <p:nvPr>
            <p:ph type="sldNum" sz="quarter" idx="12"/>
          </p:nvPr>
        </p:nvSpPr>
        <p:spPr/>
        <p:txBody>
          <a:bodyPr/>
          <a:lstStyle/>
          <a:p>
            <a:fld id="{8A643483-1E24-44B9-AF04-3FA43DB82FC8}" type="slidenum">
              <a:rPr lang="en-GB" smtClean="0"/>
              <a:t>‹#›</a:t>
            </a:fld>
            <a:endParaRPr lang="en-GB"/>
          </a:p>
        </p:txBody>
      </p:sp>
    </p:spTree>
    <p:extLst>
      <p:ext uri="{BB962C8B-B14F-4D97-AF65-F5344CB8AC3E}">
        <p14:creationId xmlns:p14="http://schemas.microsoft.com/office/powerpoint/2010/main" val="918646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B9AAF-FA2B-BA3D-B343-4D3AB67865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5F269BA-22DD-D240-219C-098C95857D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AC40018-2CE6-D235-03CC-BF9DBA1917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18DEC1-89F4-5D12-8B03-36750D3AE7BE}"/>
              </a:ext>
            </a:extLst>
          </p:cNvPr>
          <p:cNvSpPr>
            <a:spLocks noGrp="1"/>
          </p:cNvSpPr>
          <p:nvPr>
            <p:ph type="dt" sz="half" idx="10"/>
          </p:nvPr>
        </p:nvSpPr>
        <p:spPr/>
        <p:txBody>
          <a:bodyPr/>
          <a:lstStyle/>
          <a:p>
            <a:fld id="{81F7239B-D374-4CA6-A978-6DB8CE0D9097}" type="datetimeFigureOut">
              <a:rPr lang="en-GB" smtClean="0"/>
              <a:t>11/10/2026</a:t>
            </a:fld>
            <a:endParaRPr lang="en-GB"/>
          </a:p>
        </p:txBody>
      </p:sp>
      <p:sp>
        <p:nvSpPr>
          <p:cNvPr id="6" name="Footer Placeholder 5">
            <a:extLst>
              <a:ext uri="{FF2B5EF4-FFF2-40B4-BE49-F238E27FC236}">
                <a16:creationId xmlns:a16="http://schemas.microsoft.com/office/drawing/2014/main" id="{224916DF-358F-12F2-CE1C-71B183A76D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262A08-3552-B5BA-E787-EE5797ECCCF3}"/>
              </a:ext>
            </a:extLst>
          </p:cNvPr>
          <p:cNvSpPr>
            <a:spLocks noGrp="1"/>
          </p:cNvSpPr>
          <p:nvPr>
            <p:ph type="sldNum" sz="quarter" idx="12"/>
          </p:nvPr>
        </p:nvSpPr>
        <p:spPr/>
        <p:txBody>
          <a:bodyPr/>
          <a:lstStyle/>
          <a:p>
            <a:fld id="{8A643483-1E24-44B9-AF04-3FA43DB82FC8}" type="slidenum">
              <a:rPr lang="en-GB" smtClean="0"/>
              <a:t>‹#›</a:t>
            </a:fld>
            <a:endParaRPr lang="en-GB"/>
          </a:p>
        </p:txBody>
      </p:sp>
    </p:spTree>
    <p:extLst>
      <p:ext uri="{BB962C8B-B14F-4D97-AF65-F5344CB8AC3E}">
        <p14:creationId xmlns:p14="http://schemas.microsoft.com/office/powerpoint/2010/main" val="3516183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39950-A5FB-B962-F84C-09878D7581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B905B7F-F7CD-176D-C6EA-A4709994BE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52BFB8-DBEA-150A-8027-9FFB170D75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9079FA-9100-F337-FB06-763058B4E3C1}"/>
              </a:ext>
            </a:extLst>
          </p:cNvPr>
          <p:cNvSpPr>
            <a:spLocks noGrp="1"/>
          </p:cNvSpPr>
          <p:nvPr>
            <p:ph type="dt" sz="half" idx="10"/>
          </p:nvPr>
        </p:nvSpPr>
        <p:spPr/>
        <p:txBody>
          <a:bodyPr/>
          <a:lstStyle/>
          <a:p>
            <a:fld id="{81F7239B-D374-4CA6-A978-6DB8CE0D9097}" type="datetimeFigureOut">
              <a:rPr lang="en-GB" smtClean="0"/>
              <a:t>11/10/2026</a:t>
            </a:fld>
            <a:endParaRPr lang="en-GB"/>
          </a:p>
        </p:txBody>
      </p:sp>
      <p:sp>
        <p:nvSpPr>
          <p:cNvPr id="6" name="Footer Placeholder 5">
            <a:extLst>
              <a:ext uri="{FF2B5EF4-FFF2-40B4-BE49-F238E27FC236}">
                <a16:creationId xmlns:a16="http://schemas.microsoft.com/office/drawing/2014/main" id="{2EC8CAD7-D1D4-77B5-469F-70F854A34D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9C9A72-CDB7-5D5A-209F-37E4BA5B720F}"/>
              </a:ext>
            </a:extLst>
          </p:cNvPr>
          <p:cNvSpPr>
            <a:spLocks noGrp="1"/>
          </p:cNvSpPr>
          <p:nvPr>
            <p:ph type="sldNum" sz="quarter" idx="12"/>
          </p:nvPr>
        </p:nvSpPr>
        <p:spPr/>
        <p:txBody>
          <a:bodyPr/>
          <a:lstStyle/>
          <a:p>
            <a:fld id="{8A643483-1E24-44B9-AF04-3FA43DB82FC8}" type="slidenum">
              <a:rPr lang="en-GB" smtClean="0"/>
              <a:t>‹#›</a:t>
            </a:fld>
            <a:endParaRPr lang="en-GB"/>
          </a:p>
        </p:txBody>
      </p:sp>
    </p:spTree>
    <p:extLst>
      <p:ext uri="{BB962C8B-B14F-4D97-AF65-F5344CB8AC3E}">
        <p14:creationId xmlns:p14="http://schemas.microsoft.com/office/powerpoint/2010/main" val="3323566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9495B-3A3D-71C7-2DF4-8C40C345D8F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504720C-311A-CBB6-E051-283043A0AFF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5FF7477-F301-24FB-0272-90B38A04EEE7}"/>
              </a:ext>
            </a:extLst>
          </p:cNvPr>
          <p:cNvSpPr>
            <a:spLocks noGrp="1"/>
          </p:cNvSpPr>
          <p:nvPr>
            <p:ph type="dt" sz="half" idx="10"/>
          </p:nvPr>
        </p:nvSpPr>
        <p:spPr/>
        <p:txBody>
          <a:bodyPr/>
          <a:lstStyle/>
          <a:p>
            <a:fld id="{81F7239B-D374-4CA6-A978-6DB8CE0D9097}" type="datetimeFigureOut">
              <a:rPr lang="en-GB" smtClean="0"/>
              <a:t>11/10/2026</a:t>
            </a:fld>
            <a:endParaRPr lang="en-GB"/>
          </a:p>
        </p:txBody>
      </p:sp>
      <p:sp>
        <p:nvSpPr>
          <p:cNvPr id="5" name="Footer Placeholder 4">
            <a:extLst>
              <a:ext uri="{FF2B5EF4-FFF2-40B4-BE49-F238E27FC236}">
                <a16:creationId xmlns:a16="http://schemas.microsoft.com/office/drawing/2014/main" id="{06076868-5C0D-9BFD-5F97-CEC1D6B57A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7B0589-00E5-12BF-EBF5-6CC1DB85A63E}"/>
              </a:ext>
            </a:extLst>
          </p:cNvPr>
          <p:cNvSpPr>
            <a:spLocks noGrp="1"/>
          </p:cNvSpPr>
          <p:nvPr>
            <p:ph type="sldNum" sz="quarter" idx="12"/>
          </p:nvPr>
        </p:nvSpPr>
        <p:spPr/>
        <p:txBody>
          <a:bodyPr/>
          <a:lstStyle/>
          <a:p>
            <a:fld id="{8A643483-1E24-44B9-AF04-3FA43DB82FC8}" type="slidenum">
              <a:rPr lang="en-GB" smtClean="0"/>
              <a:t>‹#›</a:t>
            </a:fld>
            <a:endParaRPr lang="en-GB"/>
          </a:p>
        </p:txBody>
      </p:sp>
    </p:spTree>
    <p:extLst>
      <p:ext uri="{BB962C8B-B14F-4D97-AF65-F5344CB8AC3E}">
        <p14:creationId xmlns:p14="http://schemas.microsoft.com/office/powerpoint/2010/main" val="1625907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AFB963-F77B-411F-85CF-02B685A0EA2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5E3D556-383E-248F-716F-6DB4AB342FC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E255EC0-A75A-547A-3338-0D9F461566C4}"/>
              </a:ext>
            </a:extLst>
          </p:cNvPr>
          <p:cNvSpPr>
            <a:spLocks noGrp="1"/>
          </p:cNvSpPr>
          <p:nvPr>
            <p:ph type="dt" sz="half" idx="10"/>
          </p:nvPr>
        </p:nvSpPr>
        <p:spPr/>
        <p:txBody>
          <a:bodyPr/>
          <a:lstStyle/>
          <a:p>
            <a:fld id="{81F7239B-D374-4CA6-A978-6DB8CE0D9097}" type="datetimeFigureOut">
              <a:rPr lang="en-GB" smtClean="0"/>
              <a:t>11/10/2026</a:t>
            </a:fld>
            <a:endParaRPr lang="en-GB"/>
          </a:p>
        </p:txBody>
      </p:sp>
      <p:sp>
        <p:nvSpPr>
          <p:cNvPr id="5" name="Footer Placeholder 4">
            <a:extLst>
              <a:ext uri="{FF2B5EF4-FFF2-40B4-BE49-F238E27FC236}">
                <a16:creationId xmlns:a16="http://schemas.microsoft.com/office/drawing/2014/main" id="{4545F2FA-0FCD-B8FA-FC00-979973E263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5BC7F-B716-B26E-972F-E9989741C0F5}"/>
              </a:ext>
            </a:extLst>
          </p:cNvPr>
          <p:cNvSpPr>
            <a:spLocks noGrp="1"/>
          </p:cNvSpPr>
          <p:nvPr>
            <p:ph type="sldNum" sz="quarter" idx="12"/>
          </p:nvPr>
        </p:nvSpPr>
        <p:spPr/>
        <p:txBody>
          <a:bodyPr/>
          <a:lstStyle/>
          <a:p>
            <a:fld id="{8A643483-1E24-44B9-AF04-3FA43DB82FC8}" type="slidenum">
              <a:rPr lang="en-GB" smtClean="0"/>
              <a:t>‹#›</a:t>
            </a:fld>
            <a:endParaRPr lang="en-GB"/>
          </a:p>
        </p:txBody>
      </p:sp>
    </p:spTree>
    <p:extLst>
      <p:ext uri="{BB962C8B-B14F-4D97-AF65-F5344CB8AC3E}">
        <p14:creationId xmlns:p14="http://schemas.microsoft.com/office/powerpoint/2010/main" val="397005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B0FF61-2AC0-15C1-181E-01E6B72B27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3D9D5F2-B358-453C-08A5-4F6114A603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C9EC0C-C8DF-FEFF-5F38-46463B8DAA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1F7239B-D374-4CA6-A978-6DB8CE0D9097}" type="datetimeFigureOut">
              <a:rPr lang="en-GB" smtClean="0"/>
              <a:t>11/10/2026</a:t>
            </a:fld>
            <a:endParaRPr lang="en-GB"/>
          </a:p>
        </p:txBody>
      </p:sp>
      <p:sp>
        <p:nvSpPr>
          <p:cNvPr id="5" name="Footer Placeholder 4">
            <a:extLst>
              <a:ext uri="{FF2B5EF4-FFF2-40B4-BE49-F238E27FC236}">
                <a16:creationId xmlns:a16="http://schemas.microsoft.com/office/drawing/2014/main" id="{DB0B85F2-61E4-031A-E128-CB261A9345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BD58A4F-9309-C8F0-E691-1A68D6DF5B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A643483-1E24-44B9-AF04-3FA43DB82FC8}" type="slidenum">
              <a:rPr lang="en-GB" smtClean="0"/>
              <a:t>‹#›</a:t>
            </a:fld>
            <a:endParaRPr lang="en-GB"/>
          </a:p>
        </p:txBody>
      </p:sp>
    </p:spTree>
    <p:extLst>
      <p:ext uri="{BB962C8B-B14F-4D97-AF65-F5344CB8AC3E}">
        <p14:creationId xmlns:p14="http://schemas.microsoft.com/office/powerpoint/2010/main" val="26939742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20DDB-A372-1408-E504-F115DF4B108B}"/>
              </a:ext>
            </a:extLst>
          </p:cNvPr>
          <p:cNvSpPr>
            <a:spLocks noGrp="1"/>
          </p:cNvSpPr>
          <p:nvPr>
            <p:ph type="title"/>
          </p:nvPr>
        </p:nvSpPr>
        <p:spPr/>
        <p:txBody>
          <a:bodyPr>
            <a:normAutofit fontScale="90000"/>
          </a:bodyPr>
          <a:lstStyle/>
          <a:p>
            <a:pPr algn="ctr"/>
            <a:br>
              <a:rPr lang="en-GB" b="1" dirty="0"/>
            </a:br>
            <a:br>
              <a:rPr lang="en-GB" b="1" dirty="0"/>
            </a:br>
            <a:r>
              <a:rPr lang="en-GB" b="1" dirty="0"/>
              <a:t>Digital Skills and Research Methods (LCHS4007_BIRM)</a:t>
            </a:r>
            <a:br>
              <a:rPr lang="en-GB" b="1" dirty="0"/>
            </a:br>
            <a:br>
              <a:rPr lang="en-GB" dirty="0"/>
            </a:br>
            <a:endParaRPr lang="en-GB" dirty="0"/>
          </a:p>
        </p:txBody>
      </p:sp>
      <p:sp>
        <p:nvSpPr>
          <p:cNvPr id="3" name="Content Placeholder 2">
            <a:extLst>
              <a:ext uri="{FF2B5EF4-FFF2-40B4-BE49-F238E27FC236}">
                <a16:creationId xmlns:a16="http://schemas.microsoft.com/office/drawing/2014/main" id="{B9EE9A77-3352-D26C-417F-7ECA0D8083D4}"/>
              </a:ext>
            </a:extLst>
          </p:cNvPr>
          <p:cNvSpPr>
            <a:spLocks noGrp="1"/>
          </p:cNvSpPr>
          <p:nvPr>
            <p:ph idx="1"/>
          </p:nvPr>
        </p:nvSpPr>
        <p:spPr/>
        <p:txBody>
          <a:bodyPr>
            <a:normAutofit/>
          </a:bodyPr>
          <a:lstStyle/>
          <a:p>
            <a:pPr algn="ctr"/>
            <a:r>
              <a:rPr lang="en-GB" dirty="0"/>
              <a:t>Lecturer Name: </a:t>
            </a:r>
            <a:r>
              <a:rPr lang="en-GB" b="1" dirty="0"/>
              <a:t>Hajra </a:t>
            </a:r>
            <a:r>
              <a:rPr lang="en-GB" b="1" dirty="0" err="1"/>
              <a:t>Mustasim</a:t>
            </a:r>
            <a:endParaRPr lang="en-GB" b="1" dirty="0"/>
          </a:p>
          <a:p>
            <a:pPr algn="ctr"/>
            <a:endParaRPr lang="en-GB" b="1" dirty="0"/>
          </a:p>
          <a:p>
            <a:pPr algn="ctr"/>
            <a:r>
              <a:rPr lang="en-GB" b="1" dirty="0" err="1"/>
              <a:t>Hasibha</a:t>
            </a:r>
            <a:r>
              <a:rPr lang="en-GB" b="1" dirty="0"/>
              <a:t> Akhtar (2604217)</a:t>
            </a:r>
          </a:p>
          <a:p>
            <a:pPr algn="ctr"/>
            <a:r>
              <a:rPr lang="en-GB" b="1" dirty="0"/>
              <a:t>Beena Gul (2604196)</a:t>
            </a:r>
          </a:p>
          <a:p>
            <a:pPr algn="ctr"/>
            <a:r>
              <a:rPr lang="en-GB" b="1" dirty="0"/>
              <a:t>Farzana Qadeer (2606329)</a:t>
            </a:r>
          </a:p>
          <a:p>
            <a:pPr algn="ctr"/>
            <a:r>
              <a:rPr lang="en-GB" b="1" dirty="0"/>
              <a:t>Kaneez Raza (2604203)</a:t>
            </a:r>
            <a:br>
              <a:rPr lang="en-GB" dirty="0"/>
            </a:br>
            <a:endParaRPr lang="en-GB" b="1" dirty="0"/>
          </a:p>
          <a:p>
            <a:pPr algn="ctr"/>
            <a:endParaRPr lang="en-GB" b="1" dirty="0"/>
          </a:p>
          <a:p>
            <a:endParaRPr lang="en-GB" dirty="0"/>
          </a:p>
        </p:txBody>
      </p:sp>
    </p:spTree>
    <p:extLst>
      <p:ext uri="{BB962C8B-B14F-4D97-AF65-F5344CB8AC3E}">
        <p14:creationId xmlns:p14="http://schemas.microsoft.com/office/powerpoint/2010/main" val="3851008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424E9-646D-F8D4-45F6-1921D89F9967}"/>
              </a:ext>
            </a:extLst>
          </p:cNvPr>
          <p:cNvSpPr>
            <a:spLocks noGrp="1"/>
          </p:cNvSpPr>
          <p:nvPr>
            <p:ph type="title"/>
          </p:nvPr>
        </p:nvSpPr>
        <p:spPr/>
        <p:txBody>
          <a:bodyPr>
            <a:normAutofit/>
          </a:bodyPr>
          <a:lstStyle/>
          <a:p>
            <a:r>
              <a:rPr lang="en-GB" sz="2800" u="sng" dirty="0"/>
              <a:t>What their chosen workplace task involves</a:t>
            </a:r>
            <a:br>
              <a:rPr lang="en-GB" dirty="0"/>
            </a:br>
            <a:endParaRPr lang="en-GB" dirty="0"/>
          </a:p>
        </p:txBody>
      </p:sp>
      <p:sp>
        <p:nvSpPr>
          <p:cNvPr id="3" name="Content Placeholder 2">
            <a:extLst>
              <a:ext uri="{FF2B5EF4-FFF2-40B4-BE49-F238E27FC236}">
                <a16:creationId xmlns:a16="http://schemas.microsoft.com/office/drawing/2014/main" id="{CE6B3ACE-1401-A1EA-235B-0B17059AFE2E}"/>
              </a:ext>
            </a:extLst>
          </p:cNvPr>
          <p:cNvSpPr>
            <a:spLocks noGrp="1"/>
          </p:cNvSpPr>
          <p:nvPr>
            <p:ph sz="half" idx="1"/>
          </p:nvPr>
        </p:nvSpPr>
        <p:spPr>
          <a:xfrm>
            <a:off x="835240" y="1267840"/>
            <a:ext cx="5181600" cy="5479467"/>
          </a:xfrm>
        </p:spPr>
        <p:txBody>
          <a:bodyPr>
            <a:noAutofit/>
          </a:bodyPr>
          <a:lstStyle/>
          <a:p>
            <a:r>
              <a:rPr lang="en-GB" sz="1900" dirty="0"/>
              <a:t>It provides purpose: Effective communication empowers employees by providing the clarity they need to perform their roles with confidence.</a:t>
            </a:r>
          </a:p>
          <a:p>
            <a:r>
              <a:rPr lang="en-GB" sz="1900" dirty="0"/>
              <a:t>It eliminates confusion:</a:t>
            </a:r>
          </a:p>
          <a:p>
            <a:r>
              <a:rPr lang="en-GB" sz="1900" dirty="0"/>
              <a:t>Miscommunication can create a lot of workplace confusion. With ineffective communication comes lost productivity ,more mistake from employees, and could lead to reduced employee engagement.</a:t>
            </a:r>
          </a:p>
          <a:p>
            <a:r>
              <a:rPr lang="en-GB" sz="1900" dirty="0"/>
              <a:t>It builds a positive workplace culture:</a:t>
            </a:r>
          </a:p>
          <a:p>
            <a:r>
              <a:rPr lang="en-GB" sz="1900" dirty="0"/>
              <a:t>Effective communication in the workplace can create an environment were employees feel respected and understood-boosting morale and enhancing productivity. (Employment Hero, 2022)</a:t>
            </a:r>
          </a:p>
        </p:txBody>
      </p:sp>
      <p:pic>
        <p:nvPicPr>
          <p:cNvPr id="5" name="Picture 4" descr="What is Miscommunication">
            <a:extLst>
              <a:ext uri="{FF2B5EF4-FFF2-40B4-BE49-F238E27FC236}">
                <a16:creationId xmlns:a16="http://schemas.microsoft.com/office/drawing/2014/main" id="{BFF61549-36DC-D115-223C-F5B9ABDA2808}"/>
              </a:ext>
            </a:extLst>
          </p:cNvPr>
          <p:cNvPicPr>
            <a:picLocks noChangeAspect="1"/>
          </p:cNvPicPr>
          <p:nvPr/>
        </p:nvPicPr>
        <p:blipFill>
          <a:blip r:embed="rId2"/>
          <a:stretch>
            <a:fillRect/>
          </a:stretch>
        </p:blipFill>
        <p:spPr>
          <a:xfrm>
            <a:off x="6654923" y="3831685"/>
            <a:ext cx="5423517" cy="2808309"/>
          </a:xfrm>
          <a:prstGeom prst="rect">
            <a:avLst/>
          </a:prstGeom>
        </p:spPr>
      </p:pic>
      <p:pic>
        <p:nvPicPr>
          <p:cNvPr id="6" name="Graphic 5" descr="Empower Employees">
            <a:extLst>
              <a:ext uri="{FF2B5EF4-FFF2-40B4-BE49-F238E27FC236}">
                <a16:creationId xmlns:a16="http://schemas.microsoft.com/office/drawing/2014/main" id="{EDDFB2D0-7366-C616-2F3C-477F5A9EC9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4520" y="1526219"/>
            <a:ext cx="7620000" cy="3810000"/>
          </a:xfrm>
          <a:prstGeom prst="rect">
            <a:avLst/>
          </a:prstGeom>
        </p:spPr>
      </p:pic>
      <p:pic>
        <p:nvPicPr>
          <p:cNvPr id="7" name="Graphic 6" descr="Empower Employees">
            <a:extLst>
              <a:ext uri="{FF2B5EF4-FFF2-40B4-BE49-F238E27FC236}">
                <a16:creationId xmlns:a16="http://schemas.microsoft.com/office/drawing/2014/main" id="{7C06CB53-A8DC-8650-356E-A5CA1D79135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4520" y="1526219"/>
            <a:ext cx="7620000" cy="3810000"/>
          </a:xfrm>
          <a:prstGeom prst="rect">
            <a:avLst/>
          </a:prstGeom>
        </p:spPr>
      </p:pic>
      <p:pic>
        <p:nvPicPr>
          <p:cNvPr id="8" name="Graphic 7" descr="Empower Employees">
            <a:extLst>
              <a:ext uri="{FF2B5EF4-FFF2-40B4-BE49-F238E27FC236}">
                <a16:creationId xmlns:a16="http://schemas.microsoft.com/office/drawing/2014/main" id="{35F8F1A2-A97B-5A5C-23A7-9180F9ED274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4520" y="1526219"/>
            <a:ext cx="4693329" cy="3810000"/>
          </a:xfrm>
          <a:prstGeom prst="rect">
            <a:avLst/>
          </a:prstGeom>
        </p:spPr>
      </p:pic>
      <p:pic>
        <p:nvPicPr>
          <p:cNvPr id="9" name="Picture 8">
            <a:extLst>
              <a:ext uri="{FF2B5EF4-FFF2-40B4-BE49-F238E27FC236}">
                <a16:creationId xmlns:a16="http://schemas.microsoft.com/office/drawing/2014/main" id="{1692C941-F5C2-3B63-3FB7-CB99642C7FCD}"/>
              </a:ext>
            </a:extLst>
          </p:cNvPr>
          <p:cNvPicPr>
            <a:picLocks noChangeAspect="1"/>
          </p:cNvPicPr>
          <p:nvPr/>
        </p:nvPicPr>
        <p:blipFill>
          <a:blip r:embed="rId4"/>
          <a:stretch>
            <a:fillRect/>
          </a:stretch>
        </p:blipFill>
        <p:spPr>
          <a:xfrm>
            <a:off x="6654926" y="1267840"/>
            <a:ext cx="5309956" cy="2526476"/>
          </a:xfrm>
          <a:prstGeom prst="rect">
            <a:avLst/>
          </a:prstGeom>
        </p:spPr>
      </p:pic>
      <p:sp>
        <p:nvSpPr>
          <p:cNvPr id="11" name="TextBox 10">
            <a:extLst>
              <a:ext uri="{FF2B5EF4-FFF2-40B4-BE49-F238E27FC236}">
                <a16:creationId xmlns:a16="http://schemas.microsoft.com/office/drawing/2014/main" id="{E4380F52-7126-C750-66A6-0DC3900F2215}"/>
              </a:ext>
            </a:extLst>
          </p:cNvPr>
          <p:cNvSpPr txBox="1"/>
          <p:nvPr/>
        </p:nvSpPr>
        <p:spPr>
          <a:xfrm>
            <a:off x="9110388" y="170151"/>
            <a:ext cx="2968052" cy="646331"/>
          </a:xfrm>
          <a:prstGeom prst="rect">
            <a:avLst/>
          </a:prstGeom>
          <a:noFill/>
        </p:spPr>
        <p:txBody>
          <a:bodyPr wrap="square" rtlCol="0">
            <a:spAutoFit/>
          </a:bodyPr>
          <a:lstStyle/>
          <a:p>
            <a:pPr algn="ctr"/>
            <a:r>
              <a:rPr lang="en-GB" dirty="0" err="1"/>
              <a:t>Hasibha</a:t>
            </a:r>
            <a:r>
              <a:rPr lang="en-GB" dirty="0"/>
              <a:t> Akhtar (2604217)</a:t>
            </a:r>
          </a:p>
          <a:p>
            <a:endParaRPr lang="en-GB" dirty="0"/>
          </a:p>
        </p:txBody>
      </p:sp>
    </p:spTree>
    <p:extLst>
      <p:ext uri="{BB962C8B-B14F-4D97-AF65-F5344CB8AC3E}">
        <p14:creationId xmlns:p14="http://schemas.microsoft.com/office/powerpoint/2010/main" val="1863752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6D811-F240-E7A1-DE03-5A63C0F31A42}"/>
              </a:ext>
            </a:extLst>
          </p:cNvPr>
          <p:cNvSpPr>
            <a:spLocks noGrp="1"/>
          </p:cNvSpPr>
          <p:nvPr>
            <p:ph type="title"/>
          </p:nvPr>
        </p:nvSpPr>
        <p:spPr/>
        <p:txBody>
          <a:bodyPr/>
          <a:lstStyle/>
          <a:p>
            <a:r>
              <a:rPr lang="en-US" sz="2800" u="sng" spc="0">
                <a:latin typeface="Arial"/>
                <a:ea typeface="Arial"/>
                <a:cs typeface="Arial"/>
              </a:rPr>
              <a:t>Staff communication and daily updates</a:t>
            </a:r>
            <a:endParaRPr lang="en-GB" sz="2800">
              <a:solidFill>
                <a:prstClr val="black"/>
              </a:solidFill>
              <a:latin typeface="Arial"/>
              <a:cs typeface="Arial"/>
            </a:endParaRPr>
          </a:p>
        </p:txBody>
      </p:sp>
      <p:sp>
        <p:nvSpPr>
          <p:cNvPr id="3" name="Content Placeholder 2">
            <a:extLst>
              <a:ext uri="{FF2B5EF4-FFF2-40B4-BE49-F238E27FC236}">
                <a16:creationId xmlns:a16="http://schemas.microsoft.com/office/drawing/2014/main" id="{1618ADA3-126D-6D88-DFE6-67C3125A6063}"/>
              </a:ext>
            </a:extLst>
          </p:cNvPr>
          <p:cNvSpPr>
            <a:spLocks noGrp="1"/>
          </p:cNvSpPr>
          <p:nvPr>
            <p:ph sz="half" idx="1"/>
          </p:nvPr>
        </p:nvSpPr>
        <p:spPr>
          <a:xfrm>
            <a:off x="462815" y="1690688"/>
            <a:ext cx="5181600" cy="4912059"/>
          </a:xfrm>
        </p:spPr>
        <p:txBody>
          <a:bodyPr>
            <a:noAutofit/>
          </a:bodyPr>
          <a:lstStyle/>
          <a:p>
            <a:pPr marL="0" lvl="0" indent="0">
              <a:buNone/>
              <a:defRPr/>
            </a:pPr>
            <a:r>
              <a:rPr lang="en-GB" sz="1600" dirty="0">
                <a:solidFill>
                  <a:prstClr val="black"/>
                </a:solidFill>
              </a:rPr>
              <a:t>1.Relevance and timeliness</a:t>
            </a:r>
          </a:p>
          <a:p>
            <a:pPr>
              <a:defRPr/>
            </a:pPr>
            <a:r>
              <a:rPr lang="en-GB" sz="1600" dirty="0">
                <a:solidFill>
                  <a:prstClr val="black"/>
                </a:solidFill>
              </a:rPr>
              <a:t>Ever been bombarded with info that doesn’t matter to you it’s the worst. Great communication means sharing what’s relevant to employee’s roles-and doing it fast. No one likes to feel left out of the loop.</a:t>
            </a:r>
          </a:p>
          <a:p>
            <a:pPr marL="0" lvl="0" indent="0">
              <a:buNone/>
              <a:defRPr/>
            </a:pPr>
            <a:r>
              <a:rPr lang="en-GB" sz="1600" dirty="0">
                <a:solidFill>
                  <a:prstClr val="black"/>
                </a:solidFill>
              </a:rPr>
              <a:t>2. two- way conversation </a:t>
            </a:r>
          </a:p>
          <a:p>
            <a:pPr>
              <a:defRPr/>
            </a:pPr>
            <a:r>
              <a:rPr lang="en-GB" sz="1600" dirty="0">
                <a:solidFill>
                  <a:prstClr val="black"/>
                </a:solidFill>
              </a:rPr>
              <a:t>Nobody wants to feel like they’re shouting into void. A solid communication strategy gives employees a way to share their thoughts- anonymously if needed- whether it’s feedback, suggestions, or even venting.</a:t>
            </a:r>
          </a:p>
          <a:p>
            <a:pPr marL="0" lvl="0" indent="0">
              <a:buNone/>
              <a:defRPr/>
            </a:pPr>
            <a:r>
              <a:rPr lang="en-GB" sz="1600" dirty="0">
                <a:solidFill>
                  <a:prstClr val="black"/>
                </a:solidFill>
              </a:rPr>
              <a:t> 3.positive reinforcement </a:t>
            </a:r>
          </a:p>
          <a:p>
            <a:pPr>
              <a:defRPr/>
            </a:pPr>
            <a:r>
              <a:rPr lang="en-GB" sz="1600" dirty="0">
                <a:solidFill>
                  <a:prstClr val="black"/>
                </a:solidFill>
              </a:rPr>
              <a:t>Here’s a fun one: catching people doing something right. Highlighting employee’s win and hard work isn’t just nice-it builds a positive vibe that can ripple across the workplace.</a:t>
            </a:r>
          </a:p>
          <a:p>
            <a:pPr marL="0" lvl="0" indent="0">
              <a:buNone/>
              <a:defRPr/>
            </a:pPr>
            <a:r>
              <a:rPr lang="en-GB" sz="1600" dirty="0">
                <a:solidFill>
                  <a:prstClr val="black"/>
                </a:solidFill>
              </a:rPr>
              <a:t>4 Key Case Studies in Employer Communication</a:t>
            </a:r>
          </a:p>
          <a:p>
            <a:pPr>
              <a:defRPr/>
            </a:pPr>
            <a:r>
              <a:rPr lang="en-GB" sz="1600" dirty="0">
                <a:solidFill>
                  <a:prstClr val="black"/>
                </a:solidFill>
              </a:rPr>
              <a:t>Here are some good examples of employer-employee communication and the positive effects they have on engagement and productivity.</a:t>
            </a:r>
            <a:r>
              <a:rPr lang="en-GB" sz="1600" dirty="0"/>
              <a:t> (</a:t>
            </a:r>
            <a:r>
              <a:rPr lang="en-GB" sz="1600" dirty="0" err="1"/>
              <a:t>Engagedly</a:t>
            </a:r>
            <a:r>
              <a:rPr lang="en-GB" sz="1600" dirty="0"/>
              <a:t>, 2026)</a:t>
            </a:r>
            <a:endParaRPr lang="en-GB" sz="1600" dirty="0">
              <a:solidFill>
                <a:prstClr val="black"/>
              </a:solidFill>
            </a:endParaRPr>
          </a:p>
          <a:p>
            <a:endParaRPr lang="en-GB" sz="1600" dirty="0"/>
          </a:p>
        </p:txBody>
      </p:sp>
      <p:pic>
        <p:nvPicPr>
          <p:cNvPr id="9" name="Content Placeholder 8">
            <a:extLst>
              <a:ext uri="{FF2B5EF4-FFF2-40B4-BE49-F238E27FC236}">
                <a16:creationId xmlns:a16="http://schemas.microsoft.com/office/drawing/2014/main" id="{1FD83127-22B3-1F6E-FC96-54B7D825155A}"/>
              </a:ext>
            </a:extLst>
          </p:cNvPr>
          <p:cNvPicPr>
            <a:picLocks noGrp="1" noChangeAspect="1"/>
          </p:cNvPicPr>
          <p:nvPr>
            <p:ph sz="half" idx="2"/>
          </p:nvPr>
        </p:nvPicPr>
        <p:blipFill>
          <a:blip r:embed="rId2"/>
          <a:stretch>
            <a:fillRect/>
          </a:stretch>
        </p:blipFill>
        <p:spPr>
          <a:xfrm>
            <a:off x="5963048" y="1460500"/>
            <a:ext cx="6222429" cy="5142247"/>
          </a:xfrm>
          <a:prstGeom prst="rect">
            <a:avLst/>
          </a:prstGeom>
        </p:spPr>
      </p:pic>
      <p:sp>
        <p:nvSpPr>
          <p:cNvPr id="5" name="TextBox 4">
            <a:extLst>
              <a:ext uri="{FF2B5EF4-FFF2-40B4-BE49-F238E27FC236}">
                <a16:creationId xmlns:a16="http://schemas.microsoft.com/office/drawing/2014/main" id="{93132368-39F0-C619-7437-DF3E57E38FE9}"/>
              </a:ext>
            </a:extLst>
          </p:cNvPr>
          <p:cNvSpPr txBox="1"/>
          <p:nvPr/>
        </p:nvSpPr>
        <p:spPr>
          <a:xfrm>
            <a:off x="9110388" y="170151"/>
            <a:ext cx="2968052" cy="646331"/>
          </a:xfrm>
          <a:prstGeom prst="rect">
            <a:avLst/>
          </a:prstGeom>
          <a:noFill/>
        </p:spPr>
        <p:txBody>
          <a:bodyPr wrap="square" rtlCol="0">
            <a:spAutoFit/>
          </a:bodyPr>
          <a:lstStyle/>
          <a:p>
            <a:pPr algn="ctr"/>
            <a:r>
              <a:rPr lang="en-GB" dirty="0" err="1"/>
              <a:t>Hasibha</a:t>
            </a:r>
            <a:r>
              <a:rPr lang="en-GB" dirty="0"/>
              <a:t> Akhtar (2604217)</a:t>
            </a:r>
          </a:p>
          <a:p>
            <a:endParaRPr lang="en-GB" dirty="0"/>
          </a:p>
        </p:txBody>
      </p:sp>
    </p:spTree>
    <p:extLst>
      <p:ext uri="{BB962C8B-B14F-4D97-AF65-F5344CB8AC3E}">
        <p14:creationId xmlns:p14="http://schemas.microsoft.com/office/powerpoint/2010/main" val="3948894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86A81-99B1-CD3F-58F1-8CE175D69E3C}"/>
              </a:ext>
            </a:extLst>
          </p:cNvPr>
          <p:cNvSpPr>
            <a:spLocks noGrp="1"/>
          </p:cNvSpPr>
          <p:nvPr>
            <p:ph type="ctrTitle"/>
          </p:nvPr>
        </p:nvSpPr>
        <p:spPr>
          <a:xfrm>
            <a:off x="1368552" y="207963"/>
            <a:ext cx="9144000" cy="1273365"/>
          </a:xfrm>
        </p:spPr>
        <p:txBody>
          <a:bodyPr>
            <a:normAutofit/>
          </a:bodyPr>
          <a:lstStyle/>
          <a:p>
            <a:r>
              <a:rPr lang="en-GB" sz="3200" u="sng" dirty="0"/>
              <a:t>Case study: engaging patients&amp; carers in mental health care</a:t>
            </a:r>
          </a:p>
        </p:txBody>
      </p:sp>
      <p:sp>
        <p:nvSpPr>
          <p:cNvPr id="7" name="Subtitle 6">
            <a:extLst>
              <a:ext uri="{FF2B5EF4-FFF2-40B4-BE49-F238E27FC236}">
                <a16:creationId xmlns:a16="http://schemas.microsoft.com/office/drawing/2014/main" id="{EC30A67E-88C2-AB5E-E14D-6AB6914C7A41}"/>
              </a:ext>
            </a:extLst>
          </p:cNvPr>
          <p:cNvSpPr>
            <a:spLocks noGrp="1"/>
          </p:cNvSpPr>
          <p:nvPr>
            <p:ph type="subTitle" idx="1"/>
          </p:nvPr>
        </p:nvSpPr>
        <p:spPr>
          <a:xfrm>
            <a:off x="1368552" y="1773238"/>
            <a:ext cx="9144000" cy="4956746"/>
          </a:xfrm>
        </p:spPr>
        <p:txBody>
          <a:bodyPr>
            <a:normAutofit fontScale="92500" lnSpcReduction="10000"/>
          </a:bodyPr>
          <a:lstStyle/>
          <a:p>
            <a:pPr algn="l"/>
            <a:r>
              <a:rPr lang="en-GB" sz="1800" dirty="0"/>
              <a:t>17 Dec 2025</a:t>
            </a:r>
          </a:p>
          <a:p>
            <a:pPr algn="l"/>
            <a:r>
              <a:rPr lang="en-GB" sz="1800" dirty="0"/>
              <a:t>This case study by </a:t>
            </a:r>
            <a:r>
              <a:rPr lang="en-GB" sz="1800" u="sng" dirty="0"/>
              <a:t>the 2025 clinical Audit Hero Awards </a:t>
            </a:r>
            <a:r>
              <a:rPr lang="en-GB" sz="1800" dirty="0"/>
              <a:t>patient&amp; public involvement (PPI) joint winner, NHS Mental Health Services in Shropshire, Telford and Wrekin, showcases how audit can collaboration between carers, service user and professionals. </a:t>
            </a:r>
          </a:p>
          <a:p>
            <a:pPr algn="l"/>
            <a:r>
              <a:rPr lang="en-GB" sz="1800" dirty="0"/>
              <a:t>Based on The Cares Trust’s Triangle of care (</a:t>
            </a:r>
            <a:r>
              <a:rPr lang="en-GB" sz="1800" dirty="0" err="1"/>
              <a:t>ToC</a:t>
            </a:r>
            <a:r>
              <a:rPr lang="en-GB" sz="1800" dirty="0"/>
              <a:t>),  the project aims to improve carer engagement and </a:t>
            </a:r>
            <a:r>
              <a:rPr lang="en-GB" sz="1800" dirty="0" err="1"/>
              <a:t>ToC</a:t>
            </a:r>
            <a:r>
              <a:rPr lang="en-GB" sz="1800" dirty="0"/>
              <a:t> standards. It was led by community mental health quality leads and supported by clinical Audit and Involvement and co-production Teams. Carers were also involved in audits 'scrutiny panels,’ to validate results and improve processes across services. </a:t>
            </a:r>
          </a:p>
          <a:p>
            <a:pPr algn="l"/>
            <a:r>
              <a:rPr lang="en-GB" sz="1800" dirty="0"/>
              <a:t>Did the project succeed and, if so, what is the evidence?</a:t>
            </a:r>
          </a:p>
          <a:p>
            <a:pPr marL="285750" indent="-285750" algn="l">
              <a:buFont typeface="Arial" panose="020B0604020202020204" pitchFamily="34" charset="0"/>
              <a:buChar char="•"/>
            </a:pPr>
            <a:r>
              <a:rPr lang="en-GB" sz="1800" dirty="0"/>
              <a:t>Carers’ packs are in the use across the service along with feedback materials</a:t>
            </a:r>
          </a:p>
          <a:p>
            <a:pPr marL="285750" indent="-285750" algn="l">
              <a:buFont typeface="Arial" panose="020B0604020202020204" pitchFamily="34" charset="0"/>
              <a:buChar char="•"/>
            </a:pPr>
            <a:r>
              <a:rPr lang="en-GB" sz="1800" dirty="0"/>
              <a:t>Carer awareness training has been updated and continues to be delivered</a:t>
            </a:r>
          </a:p>
          <a:p>
            <a:pPr marL="285750" indent="-285750" algn="l">
              <a:buFont typeface="Arial" panose="020B0604020202020204" pitchFamily="34" charset="0"/>
              <a:buChar char="•"/>
            </a:pPr>
            <a:r>
              <a:rPr lang="en-GB" sz="1800" dirty="0"/>
              <a:t>A carer champion network has been established </a:t>
            </a:r>
          </a:p>
          <a:p>
            <a:pPr marL="285750" indent="-285750" algn="l">
              <a:buFont typeface="Arial" panose="020B0604020202020204" pitchFamily="34" charset="0"/>
              <a:buChar char="•"/>
            </a:pPr>
            <a:r>
              <a:rPr lang="en-GB" sz="1800" dirty="0"/>
              <a:t>Work is underway to agree a standardised place for the carer information to be recorded in electronic records. This action has developed to considering standardising practice across the trust. </a:t>
            </a:r>
          </a:p>
          <a:p>
            <a:pPr marL="285750" indent="-285750" algn="l">
              <a:buFont typeface="Arial" panose="020B0604020202020204" pitchFamily="34" charset="0"/>
              <a:buChar char="•"/>
            </a:pPr>
            <a:r>
              <a:rPr lang="en-GB" sz="1800" dirty="0"/>
              <a:t>This case study was developed as part of </a:t>
            </a:r>
            <a:r>
              <a:rPr lang="en-GB" sz="1800" u="sng" dirty="0"/>
              <a:t>clinical Audit Awareness Week 2025</a:t>
            </a:r>
            <a:r>
              <a:rPr lang="en-GB" sz="1800" dirty="0"/>
              <a:t>( which took place 2- 6 June 2025,#CAAW25). You can explore other available #CAAW25 resources by heading over to the </a:t>
            </a:r>
            <a:r>
              <a:rPr lang="en-GB" sz="1800" u="sng" dirty="0"/>
              <a:t>#CAAW25 main webpage.</a:t>
            </a:r>
          </a:p>
          <a:p>
            <a:pPr algn="l"/>
            <a:endParaRPr lang="en-GB" u="sng" dirty="0"/>
          </a:p>
        </p:txBody>
      </p:sp>
      <p:sp>
        <p:nvSpPr>
          <p:cNvPr id="4" name="TextBox 3">
            <a:extLst>
              <a:ext uri="{FF2B5EF4-FFF2-40B4-BE49-F238E27FC236}">
                <a16:creationId xmlns:a16="http://schemas.microsoft.com/office/drawing/2014/main" id="{5F169AEC-4CC5-4D75-2C5E-F1FE1E7F784E}"/>
              </a:ext>
            </a:extLst>
          </p:cNvPr>
          <p:cNvSpPr txBox="1"/>
          <p:nvPr/>
        </p:nvSpPr>
        <p:spPr>
          <a:xfrm>
            <a:off x="9110388" y="170151"/>
            <a:ext cx="2968052" cy="646331"/>
          </a:xfrm>
          <a:prstGeom prst="rect">
            <a:avLst/>
          </a:prstGeom>
          <a:noFill/>
        </p:spPr>
        <p:txBody>
          <a:bodyPr wrap="square" rtlCol="0">
            <a:spAutoFit/>
          </a:bodyPr>
          <a:lstStyle/>
          <a:p>
            <a:pPr algn="ctr"/>
            <a:r>
              <a:rPr lang="en-GB" dirty="0" err="1"/>
              <a:t>Hasibha</a:t>
            </a:r>
            <a:r>
              <a:rPr lang="en-GB" dirty="0"/>
              <a:t> Akhtar (2604217)</a:t>
            </a:r>
          </a:p>
          <a:p>
            <a:endParaRPr lang="en-GB" dirty="0"/>
          </a:p>
        </p:txBody>
      </p:sp>
    </p:spTree>
    <p:extLst>
      <p:ext uri="{BB962C8B-B14F-4D97-AF65-F5344CB8AC3E}">
        <p14:creationId xmlns:p14="http://schemas.microsoft.com/office/powerpoint/2010/main" val="3192074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F5B28-EE34-E395-C9AE-0E28C9AFDF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2866B1-3A53-C9B2-75B4-D9BBB2C66FCB}"/>
              </a:ext>
            </a:extLst>
          </p:cNvPr>
          <p:cNvSpPr>
            <a:spLocks noGrp="1"/>
          </p:cNvSpPr>
          <p:nvPr>
            <p:ph type="title"/>
          </p:nvPr>
        </p:nvSpPr>
        <p:spPr>
          <a:xfrm>
            <a:off x="700088" y="909637"/>
            <a:ext cx="6400800" cy="1307592"/>
          </a:xfrm>
        </p:spPr>
        <p:txBody>
          <a:bodyPr vert="horz" lIns="91440" tIns="45720" rIns="91440" bIns="45720" rtlCol="0">
            <a:normAutofit/>
          </a:bodyPr>
          <a:lstStyle/>
          <a:p>
            <a:pPr>
              <a:lnSpc>
                <a:spcPct val="90000"/>
              </a:lnSpc>
            </a:pPr>
            <a:r>
              <a:rPr lang="en-US">
                <a:latin typeface="Calisto MT"/>
              </a:rPr>
              <a:t>WHICH TOOL IS MOST SUITABLE?</a:t>
            </a:r>
          </a:p>
        </p:txBody>
      </p:sp>
      <p:sp>
        <p:nvSpPr>
          <p:cNvPr id="3" name="Content Placeholder 2">
            <a:extLst>
              <a:ext uri="{FF2B5EF4-FFF2-40B4-BE49-F238E27FC236}">
                <a16:creationId xmlns:a16="http://schemas.microsoft.com/office/drawing/2014/main" id="{EEA8F467-5CA8-48D8-554B-D4BA438F62F3}"/>
              </a:ext>
            </a:extLst>
          </p:cNvPr>
          <p:cNvSpPr>
            <a:spLocks noGrp="1"/>
          </p:cNvSpPr>
          <p:nvPr>
            <p:ph sz="half" idx="1"/>
          </p:nvPr>
        </p:nvSpPr>
        <p:spPr>
          <a:xfrm>
            <a:off x="700088" y="2221992"/>
            <a:ext cx="6892724" cy="3768832"/>
          </a:xfrm>
        </p:spPr>
        <p:txBody>
          <a:bodyPr vert="horz" lIns="91440" tIns="45720" rIns="91440" bIns="45720" rtlCol="0" anchor="t">
            <a:normAutofit/>
          </a:bodyPr>
          <a:lstStyle/>
          <a:p>
            <a:pPr marL="0"/>
            <a:r>
              <a:rPr lang="en-US" sz="3600" dirty="0"/>
              <a:t>To fix the issues Ashford Community care service staff are facing, we will move all their communication to Microsoft Teams as it brings everything to one secure place.</a:t>
            </a:r>
          </a:p>
        </p:txBody>
      </p:sp>
      <p:pic>
        <p:nvPicPr>
          <p:cNvPr id="7" name="Graphic 6" descr="Call center">
            <a:extLst>
              <a:ext uri="{FF2B5EF4-FFF2-40B4-BE49-F238E27FC236}">
                <a16:creationId xmlns:a16="http://schemas.microsoft.com/office/drawing/2014/main" id="{D32999DD-4960-A40B-83F7-FF5CB5A64C0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87920" y="2102261"/>
            <a:ext cx="3903980" cy="3903980"/>
          </a:xfrm>
          <a:prstGeom prst="rect">
            <a:avLst/>
          </a:prstGeom>
        </p:spPr>
      </p:pic>
      <p:sp>
        <p:nvSpPr>
          <p:cNvPr id="5" name="TextBox 4">
            <a:extLst>
              <a:ext uri="{FF2B5EF4-FFF2-40B4-BE49-F238E27FC236}">
                <a16:creationId xmlns:a16="http://schemas.microsoft.com/office/drawing/2014/main" id="{EE253AB3-2302-3072-2674-60D310F25E05}"/>
              </a:ext>
            </a:extLst>
          </p:cNvPr>
          <p:cNvSpPr txBox="1"/>
          <p:nvPr/>
        </p:nvSpPr>
        <p:spPr>
          <a:xfrm>
            <a:off x="9009089" y="6006241"/>
            <a:ext cx="2968052" cy="646331"/>
          </a:xfrm>
          <a:prstGeom prst="rect">
            <a:avLst/>
          </a:prstGeom>
          <a:noFill/>
        </p:spPr>
        <p:txBody>
          <a:bodyPr wrap="square" rtlCol="0">
            <a:spAutoFit/>
          </a:bodyPr>
          <a:lstStyle/>
          <a:p>
            <a:r>
              <a:rPr lang="en-GB" dirty="0"/>
              <a:t>Beena Gul (2604196)</a:t>
            </a:r>
          </a:p>
          <a:p>
            <a:endParaRPr lang="en-GB" dirty="0"/>
          </a:p>
        </p:txBody>
      </p:sp>
    </p:spTree>
    <p:extLst>
      <p:ext uri="{BB962C8B-B14F-4D97-AF65-F5344CB8AC3E}">
        <p14:creationId xmlns:p14="http://schemas.microsoft.com/office/powerpoint/2010/main" val="2913110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D9A88-041B-3C56-A3DC-FD3C39D857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C110E5-440D-7F6B-F33B-7894E1E12AF9}"/>
              </a:ext>
            </a:extLst>
          </p:cNvPr>
          <p:cNvSpPr>
            <a:spLocks noGrp="1"/>
          </p:cNvSpPr>
          <p:nvPr>
            <p:ph type="title"/>
          </p:nvPr>
        </p:nvSpPr>
        <p:spPr>
          <a:xfrm>
            <a:off x="704088" y="914400"/>
            <a:ext cx="3914776" cy="3977269"/>
          </a:xfrm>
        </p:spPr>
        <p:txBody>
          <a:bodyPr vert="horz" lIns="91440" tIns="45720" rIns="91440" bIns="45720" rtlCol="0" anchor="t">
            <a:normAutofit/>
          </a:bodyPr>
          <a:lstStyle/>
          <a:p>
            <a:r>
              <a:rPr lang="en-GB">
                <a:latin typeface="Calisto MT"/>
              </a:rPr>
              <a:t>WHY IS MICROSOFT TEAMS SUITABLE?</a:t>
            </a:r>
          </a:p>
        </p:txBody>
      </p:sp>
      <p:graphicFrame>
        <p:nvGraphicFramePr>
          <p:cNvPr id="5" name="Content Placeholder 2">
            <a:extLst>
              <a:ext uri="{FF2B5EF4-FFF2-40B4-BE49-F238E27FC236}">
                <a16:creationId xmlns:a16="http://schemas.microsoft.com/office/drawing/2014/main" id="{0F1654E2-F4BB-31F2-5C1D-B2199F133F4A}"/>
              </a:ext>
            </a:extLst>
          </p:cNvPr>
          <p:cNvGraphicFramePr>
            <a:graphicFrameLocks noGrp="1"/>
          </p:cNvGraphicFramePr>
          <p:nvPr>
            <p:ph idx="1"/>
          </p:nvPr>
        </p:nvGraphicFramePr>
        <p:xfrm>
          <a:off x="4057580" y="220205"/>
          <a:ext cx="7747608" cy="6441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B3D257B-154A-94EE-B60A-E9EFFC341B88}"/>
              </a:ext>
            </a:extLst>
          </p:cNvPr>
          <p:cNvSpPr txBox="1"/>
          <p:nvPr/>
        </p:nvSpPr>
        <p:spPr>
          <a:xfrm>
            <a:off x="386812" y="5943600"/>
            <a:ext cx="2968052" cy="646331"/>
          </a:xfrm>
          <a:prstGeom prst="rect">
            <a:avLst/>
          </a:prstGeom>
          <a:noFill/>
        </p:spPr>
        <p:txBody>
          <a:bodyPr wrap="square" rtlCol="0">
            <a:spAutoFit/>
          </a:bodyPr>
          <a:lstStyle/>
          <a:p>
            <a:r>
              <a:rPr lang="en-GB" dirty="0"/>
              <a:t>Beena Gul (2604196)</a:t>
            </a:r>
          </a:p>
          <a:p>
            <a:endParaRPr lang="en-GB" dirty="0"/>
          </a:p>
        </p:txBody>
      </p:sp>
    </p:spTree>
    <p:extLst>
      <p:ext uri="{BB962C8B-B14F-4D97-AF65-F5344CB8AC3E}">
        <p14:creationId xmlns:p14="http://schemas.microsoft.com/office/powerpoint/2010/main" val="1647308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591EA3-D94E-EF82-1043-8D08113B40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5B2AB5-CA0D-9D4A-2A27-939F92868026}"/>
              </a:ext>
            </a:extLst>
          </p:cNvPr>
          <p:cNvSpPr>
            <a:spLocks noGrp="1"/>
          </p:cNvSpPr>
          <p:nvPr>
            <p:ph type="title"/>
          </p:nvPr>
        </p:nvSpPr>
        <p:spPr>
          <a:xfrm>
            <a:off x="700088" y="793892"/>
            <a:ext cx="6400800" cy="1076096"/>
          </a:xfrm>
        </p:spPr>
        <p:txBody>
          <a:bodyPr>
            <a:normAutofit/>
          </a:bodyPr>
          <a:lstStyle/>
          <a:p>
            <a:r>
              <a:rPr lang="en-GB" sz="4400">
                <a:latin typeface="Calibri"/>
                <a:ea typeface="Calibri"/>
                <a:cs typeface="Calibri"/>
              </a:rPr>
              <a:t>They can also Use:</a:t>
            </a:r>
          </a:p>
        </p:txBody>
      </p:sp>
      <p:sp>
        <p:nvSpPr>
          <p:cNvPr id="3" name="Content Placeholder 2">
            <a:extLst>
              <a:ext uri="{FF2B5EF4-FFF2-40B4-BE49-F238E27FC236}">
                <a16:creationId xmlns:a16="http://schemas.microsoft.com/office/drawing/2014/main" id="{C152FA65-6C52-3A27-95F7-C8BBAB0814C3}"/>
              </a:ext>
            </a:extLst>
          </p:cNvPr>
          <p:cNvSpPr>
            <a:spLocks noGrp="1"/>
          </p:cNvSpPr>
          <p:nvPr>
            <p:ph idx="1"/>
          </p:nvPr>
        </p:nvSpPr>
        <p:spPr>
          <a:xfrm>
            <a:off x="700088" y="1903689"/>
            <a:ext cx="7259255" cy="4280045"/>
          </a:xfrm>
        </p:spPr>
        <p:txBody>
          <a:bodyPr vert="horz" lIns="91440" tIns="45720" rIns="91440" bIns="45720" rtlCol="0" anchor="t">
            <a:noAutofit/>
          </a:bodyPr>
          <a:lstStyle/>
          <a:p>
            <a:r>
              <a:rPr lang="en-GB" sz="2800"/>
              <a:t>Calendar- to manage shifts and patients bookings</a:t>
            </a:r>
          </a:p>
          <a:p>
            <a:r>
              <a:rPr lang="en-GB" sz="2800"/>
              <a:t>Instant Approvals- staff can request manager approvals for shift changes right away</a:t>
            </a:r>
          </a:p>
          <a:p>
            <a:r>
              <a:rPr lang="en-GB" sz="2800"/>
              <a:t>Search Bar- staff can type a keyword and find what they need instantly, saving time</a:t>
            </a:r>
          </a:p>
          <a:p>
            <a:r>
              <a:rPr lang="en-GB" sz="2800"/>
              <a:t>Status Lights- shows if a member of staff is available or busy before you message</a:t>
            </a:r>
          </a:p>
        </p:txBody>
      </p:sp>
      <p:pic>
        <p:nvPicPr>
          <p:cNvPr id="7" name="Graphic 6" descr="Daily Calendar">
            <a:extLst>
              <a:ext uri="{FF2B5EF4-FFF2-40B4-BE49-F238E27FC236}">
                <a16:creationId xmlns:a16="http://schemas.microsoft.com/office/drawing/2014/main" id="{B1DF7A85-4811-6AFB-73A1-57834AD923F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25515" y="1716438"/>
            <a:ext cx="3903980" cy="3903980"/>
          </a:xfrm>
          <a:prstGeom prst="rect">
            <a:avLst/>
          </a:prstGeom>
        </p:spPr>
      </p:pic>
      <p:sp>
        <p:nvSpPr>
          <p:cNvPr id="5" name="TextBox 4">
            <a:extLst>
              <a:ext uri="{FF2B5EF4-FFF2-40B4-BE49-F238E27FC236}">
                <a16:creationId xmlns:a16="http://schemas.microsoft.com/office/drawing/2014/main" id="{2548FC8D-6E5A-B646-4CD5-682D5DFB0604}"/>
              </a:ext>
            </a:extLst>
          </p:cNvPr>
          <p:cNvSpPr txBox="1"/>
          <p:nvPr/>
        </p:nvSpPr>
        <p:spPr>
          <a:xfrm>
            <a:off x="9009089" y="6006241"/>
            <a:ext cx="2968052" cy="646331"/>
          </a:xfrm>
          <a:prstGeom prst="rect">
            <a:avLst/>
          </a:prstGeom>
          <a:noFill/>
        </p:spPr>
        <p:txBody>
          <a:bodyPr wrap="square" rtlCol="0">
            <a:spAutoFit/>
          </a:bodyPr>
          <a:lstStyle/>
          <a:p>
            <a:r>
              <a:rPr lang="en-GB" dirty="0"/>
              <a:t>Beena Gul (2604196)</a:t>
            </a:r>
          </a:p>
          <a:p>
            <a:endParaRPr lang="en-GB" dirty="0"/>
          </a:p>
        </p:txBody>
      </p:sp>
    </p:spTree>
    <p:extLst>
      <p:ext uri="{BB962C8B-B14F-4D97-AF65-F5344CB8AC3E}">
        <p14:creationId xmlns:p14="http://schemas.microsoft.com/office/powerpoint/2010/main" val="1796682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090C7-C652-8E38-AB69-599C4DA83AAD}"/>
              </a:ext>
            </a:extLst>
          </p:cNvPr>
          <p:cNvSpPr>
            <a:spLocks noGrp="1"/>
          </p:cNvSpPr>
          <p:nvPr>
            <p:ph type="title"/>
          </p:nvPr>
        </p:nvSpPr>
        <p:spPr/>
        <p:txBody>
          <a:bodyPr/>
          <a:lstStyle/>
          <a:p>
            <a:r>
              <a:rPr lang="en-GB" dirty="0"/>
              <a:t>A Problem with Communication</a:t>
            </a:r>
          </a:p>
        </p:txBody>
      </p:sp>
      <p:sp>
        <p:nvSpPr>
          <p:cNvPr id="3" name="Content Placeholder 2">
            <a:extLst>
              <a:ext uri="{FF2B5EF4-FFF2-40B4-BE49-F238E27FC236}">
                <a16:creationId xmlns:a16="http://schemas.microsoft.com/office/drawing/2014/main" id="{A32147E3-96CB-B01C-0E4F-B2423D6E7682}"/>
              </a:ext>
            </a:extLst>
          </p:cNvPr>
          <p:cNvSpPr>
            <a:spLocks noGrp="1"/>
          </p:cNvSpPr>
          <p:nvPr>
            <p:ph idx="1"/>
          </p:nvPr>
        </p:nvSpPr>
        <p:spPr/>
        <p:txBody>
          <a:bodyPr>
            <a:noAutofit/>
          </a:bodyPr>
          <a:lstStyle/>
          <a:p>
            <a:r>
              <a:rPr lang="en-GB" sz="2400" dirty="0"/>
              <a:t>Scenario: A senior day care worker discovers mould in bedroom of 123 Ashford Lane as seen. The resident has lung problems. This needs to be communicated as an urgent update.</a:t>
            </a:r>
          </a:p>
          <a:p>
            <a:r>
              <a:rPr lang="en-GB" sz="2400" dirty="0"/>
              <a:t>Nightshift Care Worker:</a:t>
            </a:r>
          </a:p>
          <a:p>
            <a:pPr lvl="1"/>
            <a:r>
              <a:rPr lang="en-GB" dirty="0"/>
              <a:t>For continued care into the night.</a:t>
            </a:r>
          </a:p>
          <a:p>
            <a:r>
              <a:rPr lang="en-GB" sz="2400" dirty="0"/>
              <a:t>Care Manager:</a:t>
            </a:r>
          </a:p>
          <a:p>
            <a:pPr lvl="1"/>
            <a:r>
              <a:rPr lang="en-GB" dirty="0"/>
              <a:t>To keep track of progress of mould repair and resident overall health.</a:t>
            </a:r>
          </a:p>
          <a:p>
            <a:r>
              <a:rPr lang="en-GB" sz="2400" dirty="0"/>
              <a:t> Maintenance Team</a:t>
            </a:r>
          </a:p>
          <a:p>
            <a:pPr lvl="1"/>
            <a:r>
              <a:rPr lang="en-GB" dirty="0"/>
              <a:t>To schedule the repair of water leak and plaster repair.</a:t>
            </a:r>
          </a:p>
          <a:p>
            <a:r>
              <a:rPr lang="en-GB" sz="2400" dirty="0"/>
              <a:t>Ashford Community Care Legal Team:</a:t>
            </a:r>
          </a:p>
          <a:p>
            <a:pPr lvl="1"/>
            <a:r>
              <a:rPr lang="en-GB" dirty="0"/>
              <a:t>To file home insurance claim.</a:t>
            </a:r>
          </a:p>
        </p:txBody>
      </p:sp>
      <p:sp>
        <p:nvSpPr>
          <p:cNvPr id="5" name="TextBox 4">
            <a:extLst>
              <a:ext uri="{FF2B5EF4-FFF2-40B4-BE49-F238E27FC236}">
                <a16:creationId xmlns:a16="http://schemas.microsoft.com/office/drawing/2014/main" id="{FE338C6A-4583-DEF4-4BE5-993479A82EC2}"/>
              </a:ext>
            </a:extLst>
          </p:cNvPr>
          <p:cNvSpPr txBox="1"/>
          <p:nvPr/>
        </p:nvSpPr>
        <p:spPr>
          <a:xfrm>
            <a:off x="8739266" y="365125"/>
            <a:ext cx="295306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ptos" panose="02110004020202020204"/>
                <a:ea typeface="+mn-ea"/>
                <a:cs typeface="+mn-cs"/>
              </a:rPr>
              <a:t>Farzana Qadeer (2606329)</a:t>
            </a:r>
          </a:p>
        </p:txBody>
      </p:sp>
    </p:spTree>
    <p:extLst>
      <p:ext uri="{BB962C8B-B14F-4D97-AF65-F5344CB8AC3E}">
        <p14:creationId xmlns:p14="http://schemas.microsoft.com/office/powerpoint/2010/main" val="3507417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2B71C-B591-9311-0801-1222DDF9B9D7}"/>
              </a:ext>
            </a:extLst>
          </p:cNvPr>
          <p:cNvSpPr>
            <a:spLocks noGrp="1"/>
          </p:cNvSpPr>
          <p:nvPr>
            <p:ph type="title"/>
          </p:nvPr>
        </p:nvSpPr>
        <p:spPr/>
        <p:txBody>
          <a:bodyPr/>
          <a:lstStyle/>
          <a:p>
            <a:r>
              <a:rPr lang="en-GB"/>
              <a:t>How Teams Improves Daily Communication	</a:t>
            </a:r>
          </a:p>
        </p:txBody>
      </p:sp>
      <p:sp>
        <p:nvSpPr>
          <p:cNvPr id="3" name="Content Placeholder 2">
            <a:extLst>
              <a:ext uri="{FF2B5EF4-FFF2-40B4-BE49-F238E27FC236}">
                <a16:creationId xmlns:a16="http://schemas.microsoft.com/office/drawing/2014/main" id="{9D270400-39E7-B6D3-C7F7-09C5F56BF177}"/>
              </a:ext>
            </a:extLst>
          </p:cNvPr>
          <p:cNvSpPr>
            <a:spLocks noGrp="1"/>
          </p:cNvSpPr>
          <p:nvPr>
            <p:ph idx="1"/>
          </p:nvPr>
        </p:nvSpPr>
        <p:spPr/>
        <p:txBody>
          <a:bodyPr/>
          <a:lstStyle/>
          <a:p>
            <a:r>
              <a:rPr lang="en-GB"/>
              <a:t>Without Teams, the senior care worker will contact each team separately either through handwritten notes or verbal handoffs.</a:t>
            </a:r>
          </a:p>
          <a:p>
            <a:r>
              <a:rPr lang="en-GB"/>
              <a:t>This leads to missed updates and copies of messages between each team that does not describe the problem in the same way. </a:t>
            </a:r>
          </a:p>
          <a:p>
            <a:r>
              <a:rPr lang="en-GB"/>
              <a:t>This wastes time and money when trying to solve the problem and endangers the health of the resident. (Arora, 2005, p. 402).</a:t>
            </a:r>
          </a:p>
          <a:p>
            <a:r>
              <a:rPr lang="en-GB"/>
              <a:t>Teams can be used to centralise the response. Now only one main update needs to be made (with pictures), and all teams will refer to that update as the single source of truth. (Hansen et al., 2018, p. 3)</a:t>
            </a:r>
          </a:p>
        </p:txBody>
      </p:sp>
      <p:sp>
        <p:nvSpPr>
          <p:cNvPr id="5" name="TextBox 4">
            <a:extLst>
              <a:ext uri="{FF2B5EF4-FFF2-40B4-BE49-F238E27FC236}">
                <a16:creationId xmlns:a16="http://schemas.microsoft.com/office/drawing/2014/main" id="{D730ACF8-A8DE-F61B-D26A-78BBD2EF21DB}"/>
              </a:ext>
            </a:extLst>
          </p:cNvPr>
          <p:cNvSpPr txBox="1"/>
          <p:nvPr/>
        </p:nvSpPr>
        <p:spPr>
          <a:xfrm>
            <a:off x="8739266" y="365125"/>
            <a:ext cx="295306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ptos" panose="02110004020202020204"/>
                <a:ea typeface="+mn-ea"/>
                <a:cs typeface="+mn-cs"/>
              </a:rPr>
              <a:t>Farzana Qadeer (2606329)</a:t>
            </a:r>
          </a:p>
        </p:txBody>
      </p:sp>
    </p:spTree>
    <p:extLst>
      <p:ext uri="{BB962C8B-B14F-4D97-AF65-F5344CB8AC3E}">
        <p14:creationId xmlns:p14="http://schemas.microsoft.com/office/powerpoint/2010/main" val="1776764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E783B-6077-AB8F-4E91-0F086514379B}"/>
              </a:ext>
            </a:extLst>
          </p:cNvPr>
          <p:cNvSpPr>
            <a:spLocks noGrp="1"/>
          </p:cNvSpPr>
          <p:nvPr>
            <p:ph type="title"/>
          </p:nvPr>
        </p:nvSpPr>
        <p:spPr/>
        <p:txBody>
          <a:bodyPr/>
          <a:lstStyle/>
          <a:p>
            <a:r>
              <a:rPr lang="en-GB"/>
              <a:t>How Teams Improves Daily Communication	</a:t>
            </a:r>
          </a:p>
        </p:txBody>
      </p:sp>
      <p:sp>
        <p:nvSpPr>
          <p:cNvPr id="3" name="Content Placeholder 2">
            <a:extLst>
              <a:ext uri="{FF2B5EF4-FFF2-40B4-BE49-F238E27FC236}">
                <a16:creationId xmlns:a16="http://schemas.microsoft.com/office/drawing/2014/main" id="{AB3FFB2F-8DA0-A8F4-9B22-040EC74EA68C}"/>
              </a:ext>
            </a:extLst>
          </p:cNvPr>
          <p:cNvSpPr>
            <a:spLocks noGrp="1"/>
          </p:cNvSpPr>
          <p:nvPr>
            <p:ph idx="1"/>
          </p:nvPr>
        </p:nvSpPr>
        <p:spPr/>
        <p:txBody>
          <a:bodyPr/>
          <a:lstStyle/>
          <a:p>
            <a:r>
              <a:rPr lang="en-GB"/>
              <a:t>After using Teams to update, all authorised people interested in the care of the resident are now immediately aware of the mould. There are not different versions of the same message.</a:t>
            </a:r>
          </a:p>
          <a:p>
            <a:r>
              <a:rPr lang="en-GB"/>
              <a:t>The nightshift can improve ventilation or move the resident to another room.</a:t>
            </a:r>
          </a:p>
          <a:p>
            <a:r>
              <a:rPr lang="en-GB"/>
              <a:t>The care manager can ensure that teams are sorting a response.</a:t>
            </a:r>
          </a:p>
          <a:p>
            <a:r>
              <a:rPr lang="en-GB"/>
              <a:t>The maintenance team can know exactly what the problem is, where it is, and can rectify it with the correct knowledge and tools. </a:t>
            </a:r>
          </a:p>
          <a:p>
            <a:endParaRPr lang="en-GB"/>
          </a:p>
        </p:txBody>
      </p:sp>
      <p:sp>
        <p:nvSpPr>
          <p:cNvPr id="5" name="TextBox 4">
            <a:extLst>
              <a:ext uri="{FF2B5EF4-FFF2-40B4-BE49-F238E27FC236}">
                <a16:creationId xmlns:a16="http://schemas.microsoft.com/office/drawing/2014/main" id="{4FF367EA-1056-F8D6-BB4A-F7A0F153AC7E}"/>
              </a:ext>
            </a:extLst>
          </p:cNvPr>
          <p:cNvSpPr txBox="1"/>
          <p:nvPr/>
        </p:nvSpPr>
        <p:spPr>
          <a:xfrm>
            <a:off x="8739266" y="365125"/>
            <a:ext cx="295306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ptos" panose="02110004020202020204"/>
                <a:ea typeface="+mn-ea"/>
                <a:cs typeface="+mn-cs"/>
              </a:rPr>
              <a:t>Farzana Qadeer (2606329)</a:t>
            </a:r>
          </a:p>
        </p:txBody>
      </p:sp>
    </p:spTree>
    <p:extLst>
      <p:ext uri="{BB962C8B-B14F-4D97-AF65-F5344CB8AC3E}">
        <p14:creationId xmlns:p14="http://schemas.microsoft.com/office/powerpoint/2010/main" val="201629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0FDE-4571-9006-151D-1B090FC74E25}"/>
              </a:ext>
            </a:extLst>
          </p:cNvPr>
          <p:cNvSpPr>
            <a:spLocks noGrp="1"/>
          </p:cNvSpPr>
          <p:nvPr>
            <p:ph type="title"/>
          </p:nvPr>
        </p:nvSpPr>
        <p:spPr/>
        <p:txBody>
          <a:bodyPr/>
          <a:lstStyle/>
          <a:p>
            <a:r>
              <a:rPr lang="en-GB" dirty="0"/>
              <a:t>How Teams Improves Daily Communication	</a:t>
            </a:r>
          </a:p>
        </p:txBody>
      </p:sp>
      <p:sp>
        <p:nvSpPr>
          <p:cNvPr id="3" name="Content Placeholder 2">
            <a:extLst>
              <a:ext uri="{FF2B5EF4-FFF2-40B4-BE49-F238E27FC236}">
                <a16:creationId xmlns:a16="http://schemas.microsoft.com/office/drawing/2014/main" id="{5C8F0A38-F9B6-E3E8-8F73-538CD459B28B}"/>
              </a:ext>
            </a:extLst>
          </p:cNvPr>
          <p:cNvSpPr>
            <a:spLocks noGrp="1"/>
          </p:cNvSpPr>
          <p:nvPr>
            <p:ph idx="1"/>
          </p:nvPr>
        </p:nvSpPr>
        <p:spPr/>
        <p:txBody>
          <a:bodyPr>
            <a:normAutofit/>
          </a:bodyPr>
          <a:lstStyle/>
          <a:p>
            <a:r>
              <a:rPr lang="en-GB" dirty="0"/>
              <a:t>Using Teams meant that the different teams in Ashford Community Care Service could all work together faster, with a clear understanding of the problem. </a:t>
            </a:r>
          </a:p>
          <a:p>
            <a:r>
              <a:rPr lang="en-GB" dirty="0"/>
              <a:t>Information was not lost in the shift change or due to bad handwriting/accents/memory.</a:t>
            </a:r>
          </a:p>
          <a:p>
            <a:r>
              <a:rPr lang="en-GB" dirty="0"/>
              <a:t>All teams were able to reference one message and update along.</a:t>
            </a:r>
          </a:p>
          <a:p>
            <a:r>
              <a:rPr lang="en-GB" dirty="0"/>
              <a:t>On the other hand, using Teams will not better efficiency if it is not used effectively. This means that training around use, specifically confidentiality and escalation processes will need to be invested into. (Russell et al., 2025, p. 5)</a:t>
            </a:r>
          </a:p>
        </p:txBody>
      </p:sp>
      <p:sp>
        <p:nvSpPr>
          <p:cNvPr id="5" name="TextBox 4">
            <a:extLst>
              <a:ext uri="{FF2B5EF4-FFF2-40B4-BE49-F238E27FC236}">
                <a16:creationId xmlns:a16="http://schemas.microsoft.com/office/drawing/2014/main" id="{210C63EC-167A-E649-2DE0-4681C60A9C15}"/>
              </a:ext>
            </a:extLst>
          </p:cNvPr>
          <p:cNvSpPr txBox="1"/>
          <p:nvPr/>
        </p:nvSpPr>
        <p:spPr>
          <a:xfrm>
            <a:off x="8739266" y="365125"/>
            <a:ext cx="2953062" cy="369332"/>
          </a:xfrm>
          <a:prstGeom prst="rect">
            <a:avLst/>
          </a:prstGeom>
          <a:noFill/>
        </p:spPr>
        <p:txBody>
          <a:bodyPr wrap="square" rtlCol="0">
            <a:spAutoFit/>
          </a:bodyPr>
          <a:lstStyle/>
          <a:p>
            <a:r>
              <a:rPr lang="en-GB" dirty="0"/>
              <a:t>Farzana Qadeer (2606329)</a:t>
            </a:r>
          </a:p>
        </p:txBody>
      </p:sp>
    </p:spTree>
    <p:extLst>
      <p:ext uri="{BB962C8B-B14F-4D97-AF65-F5344CB8AC3E}">
        <p14:creationId xmlns:p14="http://schemas.microsoft.com/office/powerpoint/2010/main" val="947175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45781-BE6B-4F14-6EE3-0B6EF6CFB25E}"/>
              </a:ext>
            </a:extLst>
          </p:cNvPr>
          <p:cNvSpPr>
            <a:spLocks noGrp="1"/>
          </p:cNvSpPr>
          <p:nvPr>
            <p:ph type="title"/>
          </p:nvPr>
        </p:nvSpPr>
        <p:spPr>
          <a:xfrm>
            <a:off x="635000" y="640823"/>
            <a:ext cx="3418659" cy="5583148"/>
          </a:xfrm>
        </p:spPr>
        <p:txBody>
          <a:bodyPr anchor="ctr">
            <a:normAutofit/>
          </a:bodyPr>
          <a:lstStyle/>
          <a:p>
            <a:pPr algn="ctr"/>
            <a:r>
              <a:rPr lang="en-GB" sz="3800">
                <a:latin typeface="Times New Roman"/>
                <a:cs typeface="Times New Roman"/>
              </a:rPr>
              <a:t>Advantages: Communication and Coordination</a:t>
            </a:r>
            <a:endParaRPr lang="en-US" sz="3800"/>
          </a:p>
        </p:txBody>
      </p:sp>
      <p:graphicFrame>
        <p:nvGraphicFramePr>
          <p:cNvPr id="5" name="Content Placeholder 2">
            <a:extLst>
              <a:ext uri="{FF2B5EF4-FFF2-40B4-BE49-F238E27FC236}">
                <a16:creationId xmlns:a16="http://schemas.microsoft.com/office/drawing/2014/main" id="{766CEF48-6ABF-585D-25B7-1AED6BDCED52}"/>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54F9A4E-3AED-1506-1215-EC58E43E0DBA}"/>
              </a:ext>
            </a:extLst>
          </p:cNvPr>
          <p:cNvSpPr txBox="1"/>
          <p:nvPr/>
        </p:nvSpPr>
        <p:spPr>
          <a:xfrm>
            <a:off x="9009089" y="6006241"/>
            <a:ext cx="2968052" cy="646331"/>
          </a:xfrm>
          <a:prstGeom prst="rect">
            <a:avLst/>
          </a:prstGeom>
          <a:noFill/>
        </p:spPr>
        <p:txBody>
          <a:bodyPr wrap="square" rtlCol="0">
            <a:spAutoFit/>
          </a:bodyPr>
          <a:lstStyle/>
          <a:p>
            <a:pPr algn="ctr"/>
            <a:r>
              <a:rPr lang="en-GB" dirty="0"/>
              <a:t>Kaneez Raza (2604203)</a:t>
            </a:r>
          </a:p>
          <a:p>
            <a:endParaRPr lang="en-GB" dirty="0"/>
          </a:p>
        </p:txBody>
      </p:sp>
    </p:spTree>
    <p:extLst>
      <p:ext uri="{BB962C8B-B14F-4D97-AF65-F5344CB8AC3E}">
        <p14:creationId xmlns:p14="http://schemas.microsoft.com/office/powerpoint/2010/main" val="342065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12783-52CB-0C18-1121-37BFFA3EDE6C}"/>
              </a:ext>
            </a:extLst>
          </p:cNvPr>
          <p:cNvSpPr>
            <a:spLocks noGrp="1"/>
          </p:cNvSpPr>
          <p:nvPr>
            <p:ph type="title"/>
          </p:nvPr>
        </p:nvSpPr>
        <p:spPr>
          <a:xfrm>
            <a:off x="761803" y="350196"/>
            <a:ext cx="4646904" cy="1624520"/>
          </a:xfrm>
        </p:spPr>
        <p:txBody>
          <a:bodyPr anchor="ctr">
            <a:normAutofit/>
          </a:bodyPr>
          <a:lstStyle/>
          <a:p>
            <a:pPr algn="ctr"/>
            <a:r>
              <a:rPr lang="en-GB" sz="3700">
                <a:latin typeface="Times New Roman"/>
                <a:cs typeface="Times New Roman"/>
              </a:rPr>
              <a:t>Advantages: Efficiency and Knowledge Sharing</a:t>
            </a:r>
            <a:endParaRPr lang="en-US" sz="3700"/>
          </a:p>
        </p:txBody>
      </p:sp>
      <p:sp>
        <p:nvSpPr>
          <p:cNvPr id="3" name="Content Placeholder 2">
            <a:extLst>
              <a:ext uri="{FF2B5EF4-FFF2-40B4-BE49-F238E27FC236}">
                <a16:creationId xmlns:a16="http://schemas.microsoft.com/office/drawing/2014/main" id="{BCEE3ACF-B337-145A-B2CC-AF195DE9035D}"/>
              </a:ext>
            </a:extLst>
          </p:cNvPr>
          <p:cNvSpPr>
            <a:spLocks noGrp="1"/>
          </p:cNvSpPr>
          <p:nvPr>
            <p:ph idx="1"/>
          </p:nvPr>
        </p:nvSpPr>
        <p:spPr>
          <a:xfrm>
            <a:off x="761802" y="2324912"/>
            <a:ext cx="4646905" cy="4031437"/>
          </a:xfrm>
        </p:spPr>
        <p:txBody>
          <a:bodyPr vert="horz" lIns="91440" tIns="45720" rIns="91440" bIns="45720" rtlCol="0" anchor="ctr">
            <a:noAutofit/>
          </a:bodyPr>
          <a:lstStyle/>
          <a:p>
            <a:pPr algn="just"/>
            <a:r>
              <a:rPr lang="en-GB" sz="1800">
                <a:latin typeface="Times New Roman" panose="02020603050405020304" pitchFamily="18" charset="0"/>
                <a:ea typeface="+mn-lt"/>
                <a:cs typeface="Times New Roman" panose="02020603050405020304" pitchFamily="18" charset="0"/>
              </a:rPr>
              <a:t>Centralisation enhances clarity in the flow of communication in day-to-day operations.</a:t>
            </a:r>
            <a:endParaRPr lang="en-US" sz="1800">
              <a:latin typeface="Times New Roman" panose="02020603050405020304" pitchFamily="18" charset="0"/>
              <a:cs typeface="Times New Roman" panose="02020603050405020304" pitchFamily="18" charset="0"/>
            </a:endParaRPr>
          </a:p>
          <a:p>
            <a:pPr algn="just"/>
            <a:r>
              <a:rPr lang="en-GB" sz="1800">
                <a:latin typeface="Times New Roman" panose="02020603050405020304" pitchFamily="18" charset="0"/>
                <a:ea typeface="+mn-lt"/>
                <a:cs typeface="Times New Roman" panose="02020603050405020304" pitchFamily="18" charset="0"/>
              </a:rPr>
              <a:t>Availability of histories enhances accountability of decisions and updates.</a:t>
            </a:r>
            <a:endParaRPr lang="en-US" sz="1800">
              <a:latin typeface="Times New Roman" panose="02020603050405020304" pitchFamily="18" charset="0"/>
              <a:cs typeface="Times New Roman" panose="02020603050405020304" pitchFamily="18" charset="0"/>
            </a:endParaRPr>
          </a:p>
          <a:p>
            <a:pPr algn="just"/>
            <a:r>
              <a:rPr lang="en-GB" sz="1800">
                <a:latin typeface="Times New Roman" panose="02020603050405020304" pitchFamily="18" charset="0"/>
                <a:ea typeface="+mn-lt"/>
                <a:cs typeface="Times New Roman" panose="02020603050405020304" pitchFamily="18" charset="0"/>
              </a:rPr>
              <a:t>You have collaborative capabilities that enable faster knowledge exchange among team members.</a:t>
            </a:r>
            <a:endParaRPr lang="en-US" sz="1800">
              <a:latin typeface="Times New Roman" panose="02020603050405020304" pitchFamily="18" charset="0"/>
              <a:cs typeface="Times New Roman" panose="02020603050405020304" pitchFamily="18" charset="0"/>
            </a:endParaRPr>
          </a:p>
          <a:p>
            <a:pPr algn="just"/>
            <a:r>
              <a:rPr lang="en-GB" sz="1800">
                <a:latin typeface="Times New Roman" panose="02020603050405020304" pitchFamily="18" charset="0"/>
                <a:ea typeface="+mn-lt"/>
                <a:cs typeface="Times New Roman" panose="02020603050405020304" pitchFamily="18" charset="0"/>
              </a:rPr>
              <a:t>Reduced fragmentation- This can minimise unnecessary calls and emails.</a:t>
            </a:r>
            <a:endParaRPr lang="en-US" sz="1800">
              <a:latin typeface="Times New Roman" panose="02020603050405020304" pitchFamily="18" charset="0"/>
              <a:cs typeface="Times New Roman" panose="02020603050405020304" pitchFamily="18" charset="0"/>
            </a:endParaRPr>
          </a:p>
          <a:p>
            <a:pPr algn="just"/>
            <a:r>
              <a:rPr lang="en-GB" sz="1800">
                <a:latin typeface="Times New Roman" panose="02020603050405020304" pitchFamily="18" charset="0"/>
                <a:ea typeface="+mn-lt"/>
                <a:cs typeface="Times New Roman" panose="02020603050405020304" pitchFamily="18" charset="0"/>
              </a:rPr>
              <a:t>Knowledge-sharing in healthcare within settings is becoming more supported by digital tools (Grandview research, 2024).</a:t>
            </a:r>
            <a:endParaRPr lang="en-US" sz="1800">
              <a:latin typeface="Times New Roman" panose="02020603050405020304" pitchFamily="18" charset="0"/>
              <a:cs typeface="Times New Roman" panose="02020603050405020304" pitchFamily="18" charset="0"/>
            </a:endParaRPr>
          </a:p>
        </p:txBody>
      </p:sp>
      <p:pic>
        <p:nvPicPr>
          <p:cNvPr id="5" name="Picture 4" descr="Green dialogue boxes">
            <a:extLst>
              <a:ext uri="{FF2B5EF4-FFF2-40B4-BE49-F238E27FC236}">
                <a16:creationId xmlns:a16="http://schemas.microsoft.com/office/drawing/2014/main" id="{BD093B0D-7809-A14C-283D-B8EC1FCD7CD3}"/>
              </a:ext>
            </a:extLst>
          </p:cNvPr>
          <p:cNvPicPr>
            <a:picLocks noChangeAspect="1"/>
          </p:cNvPicPr>
          <p:nvPr/>
        </p:nvPicPr>
        <p:blipFill>
          <a:blip r:embed="rId3"/>
          <a:srcRect l="9904" r="15932" b="11"/>
          <a:stretch>
            <a:fillRect/>
          </a:stretch>
        </p:blipFill>
        <p:spPr>
          <a:xfrm>
            <a:off x="6096000" y="1"/>
            <a:ext cx="6102825" cy="6858000"/>
          </a:xfrm>
          <a:prstGeom prst="rect">
            <a:avLst/>
          </a:prstGeom>
        </p:spPr>
      </p:pic>
      <p:sp>
        <p:nvSpPr>
          <p:cNvPr id="6" name="TextBox 5">
            <a:extLst>
              <a:ext uri="{FF2B5EF4-FFF2-40B4-BE49-F238E27FC236}">
                <a16:creationId xmlns:a16="http://schemas.microsoft.com/office/drawing/2014/main" id="{5C420D14-FA67-E3BF-2B59-CB9C327D705C}"/>
              </a:ext>
            </a:extLst>
          </p:cNvPr>
          <p:cNvSpPr txBox="1"/>
          <p:nvPr/>
        </p:nvSpPr>
        <p:spPr>
          <a:xfrm>
            <a:off x="9009089" y="6006241"/>
            <a:ext cx="2968052" cy="646331"/>
          </a:xfrm>
          <a:prstGeom prst="rect">
            <a:avLst/>
          </a:prstGeom>
          <a:noFill/>
        </p:spPr>
        <p:txBody>
          <a:bodyPr wrap="square" rtlCol="0">
            <a:spAutoFit/>
          </a:bodyPr>
          <a:lstStyle/>
          <a:p>
            <a:pPr algn="ctr"/>
            <a:r>
              <a:rPr lang="en-GB" dirty="0"/>
              <a:t>Kaneez Raza (2604203)</a:t>
            </a:r>
          </a:p>
          <a:p>
            <a:endParaRPr lang="en-GB" dirty="0"/>
          </a:p>
        </p:txBody>
      </p:sp>
    </p:spTree>
    <p:extLst>
      <p:ext uri="{BB962C8B-B14F-4D97-AF65-F5344CB8AC3E}">
        <p14:creationId xmlns:p14="http://schemas.microsoft.com/office/powerpoint/2010/main" val="4047547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2B9CD-A141-F861-11B0-851B4703417D}"/>
              </a:ext>
            </a:extLst>
          </p:cNvPr>
          <p:cNvSpPr>
            <a:spLocks noGrp="1"/>
          </p:cNvSpPr>
          <p:nvPr>
            <p:ph type="title"/>
          </p:nvPr>
        </p:nvSpPr>
        <p:spPr>
          <a:xfrm>
            <a:off x="1285240" y="1050595"/>
            <a:ext cx="8074815" cy="1618489"/>
          </a:xfrm>
        </p:spPr>
        <p:txBody>
          <a:bodyPr anchor="ctr">
            <a:normAutofit/>
          </a:bodyPr>
          <a:lstStyle/>
          <a:p>
            <a:pPr algn="ctr"/>
            <a:r>
              <a:rPr lang="en-US" sz="5000" b="1">
                <a:latin typeface="Times New Roman"/>
                <a:cs typeface="Times New Roman"/>
              </a:rPr>
              <a:t>Limitations and Governance Risks.</a:t>
            </a:r>
            <a:endParaRPr lang="en-US" sz="5000"/>
          </a:p>
        </p:txBody>
      </p:sp>
      <p:sp>
        <p:nvSpPr>
          <p:cNvPr id="3" name="Content Placeholder 2">
            <a:extLst>
              <a:ext uri="{FF2B5EF4-FFF2-40B4-BE49-F238E27FC236}">
                <a16:creationId xmlns:a16="http://schemas.microsoft.com/office/drawing/2014/main" id="{340D007E-317D-AC2C-C32C-1A3722F39F88}"/>
              </a:ext>
            </a:extLst>
          </p:cNvPr>
          <p:cNvSpPr>
            <a:spLocks noGrp="1"/>
          </p:cNvSpPr>
          <p:nvPr>
            <p:ph idx="1"/>
          </p:nvPr>
        </p:nvSpPr>
        <p:spPr>
          <a:xfrm>
            <a:off x="1285240" y="2969469"/>
            <a:ext cx="8074815" cy="2800395"/>
          </a:xfrm>
        </p:spPr>
        <p:txBody>
          <a:bodyPr vert="horz" lIns="91440" tIns="45720" rIns="91440" bIns="45720" rtlCol="0" anchor="t">
            <a:normAutofit/>
          </a:bodyPr>
          <a:lstStyle/>
          <a:p>
            <a:pPr algn="just"/>
            <a:r>
              <a:rPr lang="en-US" sz="1700">
                <a:latin typeface="Times New Roman" panose="02020603050405020304" pitchFamily="18" charset="0"/>
                <a:ea typeface="+mn-lt"/>
                <a:cs typeface="Times New Roman" panose="02020603050405020304" pitchFamily="18" charset="0"/>
              </a:rPr>
              <a:t>When an organization has too many notifications, it can make the messages that have real significance about operations visible.</a:t>
            </a:r>
            <a:endParaRPr lang="en-US" sz="1700">
              <a:latin typeface="Times New Roman" panose="02020603050405020304" pitchFamily="18" charset="0"/>
              <a:cs typeface="Times New Roman" panose="02020603050405020304" pitchFamily="18" charset="0"/>
            </a:endParaRPr>
          </a:p>
          <a:p>
            <a:pPr algn="just"/>
            <a:r>
              <a:rPr lang="en-US" sz="1700">
                <a:latin typeface="Times New Roman" panose="02020603050405020304" pitchFamily="18" charset="0"/>
                <a:ea typeface="+mn-lt"/>
                <a:cs typeface="Times New Roman" panose="02020603050405020304" pitchFamily="18" charset="0"/>
              </a:rPr>
              <a:t>Unequal digital skills can lead to uneven staff adoption.</a:t>
            </a:r>
            <a:endParaRPr lang="en-US" sz="1700">
              <a:latin typeface="Times New Roman" panose="02020603050405020304" pitchFamily="18" charset="0"/>
              <a:cs typeface="Times New Roman" panose="02020603050405020304" pitchFamily="18" charset="0"/>
            </a:endParaRPr>
          </a:p>
          <a:p>
            <a:pPr algn="just"/>
            <a:r>
              <a:rPr lang="en-US" sz="1700">
                <a:latin typeface="Times New Roman" panose="02020603050405020304" pitchFamily="18" charset="0"/>
                <a:ea typeface="+mn-lt"/>
                <a:cs typeface="Times New Roman" panose="02020603050405020304" pitchFamily="18" charset="0"/>
              </a:rPr>
              <a:t>Sensitive information on service-users must have stipulated permissions and governance (Frennert, Petersson and Erlingsdottir, 2023).</a:t>
            </a:r>
            <a:endParaRPr lang="en-US" sz="1700">
              <a:latin typeface="Times New Roman" panose="02020603050405020304" pitchFamily="18" charset="0"/>
              <a:cs typeface="Times New Roman" panose="02020603050405020304" pitchFamily="18" charset="0"/>
            </a:endParaRPr>
          </a:p>
          <a:p>
            <a:pPr algn="just"/>
            <a:r>
              <a:rPr lang="en-US" sz="1700">
                <a:latin typeface="Times New Roman" panose="02020603050405020304" pitchFamily="18" charset="0"/>
                <a:ea typeface="+mn-lt"/>
                <a:cs typeface="Times New Roman" panose="02020603050405020304" pitchFamily="18" charset="0"/>
              </a:rPr>
              <a:t>Loss of connection can interfere with the communication during the visit to the community.</a:t>
            </a:r>
            <a:endParaRPr lang="en-US" sz="1700">
              <a:latin typeface="Times New Roman" panose="02020603050405020304" pitchFamily="18" charset="0"/>
              <a:cs typeface="Times New Roman" panose="02020603050405020304" pitchFamily="18" charset="0"/>
            </a:endParaRPr>
          </a:p>
          <a:p>
            <a:pPr algn="just"/>
            <a:r>
              <a:rPr lang="en-US" sz="1700">
                <a:latin typeface="Times New Roman" panose="02020603050405020304" pitchFamily="18" charset="0"/>
                <a:ea typeface="+mn-lt"/>
                <a:cs typeface="Times New Roman" panose="02020603050405020304" pitchFamily="18" charset="0"/>
              </a:rPr>
              <a:t>Digital communication has the potential to become more work without proper implementation (PwC, 2024).</a:t>
            </a:r>
            <a:endParaRPr lang="en-US" sz="170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020584E-026F-5831-55FE-69E055A7821B}"/>
              </a:ext>
            </a:extLst>
          </p:cNvPr>
          <p:cNvSpPr txBox="1"/>
          <p:nvPr/>
        </p:nvSpPr>
        <p:spPr>
          <a:xfrm>
            <a:off x="9009089" y="6006241"/>
            <a:ext cx="2968052" cy="646331"/>
          </a:xfrm>
          <a:prstGeom prst="rect">
            <a:avLst/>
          </a:prstGeom>
          <a:noFill/>
        </p:spPr>
        <p:txBody>
          <a:bodyPr wrap="square" rtlCol="0">
            <a:spAutoFit/>
          </a:bodyPr>
          <a:lstStyle/>
          <a:p>
            <a:pPr algn="ctr"/>
            <a:r>
              <a:rPr lang="en-GB" dirty="0"/>
              <a:t>Kaneez Raza (2604203)</a:t>
            </a:r>
          </a:p>
          <a:p>
            <a:endParaRPr lang="en-GB" dirty="0"/>
          </a:p>
        </p:txBody>
      </p:sp>
    </p:spTree>
    <p:extLst>
      <p:ext uri="{BB962C8B-B14F-4D97-AF65-F5344CB8AC3E}">
        <p14:creationId xmlns:p14="http://schemas.microsoft.com/office/powerpoint/2010/main" val="2451976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BC265-A678-35CD-91B6-F487F818F9D6}"/>
              </a:ext>
            </a:extLst>
          </p:cNvPr>
          <p:cNvSpPr>
            <a:spLocks noGrp="1"/>
          </p:cNvSpPr>
          <p:nvPr>
            <p:ph type="title"/>
          </p:nvPr>
        </p:nvSpPr>
        <p:spPr>
          <a:xfrm>
            <a:off x="572493" y="888642"/>
            <a:ext cx="11018520" cy="784312"/>
          </a:xfrm>
        </p:spPr>
        <p:txBody>
          <a:bodyPr anchor="b">
            <a:normAutofit/>
          </a:bodyPr>
          <a:lstStyle/>
          <a:p>
            <a:pPr algn="ctr"/>
            <a:r>
              <a:rPr lang="en-GB" sz="5000">
                <a:latin typeface="Times New Roman" panose="02020603050405020304" pitchFamily="18" charset="0"/>
                <a:ea typeface="+mj-lt"/>
                <a:cs typeface="Times New Roman" panose="02020603050405020304" pitchFamily="18" charset="0"/>
              </a:rPr>
              <a:t>Recommended Phased Implementation</a:t>
            </a:r>
            <a:endParaRPr lang="en-US" sz="5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AC50BFB-6694-DC55-39E9-1B8FE1902FBF}"/>
              </a:ext>
            </a:extLst>
          </p:cNvPr>
          <p:cNvSpPr>
            <a:spLocks noGrp="1"/>
          </p:cNvSpPr>
          <p:nvPr>
            <p:ph idx="1"/>
          </p:nvPr>
        </p:nvSpPr>
        <p:spPr>
          <a:xfrm>
            <a:off x="572493" y="2071316"/>
            <a:ext cx="6713552" cy="4119172"/>
          </a:xfrm>
        </p:spPr>
        <p:txBody>
          <a:bodyPr vert="horz" lIns="91440" tIns="45720" rIns="91440" bIns="45720" rtlCol="0" anchor="t">
            <a:normAutofit/>
          </a:bodyPr>
          <a:lstStyle/>
          <a:p>
            <a:pPr algn="just"/>
            <a:r>
              <a:rPr lang="en-US" sz="2200">
                <a:latin typeface="Times New Roman" panose="02020603050405020304" pitchFamily="18" charset="0"/>
                <a:ea typeface="+mn-lt"/>
                <a:cs typeface="Times New Roman" panose="02020603050405020304" pitchFamily="18" charset="0"/>
              </a:rPr>
              <a:t>Commence with existing communication failures baseline measures.</a:t>
            </a:r>
            <a:endParaRPr lang="en-US" sz="2200">
              <a:latin typeface="Times New Roman" panose="02020603050405020304" pitchFamily="18" charset="0"/>
              <a:cs typeface="Times New Roman" panose="02020603050405020304" pitchFamily="18" charset="0"/>
            </a:endParaRPr>
          </a:p>
          <a:p>
            <a:pPr algn="just"/>
            <a:r>
              <a:rPr lang="en-US" sz="2200">
                <a:latin typeface="Times New Roman" panose="02020603050405020304" pitchFamily="18" charset="0"/>
                <a:ea typeface="+mn-lt"/>
                <a:cs typeface="Times New Roman" panose="02020603050405020304" pitchFamily="18" charset="0"/>
              </a:rPr>
              <a:t>Pilot Teams in one service area and then scaling.</a:t>
            </a:r>
            <a:endParaRPr lang="en-US" sz="2200">
              <a:latin typeface="Times New Roman" panose="02020603050405020304" pitchFamily="18" charset="0"/>
              <a:cs typeface="Times New Roman" panose="02020603050405020304" pitchFamily="18" charset="0"/>
            </a:endParaRPr>
          </a:p>
          <a:p>
            <a:pPr algn="just"/>
            <a:r>
              <a:rPr lang="en-US" sz="2200">
                <a:latin typeface="Times New Roman" panose="02020603050405020304" pitchFamily="18" charset="0"/>
                <a:ea typeface="+mn-lt"/>
                <a:cs typeface="Times New Roman" panose="02020603050405020304" pitchFamily="18" charset="0"/>
              </a:rPr>
              <a:t>Educate personnel on channels, confidentiality and notifications continuously (Stanley et al., 2024).</a:t>
            </a:r>
            <a:endParaRPr lang="en-US" sz="2200">
              <a:latin typeface="Times New Roman" panose="02020603050405020304" pitchFamily="18" charset="0"/>
              <a:cs typeface="Times New Roman" panose="02020603050405020304" pitchFamily="18" charset="0"/>
            </a:endParaRPr>
          </a:p>
          <a:p>
            <a:pPr algn="just"/>
            <a:r>
              <a:rPr lang="en-US" sz="2200">
                <a:latin typeface="Times New Roman" panose="02020603050405020304" pitchFamily="18" charset="0"/>
                <a:ea typeface="+mn-lt"/>
                <a:cs typeface="Times New Roman" panose="02020603050405020304" pitchFamily="18" charset="0"/>
              </a:rPr>
              <a:t>Channel and escalation procedure ownership: Have distinct channels and escalation procedures (Jensen et al., 2024).</a:t>
            </a:r>
            <a:endParaRPr lang="en-US" sz="2200">
              <a:latin typeface="Times New Roman" panose="02020603050405020304" pitchFamily="18" charset="0"/>
              <a:cs typeface="Times New Roman" panose="02020603050405020304" pitchFamily="18" charset="0"/>
            </a:endParaRPr>
          </a:p>
          <a:p>
            <a:pPr algn="just"/>
            <a:r>
              <a:rPr lang="en-US" sz="2200">
                <a:latin typeface="Times New Roman" panose="02020603050405020304" pitchFamily="18" charset="0"/>
                <a:ea typeface="+mn-lt"/>
                <a:cs typeface="Times New Roman" panose="02020603050405020304" pitchFamily="18" charset="0"/>
              </a:rPr>
              <a:t>Come up with pilot studies before making any decisions that would affect the entire </a:t>
            </a:r>
            <a:r>
              <a:rPr lang="en-US" sz="2200" err="1">
                <a:latin typeface="Times New Roman" panose="02020603050405020304" pitchFamily="18" charset="0"/>
                <a:ea typeface="+mn-lt"/>
                <a:cs typeface="Times New Roman" panose="02020603050405020304" pitchFamily="18" charset="0"/>
              </a:rPr>
              <a:t>organisation</a:t>
            </a:r>
            <a:r>
              <a:rPr lang="en-US" sz="2200">
                <a:latin typeface="Times New Roman" panose="02020603050405020304" pitchFamily="18" charset="0"/>
                <a:ea typeface="+mn-lt"/>
                <a:cs typeface="Times New Roman" panose="02020603050405020304" pitchFamily="18" charset="0"/>
              </a:rPr>
              <a:t>.</a:t>
            </a:r>
            <a:endParaRPr lang="en-US" sz="2200">
              <a:latin typeface="Times New Roman" panose="02020603050405020304" pitchFamily="18" charset="0"/>
              <a:cs typeface="Times New Roman" panose="02020603050405020304" pitchFamily="18" charset="0"/>
            </a:endParaRPr>
          </a:p>
          <a:p>
            <a:pPr algn="just"/>
            <a:endParaRPr lang="en-US" sz="2200">
              <a:latin typeface="Times New Roman" panose="02020603050405020304" pitchFamily="18" charset="0"/>
              <a:cs typeface="Times New Roman" panose="02020603050405020304" pitchFamily="18" charset="0"/>
            </a:endParaRPr>
          </a:p>
        </p:txBody>
      </p:sp>
      <p:pic>
        <p:nvPicPr>
          <p:cNvPr id="4" name="Picture 3" descr="Implementation - Free technology icons">
            <a:extLst>
              <a:ext uri="{FF2B5EF4-FFF2-40B4-BE49-F238E27FC236}">
                <a16:creationId xmlns:a16="http://schemas.microsoft.com/office/drawing/2014/main" id="{7DD3081D-4331-F33B-F421-4307C2F7E272}"/>
              </a:ext>
            </a:extLst>
          </p:cNvPr>
          <p:cNvPicPr>
            <a:picLocks noChangeAspect="1"/>
          </p:cNvPicPr>
          <p:nvPr/>
        </p:nvPicPr>
        <p:blipFill>
          <a:blip r:embed="rId3"/>
          <a:srcRect l="3795" r="-5" b="-5"/>
          <a:stretch>
            <a:fillRect/>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B216E702-EA33-4530-3848-8F6B3987DD98}"/>
              </a:ext>
            </a:extLst>
          </p:cNvPr>
          <p:cNvSpPr txBox="1"/>
          <p:nvPr/>
        </p:nvSpPr>
        <p:spPr>
          <a:xfrm>
            <a:off x="9009089" y="6006241"/>
            <a:ext cx="2968052" cy="646331"/>
          </a:xfrm>
          <a:prstGeom prst="rect">
            <a:avLst/>
          </a:prstGeom>
          <a:noFill/>
        </p:spPr>
        <p:txBody>
          <a:bodyPr wrap="square" rtlCol="0">
            <a:spAutoFit/>
          </a:bodyPr>
          <a:lstStyle/>
          <a:p>
            <a:pPr algn="ctr"/>
            <a:r>
              <a:rPr lang="en-GB" dirty="0"/>
              <a:t>Kaneez Raza (2604203)</a:t>
            </a:r>
          </a:p>
          <a:p>
            <a:endParaRPr lang="en-GB" dirty="0"/>
          </a:p>
        </p:txBody>
      </p:sp>
    </p:spTree>
    <p:extLst>
      <p:ext uri="{BB962C8B-B14F-4D97-AF65-F5344CB8AC3E}">
        <p14:creationId xmlns:p14="http://schemas.microsoft.com/office/powerpoint/2010/main" val="1226112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onitoring Design &amp; Evaluation - ESSA">
            <a:extLst>
              <a:ext uri="{FF2B5EF4-FFF2-40B4-BE49-F238E27FC236}">
                <a16:creationId xmlns:a16="http://schemas.microsoft.com/office/drawing/2014/main" id="{7E391231-01B6-CA95-D483-AA5E7C5C0C05}"/>
              </a:ext>
            </a:extLst>
          </p:cNvPr>
          <p:cNvPicPr>
            <a:picLocks noChangeAspect="1"/>
          </p:cNvPicPr>
          <p:nvPr/>
        </p:nvPicPr>
        <p:blipFill>
          <a:blip r:embed="rId3"/>
          <a:stretch>
            <a:fillRect/>
          </a:stretch>
        </p:blipFill>
        <p:spPr>
          <a:xfrm>
            <a:off x="6541053" y="1252542"/>
            <a:ext cx="4777381" cy="418020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 name="Title 1">
            <a:extLst>
              <a:ext uri="{FF2B5EF4-FFF2-40B4-BE49-F238E27FC236}">
                <a16:creationId xmlns:a16="http://schemas.microsoft.com/office/drawing/2014/main" id="{3058352E-C2D4-1EBB-6609-C680A2D8C72F}"/>
              </a:ext>
            </a:extLst>
          </p:cNvPr>
          <p:cNvSpPr>
            <a:spLocks noGrp="1"/>
          </p:cNvSpPr>
          <p:nvPr>
            <p:ph type="title"/>
          </p:nvPr>
        </p:nvSpPr>
        <p:spPr>
          <a:xfrm>
            <a:off x="838201" y="479493"/>
            <a:ext cx="5257800" cy="1325563"/>
          </a:xfrm>
        </p:spPr>
        <p:txBody>
          <a:bodyPr>
            <a:normAutofit/>
          </a:bodyPr>
          <a:lstStyle/>
          <a:p>
            <a:pPr algn="ctr"/>
            <a:r>
              <a:rPr lang="en-US" sz="3700">
                <a:latin typeface="Times New Roman"/>
                <a:cs typeface="Times New Roman"/>
              </a:rPr>
              <a:t>Monitoring and Continuous Improvement</a:t>
            </a:r>
            <a:endParaRPr lang="en-US" sz="3700"/>
          </a:p>
        </p:txBody>
      </p:sp>
      <p:sp>
        <p:nvSpPr>
          <p:cNvPr id="3" name="Content Placeholder 2">
            <a:extLst>
              <a:ext uri="{FF2B5EF4-FFF2-40B4-BE49-F238E27FC236}">
                <a16:creationId xmlns:a16="http://schemas.microsoft.com/office/drawing/2014/main" id="{960F698D-702E-91E5-0C7B-A97E0F302BDF}"/>
              </a:ext>
            </a:extLst>
          </p:cNvPr>
          <p:cNvSpPr>
            <a:spLocks noGrp="1"/>
          </p:cNvSpPr>
          <p:nvPr>
            <p:ph idx="1"/>
          </p:nvPr>
        </p:nvSpPr>
        <p:spPr>
          <a:xfrm>
            <a:off x="838201" y="1984443"/>
            <a:ext cx="5257800" cy="4192520"/>
          </a:xfrm>
        </p:spPr>
        <p:txBody>
          <a:bodyPr vert="horz" lIns="91440" tIns="45720" rIns="91440" bIns="45720" rtlCol="0" anchor="t">
            <a:normAutofit/>
          </a:bodyPr>
          <a:lstStyle/>
          <a:p>
            <a:pPr algn="just"/>
            <a:r>
              <a:rPr lang="en-GB" sz="2000">
                <a:latin typeface="Times New Roman" panose="02020603050405020304" pitchFamily="18" charset="0"/>
                <a:ea typeface="+mn-lt"/>
                <a:cs typeface="Times New Roman" panose="02020603050405020304" pitchFamily="18" charset="0"/>
              </a:rPr>
              <a:t>Track unresponsive updates, monthly adoption, response time.</a:t>
            </a:r>
            <a:endParaRPr lang="en-US" sz="2000">
              <a:latin typeface="Times New Roman" panose="02020603050405020304" pitchFamily="18" charset="0"/>
              <a:ea typeface="+mn-lt"/>
              <a:cs typeface="Times New Roman" panose="02020603050405020304" pitchFamily="18" charset="0"/>
            </a:endParaRPr>
          </a:p>
          <a:p>
            <a:pPr algn="just"/>
            <a:r>
              <a:rPr lang="en-GB" sz="2000">
                <a:latin typeface="Times New Roman" panose="02020603050405020304" pitchFamily="18" charset="0"/>
                <a:ea typeface="+mn-lt"/>
                <a:cs typeface="Times New Roman" panose="02020603050405020304" pitchFamily="18" charset="0"/>
              </a:rPr>
              <a:t>Comparison of post pilot results with predefined baseline performances.</a:t>
            </a:r>
            <a:endParaRPr lang="en-US" sz="2000">
              <a:latin typeface="Times New Roman" panose="02020603050405020304" pitchFamily="18" charset="0"/>
              <a:cs typeface="Times New Roman" panose="02020603050405020304" pitchFamily="18" charset="0"/>
            </a:endParaRPr>
          </a:p>
          <a:p>
            <a:pPr algn="just"/>
            <a:r>
              <a:rPr lang="en-GB" sz="2000">
                <a:latin typeface="Times New Roman" panose="02020603050405020304" pitchFamily="18" charset="0"/>
                <a:ea typeface="+mn-lt"/>
                <a:cs typeface="Times New Roman" panose="02020603050405020304" pitchFamily="18" charset="0"/>
              </a:rPr>
              <a:t>Obtain employee remarks on usability and workload every 3 months.</a:t>
            </a:r>
            <a:endParaRPr lang="en-US" sz="2000">
              <a:latin typeface="Times New Roman" panose="02020603050405020304" pitchFamily="18" charset="0"/>
              <a:cs typeface="Times New Roman" panose="02020603050405020304" pitchFamily="18" charset="0"/>
            </a:endParaRPr>
          </a:p>
          <a:p>
            <a:pPr algn="just"/>
            <a:r>
              <a:rPr lang="en-GB" sz="2000">
                <a:latin typeface="Times New Roman" panose="02020603050405020304" pitchFamily="18" charset="0"/>
                <a:ea typeface="+mn-lt"/>
                <a:cs typeface="Times New Roman" panose="02020603050405020304" pitchFamily="18" charset="0"/>
              </a:rPr>
              <a:t>Audit governance with regard to confidentiality accidents and authorisations (Stanley et al., 2024).</a:t>
            </a:r>
            <a:endParaRPr lang="en-US" sz="2000">
              <a:latin typeface="Times New Roman" panose="02020603050405020304" pitchFamily="18" charset="0"/>
              <a:cs typeface="Times New Roman" panose="02020603050405020304" pitchFamily="18" charset="0"/>
            </a:endParaRPr>
          </a:p>
          <a:p>
            <a:pPr algn="just"/>
            <a:r>
              <a:rPr lang="en-GB" sz="2000">
                <a:latin typeface="Times New Roman" panose="02020603050405020304" pitchFamily="18" charset="0"/>
                <a:ea typeface="+mn-lt"/>
                <a:cs typeface="Times New Roman" panose="02020603050405020304" pitchFamily="18" charset="0"/>
              </a:rPr>
              <a:t>Scale effective practices and rectify communication issues arising in the process (PwC, 2024).</a:t>
            </a:r>
            <a:endParaRPr lang="en-US" sz="200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B1588787-65C5-079F-B0E0-494B9C8CBADD}"/>
              </a:ext>
            </a:extLst>
          </p:cNvPr>
          <p:cNvSpPr txBox="1"/>
          <p:nvPr/>
        </p:nvSpPr>
        <p:spPr>
          <a:xfrm>
            <a:off x="9009089" y="6006241"/>
            <a:ext cx="2968052" cy="646331"/>
          </a:xfrm>
          <a:prstGeom prst="rect">
            <a:avLst/>
          </a:prstGeom>
          <a:noFill/>
        </p:spPr>
        <p:txBody>
          <a:bodyPr wrap="square" rtlCol="0">
            <a:spAutoFit/>
          </a:bodyPr>
          <a:lstStyle/>
          <a:p>
            <a:pPr algn="ctr"/>
            <a:r>
              <a:rPr lang="en-GB" dirty="0"/>
              <a:t>Kaneez Raza (2604203)</a:t>
            </a:r>
          </a:p>
          <a:p>
            <a:endParaRPr lang="en-GB" dirty="0"/>
          </a:p>
        </p:txBody>
      </p:sp>
    </p:spTree>
    <p:extLst>
      <p:ext uri="{BB962C8B-B14F-4D97-AF65-F5344CB8AC3E}">
        <p14:creationId xmlns:p14="http://schemas.microsoft.com/office/powerpoint/2010/main" val="2687382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8289E-1F26-92CC-1247-F2295C61A98F}"/>
              </a:ext>
            </a:extLst>
          </p:cNvPr>
          <p:cNvSpPr>
            <a:spLocks noGrp="1"/>
          </p:cNvSpPr>
          <p:nvPr>
            <p:ph type="title"/>
          </p:nvPr>
        </p:nvSpPr>
        <p:spPr>
          <a:xfrm>
            <a:off x="838200" y="365126"/>
            <a:ext cx="10515600" cy="489314"/>
          </a:xfrm>
        </p:spPr>
        <p:txBody>
          <a:bodyPr>
            <a:normAutofit/>
          </a:bodyPr>
          <a:lstStyle/>
          <a:p>
            <a:pPr algn="ctr"/>
            <a:r>
              <a:rPr lang="en-GB" sz="2400" b="1" dirty="0"/>
              <a:t>Reference list</a:t>
            </a:r>
            <a:endParaRPr lang="en-GB" sz="2400" dirty="0"/>
          </a:p>
        </p:txBody>
      </p:sp>
      <p:sp>
        <p:nvSpPr>
          <p:cNvPr id="3" name="Content Placeholder 2">
            <a:extLst>
              <a:ext uri="{FF2B5EF4-FFF2-40B4-BE49-F238E27FC236}">
                <a16:creationId xmlns:a16="http://schemas.microsoft.com/office/drawing/2014/main" id="{DC001A4A-2534-F48D-6713-A3D783580B45}"/>
              </a:ext>
            </a:extLst>
          </p:cNvPr>
          <p:cNvSpPr>
            <a:spLocks noGrp="1"/>
          </p:cNvSpPr>
          <p:nvPr>
            <p:ph idx="1"/>
          </p:nvPr>
        </p:nvSpPr>
        <p:spPr>
          <a:xfrm>
            <a:off x="838200" y="854440"/>
            <a:ext cx="10515600" cy="4351338"/>
          </a:xfrm>
        </p:spPr>
        <p:txBody>
          <a:bodyPr>
            <a:noAutofit/>
          </a:bodyPr>
          <a:lstStyle/>
          <a:p>
            <a:r>
              <a:rPr lang="en-GB" sz="1200" dirty="0"/>
              <a:t>Arora, V. (2005). Communication failures in patient sign-out and suggestions for improvement: A critical incident analysis. </a:t>
            </a:r>
            <a:r>
              <a:rPr lang="en-GB" sz="1200" i="1" dirty="0"/>
              <a:t>Quality and Safety in Health Care</a:t>
            </a:r>
            <a:r>
              <a:rPr lang="en-GB" sz="1200" dirty="0"/>
              <a:t>, 14(6), pp.401–407. doi:10.1136/qshc.2005.015107.</a:t>
            </a:r>
          </a:p>
          <a:p>
            <a:r>
              <a:rPr lang="en-GB" sz="1200" dirty="0"/>
              <a:t>Employment Hero (2022). </a:t>
            </a:r>
            <a:r>
              <a:rPr lang="en-GB" sz="1200" i="1" dirty="0"/>
              <a:t>Communication in the workplace: 8 Effective techniques</a:t>
            </a:r>
            <a:r>
              <a:rPr lang="en-GB" sz="1200" dirty="0"/>
              <a:t>. [online] United Kingdom. Available at: https://employmenthero.com/uk/blog/communication-in-the-workplace/ </a:t>
            </a:r>
          </a:p>
          <a:p>
            <a:r>
              <a:rPr lang="en-GB" sz="1200" dirty="0" err="1"/>
              <a:t>Engagedly</a:t>
            </a:r>
            <a:r>
              <a:rPr lang="en-GB" sz="1200" dirty="0"/>
              <a:t> (2026). </a:t>
            </a:r>
            <a:r>
              <a:rPr lang="en-GB" sz="1200" i="1" dirty="0" err="1"/>
              <a:t>Engagedly</a:t>
            </a:r>
            <a:r>
              <a:rPr lang="en-GB" sz="1200" i="1" dirty="0"/>
              <a:t> FX - case studies of effective employer and employee communication (blog post)</a:t>
            </a:r>
            <a:r>
              <a:rPr lang="en-GB" sz="1200" dirty="0"/>
              <a:t>. [online] Engagedly.com. Available at: https://frontline.engagedly.com/blog/case-studies-of-effective-employer-and-employee-communication </a:t>
            </a:r>
          </a:p>
          <a:p>
            <a:r>
              <a:rPr lang="en-GB" sz="1200" dirty="0" err="1"/>
              <a:t>Frennert</a:t>
            </a:r>
            <a:r>
              <a:rPr lang="en-GB" sz="1200" dirty="0"/>
              <a:t>, S., Petersson, L. and </a:t>
            </a:r>
            <a:r>
              <a:rPr lang="en-GB" sz="1200" dirty="0" err="1"/>
              <a:t>Erlingsdottir</a:t>
            </a:r>
            <a:r>
              <a:rPr lang="en-GB" sz="1200" dirty="0"/>
              <a:t>, G. (2023). More work for nurses: The ironies of eHealth. </a:t>
            </a:r>
            <a:r>
              <a:rPr lang="en-GB" sz="1200" i="1" dirty="0"/>
              <a:t>BMC Health Services Research</a:t>
            </a:r>
            <a:r>
              <a:rPr lang="en-GB" sz="1200" dirty="0"/>
              <a:t>, 23(1). doi:10.1186/s12913-023-09418-3.</a:t>
            </a:r>
          </a:p>
          <a:p>
            <a:r>
              <a:rPr lang="en-GB" sz="1200" dirty="0" err="1"/>
              <a:t>GrandviewResearch</a:t>
            </a:r>
            <a:r>
              <a:rPr lang="en-GB" sz="1200" dirty="0"/>
              <a:t> (2024). </a:t>
            </a:r>
            <a:r>
              <a:rPr lang="en-GB" sz="1200" i="1" dirty="0"/>
              <a:t>Enterprise collaboration market size | industry report, 2030</a:t>
            </a:r>
            <a:r>
              <a:rPr lang="en-GB" sz="1200" dirty="0"/>
              <a:t>. [online] </a:t>
            </a:r>
            <a:r>
              <a:rPr lang="en-GB" sz="1200" dirty="0" err="1"/>
              <a:t>GrandviewResearch</a:t>
            </a:r>
            <a:r>
              <a:rPr lang="en-GB" sz="1200" dirty="0"/>
              <a:t>. Available at: https://www.grandviewresearch.com/industry-analysis/enterprise-collaboration-market-report </a:t>
            </a:r>
          </a:p>
          <a:p>
            <a:r>
              <a:rPr lang="en-GB" sz="1200" dirty="0"/>
              <a:t>Hansen, J.E., </a:t>
            </a:r>
            <a:r>
              <a:rPr lang="en-GB" sz="1200" dirty="0" err="1"/>
              <a:t>Lazow</a:t>
            </a:r>
            <a:r>
              <a:rPr lang="en-GB" sz="1200" dirty="0"/>
              <a:t>, M. and Hagedorn, P.A. (2018). Reducing interdisciplinary communication failures through secure text messaging: A quality improvement project. </a:t>
            </a:r>
            <a:r>
              <a:rPr lang="en-GB" sz="1200" i="1" dirty="0" err="1"/>
              <a:t>Pediatric</a:t>
            </a:r>
            <a:r>
              <a:rPr lang="en-GB" sz="1200" i="1" dirty="0"/>
              <a:t> Quality &amp; Safety</a:t>
            </a:r>
            <a:r>
              <a:rPr lang="en-GB" sz="1200" dirty="0"/>
              <a:t>, 3(1), p.e053. doi:10.1097/pq9.0000000000000053.</a:t>
            </a:r>
          </a:p>
          <a:p>
            <a:r>
              <a:rPr lang="en-GB" sz="1200" dirty="0"/>
              <a:t>Healthcare business collaboration tools market report, 2030. (2024). </a:t>
            </a:r>
            <a:r>
              <a:rPr lang="en-GB" sz="1200" i="1" dirty="0"/>
              <a:t>Grandview Research</a:t>
            </a:r>
            <a:r>
              <a:rPr lang="en-GB" sz="1200" dirty="0"/>
              <a:t>. [online] Available at: https://www.grandviewresearch.com/industry-analysis/healthcare-business-collaboration-tools-market-report </a:t>
            </a:r>
          </a:p>
          <a:p>
            <a:r>
              <a:rPr lang="en-GB" sz="1200" dirty="0"/>
              <a:t>Jensen, L.W.H., Rahbek, O., Lauritsen, R.E.K., Kold, S. and Dinesen, B. (2024). Health care professionals’ perspectives before and after use of </a:t>
            </a:r>
            <a:r>
              <a:rPr lang="en-GB" sz="1200" dirty="0" err="1"/>
              <a:t>eDialogue</a:t>
            </a:r>
            <a:r>
              <a:rPr lang="en-GB" sz="1200" dirty="0"/>
              <a:t> for team-based digital communication across settings: Qualitative study. </a:t>
            </a:r>
            <a:r>
              <a:rPr lang="en-GB" sz="1200" i="1" dirty="0"/>
              <a:t>JMIR Human Factors</a:t>
            </a:r>
            <a:r>
              <a:rPr lang="en-GB" sz="1200" dirty="0"/>
              <a:t>, 11(1), p.e53391. </a:t>
            </a:r>
            <a:r>
              <a:rPr lang="en-GB" sz="1200" dirty="0" err="1"/>
              <a:t>doi:https</a:t>
            </a:r>
            <a:r>
              <a:rPr lang="en-GB" sz="1200" dirty="0"/>
              <a:t>://doi.org/10.2196/53391.</a:t>
            </a:r>
          </a:p>
          <a:p>
            <a:r>
              <a:rPr lang="en-GB" sz="1200" dirty="0"/>
              <a:t>PwC (2024). </a:t>
            </a:r>
            <a:r>
              <a:rPr lang="en-GB" sz="1200" i="1" dirty="0"/>
              <a:t>EMEA workforce hopes and fears survey 2024</a:t>
            </a:r>
            <a:r>
              <a:rPr lang="en-GB" sz="1200" dirty="0"/>
              <a:t>. [online] PwC. Available at: https://www.pwc.com/gx/en/services/workforce/emea-workforce-hopes-and-fears-survey.html </a:t>
            </a:r>
          </a:p>
          <a:p>
            <a:r>
              <a:rPr lang="en-GB" sz="1200" dirty="0"/>
              <a:t>Riva, M.E.M.- La, Bedoya, V.H.F., Vega, J.A.S., Cabrera, H.G.O., Salazar, R.V.G. and Meneses, G. di D.O. (2025). Enhancing healthcare efficiency: The relationship between effective communication and teamwork among nurses in Peru. </a:t>
            </a:r>
            <a:r>
              <a:rPr lang="en-GB" sz="1200" i="1" dirty="0"/>
              <a:t>Nursing Reports</a:t>
            </a:r>
            <a:r>
              <a:rPr lang="en-GB" sz="1200" dirty="0"/>
              <a:t>, 15(2), pp.1–13. </a:t>
            </a:r>
            <a:r>
              <a:rPr lang="en-GB" sz="1200" dirty="0" err="1"/>
              <a:t>doi:https</a:t>
            </a:r>
            <a:r>
              <a:rPr lang="en-GB" sz="1200" dirty="0"/>
              <a:t>://doi.org/10.3390/nursrep15020059.</a:t>
            </a:r>
          </a:p>
          <a:p>
            <a:r>
              <a:rPr lang="en-GB" sz="1200" dirty="0"/>
              <a:t>Russell, S., Stocker, R., Cockshott, Z., Mason, S., Knight, J., Hanratty, B. and Preston, N. (2025). Use of a digital application to enhance communication and triage between care homes and National Health Service Community Services in the United Kingdom: A qualitative evaluation. </a:t>
            </a:r>
            <a:r>
              <a:rPr lang="en-GB" sz="1200" i="1" dirty="0"/>
              <a:t>BMC Geriatrics</a:t>
            </a:r>
            <a:r>
              <a:rPr lang="en-GB" sz="1200" dirty="0"/>
              <a:t>, 25(1). doi:10.1186/s12877-025-06217-9.</a:t>
            </a:r>
          </a:p>
          <a:p>
            <a:r>
              <a:rPr lang="en-GB" sz="1200" dirty="0"/>
              <a:t>S., S., Finucane, A., Thompson, A. and Nwosu, A.C. (2024). How can technology be used to support communication in palliative care beyond the COVID-19 pandemic: A mixed-methods national survey of palliative care healthcare professionals. </a:t>
            </a:r>
            <a:r>
              <a:rPr lang="en-GB" sz="1200" i="1" dirty="0"/>
              <a:t>BMC Palliative Care</a:t>
            </a:r>
            <a:r>
              <a:rPr lang="en-GB" sz="1200" dirty="0"/>
              <a:t>, 23(23). </a:t>
            </a:r>
            <a:r>
              <a:rPr lang="en-GB" sz="1200" dirty="0" err="1"/>
              <a:t>doi:https</a:t>
            </a:r>
            <a:r>
              <a:rPr lang="en-GB" sz="1200" dirty="0"/>
              <a:t>://doi.org/10.1186/s12904-024-01372-z.</a:t>
            </a:r>
          </a:p>
        </p:txBody>
      </p:sp>
    </p:spTree>
    <p:extLst>
      <p:ext uri="{BB962C8B-B14F-4D97-AF65-F5344CB8AC3E}">
        <p14:creationId xmlns:p14="http://schemas.microsoft.com/office/powerpoint/2010/main" val="8030895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76</TotalTime>
  <Words>2699</Words>
  <Application>Microsoft Office PowerPoint</Application>
  <PresentationFormat>Widescreen</PresentationFormat>
  <Paragraphs>137</Paragraphs>
  <Slides>17</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Aptos Display</vt:lpstr>
      <vt:lpstr>Arial</vt:lpstr>
      <vt:lpstr>Calibri</vt:lpstr>
      <vt:lpstr>Calisto MT</vt:lpstr>
      <vt:lpstr>Times New Roman</vt:lpstr>
      <vt:lpstr>Office Theme</vt:lpstr>
      <vt:lpstr>  Digital Skills and Research Methods (LCHS4007_BIRM)  </vt:lpstr>
      <vt:lpstr>What their chosen workplace task involves </vt:lpstr>
      <vt:lpstr>Staff communication and daily updates</vt:lpstr>
      <vt:lpstr>Case study: engaging patients&amp; carers in mental health care</vt:lpstr>
      <vt:lpstr>WHICH TOOL IS MOST SUITABLE?</vt:lpstr>
      <vt:lpstr>WHY IS MICROSOFT TEAMS SUITABLE?</vt:lpstr>
      <vt:lpstr>They can also Use:</vt:lpstr>
      <vt:lpstr>A Problem with Communication</vt:lpstr>
      <vt:lpstr>How Teams Improves Daily Communication </vt:lpstr>
      <vt:lpstr>How Teams Improves Daily Communication </vt:lpstr>
      <vt:lpstr>How Teams Improves Daily Communication </vt:lpstr>
      <vt:lpstr>Advantages: Communication and Coordination</vt:lpstr>
      <vt:lpstr>Advantages: Efficiency and Knowledge Sharing</vt:lpstr>
      <vt:lpstr>Limitations and Governance Risks.</vt:lpstr>
      <vt:lpstr>Recommended Phased Implementation</vt:lpstr>
      <vt:lpstr>Monitoring and Continuous Improvement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Hasibha Akhtar (2604217)</dc:creator>
  <cp:lastModifiedBy>Farzana Qadeer (2606329)</cp:lastModifiedBy>
  <cp:revision>52</cp:revision>
  <dcterms:created xsi:type="dcterms:W3CDTF">2026-09-25T15:56:07Z</dcterms:created>
  <dcterms:modified xsi:type="dcterms:W3CDTF">2026-10-11T23:20:57Z</dcterms:modified>
</cp:coreProperties>
</file>