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9" r:id="rId1"/>
  </p:sldMasterIdLst>
  <p:notesMasterIdLst>
    <p:notesMasterId r:id="rId11"/>
  </p:notesMasterIdLst>
  <p:sldIdLst>
    <p:sldId id="257" r:id="rId2"/>
    <p:sldId id="265" r:id="rId3"/>
    <p:sldId id="266" r:id="rId4"/>
    <p:sldId id="260" r:id="rId5"/>
    <p:sldId id="261" r:id="rId6"/>
    <p:sldId id="262" r:id="rId7"/>
    <p:sldId id="263" r:id="rId8"/>
    <p:sldId id="264"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urjahan Begum" initials="NB" lastIdx="2" clrIdx="0">
    <p:extLst>
      <p:ext uri="{19B8F6BF-5375-455C-9EA6-DF929625EA0E}">
        <p15:presenceInfo xmlns:p15="http://schemas.microsoft.com/office/powerpoint/2012/main" userId="S::1912210@student.uwtsd.ac.uk::d5007cc8-f46f-46dd-b7f1-06222d66664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62BECF-B06E-B144-B3C0-7400AD7D72FB}" v="82" dt="2023-03-21T01:59:08.357"/>
    <p1510:client id="{E7B80297-8407-35C9-798A-43C4C3A49679}" v="6724" dt="2023-03-21T02:02:58.742"/>
    <p1510:client id="{F331C80F-1ED1-1A26-F473-39F7A332721A}" v="1" dt="2023-03-20T07:59:41.8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presProps" Target="presProps.xml" Id="rId13" /><Relationship Type="http://schemas.microsoft.com/office/2015/10/relationships/revisionInfo" Target="revisionInfo.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commentAuthors" Target="commentAuthors.xml" Id="rId12" /><Relationship Type="http://schemas.openxmlformats.org/officeDocument/2006/relationships/slide" Target="slides/slide1.xml" Id="rId2" /><Relationship Type="http://schemas.openxmlformats.org/officeDocument/2006/relationships/tableStyles" Target="tableStyle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notesMaster" Target="notesMasters/notesMaster1.xml" Id="rId11" /><Relationship Type="http://schemas.openxmlformats.org/officeDocument/2006/relationships/slide" Target="slides/slide4.xml" Id="rId5" /><Relationship Type="http://schemas.openxmlformats.org/officeDocument/2006/relationships/theme" Target="theme/theme1.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viewProps" Target="viewProps.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E5A78F-3183-499D-974A-4D76794D2B8F}" type="datetimeFigureOut">
              <a:t>3/20/2023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9BEDBE-1935-46EC-A24F-2C7CBA5B37E5}" type="slidenum">
              <a:t>‹#›</a:t>
            </a:fld>
            <a:endParaRPr lang="en-GB"/>
          </a:p>
        </p:txBody>
      </p:sp>
    </p:spTree>
    <p:extLst>
      <p:ext uri="{BB962C8B-B14F-4D97-AF65-F5344CB8AC3E}">
        <p14:creationId xmlns:p14="http://schemas.microsoft.com/office/powerpoint/2010/main" val="2493001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Today I will be presenting you with research, evaluated information in the future developments on three key marketing management theories and topics based around Tesco's PLC. Tesco's usage of Porter's five forces will serve as the foundation for the first marketing management theory of discussion, followed by a literature review on Market segmentation and the third and final review and discussion will emphasis on the </a:t>
            </a:r>
            <a:r>
              <a:rPr lang="en-US" err="1"/>
              <a:t>organisation's</a:t>
            </a:r>
            <a:r>
              <a:rPr lang="en-US"/>
              <a:t> overall Total Quality Management.</a:t>
            </a:r>
            <a:endParaRPr lang="en-US">
              <a:cs typeface="Calibri"/>
            </a:endParaRPr>
          </a:p>
        </p:txBody>
      </p:sp>
      <p:sp>
        <p:nvSpPr>
          <p:cNvPr id="4" name="Slide Number Placeholder 3"/>
          <p:cNvSpPr>
            <a:spLocks noGrp="1"/>
          </p:cNvSpPr>
          <p:nvPr>
            <p:ph type="sldNum" sz="quarter" idx="5"/>
          </p:nvPr>
        </p:nvSpPr>
        <p:spPr/>
        <p:txBody>
          <a:bodyPr/>
          <a:lstStyle/>
          <a:p>
            <a:fld id="{259BEDBE-1935-46EC-A24F-2C7CBA5B37E5}" type="slidenum">
              <a:rPr lang="en-GB"/>
              <a:t>3</a:t>
            </a:fld>
            <a:endParaRPr lang="en-GB"/>
          </a:p>
        </p:txBody>
      </p:sp>
    </p:spTree>
    <p:extLst>
      <p:ext uri="{BB962C8B-B14F-4D97-AF65-F5344CB8AC3E}">
        <p14:creationId xmlns:p14="http://schemas.microsoft.com/office/powerpoint/2010/main" val="2054674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Tesco plc is a British multinational groceries and general merchandise retailer headquartered in Welwyn Garden City, England. In 2011 it was the third-largest retailer in the world measured by gross revenues and the ninth-largest in the world measured by revenues. The Porter’s Five Forces Framework is used in Tesco  to analyse the external forces affecting their business. Tesco, along with competitors like Asda, Sainsbury’s, and other supermarkets, erected high barriers to entry within their sector in response to the danger of entry into their market (Research Papers, 2007). An illustration of Tesco’s success in a particular product sector shows that a new supermarket would struggle to locate a reasonable supplier. This would imply that Tesco benefits from economies of scale by purchasing in large quantities.</a:t>
            </a:r>
            <a:endParaRPr lang="en-US">
              <a:cs typeface="Calibri"/>
            </a:endParaRPr>
          </a:p>
        </p:txBody>
      </p:sp>
      <p:sp>
        <p:nvSpPr>
          <p:cNvPr id="4" name="Slide Number Placeholder 3"/>
          <p:cNvSpPr>
            <a:spLocks noGrp="1"/>
          </p:cNvSpPr>
          <p:nvPr>
            <p:ph type="sldNum" sz="quarter" idx="5"/>
          </p:nvPr>
        </p:nvSpPr>
        <p:spPr/>
        <p:txBody>
          <a:bodyPr/>
          <a:lstStyle/>
          <a:p>
            <a:fld id="{259BEDBE-1935-46EC-A24F-2C7CBA5B37E5}" type="slidenum">
              <a:rPr lang="en-GB"/>
              <a:t>4</a:t>
            </a:fld>
            <a:endParaRPr lang="en-GB"/>
          </a:p>
        </p:txBody>
      </p:sp>
    </p:spTree>
    <p:extLst>
      <p:ext uri="{BB962C8B-B14F-4D97-AF65-F5344CB8AC3E}">
        <p14:creationId xmlns:p14="http://schemas.microsoft.com/office/powerpoint/2010/main" val="1142891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Due to individual differences in requirements and desires, Tesco's products and services cannot be equally appealing to all customers. As a result Tesco's use techniques like market segmentation and targeting.(Dudovskiy, 2016).</a:t>
            </a:r>
            <a:endParaRPr lang="en-US">
              <a:cs typeface="Calibri"/>
            </a:endParaRPr>
          </a:p>
          <a:p>
            <a:r>
              <a:rPr lang="en-US">
                <a:cs typeface="Calibri"/>
              </a:rPr>
              <a:t>Tesco employs a variety of positioning methods to draw in its target market such as </a:t>
            </a:r>
            <a:r>
              <a:rPr lang="en-US" b="1">
                <a:cs typeface="Calibri"/>
              </a:rPr>
              <a:t>experimental positioning</a:t>
            </a:r>
            <a:r>
              <a:rPr lang="en-US">
                <a:cs typeface="Calibri"/>
              </a:rPr>
              <a:t>, is about giving the clients stimulation on a sensory or cognitive level. Tesco primarily targets its clients with experience positioning for it's health and beauty product line. Furthermore Tesco uses </a:t>
            </a:r>
            <a:r>
              <a:rPr lang="en-US" b="1">
                <a:cs typeface="Calibri"/>
              </a:rPr>
              <a:t>Multi segment positioning</a:t>
            </a:r>
            <a:r>
              <a:rPr lang="en-US">
                <a:cs typeface="Calibri"/>
              </a:rPr>
              <a:t> </a:t>
            </a:r>
          </a:p>
          <a:p>
            <a:r>
              <a:rPr lang="en-US">
                <a:cs typeface="Calibri"/>
              </a:rPr>
              <a:t> Is a different type of positioning that uses multiple items to simultaneously target many segments extensively for example , the Tesco </a:t>
            </a:r>
            <a:r>
              <a:rPr lang="en-US" err="1">
                <a:cs typeface="Calibri"/>
              </a:rPr>
              <a:t>Technika</a:t>
            </a:r>
            <a:r>
              <a:rPr lang="en-US">
                <a:cs typeface="Calibri"/>
              </a:rPr>
              <a:t> TV is positioned to target a customer segment that is very cost- conscious. Tesco also sells the Samsung 48 inch smart curved Wi-fi built in LED TV with </a:t>
            </a:r>
            <a:r>
              <a:rPr lang="en-US" err="1">
                <a:cs typeface="Calibri"/>
              </a:rPr>
              <a:t>Freeview</a:t>
            </a:r>
            <a:r>
              <a:rPr lang="en-US">
                <a:cs typeface="Calibri"/>
              </a:rPr>
              <a:t> HD to target a different customer segment that is willing to pay more for higher-quality goods.</a:t>
            </a:r>
          </a:p>
        </p:txBody>
      </p:sp>
      <p:sp>
        <p:nvSpPr>
          <p:cNvPr id="4" name="Slide Number Placeholder 3"/>
          <p:cNvSpPr>
            <a:spLocks noGrp="1"/>
          </p:cNvSpPr>
          <p:nvPr>
            <p:ph type="sldNum" sz="quarter" idx="5"/>
          </p:nvPr>
        </p:nvSpPr>
        <p:spPr/>
        <p:txBody>
          <a:bodyPr/>
          <a:lstStyle/>
          <a:p>
            <a:fld id="{259BEDBE-1935-46EC-A24F-2C7CBA5B37E5}" type="slidenum">
              <a:rPr lang="en-GB"/>
              <a:t>5</a:t>
            </a:fld>
            <a:endParaRPr lang="en-GB"/>
          </a:p>
        </p:txBody>
      </p:sp>
    </p:spTree>
    <p:extLst>
      <p:ext uri="{BB962C8B-B14F-4D97-AF65-F5344CB8AC3E}">
        <p14:creationId xmlns:p14="http://schemas.microsoft.com/office/powerpoint/2010/main" val="3490254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Tesco organisation implemented overall quality management strategies to raise the quality of its goods and services offered to the target market. With the aid of such methods, they were able to increase customer satisfaction because the problems within the firm were eliminated and successfully resolved (</a:t>
            </a:r>
            <a:r>
              <a:rPr lang="en-GB" err="1">
                <a:cs typeface="Calibri"/>
              </a:rPr>
              <a:t>Desklib</a:t>
            </a:r>
            <a:r>
              <a:rPr lang="en-GB">
                <a:cs typeface="Calibri"/>
              </a:rPr>
              <a:t>, 2023). The company’s manufacturing division was the first division where these tools and techniques were used to determine success. Following this, the company’s services division also started using the quality management techniques. The company employed a variety of TQM tactics, including customer-focused strategies, statistical process control, management-based rewards structures, etc. In addition, numerous tools were put into place in the company (</a:t>
            </a:r>
            <a:r>
              <a:rPr lang="en-GB" err="1">
                <a:cs typeface="Calibri"/>
              </a:rPr>
              <a:t>Asiah</a:t>
            </a:r>
            <a:r>
              <a:rPr lang="en-GB">
                <a:cs typeface="Calibri"/>
              </a:rPr>
              <a:t> Omar 2013). These resources assisted the business in conducting market research and gathering feedback on the demand for its goods and services.</a:t>
            </a:r>
            <a:endParaRPr lang="en-US">
              <a:cs typeface="Calibri"/>
            </a:endParaRPr>
          </a:p>
        </p:txBody>
      </p:sp>
      <p:sp>
        <p:nvSpPr>
          <p:cNvPr id="4" name="Slide Number Placeholder 3"/>
          <p:cNvSpPr>
            <a:spLocks noGrp="1"/>
          </p:cNvSpPr>
          <p:nvPr>
            <p:ph type="sldNum" sz="quarter" idx="5"/>
          </p:nvPr>
        </p:nvSpPr>
        <p:spPr/>
        <p:txBody>
          <a:bodyPr/>
          <a:lstStyle/>
          <a:p>
            <a:fld id="{259BEDBE-1935-46EC-A24F-2C7CBA5B37E5}" type="slidenum">
              <a:rPr lang="en-GB"/>
              <a:t>6</a:t>
            </a:fld>
            <a:endParaRPr lang="en-GB"/>
          </a:p>
        </p:txBody>
      </p:sp>
    </p:spTree>
    <p:extLst>
      <p:ext uri="{BB962C8B-B14F-4D97-AF65-F5344CB8AC3E}">
        <p14:creationId xmlns:p14="http://schemas.microsoft.com/office/powerpoint/2010/main" val="2996530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59BEDBE-1935-46EC-A24F-2C7CBA5B37E5}" type="slidenum">
              <a:t>7</a:t>
            </a:fld>
            <a:endParaRPr lang="en-GB"/>
          </a:p>
        </p:txBody>
      </p:sp>
    </p:spTree>
    <p:extLst>
      <p:ext uri="{BB962C8B-B14F-4D97-AF65-F5344CB8AC3E}">
        <p14:creationId xmlns:p14="http://schemas.microsoft.com/office/powerpoint/2010/main" val="750264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8D38747-4367-4BD2-8D51-C97E202738E2}" type="datetime1">
              <a:rPr lang="en-US" smtClean="0"/>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047860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C55A3C-5767-4844-A0A3-83778C2E5409}" type="datetime1">
              <a:rPr lang="en-US" smtClean="0"/>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12986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755018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DFCD27C-8599-43EF-BA1D-14DDC1946E06}"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704346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343D99-809A-49C0-96E5-4250D0B498EE}" type="datetime1">
              <a:rPr lang="en-US" smtClean="0"/>
              <a:t>3/20/2023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539521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143DE9B-B678-4EFB-BB7D-A4370204A0B0}" type="datetime1">
              <a:rPr lang="en-US" smtClean="0"/>
              <a:t>3/20/2023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672377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7564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131996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3/20/2023</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47560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23630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099942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6154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9918299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15013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832711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7E833E-1B6D-415F-AD29-75AE8C43BD0D}" type="datetime1">
              <a:rPr lang="en-US" smtClean="0"/>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39940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52596F-08A7-4B70-989A-F2B1CF31E66B}" type="datetime1">
              <a:rPr lang="en-US" smtClean="0"/>
              <a:t>3/20/2023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9275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3/20/2023</a:t>
            </a:fld>
            <a:endParaRPr lang="en-US"/>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819561039"/>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6" r:id="rId12"/>
    <p:sldLayoutId id="2147483811" r:id="rId13"/>
    <p:sldLayoutId id="2147483812" r:id="rId14"/>
    <p:sldLayoutId id="2147483813" r:id="rId15"/>
    <p:sldLayoutId id="2147483814" r:id="rId16"/>
    <p:sldLayoutId id="2147483815"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10000"/>
        </a:lnSpc>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1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7.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7.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7.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hyperlink" Target="https://www.researchgate.net/profile/Philip-Kotler-2/publication/40349508_Marketing_Management/links/543c0ea20cf24a6ddb97d996/Marketing-Management.pdf" TargetMode="External"/><Relationship Id="rId3" Type="http://schemas.openxmlformats.org/officeDocument/2006/relationships/hyperlink" Target="https://www.mindtools.com/at7k8my/porter-s-five-forces" TargetMode="External"/><Relationship Id="rId7" Type="http://schemas.openxmlformats.org/officeDocument/2006/relationships/hyperlink" Target="https://d1wqtxts1xzle7.cloudfront.net/39711570/JMM_Market_Segmentation_ACT___JLD_1987-libre.pdf?1446728702=&amp;response-content-disposition=inline%3B+filename%3DMarket_segmentation.pdf&amp;Expires=1679345479&amp;Signature=GZfkmlex2oCQpdvJvvkeqhd-2wTFcmMBMDx5LVMIYyU2UjvZc2ZhmmIXvuXkoh~g3L-EXAGdnPgXtkBZh9MiKC6yiqqU0XHJxfUfOqNYs6qbhQYuBnOEJGgGSNbkkwXF3gska0FBxOy6HEWd28u0x1YWayMl~Z9FLLpEDUt3QB5nMiq1Tb-QuIZaeqfTPAL8rUpDRsUCyJz3PoC3TvM4F-BzRqnug5Z8BehqX9h-eO9C6entBQv1WB-QF3F-yyGirbtw0PynbbKG0auvei9cJ4v-MH12o4~x0H3fs-LUeBBZtaOYQ3PcI49gnbJ63VcA7pLyoLQqYC8dHKGKTOEzJQ__&amp;Key-Pair-Id=APKAJLOHF5GGSLRBV4ZA" TargetMode="External"/><Relationship Id="rId2" Type="http://schemas.openxmlformats.org/officeDocument/2006/relationships/image" Target="../media/image6.jpeg"/><Relationship Id="rId1" Type="http://schemas.openxmlformats.org/officeDocument/2006/relationships/slideLayout" Target="../slideLayouts/slideLayout4.xml"/><Relationship Id="rId6" Type="http://schemas.openxmlformats.org/officeDocument/2006/relationships/hyperlink" Target="https://www.juran.com/blog/what-is-total-quality-management/" TargetMode="External"/><Relationship Id="rId5" Type="http://schemas.openxmlformats.org/officeDocument/2006/relationships/hyperlink" Target="http://essay.utwente.nl/65339/1/D%C3%A4lken_BA_MB.pdf" TargetMode="External"/><Relationship Id="rId10" Type="http://schemas.openxmlformats.org/officeDocument/2006/relationships/image" Target="../media/image8.jpeg"/><Relationship Id="rId4" Type="http://schemas.openxmlformats.org/officeDocument/2006/relationships/hyperlink" Target="https://equibrandconsulting.com/services/marketing-strategy/segmentation" TargetMode="External"/><Relationship Id="rId9"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s://research-methodology.net/tesco-segmentation-targeting-and-positioning-2/" TargetMode="External"/><Relationship Id="rId2" Type="http://schemas.openxmlformats.org/officeDocument/2006/relationships/image" Target="../media/image6.jpeg"/><Relationship Id="rId1" Type="http://schemas.openxmlformats.org/officeDocument/2006/relationships/slideLayout" Target="../slideLayouts/slideLayout4.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s://desklib.com/document/report-total-quality-management-tes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8156" y="140700"/>
            <a:ext cx="5858228" cy="3457642"/>
          </a:xfrm>
        </p:spPr>
        <p:txBody>
          <a:bodyPr>
            <a:normAutofit fontScale="90000"/>
          </a:bodyPr>
          <a:lstStyle/>
          <a:p>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r>
              <a:rPr lang="en-GB" sz="2600" err="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Nurjahan</a:t>
            </a: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Begum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MBA Masters Of Business</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Administration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Marketing Management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Presentation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type="subTitle" idx="1"/>
          </p:nvPr>
        </p:nvSpPr>
        <p:spPr>
          <a:xfrm>
            <a:off x="1158948" y="3598339"/>
            <a:ext cx="3802268" cy="1675335"/>
          </a:xfrm>
        </p:spPr>
        <p:txBody>
          <a:bodyPr>
            <a:normAutofit/>
          </a:bodyPr>
          <a:lstStyle/>
          <a:p>
            <a:r>
              <a:rPr lang="en-GB" b="1">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Student number-1912210      </a:t>
            </a:r>
          </a:p>
          <a:p>
            <a:r>
              <a:rPr lang="en-GB" b="1">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LCMB7001  </a:t>
            </a:r>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p>
        </p:txBody>
      </p:sp>
      <p:pic>
        <p:nvPicPr>
          <p:cNvPr id="54" name="Picture 4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4"/>
          <a:srcRect l="27423" r="28080" b="-1"/>
          <a:stretch/>
        </p:blipFill>
        <p:spPr>
          <a:xfrm>
            <a:off x="6340767" y="10"/>
            <a:ext cx="5851233" cy="6857990"/>
          </a:xfrm>
          <a:prstGeom prst="rect">
            <a:avLst/>
          </a:prstGeom>
        </p:spPr>
      </p:pic>
      <p:pic>
        <p:nvPicPr>
          <p:cNvPr id="5" name="Picture 6" descr="A picture containing text&#10;&#10;Description automatically generated">
            <a:extLst>
              <a:ext uri="{FF2B5EF4-FFF2-40B4-BE49-F238E27FC236}">
                <a16:creationId xmlns:a16="http://schemas.microsoft.com/office/drawing/2014/main" id="{5620DEF6-880D-1312-C7A1-69BFC6EBAA78}"/>
              </a:ext>
            </a:extLst>
          </p:cNvPr>
          <p:cNvPicPr>
            <a:picLocks noChangeAspect="1"/>
          </p:cNvPicPr>
          <p:nvPr/>
        </p:nvPicPr>
        <p:blipFill>
          <a:blip r:embed="rId5"/>
          <a:stretch>
            <a:fillRect/>
          </a:stretch>
        </p:blipFill>
        <p:spPr>
          <a:xfrm>
            <a:off x="6786112" y="139281"/>
            <a:ext cx="5132719" cy="4681626"/>
          </a:xfrm>
          <a:prstGeom prst="rect">
            <a:avLst/>
          </a:prstGeom>
        </p:spPr>
      </p:pic>
    </p:spTree>
    <p:extLst>
      <p:ext uri="{BB962C8B-B14F-4D97-AF65-F5344CB8AC3E}">
        <p14:creationId xmlns:p14="http://schemas.microsoft.com/office/powerpoint/2010/main" val="20149139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BCA06-01DE-DEEA-5E0D-D96C5D6C04FF}"/>
              </a:ext>
            </a:extLst>
          </p:cNvPr>
          <p:cNvSpPr>
            <a:spLocks noGrp="1"/>
          </p:cNvSpPr>
          <p:nvPr>
            <p:ph type="title"/>
          </p:nvPr>
        </p:nvSpPr>
        <p:spPr/>
        <p:txBody>
          <a:bodyPr/>
          <a:lstStyle/>
          <a:p>
            <a:r>
              <a:rPr lang="en-GB">
                <a:ln>
                  <a:solidFill>
                    <a:srgbClr val="000000">
                      <a:lumMod val="75000"/>
                      <a:lumOff val="25000"/>
                      <a:alpha val="10000"/>
                    </a:srgbClr>
                  </a:solidFill>
                </a:ln>
                <a:effectLst>
                  <a:outerShdw blurRad="9525" dist="25400" dir="14640000" algn="tl" rotWithShape="0">
                    <a:srgbClr val="000000">
                      <a:alpha val="30000"/>
                    </a:srgbClr>
                  </a:outerShdw>
                </a:effectLst>
              </a:rPr>
              <a:t>Content         </a:t>
            </a:r>
            <a:endParaRPr lang="en-GB"/>
          </a:p>
        </p:txBody>
      </p:sp>
      <p:sp>
        <p:nvSpPr>
          <p:cNvPr id="3" name="Content Placeholder 2">
            <a:extLst>
              <a:ext uri="{FF2B5EF4-FFF2-40B4-BE49-F238E27FC236}">
                <a16:creationId xmlns:a16="http://schemas.microsoft.com/office/drawing/2014/main" id="{A3DA47BE-B347-49F7-DC66-3156829D5566}"/>
              </a:ext>
            </a:extLst>
          </p:cNvPr>
          <p:cNvSpPr>
            <a:spLocks noGrp="1"/>
          </p:cNvSpPr>
          <p:nvPr>
            <p:ph idx="1"/>
          </p:nvPr>
        </p:nvSpPr>
        <p:spPr/>
        <p:txBody>
          <a:bodyPr/>
          <a:lstStyle/>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Introduction to marketing</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Theory 1 Porter's competitive advantage</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Theory 2 Segmentation, targeting and positioning</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Theory 3 Total Quality Management</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Conclusion</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References</a:t>
            </a:r>
          </a:p>
          <a:p>
            <a:pPr marL="380365" indent="-342900">
              <a:buFont typeface="Wingdings" charset="2"/>
              <a:buChar char="Ø"/>
            </a:pP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867917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6CE4D-1A9A-7305-BF06-F0B89D7B6F70}"/>
              </a:ext>
            </a:extLst>
          </p:cNvPr>
          <p:cNvSpPr>
            <a:spLocks noGrp="1"/>
          </p:cNvSpPr>
          <p:nvPr>
            <p:ph type="title"/>
          </p:nvPr>
        </p:nvSpPr>
        <p:spPr/>
        <p:txBody>
          <a:bodyPr/>
          <a:lstStyle/>
          <a:p>
            <a:r>
              <a:rPr lang="en-GB">
                <a:ln>
                  <a:solidFill>
                    <a:srgbClr val="000000">
                      <a:lumMod val="75000"/>
                      <a:lumOff val="25000"/>
                      <a:alpha val="10000"/>
                    </a:srgbClr>
                  </a:solidFill>
                </a:ln>
                <a:effectLst>
                  <a:outerShdw blurRad="9525" dist="25400" dir="14640000" algn="tl" rotWithShape="0">
                    <a:srgbClr val="000000">
                      <a:alpha val="30000"/>
                    </a:srgbClr>
                  </a:outerShdw>
                </a:effectLst>
              </a:rPr>
              <a:t>Introduction To Marketing        </a:t>
            </a:r>
            <a:endParaRPr lang="en-GB"/>
          </a:p>
        </p:txBody>
      </p:sp>
      <p:sp>
        <p:nvSpPr>
          <p:cNvPr id="3" name="Content Placeholder 2">
            <a:extLst>
              <a:ext uri="{FF2B5EF4-FFF2-40B4-BE49-F238E27FC236}">
                <a16:creationId xmlns:a16="http://schemas.microsoft.com/office/drawing/2014/main" id="{A663F0DE-2C32-75A9-D491-FDC1F26C4A58}"/>
              </a:ext>
            </a:extLst>
          </p:cNvPr>
          <p:cNvSpPr>
            <a:spLocks noGrp="1"/>
          </p:cNvSpPr>
          <p:nvPr>
            <p:ph idx="1"/>
          </p:nvPr>
        </p:nvSpPr>
        <p:spPr/>
        <p:txBody>
          <a:bodyPr/>
          <a:lstStyle/>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Marketing: Effectively addressing customer's needs.</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Marketing: is an organisational function and a set of procedures for developing, communicating and providing customers with value as well as for maintaining customer relationships in a way that is profitable for the company and its stakeholders.</a:t>
            </a:r>
          </a:p>
          <a:p>
            <a:pPr marL="380365" indent="-342900">
              <a:buFont typeface="Wingdings" charset="2"/>
              <a:buChar char="Ø"/>
            </a:pPr>
            <a:r>
              <a:rPr lang="en-GB">
                <a:ln>
                  <a:solidFill>
                    <a:srgbClr val="000000">
                      <a:lumMod val="75000"/>
                      <a:lumOff val="25000"/>
                      <a:alpha val="10000"/>
                    </a:srgbClr>
                  </a:solidFill>
                </a:ln>
                <a:effectLst>
                  <a:outerShdw blurRad="9525" dist="25400" dir="14640000" algn="tl" rotWithShape="0">
                    <a:srgbClr val="000000">
                      <a:alpha val="30000"/>
                    </a:srgbClr>
                  </a:outerShdw>
                </a:effectLst>
              </a:rPr>
              <a:t> Marketing management is the art and science of selecting target markets and acquiring, retaining and increasing client base. (Kotler &amp; Keller, 2006).</a:t>
            </a:r>
            <a:endParaRPr lang="en-GB"/>
          </a:p>
          <a:p>
            <a:pPr marL="380365" indent="-342900">
              <a:buFont typeface="Wingdings" charset="2"/>
              <a:buChar char="Ø"/>
            </a:pP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035692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16" y="198210"/>
            <a:ext cx="7641019" cy="6663790"/>
          </a:xfrm>
        </p:spPr>
        <p:txBody>
          <a:bodyPr>
            <a:normAutofit/>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type="subTitle" idx="1"/>
          </p:nvPr>
        </p:nvSpPr>
        <p:spPr>
          <a:xfrm>
            <a:off x="-5617" y="18379"/>
            <a:ext cx="7641021" cy="6836804"/>
          </a:xfrm>
        </p:spPr>
        <p:txBody>
          <a:bodyPr>
            <a:normAutofit/>
          </a:bodyPr>
          <a:lstStyle/>
          <a:p>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endParaRPr lang="en-US"/>
          </a:p>
        </p:txBody>
      </p:sp>
      <p:pic>
        <p:nvPicPr>
          <p:cNvPr id="54" name="Picture 4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5"/>
          <a:srcRect l="27423" r="28080" b="-1"/>
          <a:stretch/>
        </p:blipFill>
        <p:spPr>
          <a:xfrm>
            <a:off x="5866314" y="100651"/>
            <a:ext cx="6699497" cy="6843613"/>
          </a:xfrm>
          <a:prstGeom prst="rect">
            <a:avLst/>
          </a:prstGeom>
        </p:spPr>
      </p:pic>
      <p:sp>
        <p:nvSpPr>
          <p:cNvPr id="4" name="TextBox 3">
            <a:extLst>
              <a:ext uri="{FF2B5EF4-FFF2-40B4-BE49-F238E27FC236}">
                <a16:creationId xmlns:a16="http://schemas.microsoft.com/office/drawing/2014/main" id="{69668A23-B651-CF7E-EC82-2D60EB4287E1}"/>
              </a:ext>
            </a:extLst>
          </p:cNvPr>
          <p:cNvSpPr txBox="1"/>
          <p:nvPr/>
        </p:nvSpPr>
        <p:spPr>
          <a:xfrm>
            <a:off x="370044" y="584961"/>
            <a:ext cx="5791200"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Arial Nova"/>
              </a:rPr>
              <a:t>Theory 1: porter's competitive advantage of Tesco</a:t>
            </a:r>
          </a:p>
          <a:p>
            <a:r>
              <a:rPr lang="en-GB" sz="2400">
                <a:ea typeface="+mn-lt"/>
                <a:cs typeface="+mn-lt"/>
              </a:rPr>
              <a:t>Porter’s Five Forces model is a powerful management tool for analysing the current industry profitability and attractiveness by using the outside-in perspective. Porter’s Five Forces model identifies another four forces that characterize the intensity of competition within an industry: Bargaining power of Supplier, Bargaining power of Buyer, Threat of Substitutes and Threat of new Entrants (Porter, 1979). The interaction of these Five Forces is a constant threat to the success of a company. (Dalken, 2014).</a:t>
            </a:r>
            <a:endParaRPr lang="en-GB"/>
          </a:p>
          <a:p>
            <a:pPr marL="342900" indent="-342900">
              <a:buFont typeface="Wingdings"/>
              <a:buChar char="Ø"/>
            </a:pPr>
            <a:endParaRPr lang="en-GB" sz="2400" b="1" u="sng">
              <a:latin typeface="Arial Nova"/>
            </a:endParaRPr>
          </a:p>
          <a:p>
            <a:endParaRPr lang="en-GB" sz="2400">
              <a:latin typeface="Arial Nova"/>
            </a:endParaRPr>
          </a:p>
        </p:txBody>
      </p:sp>
      <p:pic>
        <p:nvPicPr>
          <p:cNvPr id="5" name="Picture 3" descr="Connected sticks shaping polygons background">
            <a:extLst>
              <a:ext uri="{FF2B5EF4-FFF2-40B4-BE49-F238E27FC236}">
                <a16:creationId xmlns:a16="http://schemas.microsoft.com/office/drawing/2014/main" id="{10567104-E39D-DC03-8AAB-87954E679D1B}"/>
              </a:ext>
            </a:extLst>
          </p:cNvPr>
          <p:cNvPicPr>
            <a:picLocks noChangeAspect="1"/>
          </p:cNvPicPr>
          <p:nvPr/>
        </p:nvPicPr>
        <p:blipFill rotWithShape="1">
          <a:blip r:embed="rId5"/>
          <a:srcRect l="27423" r="28080" b="-1"/>
          <a:stretch/>
        </p:blipFill>
        <p:spPr>
          <a:xfrm>
            <a:off x="6254503" y="301933"/>
            <a:ext cx="6455081" cy="6843613"/>
          </a:xfrm>
          <a:prstGeom prst="rect">
            <a:avLst/>
          </a:prstGeom>
        </p:spPr>
      </p:pic>
      <p:pic>
        <p:nvPicPr>
          <p:cNvPr id="6" name="Picture 3" descr="Connected sticks shaping polygons background">
            <a:extLst>
              <a:ext uri="{FF2B5EF4-FFF2-40B4-BE49-F238E27FC236}">
                <a16:creationId xmlns:a16="http://schemas.microsoft.com/office/drawing/2014/main" id="{E57DD765-49DA-F4C8-F102-67CCC6B27989}"/>
              </a:ext>
            </a:extLst>
          </p:cNvPr>
          <p:cNvPicPr>
            <a:picLocks noChangeAspect="1"/>
          </p:cNvPicPr>
          <p:nvPr/>
        </p:nvPicPr>
        <p:blipFill rotWithShape="1">
          <a:blip r:embed="rId5"/>
          <a:srcRect l="27423" r="28080" b="-1"/>
          <a:stretch/>
        </p:blipFill>
        <p:spPr>
          <a:xfrm>
            <a:off x="6153861" y="388198"/>
            <a:ext cx="6699497" cy="6843613"/>
          </a:xfrm>
          <a:prstGeom prst="rect">
            <a:avLst/>
          </a:prstGeom>
        </p:spPr>
      </p:pic>
      <p:pic>
        <p:nvPicPr>
          <p:cNvPr id="7" name="Picture 3" descr="Connected sticks shaping polygons background">
            <a:extLst>
              <a:ext uri="{FF2B5EF4-FFF2-40B4-BE49-F238E27FC236}">
                <a16:creationId xmlns:a16="http://schemas.microsoft.com/office/drawing/2014/main" id="{ACF3C46C-3A82-1846-D096-11B6BCCCF6D1}"/>
              </a:ext>
            </a:extLst>
          </p:cNvPr>
          <p:cNvPicPr>
            <a:picLocks noChangeAspect="1"/>
          </p:cNvPicPr>
          <p:nvPr/>
        </p:nvPicPr>
        <p:blipFill rotWithShape="1">
          <a:blip r:embed="rId5"/>
          <a:srcRect l="27423" r="28080" b="-1"/>
          <a:stretch/>
        </p:blipFill>
        <p:spPr>
          <a:xfrm>
            <a:off x="6297634" y="531971"/>
            <a:ext cx="6699497" cy="6843613"/>
          </a:xfrm>
          <a:prstGeom prst="rect">
            <a:avLst/>
          </a:prstGeom>
        </p:spPr>
      </p:pic>
      <p:pic>
        <p:nvPicPr>
          <p:cNvPr id="8" name="Picture 3" descr="Connected sticks shaping polygons background">
            <a:extLst>
              <a:ext uri="{FF2B5EF4-FFF2-40B4-BE49-F238E27FC236}">
                <a16:creationId xmlns:a16="http://schemas.microsoft.com/office/drawing/2014/main" id="{E2E735A1-B68A-BBF5-7DFF-4D7941506979}"/>
              </a:ext>
            </a:extLst>
          </p:cNvPr>
          <p:cNvPicPr>
            <a:picLocks noChangeAspect="1"/>
          </p:cNvPicPr>
          <p:nvPr/>
        </p:nvPicPr>
        <p:blipFill rotWithShape="1">
          <a:blip r:embed="rId5"/>
          <a:srcRect l="27423" r="28080" b="-1"/>
          <a:stretch/>
        </p:blipFill>
        <p:spPr>
          <a:xfrm>
            <a:off x="6613936" y="1308349"/>
            <a:ext cx="6699497" cy="6843613"/>
          </a:xfrm>
          <a:prstGeom prst="rect">
            <a:avLst/>
          </a:prstGeom>
        </p:spPr>
      </p:pic>
      <p:pic>
        <p:nvPicPr>
          <p:cNvPr id="9" name="Picture 9" descr="Diagram&#10;&#10;Description automatically generated">
            <a:extLst>
              <a:ext uri="{FF2B5EF4-FFF2-40B4-BE49-F238E27FC236}">
                <a16:creationId xmlns:a16="http://schemas.microsoft.com/office/drawing/2014/main" id="{68BC733F-569B-0404-4C10-923D82C2D9E6}"/>
              </a:ext>
            </a:extLst>
          </p:cNvPr>
          <p:cNvPicPr>
            <a:picLocks noChangeAspect="1"/>
          </p:cNvPicPr>
          <p:nvPr/>
        </p:nvPicPr>
        <p:blipFill>
          <a:blip r:embed="rId6"/>
          <a:stretch>
            <a:fillRect/>
          </a:stretch>
        </p:blipFill>
        <p:spPr>
          <a:xfrm>
            <a:off x="6035820" y="752383"/>
            <a:ext cx="6006860" cy="4536598"/>
          </a:xfrm>
          <a:prstGeom prst="rect">
            <a:avLst/>
          </a:prstGeom>
        </p:spPr>
      </p:pic>
      <p:sp>
        <p:nvSpPr>
          <p:cNvPr id="10" name="TextBox 9">
            <a:extLst>
              <a:ext uri="{FF2B5EF4-FFF2-40B4-BE49-F238E27FC236}">
                <a16:creationId xmlns:a16="http://schemas.microsoft.com/office/drawing/2014/main" id="{EFD87E2B-C685-8821-8CF5-709A49DB00E2}"/>
              </a:ext>
            </a:extLst>
          </p:cNvPr>
          <p:cNvSpPr txBox="1"/>
          <p:nvPr/>
        </p:nvSpPr>
        <p:spPr>
          <a:xfrm>
            <a:off x="6765985" y="6219644"/>
            <a:ext cx="22831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Source: Emerald works limited (2022).</a:t>
            </a:r>
          </a:p>
        </p:txBody>
      </p:sp>
    </p:spTree>
    <p:extLst>
      <p:ext uri="{BB962C8B-B14F-4D97-AF65-F5344CB8AC3E}">
        <p14:creationId xmlns:p14="http://schemas.microsoft.com/office/powerpoint/2010/main" val="1984560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16" y="198210"/>
            <a:ext cx="7641019" cy="6663790"/>
          </a:xfrm>
        </p:spPr>
        <p:txBody>
          <a:bodyPr>
            <a:normAutofit/>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type="subTitle" idx="1"/>
          </p:nvPr>
        </p:nvSpPr>
        <p:spPr>
          <a:xfrm>
            <a:off x="-5617" y="18379"/>
            <a:ext cx="7641021" cy="6836804"/>
          </a:xfrm>
        </p:spPr>
        <p:txBody>
          <a:bodyPr>
            <a:normAutofit/>
          </a:bodyPr>
          <a:lstStyle/>
          <a:p>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endParaRPr lang="en-US"/>
          </a:p>
        </p:txBody>
      </p:sp>
      <p:pic>
        <p:nvPicPr>
          <p:cNvPr id="54" name="Picture 4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5"/>
          <a:srcRect l="27423" r="28080" b="-1"/>
          <a:stretch/>
        </p:blipFill>
        <p:spPr>
          <a:xfrm>
            <a:off x="6634260" y="645007"/>
            <a:ext cx="5549311" cy="6843613"/>
          </a:xfrm>
          <a:prstGeom prst="rect">
            <a:avLst/>
          </a:prstGeom>
        </p:spPr>
      </p:pic>
      <p:sp>
        <p:nvSpPr>
          <p:cNvPr id="4" name="TextBox 3">
            <a:extLst>
              <a:ext uri="{FF2B5EF4-FFF2-40B4-BE49-F238E27FC236}">
                <a16:creationId xmlns:a16="http://schemas.microsoft.com/office/drawing/2014/main" id="{69668A23-B651-CF7E-EC82-2D60EB4287E1}"/>
              </a:ext>
            </a:extLst>
          </p:cNvPr>
          <p:cNvSpPr txBox="1"/>
          <p:nvPr/>
        </p:nvSpPr>
        <p:spPr>
          <a:xfrm>
            <a:off x="311702" y="367606"/>
            <a:ext cx="633580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Arial Nova"/>
              </a:rPr>
              <a:t>Theory: 2 Market  Segmentation</a:t>
            </a:r>
            <a:endParaRPr lang="en-GB">
              <a:latin typeface="Goudy Old Style" panose="02040603050505030304"/>
            </a:endParaRPr>
          </a:p>
          <a:p>
            <a:endParaRPr lang="en-GB" sz="2000" b="1" u="sng">
              <a:latin typeface="Arial Nova"/>
              <a:ea typeface="+mn-lt"/>
              <a:cs typeface="+mn-lt"/>
            </a:endParaRPr>
          </a:p>
          <a:p>
            <a:r>
              <a:rPr lang="en-GB" sz="2000">
                <a:latin typeface="Arial Nova"/>
                <a:ea typeface="+mn-lt"/>
                <a:cs typeface="+mn-lt"/>
              </a:rPr>
              <a:t>Market segmentation is a crucial marketing strategy. Its aim is to identify and delineate market segments or "sets of buyers" which would then become targets for the company's marketing plans. The advantage to marketing management is that this technique divides total demand into relatively homogeneous segments which are identified by some common characteristics. These characteristics are relevant in explaining and in predicting the response of consumers, in a given segment, to marketing stimuli. The market can be subdivided by geographic, demographic, psychological, psychographic or behavioural variables. (Tynan &amp; Drayton, 1987).</a:t>
            </a:r>
            <a:endParaRPr lang="en-GB" sz="2000">
              <a:latin typeface="Arial Nova"/>
            </a:endParaRPr>
          </a:p>
          <a:p>
            <a:endParaRPr lang="en-GB" sz="2000" b="1" u="sng">
              <a:latin typeface="Arial Nova"/>
            </a:endParaRPr>
          </a:p>
          <a:p>
            <a:endParaRPr lang="en-GB" sz="2000">
              <a:latin typeface="Arial Nova"/>
            </a:endParaRPr>
          </a:p>
        </p:txBody>
      </p:sp>
      <p:sp>
        <p:nvSpPr>
          <p:cNvPr id="6" name="TextBox 5">
            <a:extLst>
              <a:ext uri="{FF2B5EF4-FFF2-40B4-BE49-F238E27FC236}">
                <a16:creationId xmlns:a16="http://schemas.microsoft.com/office/drawing/2014/main" id="{13ED2A51-1928-643D-C206-33A0696F91EB}"/>
              </a:ext>
            </a:extLst>
          </p:cNvPr>
          <p:cNvSpPr txBox="1"/>
          <p:nvPr/>
        </p:nvSpPr>
        <p:spPr>
          <a:xfrm flipH="1">
            <a:off x="7058587" y="5064300"/>
            <a:ext cx="402152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rPr>
              <a:t>Source: Equity brand consultation(2022).</a:t>
            </a:r>
          </a:p>
        </p:txBody>
      </p:sp>
      <p:pic>
        <p:nvPicPr>
          <p:cNvPr id="7" name="Picture 7" descr="Diagram&#10;&#10;Description automatically generated">
            <a:extLst>
              <a:ext uri="{FF2B5EF4-FFF2-40B4-BE49-F238E27FC236}">
                <a16:creationId xmlns:a16="http://schemas.microsoft.com/office/drawing/2014/main" id="{B8962B4F-39D3-6293-7B23-8FDC8DD51D85}"/>
              </a:ext>
            </a:extLst>
          </p:cNvPr>
          <p:cNvPicPr>
            <a:picLocks noChangeAspect="1"/>
          </p:cNvPicPr>
          <p:nvPr/>
        </p:nvPicPr>
        <p:blipFill>
          <a:blip r:embed="rId6"/>
          <a:stretch>
            <a:fillRect/>
          </a:stretch>
        </p:blipFill>
        <p:spPr>
          <a:xfrm>
            <a:off x="7031719" y="752216"/>
            <a:ext cx="4738429" cy="3905918"/>
          </a:xfrm>
          <a:prstGeom prst="rect">
            <a:avLst/>
          </a:prstGeom>
        </p:spPr>
      </p:pic>
    </p:spTree>
    <p:extLst>
      <p:ext uri="{BB962C8B-B14F-4D97-AF65-F5344CB8AC3E}">
        <p14:creationId xmlns:p14="http://schemas.microsoft.com/office/powerpoint/2010/main" val="410130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16" y="198210"/>
            <a:ext cx="7641019" cy="6663790"/>
          </a:xfrm>
        </p:spPr>
        <p:txBody>
          <a:bodyPr>
            <a:normAutofit/>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type="subTitle" idx="1"/>
          </p:nvPr>
        </p:nvSpPr>
        <p:spPr>
          <a:xfrm>
            <a:off x="-5617" y="18379"/>
            <a:ext cx="7641021" cy="6836804"/>
          </a:xfrm>
        </p:spPr>
        <p:txBody>
          <a:bodyPr>
            <a:normAutofit/>
          </a:bodyPr>
          <a:lstStyle/>
          <a:p>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endParaRPr lang="en-US"/>
          </a:p>
        </p:txBody>
      </p:sp>
      <p:pic>
        <p:nvPicPr>
          <p:cNvPr id="54" name="Picture 4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5"/>
          <a:srcRect l="27423" r="28080" b="-1"/>
          <a:stretch/>
        </p:blipFill>
        <p:spPr>
          <a:xfrm>
            <a:off x="5492503" y="14387"/>
            <a:ext cx="6699497" cy="6843613"/>
          </a:xfrm>
          <a:prstGeom prst="rect">
            <a:avLst/>
          </a:prstGeom>
        </p:spPr>
      </p:pic>
      <p:sp>
        <p:nvSpPr>
          <p:cNvPr id="4" name="TextBox 3">
            <a:extLst>
              <a:ext uri="{FF2B5EF4-FFF2-40B4-BE49-F238E27FC236}">
                <a16:creationId xmlns:a16="http://schemas.microsoft.com/office/drawing/2014/main" id="{69668A23-B651-CF7E-EC82-2D60EB4287E1}"/>
              </a:ext>
            </a:extLst>
          </p:cNvPr>
          <p:cNvSpPr txBox="1"/>
          <p:nvPr/>
        </p:nvSpPr>
        <p:spPr>
          <a:xfrm>
            <a:off x="615203" y="745589"/>
            <a:ext cx="488270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latin typeface="Arial Nova"/>
              </a:rPr>
              <a:t>Theory 3: Total quality</a:t>
            </a:r>
            <a:r>
              <a:rPr lang="en-GB" sz="2400">
                <a:latin typeface="Arial Nova"/>
              </a:rPr>
              <a:t> management (TQM)</a:t>
            </a:r>
          </a:p>
          <a:p>
            <a:r>
              <a:rPr lang="en-GB" sz="2400">
                <a:latin typeface="Arial Nova"/>
              </a:rPr>
              <a:t>The phrase (TQM) is a term originating from the 1950,s . Total indicates that all teams, departments, functions within the organisation are participating in quality management. The term "system" refers to the management  and technological techniques used throughout a complete organisation to meet quality standards and business objectives.  (DeFeo, 2019)</a:t>
            </a:r>
          </a:p>
        </p:txBody>
      </p:sp>
      <p:pic>
        <p:nvPicPr>
          <p:cNvPr id="5" name="Picture 5" descr="Diagram&#10;&#10;Description automatically generated">
            <a:extLst>
              <a:ext uri="{FF2B5EF4-FFF2-40B4-BE49-F238E27FC236}">
                <a16:creationId xmlns:a16="http://schemas.microsoft.com/office/drawing/2014/main" id="{F084F8F4-B0DC-2AFD-0E7D-8AF2646E7E61}"/>
              </a:ext>
            </a:extLst>
          </p:cNvPr>
          <p:cNvPicPr>
            <a:picLocks noChangeAspect="1"/>
          </p:cNvPicPr>
          <p:nvPr/>
        </p:nvPicPr>
        <p:blipFill>
          <a:blip r:embed="rId6"/>
          <a:stretch>
            <a:fillRect/>
          </a:stretch>
        </p:blipFill>
        <p:spPr>
          <a:xfrm>
            <a:off x="6350282" y="1300568"/>
            <a:ext cx="4976647" cy="3715730"/>
          </a:xfrm>
          <a:prstGeom prst="rect">
            <a:avLst/>
          </a:prstGeom>
        </p:spPr>
      </p:pic>
      <p:sp>
        <p:nvSpPr>
          <p:cNvPr id="6" name="TextBox 5">
            <a:extLst>
              <a:ext uri="{FF2B5EF4-FFF2-40B4-BE49-F238E27FC236}">
                <a16:creationId xmlns:a16="http://schemas.microsoft.com/office/drawing/2014/main" id="{F6E8B8AF-E7A3-D39A-82AA-70F243C32C8B}"/>
              </a:ext>
            </a:extLst>
          </p:cNvPr>
          <p:cNvSpPr txBox="1"/>
          <p:nvPr/>
        </p:nvSpPr>
        <p:spPr>
          <a:xfrm>
            <a:off x="6739758" y="53734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Source: Juran,(2023)</a:t>
            </a:r>
          </a:p>
        </p:txBody>
      </p:sp>
    </p:spTree>
    <p:extLst>
      <p:ext uri="{BB962C8B-B14F-4D97-AF65-F5344CB8AC3E}">
        <p14:creationId xmlns:p14="http://schemas.microsoft.com/office/powerpoint/2010/main" val="1050357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16" y="198210"/>
            <a:ext cx="7641019" cy="6663790"/>
          </a:xfrm>
        </p:spPr>
        <p:txBody>
          <a:bodyPr>
            <a:normAutofit/>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type="subTitle" idx="1"/>
          </p:nvPr>
        </p:nvSpPr>
        <p:spPr>
          <a:xfrm>
            <a:off x="296308" y="392190"/>
            <a:ext cx="9395058" cy="6836804"/>
          </a:xfrm>
        </p:spPr>
        <p:txBody>
          <a:bodyPr>
            <a:normAutofit/>
          </a:bodyPr>
          <a:lstStyle/>
          <a:p>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endParaRPr lang="en-US"/>
          </a:p>
        </p:txBody>
      </p:sp>
      <p:pic>
        <p:nvPicPr>
          <p:cNvPr id="54" name="Picture 41">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5"/>
          <a:srcRect l="27423" r="28080" b="-1"/>
          <a:stretch/>
        </p:blipFill>
        <p:spPr>
          <a:xfrm>
            <a:off x="9848346" y="-618216"/>
            <a:ext cx="4040182" cy="7476216"/>
          </a:xfrm>
          <a:prstGeom prst="rect">
            <a:avLst/>
          </a:prstGeom>
        </p:spPr>
      </p:pic>
      <p:sp>
        <p:nvSpPr>
          <p:cNvPr id="4" name="TextBox 3">
            <a:extLst>
              <a:ext uri="{FF2B5EF4-FFF2-40B4-BE49-F238E27FC236}">
                <a16:creationId xmlns:a16="http://schemas.microsoft.com/office/drawing/2014/main" id="{69668A23-B651-CF7E-EC82-2D60EB4287E1}"/>
              </a:ext>
            </a:extLst>
          </p:cNvPr>
          <p:cNvSpPr txBox="1"/>
          <p:nvPr/>
        </p:nvSpPr>
        <p:spPr>
          <a:xfrm>
            <a:off x="886885" y="757489"/>
            <a:ext cx="862130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latin typeface="Arial Nova"/>
              </a:rPr>
              <a:t>Conclusion</a:t>
            </a:r>
            <a:endParaRPr lang="en-GB" sz="2000">
              <a:ea typeface="+mn-lt"/>
              <a:cs typeface="+mn-lt"/>
            </a:endParaRPr>
          </a:p>
          <a:p>
            <a:r>
              <a:rPr lang="en-US" sz="2000">
                <a:latin typeface="Arial Nova"/>
                <a:ea typeface="+mn-lt"/>
                <a:cs typeface="+mn-lt"/>
              </a:rPr>
              <a:t>In consideration of  all my research, critical reviewing,  I can conclude that </a:t>
            </a:r>
            <a:endParaRPr lang="en-GB" sz="2000">
              <a:latin typeface="Arial Nova"/>
              <a:ea typeface="+mn-lt"/>
              <a:cs typeface="+mn-lt"/>
            </a:endParaRPr>
          </a:p>
          <a:p>
            <a:r>
              <a:rPr lang="en-GB" sz="2000">
                <a:latin typeface="Arial Nova"/>
              </a:rPr>
              <a:t>according to the report's conclusion, Porter's ideas are still applicable to competitive positioning in the modern supermarket industry, these strategies employed by Porter allow Tesco to gain competitive advantage and prepare and be able to expand for long term future success. Also, Market segmentation assists in dividing up the market, offers options for Tesco to be able to differentiation and concentrate on individual demands. </a:t>
            </a:r>
            <a:r>
              <a:rPr lang="en-GB" sz="2000">
                <a:ea typeface="+mn-lt"/>
                <a:cs typeface="+mn-lt"/>
              </a:rPr>
              <a:t>TQM is important and beneficial for Tesco with direct effect on employee and the overall success of the development of the organisation itself. By having all employees focus on quality management and continuous improvement, companies can establish and uphold cultural values that create long-term success to both customers and the organization.</a:t>
            </a:r>
            <a:r>
              <a:rPr lang="en-GB" sz="2000">
                <a:latin typeface="Arial Nova"/>
              </a:rPr>
              <a:t> </a:t>
            </a:r>
            <a:endParaRPr lang="en-GB" sz="2000" b="1" u="sng">
              <a:latin typeface="Arial Nova"/>
            </a:endParaRPr>
          </a:p>
        </p:txBody>
      </p:sp>
    </p:spTree>
    <p:extLst>
      <p:ext uri="{BB962C8B-B14F-4D97-AF65-F5344CB8AC3E}">
        <p14:creationId xmlns:p14="http://schemas.microsoft.com/office/powerpoint/2010/main" val="4094362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1833" y="609600"/>
            <a:ext cx="10885724" cy="1261872"/>
          </a:xfrm>
        </p:spPr>
        <p:txBody>
          <a:bodyPr>
            <a:normAutofit fontScale="90000"/>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sz="half" idx="1"/>
          </p:nvPr>
        </p:nvSpPr>
        <p:spPr>
          <a:xfrm>
            <a:off x="664175" y="1213809"/>
            <a:ext cx="5157774" cy="4485312"/>
          </a:xfrm>
        </p:spPr>
        <p:txBody>
          <a:bodyPr>
            <a:normAutofit fontScale="62500" lnSpcReduction="20000"/>
          </a:bodyPr>
          <a:lstStyle/>
          <a:p>
            <a:pPr marL="37465" indent="0">
              <a:buNone/>
            </a:pPr>
            <a:r>
              <a:rPr lang="en-GB">
                <a:ln>
                  <a:solidFill>
                    <a:srgbClr val="000000">
                      <a:lumMod val="75000"/>
                      <a:lumOff val="25000"/>
                      <a:alpha val="10000"/>
                    </a:srgbClr>
                  </a:solidFill>
                </a:ln>
                <a:solidFill>
                  <a:srgbClr val="D3CD87"/>
                </a:solidFill>
                <a:effectLst>
                  <a:outerShdw blurRad="9525" dist="25400" dir="14640000" algn="tl" rotWithShape="0">
                    <a:srgbClr val="000000">
                      <a:alpha val="30000"/>
                    </a:srgbClr>
                  </a:outerShdw>
                </a:effectLst>
              </a:rPr>
              <a:t>  </a:t>
            </a: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5" name="Content Placeholder 4">
            <a:extLst>
              <a:ext uri="{FF2B5EF4-FFF2-40B4-BE49-F238E27FC236}">
                <a16:creationId xmlns:a16="http://schemas.microsoft.com/office/drawing/2014/main" id="{9DF48DC2-B555-A83C-AA6C-435DD453F34E}"/>
              </a:ext>
            </a:extLst>
          </p:cNvPr>
          <p:cNvSpPr>
            <a:spLocks noGrp="1"/>
          </p:cNvSpPr>
          <p:nvPr>
            <p:ph sz="half" idx="2"/>
          </p:nvPr>
        </p:nvSpPr>
        <p:spPr>
          <a:xfrm>
            <a:off x="598048" y="538074"/>
            <a:ext cx="5934151" cy="5994936"/>
          </a:xfrm>
        </p:spPr>
        <p:txBody>
          <a:bodyPr>
            <a:normAutofit fontScale="62500" lnSpcReduction="20000"/>
          </a:bodyPr>
          <a:lstStyle/>
          <a:p>
            <a:pPr marL="37465" indent="0">
              <a:buNone/>
            </a:pPr>
            <a:r>
              <a:rPr lang="en-GB" sz="2400" u="sng">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References</a:t>
            </a:r>
          </a:p>
          <a:p>
            <a:pPr marL="37465" indent="0">
              <a:buNone/>
            </a:pP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Emerald works limited (2022)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Porters five forces-The framework explained.</a:t>
            </a:r>
            <a:r>
              <a:rPr lang="en-GB" sz="2000" u="sng">
                <a:latin typeface="Arial Nova"/>
                <a:hlinkClick r:id="rId3"/>
              </a:rPr>
              <a:t>Porter's Five Forces - The Framework Explained - A Guide to Analyzing Competitiveness Using Michael Porter's Strategic Model (mindtools.com)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10th March 2023).</a:t>
            </a:r>
          </a:p>
          <a:p>
            <a:pPr marL="37465" indent="0">
              <a:buNone/>
            </a:pP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Equity brand consulting (2023)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Segmentation and marketing</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Available at: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4"/>
              </a:rPr>
              <a:t>Market Segmentation andTarget Selection | EquiBrand Consulting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15th March 2023).</a:t>
            </a:r>
          </a:p>
          <a:p>
            <a:pPr marL="37465" indent="0">
              <a:buNone/>
            </a:pPr>
            <a:r>
              <a:rPr lang="en-GB" sz="2000" err="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Dälken</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F., 2014.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Are porter’s five competitive forces still applicable? a critical examination concerning the relevance for today’s business</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(Bachelor's thesis, University of Twente).</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[Google scholar] Available at: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5"/>
              </a:rPr>
              <a:t>Microsoft Word - IBA Thesis June 2014- Fabian Dälken s1133101- Porter's Five Forces .docx (utwente.nl)</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19th March 2023).</a:t>
            </a:r>
          </a:p>
          <a:p>
            <a:pPr marL="37465" indent="0">
              <a:buNone/>
            </a:pPr>
            <a:r>
              <a:rPr lang="en-GB" sz="2000" err="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Dr.</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Joseph A DeFeo, (2019)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what is total quality management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Available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6"/>
              </a:rPr>
              <a:t>What Is Total Quality Management? | Juran</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hlinkClick r:id="rId6"/>
              </a:rPr>
              <a: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18th March, 2023).</a:t>
            </a:r>
          </a:p>
          <a:p>
            <a:pPr marL="37465" indent="0">
              <a:buNone/>
            </a:pP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Tynan, A.C. and Drayton, J., 1987. Market segmentation.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Journal of marketing management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2</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(3), pp.301-335.[Google  scholar]</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7"/>
              </a:rPr>
              <a:t>JMM_Market_Segmentation_ACT___JLD_1987-libre.pdf (d1wqtxts1xzle7.cloudfront.net)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Accessed: 19th March 2023).</a:t>
            </a:r>
          </a:p>
          <a:p>
            <a:pPr marL="37465" indent="0">
              <a:buNone/>
            </a:pP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Kotler, P. and Keller, K.L., (2006). Marketing management 12e. </a:t>
            </a:r>
            <a:r>
              <a:rPr lang="en-GB" sz="2000" i="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Upper Saddle River, NJ: Pears Education</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[Google scholar] Available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8"/>
              </a:rPr>
              <a:t>Marketing-Management.pdf (researchgate.net) </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18th March 2023).</a:t>
            </a:r>
          </a:p>
          <a:p>
            <a:pPr marL="37465" indent="0">
              <a:buNone/>
            </a:pPr>
            <a:br>
              <a:rPr lang="en-US"/>
            </a:br>
            <a:endParaRPr lang="en-US"/>
          </a:p>
        </p:txBody>
      </p:sp>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9"/>
          <a:srcRect l="27423" r="28080" b="-1"/>
          <a:stretch/>
        </p:blipFill>
        <p:spPr>
          <a:xfrm>
            <a:off x="6805057" y="-71877"/>
            <a:ext cx="5458830" cy="6857990"/>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A3A46798-9125-15C5-A16F-2FC76DF27F2A}"/>
              </a:ext>
            </a:extLst>
          </p:cNvPr>
          <p:cNvPicPr>
            <a:picLocks noChangeAspect="1"/>
          </p:cNvPicPr>
          <p:nvPr/>
        </p:nvPicPr>
        <p:blipFill>
          <a:blip r:embed="rId10"/>
          <a:stretch>
            <a:fillRect/>
          </a:stretch>
        </p:blipFill>
        <p:spPr>
          <a:xfrm>
            <a:off x="7504734" y="896572"/>
            <a:ext cx="3623094" cy="5357361"/>
          </a:xfrm>
          <a:prstGeom prst="rect">
            <a:avLst/>
          </a:prstGeom>
        </p:spPr>
      </p:pic>
    </p:spTree>
    <p:extLst>
      <p:ext uri="{BB962C8B-B14F-4D97-AF65-F5344CB8AC3E}">
        <p14:creationId xmlns:p14="http://schemas.microsoft.com/office/powerpoint/2010/main" val="3184076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81833" y="609600"/>
            <a:ext cx="10885724" cy="1261872"/>
          </a:xfrm>
        </p:spPr>
        <p:txBody>
          <a:bodyPr>
            <a:normAutofit fontScale="90000"/>
          </a:bodyPr>
          <a:lstStyle/>
          <a:p>
            <a:pPr algn="just">
              <a:spcBef>
                <a:spcPts val="0"/>
              </a:spcBef>
            </a:pP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      </a:t>
            </a: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br>
              <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br>
            <a:endParaRPr lang="en-GB" sz="26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3" name="Subtitle 2"/>
          <p:cNvSpPr>
            <a:spLocks noGrp="1"/>
          </p:cNvSpPr>
          <p:nvPr>
            <p:ph sz="half" idx="1"/>
          </p:nvPr>
        </p:nvSpPr>
        <p:spPr>
          <a:xfrm>
            <a:off x="1018899" y="1187533"/>
            <a:ext cx="5197188" cy="4485312"/>
          </a:xfrm>
        </p:spPr>
        <p:txBody>
          <a:bodyPr>
            <a:normAutofit/>
          </a:bodyPr>
          <a:lstStyle/>
          <a:p>
            <a:pPr marL="37465" indent="0">
              <a:buNone/>
            </a:pPr>
            <a:r>
              <a:rPr lang="en-US"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Dudovskiy, J (2016) </a:t>
            </a:r>
            <a:r>
              <a:rPr lang="en-US" sz="2000">
                <a:latin typeface="Arial Nova"/>
              </a:rPr>
              <a:t>Tesco Segmentation, Targeting and Positioning , Available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hlinkClick r:id="rId3"/>
              </a:rPr>
              <a:t>Tesco Segmentation, Targeting and Positioning - Research-Methodology</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(Accessed: 18th March, 2023)</a:t>
            </a: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a:t>
            </a:r>
            <a:r>
              <a:rPr lang="en-GB" sz="2000" err="1">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Desklib</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a typeface="+mn-lt"/>
                <a:cs typeface="+mn-lt"/>
              </a:rPr>
              <a:t>, 2023) </a:t>
            </a:r>
            <a:r>
              <a:rPr lang="en-GB"/>
              <a:t>Report on the Total Quality Management Tesco, Available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4"/>
              </a:rPr>
              <a:t>Report on the Total Quality Management Tesco (desklib.com)</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t>
            </a:r>
            <a:r>
              <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Goudy Old Style"/>
              </a:rPr>
              <a:t>Accessed: 17th March 2023).</a:t>
            </a:r>
            <a:endPar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a:p>
            <a:pPr marL="37465" indent="0">
              <a:buNone/>
            </a:pPr>
            <a:endParaRPr lang="en-GB" sz="2000">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p:txBody>
      </p:sp>
      <p:sp>
        <p:nvSpPr>
          <p:cNvPr id="5" name="Content Placeholder 4">
            <a:extLst>
              <a:ext uri="{FF2B5EF4-FFF2-40B4-BE49-F238E27FC236}">
                <a16:creationId xmlns:a16="http://schemas.microsoft.com/office/drawing/2014/main" id="{9DF48DC2-B555-A83C-AA6C-435DD453F34E}"/>
              </a:ext>
            </a:extLst>
          </p:cNvPr>
          <p:cNvSpPr>
            <a:spLocks noGrp="1"/>
          </p:cNvSpPr>
          <p:nvPr>
            <p:ph sz="half" idx="2"/>
          </p:nvPr>
        </p:nvSpPr>
        <p:spPr>
          <a:xfrm>
            <a:off x="598048" y="538074"/>
            <a:ext cx="6012978" cy="5994936"/>
          </a:xfrm>
        </p:spPr>
        <p:txBody>
          <a:bodyPr>
            <a:normAutofit/>
          </a:bodyPr>
          <a:lstStyle/>
          <a:p>
            <a:pPr marL="37465" indent="0">
              <a:buNone/>
            </a:pPr>
            <a:r>
              <a:rPr lang="en-GB" sz="2000" b="1" u="sng">
                <a:ln>
                  <a:solidFill>
                    <a:srgbClr val="000000">
                      <a:lumMod val="75000"/>
                      <a:lumOff val="25000"/>
                      <a:alpha val="10000"/>
                    </a:srgbClr>
                  </a:solidFill>
                </a:ln>
                <a:effectLst>
                  <a:outerShdw blurRad="9525" dist="25400" dir="14640000" algn="tl" rotWithShape="0">
                    <a:srgbClr val="000000">
                      <a:alpha val="30000"/>
                    </a:srgbClr>
                  </a:outerShdw>
                </a:effectLst>
                <a:latin typeface="Arial Nova"/>
              </a:rPr>
              <a:t>References</a:t>
            </a:r>
          </a:p>
          <a:p>
            <a:pPr marL="37465" indent="0">
              <a:buNone/>
            </a:pPr>
            <a:endParaRPr lang="en-GB" sz="2000" b="1" u="sng">
              <a:ln>
                <a:solidFill>
                  <a:srgbClr val="000000">
                    <a:lumMod val="75000"/>
                    <a:lumOff val="25000"/>
                    <a:alpha val="10000"/>
                  </a:srgbClr>
                </a:solidFill>
              </a:ln>
              <a:effectLst>
                <a:outerShdw blurRad="9525" dist="25400" dir="14640000" algn="tl" rotWithShape="0">
                  <a:srgbClr val="000000">
                    <a:alpha val="30000"/>
                  </a:srgbClr>
                </a:outerShdw>
              </a:effectLst>
              <a:latin typeface="Arial Nova"/>
            </a:endParaRPr>
          </a:p>
          <a:p>
            <a:pPr marL="37465" indent="0">
              <a:buNone/>
            </a:pP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buNone/>
            </a:pPr>
            <a:br>
              <a:rPr lang="en-US"/>
            </a:b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29" name="Picture 3" descr="Connected sticks shaping polygons background">
            <a:extLst>
              <a:ext uri="{FF2B5EF4-FFF2-40B4-BE49-F238E27FC236}">
                <a16:creationId xmlns:a16="http://schemas.microsoft.com/office/drawing/2014/main" id="{0F9873DA-8547-B1F7-34B6-9C29E5B9F021}"/>
              </a:ext>
            </a:extLst>
          </p:cNvPr>
          <p:cNvPicPr>
            <a:picLocks noChangeAspect="1"/>
          </p:cNvPicPr>
          <p:nvPr/>
        </p:nvPicPr>
        <p:blipFill rotWithShape="1">
          <a:blip r:embed="rId5"/>
          <a:srcRect l="27423" r="28080" b="-1"/>
          <a:stretch/>
        </p:blipFill>
        <p:spPr>
          <a:xfrm>
            <a:off x="7035095" y="10"/>
            <a:ext cx="5458830" cy="6857990"/>
          </a:xfrm>
          <a:prstGeom prst="rect">
            <a:avLst/>
          </a:prstGeom>
        </p:spPr>
      </p:pic>
      <p:pic>
        <p:nvPicPr>
          <p:cNvPr id="6" name="Picture 6" descr="A picture containing text&#10;&#10;Description automatically generated">
            <a:extLst>
              <a:ext uri="{FF2B5EF4-FFF2-40B4-BE49-F238E27FC236}">
                <a16:creationId xmlns:a16="http://schemas.microsoft.com/office/drawing/2014/main" id="{A3A46798-9125-15C5-A16F-2FC76DF27F2A}"/>
              </a:ext>
            </a:extLst>
          </p:cNvPr>
          <p:cNvPicPr>
            <a:picLocks noChangeAspect="1"/>
          </p:cNvPicPr>
          <p:nvPr/>
        </p:nvPicPr>
        <p:blipFill>
          <a:blip r:embed="rId6"/>
          <a:stretch>
            <a:fillRect/>
          </a:stretch>
        </p:blipFill>
        <p:spPr>
          <a:xfrm>
            <a:off x="8051074" y="120195"/>
            <a:ext cx="3623094" cy="5141701"/>
          </a:xfrm>
          <a:prstGeom prst="rect">
            <a:avLst/>
          </a:prstGeom>
        </p:spPr>
      </p:pic>
    </p:spTree>
    <p:extLst>
      <p:ext uri="{BB962C8B-B14F-4D97-AF65-F5344CB8AC3E}">
        <p14:creationId xmlns:p14="http://schemas.microsoft.com/office/powerpoint/2010/main" val="34702104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5</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SlateVTI</vt:lpstr>
      <vt:lpstr>                                                                                     Nurjahan Begum                                           MBA Masters Of Business                       Administration                                                               Marketing Management            Presentation          </vt:lpstr>
      <vt:lpstr>Content         </vt:lpstr>
      <vt:lpstr>Introduction To Marketing        </vt:lpstr>
      <vt:lpstr>                         </vt:lpstr>
      <vt:lpstr>                         </vt:lpstr>
      <vt:lpstr>                         </vt:lpstr>
      <vt:lpstr>                         </vt:lpstr>
      <vt:lpstr>                         </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2023-03-15T21:44:08Z</dcterms:created>
  <dcterms:modified xsi:type="dcterms:W3CDTF">2023-03-21T02:03:16Z</dcterms:modified>
</cp:coreProperties>
</file>