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3CEB8-413F-4AC7-B990-09C47A4D6536}" v="26" dt="2025-10-20T19:17:13.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98"/>
    <p:restoredTop sz="51997"/>
  </p:normalViewPr>
  <p:slideViewPr>
    <p:cSldViewPr snapToGrid="0">
      <p:cViewPr varScale="1">
        <p:scale>
          <a:sx n="35" d="100"/>
          <a:sy n="35" d="100"/>
        </p:scale>
        <p:origin x="167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F81D70-1E26-BC4B-93A4-2EAB58E80F1C}"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5BD41C-FFEA-A443-AF6A-201F0E0158B0}" type="slidenum">
              <a:rPr lang="en-GB" smtClean="0"/>
              <a:t>‹#›</a:t>
            </a:fld>
            <a:endParaRPr lang="en-GB"/>
          </a:p>
        </p:txBody>
      </p:sp>
    </p:spTree>
    <p:extLst>
      <p:ext uri="{BB962C8B-B14F-4D97-AF65-F5344CB8AC3E}">
        <p14:creationId xmlns:p14="http://schemas.microsoft.com/office/powerpoint/2010/main" val="1085941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a:t>
            </a:fld>
            <a:endParaRPr lang="en-GB"/>
          </a:p>
        </p:txBody>
      </p:sp>
    </p:spTree>
    <p:extLst>
      <p:ext uri="{BB962C8B-B14F-4D97-AF65-F5344CB8AC3E}">
        <p14:creationId xmlns:p14="http://schemas.microsoft.com/office/powerpoint/2010/main" val="1521689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Loneliness and isolation are major social determinants of health in later life. They are distinct but related—loneliness is emotional, while isolation is structural. According to Age UK, nearly one million older adults in Britain report frequent loneliness, which has health risks equivalent to smoking 15 cigarettes a day (</a:t>
            </a:r>
            <a:r>
              <a:rPr lang="en-GB" dirty="0" err="1"/>
              <a:t>Regenstrief</a:t>
            </a:r>
            <a:r>
              <a:rPr lang="en-GB" dirty="0"/>
              <a:t> Institute, 2024). Addressing this issue requires empowerment-focused, person-centred, and community-based care.</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2</a:t>
            </a:fld>
            <a:endParaRPr lang="en-GB"/>
          </a:p>
        </p:txBody>
      </p:sp>
    </p:spTree>
    <p:extLst>
      <p:ext uri="{BB962C8B-B14F-4D97-AF65-F5344CB8AC3E}">
        <p14:creationId xmlns:p14="http://schemas.microsoft.com/office/powerpoint/2010/main" val="2091532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ageing population is rapidly expanding, intensifying pressure on services and highlighting social care inequalities. The 2021 Census shows over 3.3 million older adults living alone. Lockdowns magnified loneliness, particularly for digitally excluded groups. The long-term effects are seen in poorer mental health, increased hospital admissions, and reduced quality of life.</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3</a:t>
            </a:fld>
            <a:endParaRPr lang="en-GB"/>
          </a:p>
        </p:txBody>
      </p:sp>
    </p:spTree>
    <p:extLst>
      <p:ext uri="{BB962C8B-B14F-4D97-AF65-F5344CB8AC3E}">
        <p14:creationId xmlns:p14="http://schemas.microsoft.com/office/powerpoint/2010/main" val="2259197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Ageing theories help explain behavioural and psychosocial aspects of loneliness. Disengagement theory highlights natural withdrawal but is criticised for ignoring structural barriers. Activity and Continuity theories promote engagement and routine, which protect wellbeing. The Life Course approach links early experiences—like social class or employment—to loneliness risk in old age. These frameworks guide interventions for empowerment and inclusion.</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4</a:t>
            </a:fld>
            <a:endParaRPr lang="en-GB"/>
          </a:p>
        </p:txBody>
      </p:sp>
    </p:spTree>
    <p:extLst>
      <p:ext uri="{BB962C8B-B14F-4D97-AF65-F5344CB8AC3E}">
        <p14:creationId xmlns:p14="http://schemas.microsoft.com/office/powerpoint/2010/main" val="1509328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UK, loneliness reduction is supported through community programmes and cross-sector partnerships. Age UK and The Silver Line provide emotional support, while NHS England’s </a:t>
            </a:r>
            <a:r>
              <a:rPr lang="en-GB" i="1" dirty="0"/>
              <a:t>social prescribing</a:t>
            </a:r>
            <a:r>
              <a:rPr lang="en-GB" dirty="0"/>
              <a:t> connects patients with social activities. These align with empowerment principles by encouraging autonomy and participation. However, resource constraints and unequal access remain barriers.</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5</a:t>
            </a:fld>
            <a:endParaRPr lang="en-GB"/>
          </a:p>
        </p:txBody>
      </p:sp>
    </p:spTree>
    <p:extLst>
      <p:ext uri="{BB962C8B-B14F-4D97-AF65-F5344CB8AC3E}">
        <p14:creationId xmlns:p14="http://schemas.microsoft.com/office/powerpoint/2010/main" val="3308003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Despite progress, implementation varies across local authorities. Funding cuts affect voluntary sector delivery, while older adults facing poverty or mobility issues are often excluded. The Care Act 2014 ensures equal access to services, yet real-world disparities persist. Tackling loneliness requires not only services but cultural change and empowerment through participation.</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6</a:t>
            </a:fld>
            <a:endParaRPr lang="en-GB"/>
          </a:p>
        </p:txBody>
      </p:sp>
    </p:spTree>
    <p:extLst>
      <p:ext uri="{BB962C8B-B14F-4D97-AF65-F5344CB8AC3E}">
        <p14:creationId xmlns:p14="http://schemas.microsoft.com/office/powerpoint/2010/main" val="868547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Technology can bridge isolation by enabling connection and independence. Devices like Alexa promote companionship and safety, while online social groups foster belonging. Yet many older adults lack digital confidence or access to affordable internet. Therefore, empowerment must include digital education and co-designed solutions to ensure inclusivity.</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7</a:t>
            </a:fld>
            <a:endParaRPr lang="en-GB"/>
          </a:p>
        </p:txBody>
      </p:sp>
    </p:spTree>
    <p:extLst>
      <p:ext uri="{BB962C8B-B14F-4D97-AF65-F5344CB8AC3E}">
        <p14:creationId xmlns:p14="http://schemas.microsoft.com/office/powerpoint/2010/main" val="1710623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Age UK befriending service demonstrates how relationship-based interventions enhance empowerment and wellbeing. Regular calls or visits help older adults rebuild trust and confidence. The model aligns with Activity and Continuity theories by supporting ongoing connection and meaningful interaction. However, sustaining such programmes requires funding and volunteer stability.</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8</a:t>
            </a:fld>
            <a:endParaRPr lang="en-GB"/>
          </a:p>
        </p:txBody>
      </p:sp>
    </p:spTree>
    <p:extLst>
      <p:ext uri="{BB962C8B-B14F-4D97-AF65-F5344CB8AC3E}">
        <p14:creationId xmlns:p14="http://schemas.microsoft.com/office/powerpoint/2010/main" val="2732600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Intergenerational projects show powerful results in combating loneliness. Programmes that unite older adults and children foster belonging, empathy, and interdependence. Participants experience renewed motivation and emotional fulfilment. These initiatives illustrate empowerment through connection, consistent with WHO’s call for inclusive age-friendly societies.</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9</a:t>
            </a:fld>
            <a:endParaRPr lang="en-GB"/>
          </a:p>
        </p:txBody>
      </p:sp>
    </p:spTree>
    <p:extLst>
      <p:ext uri="{BB962C8B-B14F-4D97-AF65-F5344CB8AC3E}">
        <p14:creationId xmlns:p14="http://schemas.microsoft.com/office/powerpoint/2010/main" val="4254585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Loneliness often stems from intersecting physical, psychological, and social barriers. Limited mobility or bereavement can lead to withdrawal, while poor transport infrastructure isolates rural residents. Overcoming these challenges demands integrated solutions across health, housing, and technology sectors.</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10</a:t>
            </a:fld>
            <a:endParaRPr lang="en-GB"/>
          </a:p>
        </p:txBody>
      </p:sp>
    </p:spTree>
    <p:extLst>
      <p:ext uri="{BB962C8B-B14F-4D97-AF65-F5344CB8AC3E}">
        <p14:creationId xmlns:p14="http://schemas.microsoft.com/office/powerpoint/2010/main" val="1868528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Empowerment requires systemic and community-level responses. Investment in preventative measures such as </a:t>
            </a:r>
            <a:r>
              <a:rPr lang="en-GB" i="1" dirty="0"/>
              <a:t>social prescribing</a:t>
            </a:r>
            <a:r>
              <a:rPr lang="en-GB" dirty="0"/>
              <a:t> and co-designed projects can sustain engagement. Digital literacy support should be prioritised, ensuring technology enhances rather than replaces human connection.</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11</a:t>
            </a:fld>
            <a:endParaRPr lang="en-GB"/>
          </a:p>
        </p:txBody>
      </p:sp>
    </p:spTree>
    <p:extLst>
      <p:ext uri="{BB962C8B-B14F-4D97-AF65-F5344CB8AC3E}">
        <p14:creationId xmlns:p14="http://schemas.microsoft.com/office/powerpoint/2010/main" val="4233732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Policy frameworks reinforce the importance of dignity, independence, and prevention. Embedding anti-ageism principles and reflective practice in care environments ensures older adults are treated as active citizens rather than passive recipients of support.</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12</a:t>
            </a:fld>
            <a:endParaRPr lang="en-GB"/>
          </a:p>
        </p:txBody>
      </p:sp>
    </p:spTree>
    <p:extLst>
      <p:ext uri="{BB962C8B-B14F-4D97-AF65-F5344CB8AC3E}">
        <p14:creationId xmlns:p14="http://schemas.microsoft.com/office/powerpoint/2010/main" val="554850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addressing loneliness among older adults requires a balance between human connection, technology, and empowerment. By integrating ageing theories, community participation, and innovative practice, we can foster dignity, inclusion, and resilience in later life.</a:t>
            </a:r>
          </a:p>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13</a:t>
            </a:fld>
            <a:endParaRPr lang="en-GB"/>
          </a:p>
        </p:txBody>
      </p:sp>
    </p:spTree>
    <p:extLst>
      <p:ext uri="{BB962C8B-B14F-4D97-AF65-F5344CB8AC3E}">
        <p14:creationId xmlns:p14="http://schemas.microsoft.com/office/powerpoint/2010/main" val="14632019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5BD41C-FFEA-A443-AF6A-201F0E0158B0}" type="slidenum">
              <a:rPr lang="en-GB" smtClean="0"/>
              <a:t>14</a:t>
            </a:fld>
            <a:endParaRPr lang="en-GB"/>
          </a:p>
        </p:txBody>
      </p:sp>
    </p:spTree>
    <p:extLst>
      <p:ext uri="{BB962C8B-B14F-4D97-AF65-F5344CB8AC3E}">
        <p14:creationId xmlns:p14="http://schemas.microsoft.com/office/powerpoint/2010/main" val="3189511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15</a:t>
            </a:fld>
            <a:endParaRPr lang="en-GB"/>
          </a:p>
        </p:txBody>
      </p:sp>
    </p:spTree>
    <p:extLst>
      <p:ext uri="{BB962C8B-B14F-4D97-AF65-F5344CB8AC3E}">
        <p14:creationId xmlns:p14="http://schemas.microsoft.com/office/powerpoint/2010/main" val="1667649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5BD41C-FFEA-A443-AF6A-201F0E0158B0}" type="slidenum">
              <a:rPr lang="en-GB" smtClean="0"/>
              <a:t>16</a:t>
            </a:fld>
            <a:endParaRPr lang="en-GB"/>
          </a:p>
        </p:txBody>
      </p:sp>
    </p:spTree>
    <p:extLst>
      <p:ext uri="{BB962C8B-B14F-4D97-AF65-F5344CB8AC3E}">
        <p14:creationId xmlns:p14="http://schemas.microsoft.com/office/powerpoint/2010/main" val="5535605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0E3B7EA-3854-E442-89FC-8F038E212A84}"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5475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spTree>
    <p:extLst>
      <p:ext uri="{BB962C8B-B14F-4D97-AF65-F5344CB8AC3E}">
        <p14:creationId xmlns:p14="http://schemas.microsoft.com/office/powerpoint/2010/main" val="1111159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8393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F07DC3-441E-3942-92B3-25268DB8279F}"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E3B7EA-3854-E442-89FC-8F038E212A84}" type="slidenum">
              <a:rPr lang="en-GB" smtClean="0"/>
              <a:t>‹#›</a:t>
            </a:fld>
            <a:endParaRPr lang="en-GB"/>
          </a:p>
        </p:txBody>
      </p:sp>
    </p:spTree>
    <p:extLst>
      <p:ext uri="{BB962C8B-B14F-4D97-AF65-F5344CB8AC3E}">
        <p14:creationId xmlns:p14="http://schemas.microsoft.com/office/powerpoint/2010/main" val="1283794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F07DC3-441E-3942-92B3-25268DB8279F}" type="datetimeFigureOut">
              <a:rPr lang="en-GB" smtClean="0"/>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E3B7EA-3854-E442-89FC-8F038E212A84}"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0745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F07DC3-441E-3942-92B3-25268DB8279F}" type="datetimeFigureOut">
              <a:rPr lang="en-GB" smtClean="0"/>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E3B7EA-3854-E442-89FC-8F038E212A84}"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8755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07DC3-441E-3942-92B3-25268DB8279F}"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E3B7EA-3854-E442-89FC-8F038E212A84}" type="slidenum">
              <a:rPr lang="en-GB" smtClean="0"/>
              <a:t>‹#›</a:t>
            </a:fld>
            <a:endParaRPr lang="en-GB"/>
          </a:p>
        </p:txBody>
      </p:sp>
    </p:spTree>
    <p:extLst>
      <p:ext uri="{BB962C8B-B14F-4D97-AF65-F5344CB8AC3E}">
        <p14:creationId xmlns:p14="http://schemas.microsoft.com/office/powerpoint/2010/main" val="429371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07DC3-441E-3942-92B3-25268DB8279F}"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E3B7EA-3854-E442-89FC-8F038E212A84}"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717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07DC3-441E-3942-92B3-25268DB8279F}"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E3B7EA-3854-E442-89FC-8F038E212A84}" type="slidenum">
              <a:rPr lang="en-GB" smtClean="0"/>
              <a:t>‹#›</a:t>
            </a:fld>
            <a:endParaRPr lang="en-GB"/>
          </a:p>
        </p:txBody>
      </p:sp>
    </p:spTree>
    <p:extLst>
      <p:ext uri="{BB962C8B-B14F-4D97-AF65-F5344CB8AC3E}">
        <p14:creationId xmlns:p14="http://schemas.microsoft.com/office/powerpoint/2010/main" val="460000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07DC3-441E-3942-92B3-25268DB8279F}"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E3B7EA-3854-E442-89FC-8F038E212A84}" type="slidenum">
              <a:rPr lang="en-GB" smtClean="0"/>
              <a:t>‹#›</a:t>
            </a:fld>
            <a:endParaRPr lang="en-GB"/>
          </a:p>
        </p:txBody>
      </p:sp>
    </p:spTree>
    <p:extLst>
      <p:ext uri="{BB962C8B-B14F-4D97-AF65-F5344CB8AC3E}">
        <p14:creationId xmlns:p14="http://schemas.microsoft.com/office/powerpoint/2010/main" val="1695127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2987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4731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spTree>
    <p:extLst>
      <p:ext uri="{BB962C8B-B14F-4D97-AF65-F5344CB8AC3E}">
        <p14:creationId xmlns:p14="http://schemas.microsoft.com/office/powerpoint/2010/main" val="313176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9078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0425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2479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07DC3-441E-3942-92B3-25268DB8279F}"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E3B7EA-3854-E442-89FC-8F038E212A84}"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338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6F07DC3-441E-3942-92B3-25268DB8279F}" type="datetimeFigureOut">
              <a:rPr lang="en-GB" smtClean="0"/>
              <a:t>27/10/2025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0E3B7EA-3854-E442-89FC-8F038E212A84}" type="slidenum">
              <a:rPr lang="en-GB" smtClean="0"/>
              <a:t>‹#›</a:t>
            </a:fld>
            <a:endParaRPr lang="en-GB"/>
          </a:p>
        </p:txBody>
      </p:sp>
    </p:spTree>
    <p:extLst>
      <p:ext uri="{BB962C8B-B14F-4D97-AF65-F5344CB8AC3E}">
        <p14:creationId xmlns:p14="http://schemas.microsoft.com/office/powerpoint/2010/main" val="356382446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ampaigntoendloneliness.org/wp-content/uploads/Lessons-from-lockdown-FEB21.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gov.uk/government/statistics/community-life-survey-202324-annual-publication/community-life-survey-202324-loneliness-and-support-networks--2" TargetMode="External"/><Relationship Id="rId4" Type="http://schemas.openxmlformats.org/officeDocument/2006/relationships/hyperlink" Target="https://ageing-better.org.uk/sites/default/files/2023-02/Ageism-harms.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personalisedcare/social-prescribin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ageing/articles/profileoftheolderpopulationlivinginenglandandwalesin2021andchangessince2011/2023-04-0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edicalxpress.com/news/2024-03-loneliness-worse-alcoholism-obesity-primary.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who.int/initiatives/decade-of-healthy-ag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8BBA6-0FD8-D4A7-F906-05D9897D061C}"/>
              </a:ext>
            </a:extLst>
          </p:cNvPr>
          <p:cNvSpPr>
            <a:spLocks noGrp="1"/>
          </p:cNvSpPr>
          <p:nvPr>
            <p:ph type="ctrTitle"/>
          </p:nvPr>
        </p:nvSpPr>
        <p:spPr/>
        <p:txBody>
          <a:bodyPr/>
          <a:lstStyle/>
          <a:p>
            <a:r>
              <a:rPr lang="en-GB" sz="2800" b="1" dirty="0"/>
              <a:t>Addressing Loneliness and Social Isolation among Older Adults: Empowerment through Connected Care and Innovation</a:t>
            </a:r>
            <a:endParaRPr lang="en-GB" sz="2800" dirty="0"/>
          </a:p>
        </p:txBody>
      </p:sp>
      <p:sp>
        <p:nvSpPr>
          <p:cNvPr id="3" name="Subtitle 2">
            <a:extLst>
              <a:ext uri="{FF2B5EF4-FFF2-40B4-BE49-F238E27FC236}">
                <a16:creationId xmlns:a16="http://schemas.microsoft.com/office/drawing/2014/main" id="{B1B2E0AF-764A-E046-89BC-59EAB55E774C}"/>
              </a:ext>
            </a:extLst>
          </p:cNvPr>
          <p:cNvSpPr>
            <a:spLocks noGrp="1"/>
          </p:cNvSpPr>
          <p:nvPr>
            <p:ph type="subTitle" idx="1"/>
          </p:nvPr>
        </p:nvSpPr>
        <p:spPr/>
        <p:txBody>
          <a:bodyPr>
            <a:normAutofit lnSpcReduction="10000"/>
          </a:bodyPr>
          <a:lstStyle/>
          <a:p>
            <a:r>
              <a:rPr lang="en-GB" dirty="0"/>
              <a:t>BMHP6027 – Empowering the Older Person</a:t>
            </a:r>
            <a:br>
              <a:rPr lang="en-GB" dirty="0"/>
            </a:br>
            <a:r>
              <a:rPr lang="en-GB" dirty="0"/>
              <a:t>Name: [Maria Mohamed Edosa] | Student ID:2223484 </a:t>
            </a:r>
            <a:br>
              <a:rPr lang="en-GB" dirty="0"/>
            </a:br>
            <a:r>
              <a:rPr lang="en-GB" dirty="0"/>
              <a:t>Lecturer: Tomy </a:t>
            </a:r>
            <a:r>
              <a:rPr lang="en-GB" dirty="0" err="1"/>
              <a:t>Adattu</a:t>
            </a:r>
            <a:r>
              <a:rPr lang="en-GB" dirty="0"/>
              <a:t> Chacko </a:t>
            </a:r>
            <a:br>
              <a:rPr lang="en-GB" dirty="0"/>
            </a:br>
            <a:r>
              <a:rPr lang="en-GB" dirty="0"/>
              <a:t>Date: 26 October 2025</a:t>
            </a:r>
          </a:p>
        </p:txBody>
      </p:sp>
    </p:spTree>
    <p:extLst>
      <p:ext uri="{BB962C8B-B14F-4D97-AF65-F5344CB8AC3E}">
        <p14:creationId xmlns:p14="http://schemas.microsoft.com/office/powerpoint/2010/main" val="942749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F464F-6C69-BE86-6BF9-4DF34983086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422756B-6E29-9041-D99E-E0F5607D6FC3}"/>
              </a:ext>
            </a:extLst>
          </p:cNvPr>
          <p:cNvSpPr>
            <a:spLocks noGrp="1"/>
          </p:cNvSpPr>
          <p:nvPr>
            <p:ph idx="1"/>
          </p:nvPr>
        </p:nvSpPr>
        <p:spPr/>
        <p:txBody>
          <a:bodyPr/>
          <a:lstStyle/>
          <a:p>
            <a:r>
              <a:rPr lang="en-GB" dirty="0"/>
              <a:t>Loneliness: a subjective distress caused by a gap between desired and actual social relationships (SCIE, 2018).</a:t>
            </a:r>
          </a:p>
          <a:p>
            <a:r>
              <a:rPr lang="en-GB" dirty="0"/>
              <a:t>Isolation: objective lack of social contact or support (Hawthorne, 2006).</a:t>
            </a:r>
          </a:p>
          <a:p>
            <a:r>
              <a:rPr lang="en-GB" dirty="0"/>
              <a:t>Affects physical, mental, and cognitive health.</a:t>
            </a:r>
          </a:p>
          <a:p>
            <a:r>
              <a:rPr lang="en-GB" dirty="0"/>
              <a:t>7% of adults aged 65+ in the UK often feel lonely (Age UK, 2024).</a:t>
            </a:r>
          </a:p>
        </p:txBody>
      </p:sp>
    </p:spTree>
    <p:extLst>
      <p:ext uri="{BB962C8B-B14F-4D97-AF65-F5344CB8AC3E}">
        <p14:creationId xmlns:p14="http://schemas.microsoft.com/office/powerpoint/2010/main" val="1137354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36470-2CF6-3EB2-B541-1C2608AA3B58}"/>
              </a:ext>
            </a:extLst>
          </p:cNvPr>
          <p:cNvSpPr>
            <a:spLocks noGrp="1"/>
          </p:cNvSpPr>
          <p:nvPr>
            <p:ph type="title"/>
          </p:nvPr>
        </p:nvSpPr>
        <p:spPr/>
        <p:txBody>
          <a:bodyPr/>
          <a:lstStyle/>
          <a:p>
            <a:r>
              <a:rPr lang="en-GB" dirty="0"/>
              <a:t>Defining the Scope</a:t>
            </a:r>
          </a:p>
        </p:txBody>
      </p:sp>
      <p:sp>
        <p:nvSpPr>
          <p:cNvPr id="3" name="Content Placeholder 2">
            <a:extLst>
              <a:ext uri="{FF2B5EF4-FFF2-40B4-BE49-F238E27FC236}">
                <a16:creationId xmlns:a16="http://schemas.microsoft.com/office/drawing/2014/main" id="{D9B25EC2-1A0F-4444-1A80-1839B0B0675F}"/>
              </a:ext>
            </a:extLst>
          </p:cNvPr>
          <p:cNvSpPr>
            <a:spLocks noGrp="1"/>
          </p:cNvSpPr>
          <p:nvPr>
            <p:ph idx="1"/>
          </p:nvPr>
        </p:nvSpPr>
        <p:spPr/>
        <p:txBody>
          <a:bodyPr/>
          <a:lstStyle/>
          <a:p>
            <a:r>
              <a:rPr lang="en-GB" b="1" dirty="0"/>
              <a:t>Growing Ageing Population:</a:t>
            </a:r>
            <a:r>
              <a:rPr lang="en-GB" dirty="0"/>
              <a:t> 11 million people aged 65+ in the UK (ONS, 2023).</a:t>
            </a:r>
          </a:p>
          <a:p>
            <a:r>
              <a:rPr lang="en-GB" b="1" dirty="0"/>
              <a:t>Living Alone:</a:t>
            </a:r>
            <a:r>
              <a:rPr lang="en-GB" dirty="0"/>
              <a:t> 3.3 million older adults live alone.</a:t>
            </a:r>
          </a:p>
          <a:p>
            <a:r>
              <a:rPr lang="en-GB" b="1" dirty="0"/>
              <a:t>Health Impact:</a:t>
            </a:r>
            <a:r>
              <a:rPr lang="en-GB" dirty="0"/>
              <a:t> Loneliness increases dementia risk by 40% (Age UK, 2024).</a:t>
            </a:r>
          </a:p>
          <a:p>
            <a:r>
              <a:rPr lang="en-GB" b="1" dirty="0"/>
              <a:t>COVID-19 Legacy:</a:t>
            </a:r>
            <a:r>
              <a:rPr lang="en-GB" dirty="0"/>
              <a:t> Worsened isolation due to shielding and digital exclusion (Campaign to End Loneliness, 2022).</a:t>
            </a:r>
          </a:p>
          <a:p>
            <a:endParaRPr lang="en-GB" dirty="0"/>
          </a:p>
        </p:txBody>
      </p:sp>
    </p:spTree>
    <p:extLst>
      <p:ext uri="{BB962C8B-B14F-4D97-AF65-F5344CB8AC3E}">
        <p14:creationId xmlns:p14="http://schemas.microsoft.com/office/powerpoint/2010/main" val="1061557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02AAF-422B-D897-7FDF-77C58D698783}"/>
              </a:ext>
            </a:extLst>
          </p:cNvPr>
          <p:cNvSpPr>
            <a:spLocks noGrp="1"/>
          </p:cNvSpPr>
          <p:nvPr>
            <p:ph type="title"/>
          </p:nvPr>
        </p:nvSpPr>
        <p:spPr/>
        <p:txBody>
          <a:bodyPr/>
          <a:lstStyle/>
          <a:p>
            <a:r>
              <a:rPr lang="en-GB" dirty="0"/>
              <a:t>Theoretical Frameworks</a:t>
            </a:r>
          </a:p>
        </p:txBody>
      </p:sp>
      <p:sp>
        <p:nvSpPr>
          <p:cNvPr id="3" name="Content Placeholder 2">
            <a:extLst>
              <a:ext uri="{FF2B5EF4-FFF2-40B4-BE49-F238E27FC236}">
                <a16:creationId xmlns:a16="http://schemas.microsoft.com/office/drawing/2014/main" id="{F61C9B39-A6DB-52D9-17D8-1AE7A5E12335}"/>
              </a:ext>
            </a:extLst>
          </p:cNvPr>
          <p:cNvSpPr>
            <a:spLocks noGrp="1"/>
          </p:cNvSpPr>
          <p:nvPr>
            <p:ph idx="1"/>
          </p:nvPr>
        </p:nvSpPr>
        <p:spPr/>
        <p:txBody>
          <a:bodyPr/>
          <a:lstStyle/>
          <a:p>
            <a:pPr>
              <a:buFont typeface="Arial" panose="020B0604020202020204" pitchFamily="34" charset="0"/>
              <a:buChar char="•"/>
            </a:pPr>
            <a:r>
              <a:rPr lang="en-GB" b="1" dirty="0"/>
              <a:t>Disengagement Theory</a:t>
            </a:r>
            <a:r>
              <a:rPr lang="en-GB" dirty="0"/>
              <a:t> – Older adults naturally withdraw from society (Cumming &amp; Henry, 1961).</a:t>
            </a:r>
          </a:p>
          <a:p>
            <a:pPr>
              <a:buFont typeface="Arial" panose="020B0604020202020204" pitchFamily="34" charset="0"/>
              <a:buChar char="•"/>
            </a:pPr>
            <a:r>
              <a:rPr lang="en-GB" b="1" dirty="0"/>
              <a:t>Activity Theory</a:t>
            </a:r>
            <a:r>
              <a:rPr lang="en-GB" dirty="0"/>
              <a:t> – Staying socially active promotes wellbeing (</a:t>
            </a:r>
            <a:r>
              <a:rPr lang="en-GB" dirty="0" err="1"/>
              <a:t>Mauk</a:t>
            </a:r>
            <a:r>
              <a:rPr lang="en-GB" dirty="0"/>
              <a:t>, 2010).</a:t>
            </a:r>
          </a:p>
          <a:p>
            <a:pPr>
              <a:buFont typeface="Arial" panose="020B0604020202020204" pitchFamily="34" charset="0"/>
              <a:buChar char="•"/>
            </a:pPr>
            <a:r>
              <a:rPr lang="en-GB" b="1" dirty="0"/>
              <a:t>Continuity Theory</a:t>
            </a:r>
            <a:r>
              <a:rPr lang="en-GB" dirty="0"/>
              <a:t> – Maintaining life roles enhances stability (Wang, 2012).</a:t>
            </a:r>
          </a:p>
          <a:p>
            <a:pPr>
              <a:buFont typeface="Arial" panose="020B0604020202020204" pitchFamily="34" charset="0"/>
              <a:buChar char="•"/>
            </a:pPr>
            <a:r>
              <a:rPr lang="en-GB" b="1" dirty="0"/>
              <a:t>Life Course Theory</a:t>
            </a:r>
            <a:r>
              <a:rPr lang="en-GB" dirty="0"/>
              <a:t> – Earlier life events shape later outcomes (</a:t>
            </a:r>
            <a:r>
              <a:rPr lang="en-GB" dirty="0" err="1"/>
              <a:t>Giele</a:t>
            </a:r>
            <a:r>
              <a:rPr lang="en-GB" dirty="0"/>
              <a:t> &amp; Elder, 1998).</a:t>
            </a:r>
          </a:p>
          <a:p>
            <a:endParaRPr lang="en-GB" dirty="0"/>
          </a:p>
        </p:txBody>
      </p:sp>
    </p:spTree>
    <p:extLst>
      <p:ext uri="{BB962C8B-B14F-4D97-AF65-F5344CB8AC3E}">
        <p14:creationId xmlns:p14="http://schemas.microsoft.com/office/powerpoint/2010/main" val="242046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7304-61D3-0AC4-FD98-22572DF87C4D}"/>
              </a:ext>
            </a:extLst>
          </p:cNvPr>
          <p:cNvSpPr>
            <a:spLocks noGrp="1"/>
          </p:cNvSpPr>
          <p:nvPr>
            <p:ph type="title"/>
          </p:nvPr>
        </p:nvSpPr>
        <p:spPr/>
        <p:txBody>
          <a:bodyPr>
            <a:normAutofit fontScale="90000"/>
          </a:bodyPr>
          <a:lstStyle/>
          <a:p>
            <a:r>
              <a:rPr lang="en-GB" dirty="0"/>
              <a:t>Evaluating Current Care Provisions (Part 1)</a:t>
            </a:r>
          </a:p>
        </p:txBody>
      </p:sp>
      <p:sp>
        <p:nvSpPr>
          <p:cNvPr id="3" name="Content Placeholder 2">
            <a:extLst>
              <a:ext uri="{FF2B5EF4-FFF2-40B4-BE49-F238E27FC236}">
                <a16:creationId xmlns:a16="http://schemas.microsoft.com/office/drawing/2014/main" id="{17B15F50-DCD5-4308-5F94-435D91147610}"/>
              </a:ext>
            </a:extLst>
          </p:cNvPr>
          <p:cNvSpPr>
            <a:spLocks noGrp="1"/>
          </p:cNvSpPr>
          <p:nvPr>
            <p:ph idx="1"/>
          </p:nvPr>
        </p:nvSpPr>
        <p:spPr/>
        <p:txBody>
          <a:bodyPr>
            <a:normAutofit fontScale="85000" lnSpcReduction="20000"/>
          </a:bodyPr>
          <a:lstStyle/>
          <a:p>
            <a:pPr>
              <a:buFont typeface="Arial" panose="020B0604020202020204" pitchFamily="34" charset="0"/>
              <a:buChar char="•"/>
            </a:pPr>
            <a:r>
              <a:rPr lang="en-GB" b="1" dirty="0"/>
              <a:t>Community-Based Services:</a:t>
            </a:r>
            <a:endParaRPr lang="en-GB" dirty="0"/>
          </a:p>
          <a:p>
            <a:pPr marL="742950" lvl="1" indent="-285750">
              <a:buFont typeface="Arial" panose="020B0604020202020204" pitchFamily="34" charset="0"/>
              <a:buChar char="•"/>
            </a:pPr>
            <a:r>
              <a:rPr lang="en-GB" dirty="0"/>
              <a:t>Age UK befriending schemes.</a:t>
            </a:r>
          </a:p>
          <a:p>
            <a:pPr marL="742950" lvl="1" indent="-285750">
              <a:buFont typeface="Arial" panose="020B0604020202020204" pitchFamily="34" charset="0"/>
              <a:buChar char="•"/>
            </a:pPr>
            <a:r>
              <a:rPr lang="en-GB" dirty="0"/>
              <a:t>NHS </a:t>
            </a:r>
            <a:r>
              <a:rPr lang="en-GB" i="1" dirty="0"/>
              <a:t>social prescribing</a:t>
            </a:r>
            <a:r>
              <a:rPr lang="en-GB" dirty="0"/>
              <a:t> (NHS England, 2023).</a:t>
            </a:r>
          </a:p>
          <a:p>
            <a:pPr>
              <a:buFont typeface="Arial" panose="020B0604020202020204" pitchFamily="34" charset="0"/>
              <a:buChar char="•"/>
            </a:pPr>
            <a:r>
              <a:rPr lang="en-GB" b="1" dirty="0"/>
              <a:t>Charitable Organisations:</a:t>
            </a:r>
            <a:endParaRPr lang="en-GB" dirty="0"/>
          </a:p>
          <a:p>
            <a:pPr marL="742950" lvl="1" indent="-285750">
              <a:buFont typeface="Arial" panose="020B0604020202020204" pitchFamily="34" charset="0"/>
              <a:buChar char="•"/>
            </a:pPr>
            <a:r>
              <a:rPr lang="en-GB" dirty="0"/>
              <a:t>Silver Line helpline.</a:t>
            </a:r>
          </a:p>
          <a:p>
            <a:pPr marL="742950" lvl="1" indent="-285750">
              <a:buFont typeface="Arial" panose="020B0604020202020204" pitchFamily="34" charset="0"/>
              <a:buChar char="•"/>
            </a:pPr>
            <a:r>
              <a:rPr lang="en-GB" dirty="0"/>
              <a:t>Men’s Sheds initiative (2024).</a:t>
            </a:r>
          </a:p>
          <a:p>
            <a:pPr>
              <a:buFont typeface="Arial" panose="020B0604020202020204" pitchFamily="34" charset="0"/>
              <a:buChar char="•"/>
            </a:pPr>
            <a:r>
              <a:rPr lang="en-GB" b="1" dirty="0"/>
              <a:t>Government Policy:</a:t>
            </a:r>
            <a:endParaRPr lang="en-GB" dirty="0"/>
          </a:p>
          <a:p>
            <a:pPr marL="742950" lvl="1" indent="-285750">
              <a:buFont typeface="Arial" panose="020B0604020202020204" pitchFamily="34" charset="0"/>
              <a:buChar char="•"/>
            </a:pPr>
            <a:r>
              <a:rPr lang="en-GB" dirty="0"/>
              <a:t>Minister for Loneliness (2018).</a:t>
            </a:r>
          </a:p>
          <a:p>
            <a:pPr marL="742950" lvl="1" indent="-285750">
              <a:buFont typeface="Arial" panose="020B0604020202020204" pitchFamily="34" charset="0"/>
              <a:buChar char="•"/>
            </a:pPr>
            <a:r>
              <a:rPr lang="en-GB" dirty="0"/>
              <a:t>UK Loneliness Strategy (DCMS, 2024).</a:t>
            </a:r>
          </a:p>
          <a:p>
            <a:endParaRPr lang="en-GB" dirty="0"/>
          </a:p>
        </p:txBody>
      </p:sp>
      <p:pic>
        <p:nvPicPr>
          <p:cNvPr id="79" name="Audio 78">
            <a:hlinkClick r:id="" action="ppaction://media"/>
            <a:extLst>
              <a:ext uri="{FF2B5EF4-FFF2-40B4-BE49-F238E27FC236}">
                <a16:creationId xmlns:a16="http://schemas.microsoft.com/office/drawing/2014/main" id="{4E77EB2B-3F74-6D51-0B1D-59FFBA77BF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4879701"/>
      </p:ext>
    </p:extLst>
  </p:cSld>
  <p:clrMapOvr>
    <a:masterClrMapping/>
  </p:clrMapOvr>
  <mc:AlternateContent xmlns:mc="http://schemas.openxmlformats.org/markup-compatibility/2006" xmlns:p14="http://schemas.microsoft.com/office/powerpoint/2010/main">
    <mc:Choice Requires="p14">
      <p:transition spd="slow" p14:dur="2000" advTm="907093"/>
    </mc:Choice>
    <mc:Fallback xmlns="">
      <p:transition spd="slow" advTm="907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42F8-56E3-A48F-1F55-33535505567F}"/>
              </a:ext>
            </a:extLst>
          </p:cNvPr>
          <p:cNvSpPr>
            <a:spLocks noGrp="1"/>
          </p:cNvSpPr>
          <p:nvPr>
            <p:ph type="title"/>
          </p:nvPr>
        </p:nvSpPr>
        <p:spPr/>
        <p:txBody>
          <a:bodyPr>
            <a:normAutofit fontScale="90000"/>
          </a:bodyPr>
          <a:lstStyle/>
          <a:p>
            <a:r>
              <a:rPr lang="en-GB" dirty="0"/>
              <a:t>Evaluating Current Care Provisions (Part 2)</a:t>
            </a:r>
          </a:p>
        </p:txBody>
      </p:sp>
      <p:sp>
        <p:nvSpPr>
          <p:cNvPr id="3" name="Content Placeholder 2">
            <a:extLst>
              <a:ext uri="{FF2B5EF4-FFF2-40B4-BE49-F238E27FC236}">
                <a16:creationId xmlns:a16="http://schemas.microsoft.com/office/drawing/2014/main" id="{620B5986-4F59-8FF3-6066-CA1B19E9517D}"/>
              </a:ext>
            </a:extLst>
          </p:cNvPr>
          <p:cNvSpPr>
            <a:spLocks noGrp="1"/>
          </p:cNvSpPr>
          <p:nvPr>
            <p:ph idx="1"/>
          </p:nvPr>
        </p:nvSpPr>
        <p:spPr/>
        <p:txBody>
          <a:bodyPr/>
          <a:lstStyle/>
          <a:p>
            <a:pPr>
              <a:buFont typeface="Arial" panose="020B0604020202020204" pitchFamily="34" charset="0"/>
              <a:buChar char="•"/>
            </a:pPr>
            <a:r>
              <a:rPr lang="en-GB" b="1" dirty="0"/>
              <a:t>Strengths:</a:t>
            </a:r>
            <a:endParaRPr lang="en-GB" dirty="0"/>
          </a:p>
          <a:p>
            <a:pPr marL="742950" lvl="1" indent="-285750">
              <a:buFont typeface="Arial" panose="020B0604020202020204" pitchFamily="34" charset="0"/>
              <a:buChar char="•"/>
            </a:pPr>
            <a:r>
              <a:rPr lang="en-GB" dirty="0"/>
              <a:t>Promotes social inclusion and mental health.</a:t>
            </a:r>
          </a:p>
          <a:p>
            <a:pPr marL="742950" lvl="1" indent="-285750">
              <a:buFont typeface="Arial" panose="020B0604020202020204" pitchFamily="34" charset="0"/>
              <a:buChar char="•"/>
            </a:pPr>
            <a:r>
              <a:rPr lang="en-GB" dirty="0"/>
              <a:t>Recognises loneliness as a public health issue.</a:t>
            </a:r>
          </a:p>
          <a:p>
            <a:pPr>
              <a:buFont typeface="Arial" panose="020B0604020202020204" pitchFamily="34" charset="0"/>
              <a:buChar char="•"/>
            </a:pPr>
            <a:r>
              <a:rPr lang="en-GB" b="1" dirty="0"/>
              <a:t>Challenges:</a:t>
            </a:r>
            <a:endParaRPr lang="en-GB" dirty="0"/>
          </a:p>
          <a:p>
            <a:pPr marL="742950" lvl="1" indent="-285750">
              <a:buFont typeface="Arial" panose="020B0604020202020204" pitchFamily="34" charset="0"/>
              <a:buChar char="•"/>
            </a:pPr>
            <a:r>
              <a:rPr lang="en-GB" dirty="0"/>
              <a:t>Limited funding and regional inequality (Care Act 2014).</a:t>
            </a:r>
          </a:p>
          <a:p>
            <a:pPr marL="742950" lvl="1" indent="-285750">
              <a:buFont typeface="Arial" panose="020B0604020202020204" pitchFamily="34" charset="0"/>
              <a:buChar char="•"/>
            </a:pPr>
            <a:r>
              <a:rPr lang="en-GB" dirty="0"/>
              <a:t>Stigma and reluctance to seek help.</a:t>
            </a:r>
          </a:p>
          <a:p>
            <a:pPr marL="742950" lvl="1" indent="-285750">
              <a:buFont typeface="Arial" panose="020B0604020202020204" pitchFamily="34" charset="0"/>
              <a:buChar char="•"/>
            </a:pPr>
            <a:r>
              <a:rPr lang="en-GB" dirty="0"/>
              <a:t>Digital divide limiting engagement.</a:t>
            </a:r>
          </a:p>
          <a:p>
            <a:endParaRPr lang="en-GB" dirty="0"/>
          </a:p>
        </p:txBody>
      </p:sp>
    </p:spTree>
    <p:extLst>
      <p:ext uri="{BB962C8B-B14F-4D97-AF65-F5344CB8AC3E}">
        <p14:creationId xmlns:p14="http://schemas.microsoft.com/office/powerpoint/2010/main" val="79342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A899-6234-7969-8A92-74BC634F9DFA}"/>
              </a:ext>
            </a:extLst>
          </p:cNvPr>
          <p:cNvSpPr>
            <a:spLocks noGrp="1"/>
          </p:cNvSpPr>
          <p:nvPr>
            <p:ph type="title"/>
          </p:nvPr>
        </p:nvSpPr>
        <p:spPr/>
        <p:txBody>
          <a:bodyPr/>
          <a:lstStyle/>
          <a:p>
            <a:r>
              <a:rPr lang="en-GB" dirty="0"/>
              <a:t>Technological Innovations</a:t>
            </a:r>
          </a:p>
        </p:txBody>
      </p:sp>
      <p:sp>
        <p:nvSpPr>
          <p:cNvPr id="3" name="Content Placeholder 2">
            <a:extLst>
              <a:ext uri="{FF2B5EF4-FFF2-40B4-BE49-F238E27FC236}">
                <a16:creationId xmlns:a16="http://schemas.microsoft.com/office/drawing/2014/main" id="{3D5EFC9B-0BCC-07F9-019A-6B09C3630CB1}"/>
              </a:ext>
            </a:extLst>
          </p:cNvPr>
          <p:cNvSpPr>
            <a:spLocks noGrp="1"/>
          </p:cNvSpPr>
          <p:nvPr>
            <p:ph idx="1"/>
          </p:nvPr>
        </p:nvSpPr>
        <p:spPr/>
        <p:txBody>
          <a:bodyPr/>
          <a:lstStyle/>
          <a:p>
            <a:r>
              <a:rPr lang="en-GB" b="1" dirty="0"/>
              <a:t>Assistive Technologies:</a:t>
            </a:r>
            <a:r>
              <a:rPr lang="en-GB" dirty="0"/>
              <a:t> Smart speakers, fall detectors, medication reminders.</a:t>
            </a:r>
          </a:p>
          <a:p>
            <a:r>
              <a:rPr lang="en-GB" b="1" dirty="0"/>
              <a:t>Digital Inclusion Initiatives:</a:t>
            </a:r>
            <a:r>
              <a:rPr lang="en-GB" dirty="0"/>
              <a:t> “Digital Companions” and tablet training.</a:t>
            </a:r>
          </a:p>
          <a:p>
            <a:r>
              <a:rPr lang="en-GB" b="1" dirty="0"/>
              <a:t>Telehealth &amp; Online Communities:</a:t>
            </a:r>
            <a:r>
              <a:rPr lang="en-GB" dirty="0"/>
              <a:t> Reduce isolation and enable remote support.</a:t>
            </a:r>
          </a:p>
          <a:p>
            <a:r>
              <a:rPr lang="en-GB" b="1" dirty="0"/>
              <a:t>Limitations:</a:t>
            </a:r>
            <a:r>
              <a:rPr lang="en-GB" dirty="0"/>
              <a:t> Digital illiteracy, affordability, and trust barriers.</a:t>
            </a:r>
          </a:p>
          <a:p>
            <a:endParaRPr lang="en-GB" dirty="0"/>
          </a:p>
        </p:txBody>
      </p:sp>
    </p:spTree>
    <p:extLst>
      <p:ext uri="{BB962C8B-B14F-4D97-AF65-F5344CB8AC3E}">
        <p14:creationId xmlns:p14="http://schemas.microsoft.com/office/powerpoint/2010/main" val="3354799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056B9-191F-98E0-BCD6-6C2F7848E037}"/>
              </a:ext>
            </a:extLst>
          </p:cNvPr>
          <p:cNvSpPr>
            <a:spLocks noGrp="1"/>
          </p:cNvSpPr>
          <p:nvPr>
            <p:ph type="title"/>
          </p:nvPr>
        </p:nvSpPr>
        <p:spPr/>
        <p:txBody>
          <a:bodyPr/>
          <a:lstStyle/>
          <a:p>
            <a:r>
              <a:rPr lang="en-GB" dirty="0"/>
              <a:t>Case Study: Age UK Befriending Service</a:t>
            </a:r>
          </a:p>
        </p:txBody>
      </p:sp>
      <p:sp>
        <p:nvSpPr>
          <p:cNvPr id="3" name="Content Placeholder 2">
            <a:extLst>
              <a:ext uri="{FF2B5EF4-FFF2-40B4-BE49-F238E27FC236}">
                <a16:creationId xmlns:a16="http://schemas.microsoft.com/office/drawing/2014/main" id="{E868146C-3DAC-F91E-337B-39C25551DBDB}"/>
              </a:ext>
            </a:extLst>
          </p:cNvPr>
          <p:cNvSpPr>
            <a:spLocks noGrp="1"/>
          </p:cNvSpPr>
          <p:nvPr>
            <p:ph idx="1"/>
          </p:nvPr>
        </p:nvSpPr>
        <p:spPr/>
        <p:txBody>
          <a:bodyPr/>
          <a:lstStyle/>
          <a:p>
            <a:pPr>
              <a:buFont typeface="Arial" panose="020B0604020202020204" pitchFamily="34" charset="0"/>
              <a:buChar char="•"/>
            </a:pPr>
            <a:r>
              <a:rPr lang="en-GB" b="1" dirty="0"/>
              <a:t>Overview:</a:t>
            </a:r>
            <a:r>
              <a:rPr lang="en-GB" dirty="0"/>
              <a:t> Matches volunteers with isolated older adults.</a:t>
            </a:r>
          </a:p>
          <a:p>
            <a:pPr>
              <a:buFont typeface="Arial" panose="020B0604020202020204" pitchFamily="34" charset="0"/>
              <a:buChar char="•"/>
            </a:pPr>
            <a:r>
              <a:rPr lang="en-GB" b="1" dirty="0"/>
              <a:t>Outcome:</a:t>
            </a:r>
            <a:r>
              <a:rPr lang="en-GB" dirty="0"/>
              <a:t> Improved mood, reduced hospital admissions, stronger community ties.</a:t>
            </a:r>
          </a:p>
          <a:p>
            <a:pPr>
              <a:buFont typeface="Arial" panose="020B0604020202020204" pitchFamily="34" charset="0"/>
              <a:buChar char="•"/>
            </a:pPr>
            <a:r>
              <a:rPr lang="en-GB" b="1" dirty="0"/>
              <a:t>Theoretical Link:</a:t>
            </a:r>
            <a:r>
              <a:rPr lang="en-GB" dirty="0"/>
              <a:t> Supports Activity and Continuity theories by maintaining engagement.</a:t>
            </a:r>
          </a:p>
          <a:p>
            <a:pPr>
              <a:buFont typeface="Arial" panose="020B0604020202020204" pitchFamily="34" charset="0"/>
              <a:buChar char="•"/>
            </a:pPr>
            <a:r>
              <a:rPr lang="en-GB" b="1" dirty="0"/>
              <a:t>Challenge:</a:t>
            </a:r>
            <a:r>
              <a:rPr lang="en-GB" dirty="0"/>
              <a:t> Volunteer turnover and limited reach.</a:t>
            </a:r>
          </a:p>
          <a:p>
            <a:endParaRPr lang="en-GB" dirty="0"/>
          </a:p>
        </p:txBody>
      </p:sp>
    </p:spTree>
    <p:extLst>
      <p:ext uri="{BB962C8B-B14F-4D97-AF65-F5344CB8AC3E}">
        <p14:creationId xmlns:p14="http://schemas.microsoft.com/office/powerpoint/2010/main" val="1784081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5CB2-7237-084C-B457-707EC46A4700}"/>
              </a:ext>
            </a:extLst>
          </p:cNvPr>
          <p:cNvSpPr>
            <a:spLocks noGrp="1"/>
          </p:cNvSpPr>
          <p:nvPr>
            <p:ph type="title"/>
          </p:nvPr>
        </p:nvSpPr>
        <p:spPr/>
        <p:txBody>
          <a:bodyPr/>
          <a:lstStyle/>
          <a:p>
            <a:r>
              <a:rPr lang="en-GB" dirty="0"/>
              <a:t>Case Study: Intergenerational Projects</a:t>
            </a:r>
          </a:p>
        </p:txBody>
      </p:sp>
      <p:sp>
        <p:nvSpPr>
          <p:cNvPr id="3" name="Content Placeholder 2">
            <a:extLst>
              <a:ext uri="{FF2B5EF4-FFF2-40B4-BE49-F238E27FC236}">
                <a16:creationId xmlns:a16="http://schemas.microsoft.com/office/drawing/2014/main" id="{C750CD38-BCF9-E705-79A7-AB3D0593676A}"/>
              </a:ext>
            </a:extLst>
          </p:cNvPr>
          <p:cNvSpPr>
            <a:spLocks noGrp="1"/>
          </p:cNvSpPr>
          <p:nvPr>
            <p:ph idx="1"/>
          </p:nvPr>
        </p:nvSpPr>
        <p:spPr/>
        <p:txBody>
          <a:bodyPr/>
          <a:lstStyle/>
          <a:p>
            <a:r>
              <a:rPr lang="en-GB" i="1" dirty="0"/>
              <a:t>Old People’s Home for 4-Year-Olds</a:t>
            </a:r>
            <a:r>
              <a:rPr lang="en-GB" dirty="0"/>
              <a:t> – Intergenerational model.</a:t>
            </a:r>
          </a:p>
          <a:p>
            <a:r>
              <a:rPr lang="en-GB" dirty="0"/>
              <a:t>Combines elderly care with children’s </a:t>
            </a:r>
            <a:r>
              <a:rPr lang="en-GB" dirty="0" err="1"/>
              <a:t>daycare</a:t>
            </a:r>
            <a:r>
              <a:rPr lang="en-GB" dirty="0"/>
              <a:t>.</a:t>
            </a:r>
          </a:p>
          <a:p>
            <a:r>
              <a:rPr lang="en-GB" dirty="0"/>
              <a:t>Benefits: Improved mood, reduced loneliness, renewed purpose.</a:t>
            </a:r>
          </a:p>
          <a:p>
            <a:r>
              <a:rPr lang="en-GB" dirty="0"/>
              <a:t>Supported by WHO (2021) </a:t>
            </a:r>
            <a:r>
              <a:rPr lang="en-GB" i="1" dirty="0"/>
              <a:t>Decade of Healthy Ageing</a:t>
            </a:r>
            <a:r>
              <a:rPr lang="en-GB" dirty="0"/>
              <a:t> framework.</a:t>
            </a:r>
          </a:p>
          <a:p>
            <a:endParaRPr lang="en-GB" dirty="0"/>
          </a:p>
        </p:txBody>
      </p:sp>
    </p:spTree>
    <p:extLst>
      <p:ext uri="{BB962C8B-B14F-4D97-AF65-F5344CB8AC3E}">
        <p14:creationId xmlns:p14="http://schemas.microsoft.com/office/powerpoint/2010/main" val="1443205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3A41-98D9-CDD6-C0F2-07EC05D7F43E}"/>
              </a:ext>
            </a:extLst>
          </p:cNvPr>
          <p:cNvSpPr>
            <a:spLocks noGrp="1"/>
          </p:cNvSpPr>
          <p:nvPr>
            <p:ph type="title"/>
          </p:nvPr>
        </p:nvSpPr>
        <p:spPr/>
        <p:txBody>
          <a:bodyPr/>
          <a:lstStyle/>
          <a:p>
            <a:r>
              <a:rPr lang="en-GB" dirty="0"/>
              <a:t>Barriers to Independence and Connection</a:t>
            </a:r>
          </a:p>
        </p:txBody>
      </p:sp>
      <p:sp>
        <p:nvSpPr>
          <p:cNvPr id="3" name="Content Placeholder 2">
            <a:extLst>
              <a:ext uri="{FF2B5EF4-FFF2-40B4-BE49-F238E27FC236}">
                <a16:creationId xmlns:a16="http://schemas.microsoft.com/office/drawing/2014/main" id="{748CF0F5-8440-720F-AA21-2ED7959744AA}"/>
              </a:ext>
            </a:extLst>
          </p:cNvPr>
          <p:cNvSpPr>
            <a:spLocks noGrp="1"/>
          </p:cNvSpPr>
          <p:nvPr>
            <p:ph idx="1"/>
          </p:nvPr>
        </p:nvSpPr>
        <p:spPr/>
        <p:txBody>
          <a:bodyPr/>
          <a:lstStyle/>
          <a:p>
            <a:pPr>
              <a:buFont typeface="Arial" panose="020B0604020202020204" pitchFamily="34" charset="0"/>
              <a:buChar char="•"/>
            </a:pPr>
            <a:r>
              <a:rPr lang="en-GB" dirty="0"/>
              <a:t>Physical health decline (mobility, sensory loss).</a:t>
            </a:r>
          </a:p>
          <a:p>
            <a:pPr>
              <a:buFont typeface="Arial" panose="020B0604020202020204" pitchFamily="34" charset="0"/>
              <a:buChar char="•"/>
            </a:pPr>
            <a:r>
              <a:rPr lang="en-GB" dirty="0"/>
              <a:t>Bereavement and shrinking social circles.</a:t>
            </a:r>
          </a:p>
          <a:p>
            <a:pPr>
              <a:buFont typeface="Arial" panose="020B0604020202020204" pitchFamily="34" charset="0"/>
              <a:buChar char="•"/>
            </a:pPr>
            <a:r>
              <a:rPr lang="en-GB" dirty="0"/>
              <a:t>Transport and environmental barriers.</a:t>
            </a:r>
          </a:p>
          <a:p>
            <a:pPr>
              <a:buFont typeface="Arial" panose="020B0604020202020204" pitchFamily="34" charset="0"/>
              <a:buChar char="•"/>
            </a:pPr>
            <a:r>
              <a:rPr lang="en-GB" dirty="0"/>
              <a:t>Digital exclusion and stigma.</a:t>
            </a:r>
          </a:p>
          <a:p>
            <a:pPr>
              <a:buFont typeface="Arial" panose="020B0604020202020204" pitchFamily="34" charset="0"/>
              <a:buChar char="•"/>
            </a:pPr>
            <a:r>
              <a:rPr lang="en-GB" dirty="0"/>
              <a:t>Inconsistent local authority support.</a:t>
            </a:r>
          </a:p>
          <a:p>
            <a:endParaRPr lang="en-GB" dirty="0"/>
          </a:p>
        </p:txBody>
      </p:sp>
    </p:spTree>
    <p:extLst>
      <p:ext uri="{BB962C8B-B14F-4D97-AF65-F5344CB8AC3E}">
        <p14:creationId xmlns:p14="http://schemas.microsoft.com/office/powerpoint/2010/main" val="343515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D46A-98C6-6115-4284-7F1F7FA8F8C5}"/>
              </a:ext>
            </a:extLst>
          </p:cNvPr>
          <p:cNvSpPr>
            <a:spLocks noGrp="1"/>
          </p:cNvSpPr>
          <p:nvPr>
            <p:ph type="title"/>
          </p:nvPr>
        </p:nvSpPr>
        <p:spPr/>
        <p:txBody>
          <a:bodyPr/>
          <a:lstStyle/>
          <a:p>
            <a:r>
              <a:rPr lang="en-GB" dirty="0"/>
              <a:t>Recommendations for Improvement</a:t>
            </a:r>
          </a:p>
        </p:txBody>
      </p:sp>
      <p:sp>
        <p:nvSpPr>
          <p:cNvPr id="3" name="Content Placeholder 2">
            <a:extLst>
              <a:ext uri="{FF2B5EF4-FFF2-40B4-BE49-F238E27FC236}">
                <a16:creationId xmlns:a16="http://schemas.microsoft.com/office/drawing/2014/main" id="{0A532D3A-2520-DA9E-8B65-4B45A9D35723}"/>
              </a:ext>
            </a:extLst>
          </p:cNvPr>
          <p:cNvSpPr>
            <a:spLocks noGrp="1"/>
          </p:cNvSpPr>
          <p:nvPr>
            <p:ph idx="1"/>
          </p:nvPr>
        </p:nvSpPr>
        <p:spPr/>
        <p:txBody>
          <a:bodyPr/>
          <a:lstStyle/>
          <a:p>
            <a:r>
              <a:rPr lang="en-GB" dirty="0"/>
              <a:t>Expand </a:t>
            </a:r>
            <a:r>
              <a:rPr lang="en-GB" i="1" dirty="0"/>
              <a:t>social prescribing</a:t>
            </a:r>
            <a:r>
              <a:rPr lang="en-GB" dirty="0"/>
              <a:t> through primary care.</a:t>
            </a:r>
          </a:p>
          <a:p>
            <a:r>
              <a:rPr lang="en-GB" dirty="0"/>
              <a:t>Fund intergenerational and volunteer-led initiatives.</a:t>
            </a:r>
          </a:p>
          <a:p>
            <a:r>
              <a:rPr lang="en-GB" dirty="0"/>
              <a:t>Enhance digital literacy and affordable internet access.</a:t>
            </a:r>
          </a:p>
          <a:p>
            <a:r>
              <a:rPr lang="en-GB" dirty="0"/>
              <a:t>Embed loneliness screening in routine health checks.</a:t>
            </a:r>
          </a:p>
          <a:p>
            <a:r>
              <a:rPr lang="en-GB" dirty="0"/>
              <a:t>Promote community co-design for inclusive programmes.</a:t>
            </a:r>
          </a:p>
          <a:p>
            <a:endParaRPr lang="en-GB" dirty="0"/>
          </a:p>
        </p:txBody>
      </p:sp>
    </p:spTree>
    <p:extLst>
      <p:ext uri="{BB962C8B-B14F-4D97-AF65-F5344CB8AC3E}">
        <p14:creationId xmlns:p14="http://schemas.microsoft.com/office/powerpoint/2010/main" val="1883990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2DA1A-DB3A-38B3-EFB5-AF9EA33D358A}"/>
              </a:ext>
            </a:extLst>
          </p:cNvPr>
          <p:cNvSpPr>
            <a:spLocks noGrp="1"/>
          </p:cNvSpPr>
          <p:nvPr>
            <p:ph type="title"/>
          </p:nvPr>
        </p:nvSpPr>
        <p:spPr/>
        <p:txBody>
          <a:bodyPr>
            <a:normAutofit/>
          </a:bodyPr>
          <a:lstStyle/>
          <a:p>
            <a:r>
              <a:rPr lang="en-GB" dirty="0"/>
              <a:t>Policy and Practice Implications</a:t>
            </a:r>
          </a:p>
        </p:txBody>
      </p:sp>
      <p:sp>
        <p:nvSpPr>
          <p:cNvPr id="3" name="Content Placeholder 2">
            <a:extLst>
              <a:ext uri="{FF2B5EF4-FFF2-40B4-BE49-F238E27FC236}">
                <a16:creationId xmlns:a16="http://schemas.microsoft.com/office/drawing/2014/main" id="{FC92553F-0690-658C-2132-189CA31C3302}"/>
              </a:ext>
            </a:extLst>
          </p:cNvPr>
          <p:cNvSpPr>
            <a:spLocks noGrp="1"/>
          </p:cNvSpPr>
          <p:nvPr>
            <p:ph idx="1"/>
          </p:nvPr>
        </p:nvSpPr>
        <p:spPr/>
        <p:txBody>
          <a:bodyPr/>
          <a:lstStyle/>
          <a:p>
            <a:r>
              <a:rPr lang="en-GB" dirty="0"/>
              <a:t>Align with </a:t>
            </a:r>
            <a:r>
              <a:rPr lang="en-GB" b="1" dirty="0"/>
              <a:t>NHS Long Term Plan (2019)</a:t>
            </a:r>
            <a:r>
              <a:rPr lang="en-GB" dirty="0"/>
              <a:t> for personalised care.</a:t>
            </a:r>
          </a:p>
          <a:p>
            <a:r>
              <a:rPr lang="en-GB" dirty="0"/>
              <a:t>Integrate </a:t>
            </a:r>
            <a:r>
              <a:rPr lang="en-GB" b="1" dirty="0"/>
              <a:t>WHO Healthy Ageing (2021–2030)</a:t>
            </a:r>
            <a:r>
              <a:rPr lang="en-GB" dirty="0"/>
              <a:t> priorities.</a:t>
            </a:r>
          </a:p>
          <a:p>
            <a:r>
              <a:rPr lang="en-GB" dirty="0"/>
              <a:t>Support </a:t>
            </a:r>
            <a:r>
              <a:rPr lang="en-GB" b="1" dirty="0"/>
              <a:t>Care Act (2014)</a:t>
            </a:r>
            <a:r>
              <a:rPr lang="en-GB" dirty="0"/>
              <a:t> duty for prevention and equality.</a:t>
            </a:r>
          </a:p>
          <a:p>
            <a:r>
              <a:rPr lang="en-GB" dirty="0"/>
              <a:t>Embed anti-ageism training for staff (Centre for Ageing Better, 2023).</a:t>
            </a:r>
          </a:p>
          <a:p>
            <a:endParaRPr lang="en-GB" dirty="0"/>
          </a:p>
        </p:txBody>
      </p:sp>
    </p:spTree>
    <p:extLst>
      <p:ext uri="{BB962C8B-B14F-4D97-AF65-F5344CB8AC3E}">
        <p14:creationId xmlns:p14="http://schemas.microsoft.com/office/powerpoint/2010/main" val="664968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B01CB-5160-115F-DE98-792DFA8F4FF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4E69332-2D04-BD4A-FCD9-39D167996A9A}"/>
              </a:ext>
            </a:extLst>
          </p:cNvPr>
          <p:cNvSpPr>
            <a:spLocks noGrp="1"/>
          </p:cNvSpPr>
          <p:nvPr>
            <p:ph idx="1"/>
          </p:nvPr>
        </p:nvSpPr>
        <p:spPr/>
        <p:txBody>
          <a:bodyPr/>
          <a:lstStyle/>
          <a:p>
            <a:r>
              <a:rPr lang="en-GB" dirty="0"/>
              <a:t>Loneliness is a critical public health and social issue.</a:t>
            </a:r>
          </a:p>
          <a:p>
            <a:r>
              <a:rPr lang="en-GB" dirty="0"/>
              <a:t>Theories of ageing guide effective, empowering interventions.</a:t>
            </a:r>
          </a:p>
          <a:p>
            <a:r>
              <a:rPr lang="en-GB" dirty="0"/>
              <a:t>Technological and intergenerational models show promise.</a:t>
            </a:r>
          </a:p>
          <a:p>
            <a:r>
              <a:rPr lang="en-GB" dirty="0"/>
              <a:t>Holistic, person-centred, and inclusive approaches are essential.</a:t>
            </a:r>
          </a:p>
          <a:p>
            <a:endParaRPr lang="en-GB" dirty="0"/>
          </a:p>
        </p:txBody>
      </p:sp>
    </p:spTree>
    <p:extLst>
      <p:ext uri="{BB962C8B-B14F-4D97-AF65-F5344CB8AC3E}">
        <p14:creationId xmlns:p14="http://schemas.microsoft.com/office/powerpoint/2010/main" val="2624046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8DDD3-069E-4B94-EF62-A31C017FEFF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500F682-16FB-3BD7-D5F2-8422D614100E}"/>
              </a:ext>
            </a:extLst>
          </p:cNvPr>
          <p:cNvSpPr>
            <a:spLocks noGrp="1"/>
          </p:cNvSpPr>
          <p:nvPr>
            <p:ph idx="1"/>
          </p:nvPr>
        </p:nvSpPr>
        <p:spPr/>
        <p:txBody>
          <a:bodyPr>
            <a:normAutofit fontScale="47500" lnSpcReduction="20000"/>
          </a:bodyPr>
          <a:lstStyle/>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Age UK (2021)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The impact of COVID-19 on older people</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 Mental and Physical Health: One Year on</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https://www.ageuk.org.uk/siteassets/documents/reports-and-publications/reports-and-briefings/id204712_hi_covid-report-final.pdf (Accessed: 3 October 2025).</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Age UK (2024)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Loneliness and isolation in later life.</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https://www.ageuk.org.uk/our-impact/policy-research/loneliness-research-and-resources/ (Accessed: 3 October 2025).</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Befriending Networks (2015)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Understanding Befriending: a study of befriending schemes for older people.</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https://befriending.co.uk/resources/understanding-befriending-a-study-of-befriending-schemes-for-older-people/ (Accessed: 3 October 2025).</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Campaign to End Loneliness (2022)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Lessons from lockdown: Loneliness in the time of COVID-19.</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NG"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https://www.campaigntoendloneliness.org/wp-content/uploads/Lessons-from-lockdown-FEB21.pdf</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Care Act (2014)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c.23. An Act to make provision to reform the law relating to care and support for adults.</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London: The Stationery Office.</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Centre for Ageing Better (2023)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Ageism harms health and wellbeing.</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NG"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https://ageing-better.org.uk/sites/default/files/2023-02/Ageism-harms.pdf</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Department for Digital, Culture, Media and Sport (DCMS) (2024) </a:t>
            </a:r>
            <a:r>
              <a:rPr lang="en-NG" sz="1800" i="1" kern="100" dirty="0">
                <a:effectLst/>
                <a:latin typeface="Times New Roman" panose="02020603050405020304" pitchFamily="18" charset="0"/>
                <a:ea typeface="Calibri" panose="020F0502020204030204" pitchFamily="34" charset="0"/>
                <a:cs typeface="Times New Roman" panose="02020603050405020304" pitchFamily="18" charset="0"/>
              </a:rPr>
              <a:t>Community Life Survey 2023/24: Loneliness and support networks.</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NG"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https://www.gov.uk/government/statistics/community-life-survey-202324-annual-publication/community-life-survey-202324-loneliness-and-support-networks--2</a:t>
            </a:r>
            <a:r>
              <a:rPr lang="en-NG"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45996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0088E-6E46-B1FC-2252-6D011375413F}"/>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A66E36DB-D2F4-9E88-51E0-0E7433E90A80}"/>
              </a:ext>
            </a:extLst>
          </p:cNvPr>
          <p:cNvSpPr>
            <a:spLocks noGrp="1"/>
          </p:cNvSpPr>
          <p:nvPr>
            <p:ph idx="1"/>
          </p:nvPr>
        </p:nvSpPr>
        <p:spPr>
          <a:xfrm>
            <a:off x="1054100" y="2495972"/>
            <a:ext cx="10083799" cy="3660988"/>
          </a:xfrm>
        </p:spPr>
        <p:txBody>
          <a:bodyPr>
            <a:noAutofit/>
          </a:bodyPr>
          <a:lstStyle/>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Fakoya, O.A., McCorry, N.K. and Donnelly, M.,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2020</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Loneliness and social isolation interventions for older adults: a scoping review of reviews</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BMC public health, 20(1), p.129. </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Hoang, P., King, J.A., Moore, S., Moore, K., Reich, K., Sidhu, H., Tan, C.V., Whaley, C. and McMillan, J.,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2022</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Interventions associated with reduced loneliness and social isolation in older adults: a systematic review and meta-analysis</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JAMA Network Open, 5(10), pp.e2236676-e2236676. </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Hwang, J., Wang, L., Siever, J., Medico, T.D. and Jones, C.A.,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2019</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Loneliness and social isolation among older adults in a community exercise program: a qualitative study</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Aging &amp; mental health, 23(6), pp.736-742. </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Kotwal, A.A., Cenzer, I.S., Waite, L.J., Covinsky, K.E., Perissinotto, C.M., Boscardin, W.J., Hawkley, L.C., Dale, W. and Smith, A.K.,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2021</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The epidemiology of social isolation and loneliness among older adults during the last years of life</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Journal of the American Geriatrics Society, 69(11), pp.3081-3091. </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Newall, N.E. and Menec, V.H.,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2019</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Loneliness and social isolation of older adults: Why it is important to examine these social aspects together</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Journal of Social and Personal Relationships, 36(3), pp.925-939. </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NHS England (2023)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Social prescribing and community-based support.</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9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https://www.england.nhs.uk/personalisedcare/social-prescribing/</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(ONS) (2023) </a:t>
            </a:r>
            <a:r>
              <a:rPr lang="en-NG" sz="900" i="1" kern="100" dirty="0">
                <a:effectLst/>
                <a:latin typeface="Times New Roman" panose="02020603050405020304" pitchFamily="18" charset="0"/>
                <a:ea typeface="Calibri" panose="020F0502020204030204" pitchFamily="34" charset="0"/>
                <a:cs typeface="Times New Roman" panose="02020603050405020304" pitchFamily="18" charset="0"/>
              </a:rPr>
              <a:t>Profile of the older population living in England and Wales in 2021 and changes since 2011.</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9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https://www.ons.gov.uk/peoplepopulationandcommunity/birthsdeathsandmarriages/ageing/articles/profileoftheolderpopulationlivinginenglandandwalesin2021andchangessince2011/2023-04-03</a:t>
            </a:r>
            <a:r>
              <a:rPr lang="en-NG" sz="9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44279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E66A-164A-86D8-F04F-176F1FC9B015}"/>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487CB9D6-FE87-BC13-2AAC-3FB8105F011C}"/>
              </a:ext>
            </a:extLst>
          </p:cNvPr>
          <p:cNvSpPr>
            <a:spLocks noGrp="1"/>
          </p:cNvSpPr>
          <p:nvPr>
            <p:ph idx="1"/>
          </p:nvPr>
        </p:nvSpPr>
        <p:spPr>
          <a:xfrm>
            <a:off x="1295401" y="2556932"/>
            <a:ext cx="9601196" cy="3843868"/>
          </a:xfrm>
        </p:spPr>
        <p:txBody>
          <a:bodyPr>
            <a:noAutofit/>
          </a:bodyPr>
          <a:lstStyle/>
          <a:p>
            <a:pPr algn="just">
              <a:lnSpc>
                <a:spcPct val="150000"/>
              </a:lnSpc>
              <a:spcAft>
                <a:spcPts val="1200"/>
              </a:spcAft>
            </a:pP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Perissinotto, C., Holt‐Lunstad, J., Periyakoil, V.S. and Covinsky, K., </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2019</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1000" i="1" kern="100" dirty="0">
                <a:effectLst/>
                <a:latin typeface="Times New Roman" panose="02020603050405020304" pitchFamily="18" charset="0"/>
                <a:ea typeface="Calibri" panose="020F0502020204030204" pitchFamily="34" charset="0"/>
                <a:cs typeface="Times New Roman" panose="02020603050405020304" pitchFamily="18" charset="0"/>
              </a:rPr>
              <a:t>A practical approach to assessing and mitigating loneliness and isolation in older adults</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Journal of the American Geriatrics Society, 67(4), pp.657-662. </a:t>
            </a:r>
            <a:endParaRPr lang="en-NG"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Regenstrief Institute (2024) </a:t>
            </a:r>
            <a:r>
              <a:rPr lang="en-NG" sz="1000" i="1" kern="100" dirty="0">
                <a:effectLst/>
                <a:latin typeface="Times New Roman" panose="02020603050405020304" pitchFamily="18" charset="0"/>
                <a:ea typeface="Calibri" panose="020F0502020204030204" pitchFamily="34" charset="0"/>
                <a:cs typeface="Times New Roman" panose="02020603050405020304" pitchFamily="18" charset="0"/>
              </a:rPr>
              <a:t>Loneliness worse than smoking, alcoholism, or obesity.</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https://medicalxpress.com/news/2024-03-loneliness-worse-alcoholism-obesity-primary.html</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Social Care Institute for Excellence (SCIE) (2018) </a:t>
            </a:r>
            <a:r>
              <a:rPr lang="en-NG" sz="1000" i="1" kern="100" dirty="0">
                <a:effectLst/>
                <a:latin typeface="Times New Roman" panose="02020603050405020304" pitchFamily="18" charset="0"/>
                <a:ea typeface="Calibri" panose="020F0502020204030204" pitchFamily="34" charset="0"/>
                <a:cs typeface="Times New Roman" panose="02020603050405020304" pitchFamily="18" charset="0"/>
              </a:rPr>
              <a:t>Prevention in social care.</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https://www.scie.org.uk/integrated-care/prevention-in-social-care/ (Accessed: 3 October 2025).</a:t>
            </a:r>
            <a:endParaRPr lang="en-NG"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Su, Y., Rao, W., Li, M., Caron, G., D’Arcy, C. and Meng, X., </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2023</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1000" i="1" kern="100" dirty="0">
                <a:effectLst/>
                <a:latin typeface="Times New Roman" panose="02020603050405020304" pitchFamily="18" charset="0"/>
                <a:ea typeface="Calibri" panose="020F0502020204030204" pitchFamily="34" charset="0"/>
                <a:cs typeface="Times New Roman" panose="02020603050405020304" pitchFamily="18" charset="0"/>
              </a:rPr>
              <a:t>Prevalence of loneliness and social isolation among older adults during the COVID-19 pandemic: A systematic review and meta-analysis</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International Psychogeriatrics, 35(5), pp.229-241. </a:t>
            </a:r>
            <a:endParaRPr lang="en-NG"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Svensson, M., Ekström, H., Elmståhl, S. and Rosso, A., </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2024</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NG" sz="1000" i="1" kern="100" dirty="0">
                <a:effectLst/>
                <a:latin typeface="Times New Roman" panose="02020603050405020304" pitchFamily="18" charset="0"/>
                <a:ea typeface="Calibri" panose="020F0502020204030204" pitchFamily="34" charset="0"/>
                <a:cs typeface="Times New Roman" panose="02020603050405020304" pitchFamily="18" charset="0"/>
              </a:rPr>
              <a:t>Association of polypharmacy with occurrence of loneliness and social isolation among older adults</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Archives of Gerontology and Geriatrics, 116, p.105158. </a:t>
            </a:r>
            <a:endParaRPr lang="en-NG"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200"/>
              </a:spcAft>
            </a:pP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(2021) </a:t>
            </a:r>
            <a:r>
              <a:rPr lang="en-NG" sz="1000" i="1" kern="100" dirty="0">
                <a:effectLst/>
                <a:latin typeface="Times New Roman" panose="02020603050405020304" pitchFamily="18" charset="0"/>
                <a:ea typeface="Calibri" panose="020F0502020204030204" pitchFamily="34" charset="0"/>
                <a:cs typeface="Times New Roman" panose="02020603050405020304" pitchFamily="18" charset="0"/>
              </a:rPr>
              <a:t>Decade of healthy ageing 2021–2030.</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Geneva: WHO. Available at: </a:t>
            </a:r>
            <a:r>
              <a:rPr lang="en-GB" sz="1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https://www.who.int/initiatives/decade-of-healthy-ageing</a:t>
            </a:r>
            <a:r>
              <a:rPr lang="en-NG" sz="1000"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NG"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402029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b4dcb98-141d-49e8-a8f8-68c35e2e44a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B046CA7DBBFA54C9D481B15D6FC7F8C" ma:contentTypeVersion="6" ma:contentTypeDescription="Create a new document." ma:contentTypeScope="" ma:versionID="afb849901c42f4e058e294772debfb1c">
  <xsd:schema xmlns:xsd="http://www.w3.org/2001/XMLSchema" xmlns:xs="http://www.w3.org/2001/XMLSchema" xmlns:p="http://schemas.microsoft.com/office/2006/metadata/properties" xmlns:ns3="ab4dcb98-141d-49e8-a8f8-68c35e2e44ac" targetNamespace="http://schemas.microsoft.com/office/2006/metadata/properties" ma:root="true" ma:fieldsID="859a78024cc39a416cdf6897a77a9769" ns3:_="">
    <xsd:import namespace="ab4dcb98-141d-49e8-a8f8-68c35e2e44ac"/>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SearchPropertie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4dcb98-141d-49e8-a8f8-68c35e2e44a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43924C-BB4B-43EE-8C4A-3827CDE5C15F}">
  <ds:schemaRefs>
    <ds:schemaRef ds:uri="http://schemas.microsoft.com/office/infopath/2007/PartnerControls"/>
    <ds:schemaRef ds:uri="http://purl.org/dc/terms/"/>
    <ds:schemaRef ds:uri="http://schemas.microsoft.com/office/2006/metadata/properties"/>
    <ds:schemaRef ds:uri="http://purl.org/dc/elements/1.1/"/>
    <ds:schemaRef ds:uri="http://schemas.microsoft.com/office/2006/documentManagement/types"/>
    <ds:schemaRef ds:uri="ab4dcb98-141d-49e8-a8f8-68c35e2e44ac"/>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F694A7B-DF0E-4B99-BCE9-FFA37FBAD3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4dcb98-141d-49e8-a8f8-68c35e2e44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328FAB-7CBE-49B7-AC30-1D0F51D8887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{7650627F-C851-2B4D-A7FE-217A84E526F3}tf10001064</Template>
  <TotalTime>0</TotalTime>
  <Words>2270</Words>
  <Application>Microsoft Office PowerPoint</Application>
  <PresentationFormat>Widescreen</PresentationFormat>
  <Paragraphs>123</Paragraphs>
  <Slides>16</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Times New Roman</vt:lpstr>
      <vt:lpstr>Organic</vt:lpstr>
      <vt:lpstr>Addressing Loneliness and Social Isolation among Older Adults: Empowerment through Connected Care and Innovation</vt:lpstr>
      <vt:lpstr>Introduction</vt:lpstr>
      <vt:lpstr>Defining the Scope</vt:lpstr>
      <vt:lpstr>Theoretical Frameworks</vt:lpstr>
      <vt:lpstr>Evaluating Current Care Provisions (Part 1)</vt:lpstr>
      <vt:lpstr>Evaluating Current Care Provisions (Part 2)</vt:lpstr>
      <vt:lpstr>Technological Innovations</vt:lpstr>
      <vt:lpstr>Case Study: Age UK Befriending Service</vt:lpstr>
      <vt:lpstr>Case Study: Intergenerational Projects</vt:lpstr>
      <vt:lpstr>Barriers to Independence and Connection</vt:lpstr>
      <vt:lpstr>Recommendations for Improvement</vt:lpstr>
      <vt:lpstr>Policy and Practice Implications</vt:lpstr>
      <vt:lpstr>Conclusion</vt:lpstr>
      <vt:lpstr>References</vt:lpstr>
      <vt:lpstr>Reference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Loneliness and Social Isolation among Older Adults: Empowerment through Connected Care and Innovation</dc:title>
  <dc:creator>Microsoft Office User</dc:creator>
  <cp:lastModifiedBy>Nkechi Oseji</cp:lastModifiedBy>
  <cp:revision>6</cp:revision>
  <dcterms:created xsi:type="dcterms:W3CDTF">2025-10-06T05:47:31Z</dcterms:created>
  <dcterms:modified xsi:type="dcterms:W3CDTF">2025-10-27T14:01:38Z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0x010100BB046CA7DBBFA54C9D481B15D6FC7F8C</vt:lpwstr>
  </property>
</Properties>
</file>