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9.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58" r:id="rId3"/>
    <p:sldId id="359" r:id="rId4"/>
    <p:sldId id="360" r:id="rId5"/>
    <p:sldId id="361" r:id="rId6"/>
    <p:sldId id="362" r:id="rId7"/>
    <p:sldId id="364" r:id="rId8"/>
    <p:sldId id="363" r:id="rId9"/>
    <p:sldId id="366" r:id="rId10"/>
    <p:sldId id="367" r:id="rId11"/>
    <p:sldId id="365" r:id="rId12"/>
    <p:sldId id="369" r:id="rId13"/>
    <p:sldId id="370" r:id="rId14"/>
    <p:sldId id="386" r:id="rId15"/>
    <p:sldId id="371" r:id="rId16"/>
    <p:sldId id="372" r:id="rId17"/>
    <p:sldId id="389" r:id="rId18"/>
    <p:sldId id="388" r:id="rId19"/>
    <p:sldId id="387" r:id="rId20"/>
    <p:sldId id="373" r:id="rId21"/>
    <p:sldId id="390" r:id="rId22"/>
    <p:sldId id="374" r:id="rId23"/>
    <p:sldId id="375" r:id="rId24"/>
    <p:sldId id="392" r:id="rId25"/>
    <p:sldId id="376" r:id="rId26"/>
    <p:sldId id="393" r:id="rId27"/>
    <p:sldId id="368" r:id="rId28"/>
    <p:sldId id="377" r:id="rId29"/>
    <p:sldId id="378" r:id="rId30"/>
    <p:sldId id="379" r:id="rId31"/>
    <p:sldId id="380" r:id="rId32"/>
    <p:sldId id="391" r:id="rId33"/>
    <p:sldId id="381" r:id="rId34"/>
    <p:sldId id="394" r:id="rId35"/>
    <p:sldId id="395" r:id="rId36"/>
    <p:sldId id="382" r:id="rId37"/>
    <p:sldId id="396" r:id="rId38"/>
    <p:sldId id="383" r:id="rId39"/>
    <p:sldId id="397" r:id="rId40"/>
    <p:sldId id="384" r:id="rId41"/>
    <p:sldId id="399" r:id="rId42"/>
    <p:sldId id="400" r:id="rId43"/>
    <p:sldId id="401" r:id="rId44"/>
    <p:sldId id="402" r:id="rId45"/>
    <p:sldId id="403" r:id="rId46"/>
    <p:sldId id="40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3"/>
    <p:restoredTop sz="53401"/>
  </p:normalViewPr>
  <p:slideViewPr>
    <p:cSldViewPr snapToGrid="0">
      <p:cViewPr varScale="1">
        <p:scale>
          <a:sx n="59" d="100"/>
          <a:sy n="59" d="100"/>
        </p:scale>
        <p:origin x="23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_rels/data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ata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ata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rawing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 qsCatId="simple" csTypeId="urn:microsoft.com/office/officeart/2005/8/colors/accent0_2"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colorful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26336E-FA40-4932-B376-162EFF64B246}" type="doc">
      <dgm:prSet loTypeId="urn:microsoft.com/office/officeart/2005/8/layout/cycle3" loCatId="list" qsTypeId="urn:microsoft.com/office/officeart/2005/8/quickstyle/simple1" qsCatId="simple" csTypeId="urn:microsoft.com/office/officeart/2005/8/colors/colorful2" csCatId="colorful"/>
      <dgm:spPr/>
      <dgm:t>
        <a:bodyPr/>
        <a:lstStyle/>
        <a:p>
          <a:endParaRPr lang="en-US"/>
        </a:p>
      </dgm:t>
    </dgm:pt>
    <dgm:pt modelId="{81B773F8-B3A9-48C5-97F9-2012B830A80B}">
      <dgm:prSet/>
      <dgm:spPr/>
      <dgm:t>
        <a:bodyPr/>
        <a:lstStyle/>
        <a:p>
          <a:r>
            <a:rPr lang="en-GB"/>
            <a:t>To be a breach of the peace, the conduct in question does not have to be disorderly.  </a:t>
          </a:r>
          <a:endParaRPr lang="en-US"/>
        </a:p>
      </dgm:t>
    </dgm:pt>
    <dgm:pt modelId="{98F6AEBE-E0CC-4ADD-BED4-F3EAD4E842CB}" type="parTrans" cxnId="{3EFF59D1-52B5-43A2-B50B-62B01EE3FE11}">
      <dgm:prSet/>
      <dgm:spPr/>
      <dgm:t>
        <a:bodyPr/>
        <a:lstStyle/>
        <a:p>
          <a:endParaRPr lang="en-US"/>
        </a:p>
      </dgm:t>
    </dgm:pt>
    <dgm:pt modelId="{7BA8D650-F983-45E4-99D3-CFF0974A3806}" type="sibTrans" cxnId="{3EFF59D1-52B5-43A2-B50B-62B01EE3FE11}">
      <dgm:prSet/>
      <dgm:spPr/>
      <dgm:t>
        <a:bodyPr/>
        <a:lstStyle/>
        <a:p>
          <a:endParaRPr lang="en-US"/>
        </a:p>
      </dgm:t>
    </dgm:pt>
    <dgm:pt modelId="{77988CBE-37EA-45A9-AFF3-25F9497C8D25}">
      <dgm:prSet/>
      <dgm:spPr/>
      <dgm:t>
        <a:bodyPr/>
        <a:lstStyle/>
        <a:p>
          <a:r>
            <a:rPr lang="en-GB"/>
            <a:t>There can</a:t>
          </a:r>
          <a:r>
            <a:rPr lang="en-GB" baseline="0"/>
            <a:t> be</a:t>
          </a:r>
          <a:r>
            <a:rPr lang="en-GB"/>
            <a:t> a breach of the peace whenever and wherever (public/private place)</a:t>
          </a:r>
          <a:endParaRPr lang="en-US"/>
        </a:p>
      </dgm:t>
    </dgm:pt>
    <dgm:pt modelId="{C7F9E4E9-967B-49CD-BA8D-7E5A8A1CE287}" type="parTrans" cxnId="{613961D5-C0A4-4C2B-996B-5DE1448276F5}">
      <dgm:prSet/>
      <dgm:spPr/>
      <dgm:t>
        <a:bodyPr/>
        <a:lstStyle/>
        <a:p>
          <a:endParaRPr lang="en-US"/>
        </a:p>
      </dgm:t>
    </dgm:pt>
    <dgm:pt modelId="{8B2401D8-DA31-4FAE-BF74-DDF79BE998EE}" type="sibTrans" cxnId="{613961D5-C0A4-4C2B-996B-5DE1448276F5}">
      <dgm:prSet/>
      <dgm:spPr/>
      <dgm:t>
        <a:bodyPr/>
        <a:lstStyle/>
        <a:p>
          <a:endParaRPr lang="en-US"/>
        </a:p>
      </dgm:t>
    </dgm:pt>
    <dgm:pt modelId="{84AA9FE7-54EC-484A-8901-B548AD5207B3}">
      <dgm:prSet/>
      <dgm:spPr/>
      <dgm:t>
        <a:bodyPr/>
        <a:lstStyle/>
        <a:p>
          <a:r>
            <a:rPr lang="en-GB"/>
            <a:t>Harm is actually done, or is threatened to be done to a person, whether by the conduct of the person against whom the BOP is alleged or by someone it provokes.</a:t>
          </a:r>
          <a:endParaRPr lang="en-US"/>
        </a:p>
      </dgm:t>
    </dgm:pt>
    <dgm:pt modelId="{65D0BEFD-71C8-4362-AD02-3B6D93F8CCF0}" type="parTrans" cxnId="{00F09122-565F-4421-AADA-CEEFAD1619A3}">
      <dgm:prSet/>
      <dgm:spPr/>
      <dgm:t>
        <a:bodyPr/>
        <a:lstStyle/>
        <a:p>
          <a:endParaRPr lang="en-US"/>
        </a:p>
      </dgm:t>
    </dgm:pt>
    <dgm:pt modelId="{73D0B086-7A88-495A-A35A-43D1B9B229CC}" type="sibTrans" cxnId="{00F09122-565F-4421-AADA-CEEFAD1619A3}">
      <dgm:prSet/>
      <dgm:spPr/>
      <dgm:t>
        <a:bodyPr/>
        <a:lstStyle/>
        <a:p>
          <a:endParaRPr lang="en-US"/>
        </a:p>
      </dgm:t>
    </dgm:pt>
    <dgm:pt modelId="{C390D9CD-C5E4-4AC9-9EF0-95C5271255A5}">
      <dgm:prSet/>
      <dgm:spPr/>
      <dgm:t>
        <a:bodyPr/>
        <a:lstStyle/>
        <a:p>
          <a:r>
            <a:rPr lang="en-GB"/>
            <a:t>Harm is actually done, or is threatened to be done to a person’s property in their presence provided that the natural consequences of such harm is likely to be a violent retaliation.</a:t>
          </a:r>
          <a:endParaRPr lang="en-US"/>
        </a:p>
      </dgm:t>
    </dgm:pt>
    <dgm:pt modelId="{D5D56B23-DC67-4494-81B9-51AE4B2160B4}" type="parTrans" cxnId="{5ED2AADA-4E50-4369-BD31-BDD8727B33BA}">
      <dgm:prSet/>
      <dgm:spPr/>
      <dgm:t>
        <a:bodyPr/>
        <a:lstStyle/>
        <a:p>
          <a:endParaRPr lang="en-US"/>
        </a:p>
      </dgm:t>
    </dgm:pt>
    <dgm:pt modelId="{23299451-069E-4494-BCBB-50426A40B863}" type="sibTrans" cxnId="{5ED2AADA-4E50-4369-BD31-BDD8727B33BA}">
      <dgm:prSet/>
      <dgm:spPr/>
      <dgm:t>
        <a:bodyPr/>
        <a:lstStyle/>
        <a:p>
          <a:endParaRPr lang="en-US"/>
        </a:p>
      </dgm:t>
    </dgm:pt>
    <dgm:pt modelId="{88834D35-FA64-D049-B198-C33077E1BE43}" type="pres">
      <dgm:prSet presAssocID="{5526336E-FA40-4932-B376-162EFF64B246}" presName="Name0" presStyleCnt="0">
        <dgm:presLayoutVars>
          <dgm:dir/>
          <dgm:resizeHandles val="exact"/>
        </dgm:presLayoutVars>
      </dgm:prSet>
      <dgm:spPr/>
    </dgm:pt>
    <dgm:pt modelId="{9AC99771-3A52-1E42-A48D-9AA8E2564668}" type="pres">
      <dgm:prSet presAssocID="{5526336E-FA40-4932-B376-162EFF64B246}" presName="cycle" presStyleCnt="0"/>
      <dgm:spPr/>
    </dgm:pt>
    <dgm:pt modelId="{E6655F05-5783-A64A-A3C2-450F3DCF6B22}" type="pres">
      <dgm:prSet presAssocID="{81B773F8-B3A9-48C5-97F9-2012B830A80B}" presName="nodeFirstNode" presStyleLbl="node1" presStyleIdx="0" presStyleCnt="4">
        <dgm:presLayoutVars>
          <dgm:bulletEnabled val="1"/>
        </dgm:presLayoutVars>
      </dgm:prSet>
      <dgm:spPr/>
    </dgm:pt>
    <dgm:pt modelId="{5F00C047-2928-C541-998E-7AABA76CDF85}" type="pres">
      <dgm:prSet presAssocID="{7BA8D650-F983-45E4-99D3-CFF0974A3806}" presName="sibTransFirstNode" presStyleLbl="bgShp" presStyleIdx="0" presStyleCnt="1"/>
      <dgm:spPr/>
    </dgm:pt>
    <dgm:pt modelId="{8747A8A0-5B33-8544-AD4F-2255E0049196}" type="pres">
      <dgm:prSet presAssocID="{77988CBE-37EA-45A9-AFF3-25F9497C8D25}" presName="nodeFollowingNodes" presStyleLbl="node1" presStyleIdx="1" presStyleCnt="4">
        <dgm:presLayoutVars>
          <dgm:bulletEnabled val="1"/>
        </dgm:presLayoutVars>
      </dgm:prSet>
      <dgm:spPr/>
    </dgm:pt>
    <dgm:pt modelId="{FC0332DB-9054-A141-B694-00D009BB7F5D}" type="pres">
      <dgm:prSet presAssocID="{84AA9FE7-54EC-484A-8901-B548AD5207B3}" presName="nodeFollowingNodes" presStyleLbl="node1" presStyleIdx="2" presStyleCnt="4">
        <dgm:presLayoutVars>
          <dgm:bulletEnabled val="1"/>
        </dgm:presLayoutVars>
      </dgm:prSet>
      <dgm:spPr/>
    </dgm:pt>
    <dgm:pt modelId="{6A523C42-FD86-B640-B662-12818734E789}" type="pres">
      <dgm:prSet presAssocID="{C390D9CD-C5E4-4AC9-9EF0-95C5271255A5}" presName="nodeFollowingNodes" presStyleLbl="node1" presStyleIdx="3" presStyleCnt="4">
        <dgm:presLayoutVars>
          <dgm:bulletEnabled val="1"/>
        </dgm:presLayoutVars>
      </dgm:prSet>
      <dgm:spPr/>
    </dgm:pt>
  </dgm:ptLst>
  <dgm:cxnLst>
    <dgm:cxn modelId="{00F09122-565F-4421-AADA-CEEFAD1619A3}" srcId="{5526336E-FA40-4932-B376-162EFF64B246}" destId="{84AA9FE7-54EC-484A-8901-B548AD5207B3}" srcOrd="2" destOrd="0" parTransId="{65D0BEFD-71C8-4362-AD02-3B6D93F8CCF0}" sibTransId="{73D0B086-7A88-495A-A35A-43D1B9B229CC}"/>
    <dgm:cxn modelId="{E822E122-5538-BA42-AB22-66D35C47AA84}" type="presOf" srcId="{C390D9CD-C5E4-4AC9-9EF0-95C5271255A5}" destId="{6A523C42-FD86-B640-B662-12818734E789}" srcOrd="0" destOrd="0" presId="urn:microsoft.com/office/officeart/2005/8/layout/cycle3"/>
    <dgm:cxn modelId="{E5BA9E99-E4BE-EA4E-8008-281EC20B4BF3}" type="presOf" srcId="{7BA8D650-F983-45E4-99D3-CFF0974A3806}" destId="{5F00C047-2928-C541-998E-7AABA76CDF85}" srcOrd="0" destOrd="0" presId="urn:microsoft.com/office/officeart/2005/8/layout/cycle3"/>
    <dgm:cxn modelId="{5CEC06CA-0FD3-8543-A353-FBBF6BEBB1B7}" type="presOf" srcId="{84AA9FE7-54EC-484A-8901-B548AD5207B3}" destId="{FC0332DB-9054-A141-B694-00D009BB7F5D}" srcOrd="0" destOrd="0" presId="urn:microsoft.com/office/officeart/2005/8/layout/cycle3"/>
    <dgm:cxn modelId="{3EFF59D1-52B5-43A2-B50B-62B01EE3FE11}" srcId="{5526336E-FA40-4932-B376-162EFF64B246}" destId="{81B773F8-B3A9-48C5-97F9-2012B830A80B}" srcOrd="0" destOrd="0" parTransId="{98F6AEBE-E0CC-4ADD-BED4-F3EAD4E842CB}" sibTransId="{7BA8D650-F983-45E4-99D3-CFF0974A3806}"/>
    <dgm:cxn modelId="{613961D5-C0A4-4C2B-996B-5DE1448276F5}" srcId="{5526336E-FA40-4932-B376-162EFF64B246}" destId="{77988CBE-37EA-45A9-AFF3-25F9497C8D25}" srcOrd="1" destOrd="0" parTransId="{C7F9E4E9-967B-49CD-BA8D-7E5A8A1CE287}" sibTransId="{8B2401D8-DA31-4FAE-BF74-DDF79BE998EE}"/>
    <dgm:cxn modelId="{5ED2AADA-4E50-4369-BD31-BDD8727B33BA}" srcId="{5526336E-FA40-4932-B376-162EFF64B246}" destId="{C390D9CD-C5E4-4AC9-9EF0-95C5271255A5}" srcOrd="3" destOrd="0" parTransId="{D5D56B23-DC67-4494-81B9-51AE4B2160B4}" sibTransId="{23299451-069E-4494-BCBB-50426A40B863}"/>
    <dgm:cxn modelId="{7001A7DB-B376-CA4F-B112-E792010709B6}" type="presOf" srcId="{5526336E-FA40-4932-B376-162EFF64B246}" destId="{88834D35-FA64-D049-B198-C33077E1BE43}" srcOrd="0" destOrd="0" presId="urn:microsoft.com/office/officeart/2005/8/layout/cycle3"/>
    <dgm:cxn modelId="{F77D86F3-C88D-4044-869C-33397174D5A6}" type="presOf" srcId="{77988CBE-37EA-45A9-AFF3-25F9497C8D25}" destId="{8747A8A0-5B33-8544-AD4F-2255E0049196}" srcOrd="0" destOrd="0" presId="urn:microsoft.com/office/officeart/2005/8/layout/cycle3"/>
    <dgm:cxn modelId="{693DFBFC-9776-BE4D-B1CA-FAB660A1A27F}" type="presOf" srcId="{81B773F8-B3A9-48C5-97F9-2012B830A80B}" destId="{E6655F05-5783-A64A-A3C2-450F3DCF6B22}" srcOrd="0" destOrd="0" presId="urn:microsoft.com/office/officeart/2005/8/layout/cycle3"/>
    <dgm:cxn modelId="{0E427417-F94C-914F-92AD-722299CE11DF}" type="presParOf" srcId="{88834D35-FA64-D049-B198-C33077E1BE43}" destId="{9AC99771-3A52-1E42-A48D-9AA8E2564668}" srcOrd="0" destOrd="0" presId="urn:microsoft.com/office/officeart/2005/8/layout/cycle3"/>
    <dgm:cxn modelId="{8B08F46A-6454-B44B-A5FA-457D73912F32}" type="presParOf" srcId="{9AC99771-3A52-1E42-A48D-9AA8E2564668}" destId="{E6655F05-5783-A64A-A3C2-450F3DCF6B22}" srcOrd="0" destOrd="0" presId="urn:microsoft.com/office/officeart/2005/8/layout/cycle3"/>
    <dgm:cxn modelId="{9AEB89F9-2BDE-3844-8B56-A817E4D314C5}" type="presParOf" srcId="{9AC99771-3A52-1E42-A48D-9AA8E2564668}" destId="{5F00C047-2928-C541-998E-7AABA76CDF85}" srcOrd="1" destOrd="0" presId="urn:microsoft.com/office/officeart/2005/8/layout/cycle3"/>
    <dgm:cxn modelId="{98F77919-8369-F840-84E4-03FC2B2ECD9F}" type="presParOf" srcId="{9AC99771-3A52-1E42-A48D-9AA8E2564668}" destId="{8747A8A0-5B33-8544-AD4F-2255E0049196}" srcOrd="2" destOrd="0" presId="urn:microsoft.com/office/officeart/2005/8/layout/cycle3"/>
    <dgm:cxn modelId="{E808660E-1B7E-0B40-A240-EDFFA2FB7AF9}" type="presParOf" srcId="{9AC99771-3A52-1E42-A48D-9AA8E2564668}" destId="{FC0332DB-9054-A141-B694-00D009BB7F5D}" srcOrd="3" destOrd="0" presId="urn:microsoft.com/office/officeart/2005/8/layout/cycle3"/>
    <dgm:cxn modelId="{6DCEBDFF-9B3D-FD4A-BD84-5DB5C6D450F8}" type="presParOf" srcId="{9AC99771-3A52-1E42-A48D-9AA8E2564668}" destId="{6A523C42-FD86-B640-B662-12818734E78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158B67-FC12-8C4F-BBE5-ED560EA17912}" type="presOf" srcId="{0BA907B5-43F2-4130-841A-2F4D34EA2BC6}" destId="{869169B6-CFB2-2647-A00C-812CFEA54814}" srcOrd="0" destOrd="0" presId="urn:microsoft.com/office/officeart/2005/8/layout/vProcess5"/>
    <dgm:cxn modelId="{578B8153-B944-4A17-9CF9-E4B9D29B1AF6}" srcId="{9450C93F-E49F-4BEC-B5DC-681F9D6B666C}" destId="{34476D7B-473F-44F9-A635-66BEC30B3275}" srcOrd="3" destOrd="0" parTransId="{8A62F8BC-5AE5-4431-B050-7D1722E0A7F4}" sibTransId="{0118F2B7-B25E-48AB-83A9-FF881924FC8A}"/>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colorful2"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colorful2"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B517F63-D154-4C0A-BC83-F311FC3A8358}" srcId="{BA110DAF-302A-4555-8BA7-1E44ADF8028C}" destId="{C9AEB9F3-550B-430E-AD74-BEBD3F761523}" srcOrd="1" destOrd="0" parTransId="{2EBE4EE0-F6CC-400A-BBAC-0B2A02D0878F}" sibTransId="{F1D4F560-529F-4851-A592-9BC4422AE60B}"/>
    <dgm:cxn modelId="{CD0CE251-FC2B-46DF-94CF-AD4D1A511C4D}" srcId="{BA110DAF-302A-4555-8BA7-1E44ADF8028C}" destId="{A89BDAC5-EFBE-40C3-A0FE-A96D5C894761}" srcOrd="2" destOrd="0" parTransId="{99DDE693-DA2B-4C86-8881-14BCAAFEE17C}" sibTransId="{D86A5264-3455-4D00-BCF6-0F203798FF00}"/>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 qsCatId="simple" csTypeId="urn:microsoft.com/office/officeart/2005/8/colors/accent1_5"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09E65372-38E9-4643-B2CA-ADDC6DAD9B5E}" srcId="{84064ED9-0299-45A4-BF53-E94DFF6B1A90}" destId="{E6B7389B-2447-4DDD-9545-62D17693BCDD}" srcOrd="1" destOrd="0" parTransId="{5134FD7A-8797-4759-9140-D46F22CA0C94}" sibTransId="{61001A4C-ACD6-41C4-BAC7-C29866D3B7DC}"/>
    <dgm:cxn modelId="{165E1356-895D-B944-ABE5-499E41B1E958}" type="presOf" srcId="{E6B7389B-2447-4DDD-9545-62D17693BCDD}" destId="{795774EA-4CD5-9B46-AE1E-DA2EDDD8A66C}" srcOrd="1" destOrd="0" presId="urn:microsoft.com/office/officeart/2005/8/layout/orgChart1"/>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3B958151-5BD3-534D-AAA7-CC03B96B5C9F}" type="presOf" srcId="{F00F6344-C9D4-4171-B246-2B9DB259922B}" destId="{8B785EBA-5084-0040-860B-679973EAD5EB}" srcOrd="0" destOrd="0" presId="urn:microsoft.com/office/officeart/2005/8/layout/hierarchy1"/>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 qsCatId="simple" csTypeId="urn:microsoft.com/office/officeart/2005/8/colors/accent1_5"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colorful5"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colorful5"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C1459557-54B0-4CE2-AE87-47B3FC50D88D}" type="presOf" srcId="{5BDBBCB9-31C2-4796-90D2-4783D47F242D}" destId="{6989D146-32C4-4C89-B229-C342C56C7231}" srcOrd="1" destOrd="0" presId="urn:microsoft.com/office/officeart/2005/8/layout/process2"/>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3_4"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 qsCatId="simple" csTypeId="urn:microsoft.com/office/officeart/2005/8/colors/accent3_3"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5_4"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0C047-2928-C541-998E-7AABA76CDF85}">
      <dsp:nvSpPr>
        <dsp:cNvPr id="0" name=""/>
        <dsp:cNvSpPr/>
      </dsp:nvSpPr>
      <dsp:spPr>
        <a:xfrm>
          <a:off x="2697514" y="-162426"/>
          <a:ext cx="5715964" cy="5715964"/>
        </a:xfrm>
        <a:prstGeom prst="circularArrow">
          <a:avLst>
            <a:gd name="adj1" fmla="val 4668"/>
            <a:gd name="adj2" fmla="val 272909"/>
            <a:gd name="adj3" fmla="val 12800002"/>
            <a:gd name="adj4" fmla="val 180523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55F05-5783-A64A-A3C2-450F3DCF6B22}">
      <dsp:nvSpPr>
        <dsp:cNvPr id="0" name=""/>
        <dsp:cNvSpPr/>
      </dsp:nvSpPr>
      <dsp:spPr>
        <a:xfrm>
          <a:off x="3637656" y="1849"/>
          <a:ext cx="3835679" cy="1917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dsp:txBody>
      <dsp:txXfrm>
        <a:off x="3731277" y="95470"/>
        <a:ext cx="3648437" cy="1730597"/>
      </dsp:txXfrm>
    </dsp:sp>
    <dsp:sp modelId="{8747A8A0-5B33-8544-AD4F-2255E0049196}">
      <dsp:nvSpPr>
        <dsp:cNvPr id="0" name=""/>
        <dsp:cNvSpPr/>
      </dsp:nvSpPr>
      <dsp:spPr>
        <a:xfrm>
          <a:off x="5690067" y="2054260"/>
          <a:ext cx="3835679" cy="191783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can</a:t>
          </a:r>
          <a:r>
            <a:rPr lang="en-GB" sz="1800" kern="1200" baseline="0"/>
            <a:t> be</a:t>
          </a:r>
          <a:r>
            <a:rPr lang="en-GB" sz="1800" kern="1200"/>
            <a:t> a breach of the peace whenever and wherever (public/private place)</a:t>
          </a:r>
          <a:endParaRPr lang="en-US" sz="1800" kern="1200"/>
        </a:p>
      </dsp:txBody>
      <dsp:txXfrm>
        <a:off x="5783688" y="2147881"/>
        <a:ext cx="3648437" cy="1730597"/>
      </dsp:txXfrm>
    </dsp:sp>
    <dsp:sp modelId="{FC0332DB-9054-A141-B694-00D009BB7F5D}">
      <dsp:nvSpPr>
        <dsp:cNvPr id="0" name=""/>
        <dsp:cNvSpPr/>
      </dsp:nvSpPr>
      <dsp:spPr>
        <a:xfrm>
          <a:off x="3637656" y="4106671"/>
          <a:ext cx="3835679" cy="191783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 whether by the conduct of the person against whom the BOP is alleged or by someone it provokes.</a:t>
          </a:r>
          <a:endParaRPr lang="en-US" sz="1800" kern="1200"/>
        </a:p>
      </dsp:txBody>
      <dsp:txXfrm>
        <a:off x="3731277" y="4200292"/>
        <a:ext cx="3648437" cy="1730597"/>
      </dsp:txXfrm>
    </dsp:sp>
    <dsp:sp modelId="{6A523C42-FD86-B640-B662-12818734E789}">
      <dsp:nvSpPr>
        <dsp:cNvPr id="0" name=""/>
        <dsp:cNvSpPr/>
      </dsp:nvSpPr>
      <dsp:spPr>
        <a:xfrm>
          <a:off x="1585245" y="2054260"/>
          <a:ext cx="3835679" cy="1917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person’s property in their presence provided that the natural consequences of such harm is likely to be a violent retaliation.</a:t>
          </a:r>
          <a:endParaRPr lang="en-US" sz="1800" kern="1200"/>
        </a:p>
      </dsp:txBody>
      <dsp:txXfrm>
        <a:off x="1678866" y="2147881"/>
        <a:ext cx="3648437" cy="1730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10/29/2024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a:t>
            </a:fld>
            <a:endParaRPr lang="en-US"/>
          </a:p>
        </p:txBody>
      </p:sp>
    </p:spTree>
    <p:extLst>
      <p:ext uri="{BB962C8B-B14F-4D97-AF65-F5344CB8AC3E}">
        <p14:creationId xmlns:p14="http://schemas.microsoft.com/office/powerpoint/2010/main" val="3744593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17</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21</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24</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33</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34</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36</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40</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41</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42</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43</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44</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45</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46</a:t>
            </a:fld>
            <a:endParaRPr lang="en-GB"/>
          </a:p>
        </p:txBody>
      </p:sp>
    </p:spTree>
    <p:extLst>
      <p:ext uri="{BB962C8B-B14F-4D97-AF65-F5344CB8AC3E}">
        <p14:creationId xmlns:p14="http://schemas.microsoft.com/office/powerpoint/2010/main" val="425930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10/29/2024</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5.jpeg"/><Relationship Id="rId7" Type="http://schemas.openxmlformats.org/officeDocument/2006/relationships/diagramQuickStyle" Target="../diagrams/quickStyle10.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6.jpeg"/><Relationship Id="rId9" Type="http://schemas.microsoft.com/office/2007/relationships/diagramDrawing" Target="../diagrams/drawing10.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31.jpeg"/><Relationship Id="rId2" Type="http://schemas.openxmlformats.org/officeDocument/2006/relationships/diagramData" Target="../diagrams/data17.xml"/><Relationship Id="rId1" Type="http://schemas.openxmlformats.org/officeDocument/2006/relationships/slideLayout" Target="../slideLayouts/slideLayout6.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9.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4.jpg"/><Relationship Id="rId7" Type="http://schemas.openxmlformats.org/officeDocument/2006/relationships/diagramColors" Target="../diagrams/colors2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35.jpg"/><Relationship Id="rId7" Type="http://schemas.openxmlformats.org/officeDocument/2006/relationships/diagramQuickStyle" Target="../diagrams/quickStyle21.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6.jpg"/><Relationship Id="rId9" Type="http://schemas.microsoft.com/office/2007/relationships/diagramDrawing" Target="../diagrams/drawing2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6.xml"/><Relationship Id="rId4" Type="http://schemas.openxmlformats.org/officeDocument/2006/relationships/image" Target="../media/image39.jpeg"/></Relationships>
</file>

<file path=ppt/slides/_rels/slide33.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7.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44.jpeg"/></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44.jpe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Response Policing</a:t>
            </a:r>
            <a:br>
              <a:rPr lang="en-US" sz="5000" dirty="0">
                <a:solidFill>
                  <a:schemeClr val="bg1"/>
                </a:solidFill>
              </a:rPr>
            </a:br>
            <a:r>
              <a:rPr lang="en-US" sz="5000" dirty="0">
                <a:solidFill>
                  <a:schemeClr val="bg1"/>
                </a:solidFill>
              </a:rPr>
              <a:t> </a:t>
            </a:r>
            <a:br>
              <a:rPr lang="en-US" sz="5000" dirty="0">
                <a:solidFill>
                  <a:schemeClr val="bg1"/>
                </a:solidFill>
              </a:rPr>
            </a:br>
            <a:r>
              <a:rPr lang="en-US" sz="5000" dirty="0">
                <a:solidFill>
                  <a:schemeClr val="bg1"/>
                </a:solidFill>
              </a:rPr>
              <a:t>Public Order Act 1986</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2">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olice fear hard winter of surging crime and civil unrest | News | The  Sunday Times">
            <a:extLst>
              <a:ext uri="{FF2B5EF4-FFF2-40B4-BE49-F238E27FC236}">
                <a16:creationId xmlns:a16="http://schemas.microsoft.com/office/drawing/2014/main" id="{C62B3F51-0E6F-274F-263D-F86D66662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 b="1"/>
          <a:stretch/>
        </p:blipFill>
        <p:spPr bwMode="auto">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5 min Vector Art Stock Images | Depositphotos">
            <a:extLst>
              <a:ext uri="{FF2B5EF4-FFF2-40B4-BE49-F238E27FC236}">
                <a16:creationId xmlns:a16="http://schemas.microsoft.com/office/drawing/2014/main" id="{284C7DDB-079C-3631-741F-F44E2DCEF5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602" r="1" b="4550"/>
          <a:stretch/>
        </p:blipFill>
        <p:spPr bwMode="auto">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Public Order Unit - London Police Service">
            <a:extLst>
              <a:ext uri="{FF2B5EF4-FFF2-40B4-BE49-F238E27FC236}">
                <a16:creationId xmlns:a16="http://schemas.microsoft.com/office/drawing/2014/main" id="{1EB20C36-D524-45F1-16DC-F4A031658D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7799"/>
          <a:stretch/>
        </p:blipFill>
        <p:spPr bwMode="auto">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AF0210-0E25-04A6-0523-69EEF48464D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3700" u="sng" kern="1200">
                <a:solidFill>
                  <a:schemeClr val="tx1"/>
                </a:solidFill>
                <a:latin typeface="+mj-lt"/>
                <a:ea typeface="+mj-ea"/>
                <a:cs typeface="+mj-cs"/>
              </a:rPr>
              <a:t>Discuss </a:t>
            </a:r>
            <a:br>
              <a:rPr lang="en-US" sz="3700" kern="1200">
                <a:solidFill>
                  <a:schemeClr val="tx1"/>
                </a:solidFill>
                <a:latin typeface="+mj-lt"/>
                <a:ea typeface="+mj-ea"/>
                <a:cs typeface="+mj-cs"/>
              </a:rPr>
            </a:br>
            <a:br>
              <a:rPr lang="en-US" sz="3700" kern="1200">
                <a:solidFill>
                  <a:schemeClr val="tx1"/>
                </a:solidFill>
                <a:latin typeface="+mj-lt"/>
                <a:ea typeface="+mj-ea"/>
                <a:cs typeface="+mj-cs"/>
              </a:rPr>
            </a:br>
            <a:r>
              <a:rPr lang="en-US" sz="3700" kern="1200">
                <a:solidFill>
                  <a:schemeClr val="tx1"/>
                </a:solidFill>
                <a:latin typeface="+mj-lt"/>
                <a:ea typeface="+mj-ea"/>
                <a:cs typeface="+mj-cs"/>
              </a:rPr>
              <a:t>What constitutes public order?</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4119" name="Rectangle 4118">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Law and Lawyers: Breach of the Peace">
            <a:extLst>
              <a:ext uri="{FF2B5EF4-FFF2-40B4-BE49-F238E27FC236}">
                <a16:creationId xmlns:a16="http://schemas.microsoft.com/office/drawing/2014/main" id="{DB99984E-F31C-CA38-49F8-E8D213E751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896" b="24018"/>
          <a:stretch/>
        </p:blipFill>
        <p:spPr bwMode="auto">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
        <p:nvSpPr>
          <p:cNvPr id="4121" name="Rectangle 4120">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69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ADA80DA-E912-5109-1EA3-2575F7D087FF}"/>
              </a:ext>
            </a:extLst>
          </p:cNvPr>
          <p:cNvGraphicFramePr/>
          <p:nvPr>
            <p:extLst>
              <p:ext uri="{D42A27DB-BD31-4B8C-83A1-F6EECF244321}">
                <p14:modId xmlns:p14="http://schemas.microsoft.com/office/powerpoint/2010/main" val="125216986"/>
              </p:ext>
            </p:extLst>
          </p:nvPr>
        </p:nvGraphicFramePr>
        <p:xfrm>
          <a:off x="540503" y="415819"/>
          <a:ext cx="11110993" cy="6026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214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55" name="Straight Connector 1435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357" name="Rectangle 1435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16C3E-FEE3-0686-76D0-8E4F648F44A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dirty="0">
                <a:solidFill>
                  <a:srgbClr val="FFFFFF"/>
                </a:solidFill>
              </a:rPr>
              <a:t>The difference between </a:t>
            </a:r>
            <a:br>
              <a:rPr lang="en-US" sz="3000" dirty="0">
                <a:solidFill>
                  <a:srgbClr val="FFFFFF"/>
                </a:solidFill>
              </a:rPr>
            </a:br>
            <a:r>
              <a:rPr lang="en-US" sz="3000" dirty="0">
                <a:solidFill>
                  <a:srgbClr val="FFFFFF"/>
                </a:solidFill>
              </a:rPr>
              <a:t>S. 5, 4a, and 4 explained….</a:t>
            </a:r>
          </a:p>
        </p:txBody>
      </p:sp>
      <p:pic>
        <p:nvPicPr>
          <p:cNvPr id="14338" name="Picture 2" descr="Close Ears GIFs | Tenor">
            <a:extLst>
              <a:ext uri="{FF2B5EF4-FFF2-40B4-BE49-F238E27FC236}">
                <a16:creationId xmlns:a16="http://schemas.microsoft.com/office/drawing/2014/main" id="{13B61877-3EFE-994D-A8FD-C4EA4BB01F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13636"/>
          <a:stretch/>
        </p:blipFill>
        <p:spPr bwMode="auto">
          <a:xfrm>
            <a:off x="320040" y="593743"/>
            <a:ext cx="3425609" cy="342561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4 Warning Stamp Vector (PNG Transparent, SVG) | OnlyGFX.com">
            <a:extLst>
              <a:ext uri="{FF2B5EF4-FFF2-40B4-BE49-F238E27FC236}">
                <a16:creationId xmlns:a16="http://schemas.microsoft.com/office/drawing/2014/main" id="{BE44D2AA-F264-23D0-B3F9-FB5917B07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5729" y="1216895"/>
            <a:ext cx="3433324" cy="2179308"/>
          </a:xfrm>
          <a:prstGeom prst="rect">
            <a:avLst/>
          </a:prstGeom>
          <a:noFill/>
          <a:extLst>
            <a:ext uri="{909E8E84-426E-40DD-AFC4-6F175D3DCCD1}">
              <a14:hiddenFill xmlns:a14="http://schemas.microsoft.com/office/drawing/2010/main">
                <a:solidFill>
                  <a:srgbClr val="FFFFFF"/>
                </a:solidFill>
              </a14:hiddenFill>
            </a:ext>
          </a:extLst>
        </p:spPr>
      </p:pic>
      <p:cxnSp>
        <p:nvCxnSpPr>
          <p:cNvPr id="14359" name="Straight Connector 1435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340" name="Picture 4" descr="Bad language descriptor | Rating System Wiki | Fandom">
            <a:extLst>
              <a:ext uri="{FF2B5EF4-FFF2-40B4-BE49-F238E27FC236}">
                <a16:creationId xmlns:a16="http://schemas.microsoft.com/office/drawing/2014/main" id="{69758113-CAFA-D4ED-1269-1610A6C199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616905"/>
            <a:ext cx="3423916" cy="3423916"/>
          </a:xfrm>
          <a:prstGeom prst="rect">
            <a:avLst/>
          </a:prstGeom>
          <a:noFill/>
          <a:extLst>
            <a:ext uri="{909E8E84-426E-40DD-AFC4-6F175D3DCCD1}">
              <a14:hiddenFill xmlns:a14="http://schemas.microsoft.com/office/drawing/2010/main">
                <a:solidFill>
                  <a:srgbClr val="FFFFFF"/>
                </a:solidFill>
              </a14:hiddenFill>
            </a:ext>
          </a:extLst>
        </p:spPr>
      </p:pic>
      <p:cxnSp>
        <p:nvCxnSpPr>
          <p:cNvPr id="14361" name="Straight Connector 1436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19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571500" y="1776240"/>
            <a:ext cx="6096000" cy="4278094"/>
          </a:xfrm>
          <a:prstGeom prst="rect">
            <a:avLst/>
          </a:prstGeom>
          <a:noFill/>
        </p:spPr>
        <p:txBody>
          <a:bodyPr wrap="square">
            <a:spAutoFit/>
          </a:bodyPr>
          <a:lstStyle/>
          <a:p>
            <a:pPr algn="ctr">
              <a:lnSpc>
                <a:spcPct val="100000"/>
              </a:lnSpc>
            </a:pPr>
            <a:r>
              <a:rPr lang="en-GB" sz="2000" dirty="0">
                <a:solidFill>
                  <a:schemeClr val="accent6"/>
                </a:solidFill>
                <a:effectLst/>
              </a:rPr>
              <a:t>It is immaterial whether or not the 12 or more use or threaten unlawful violence simultaneously.</a:t>
            </a:r>
            <a:br>
              <a:rPr lang="en-GB" sz="2000" dirty="0">
                <a:solidFill>
                  <a:schemeClr val="accent6"/>
                </a:solidFill>
                <a:effectLst/>
              </a:rPr>
            </a:br>
            <a:br>
              <a:rPr lang="en-GB" sz="2000" dirty="0">
                <a:solidFill>
                  <a:schemeClr val="accent6"/>
                </a:solidFill>
                <a:effectLst/>
              </a:rPr>
            </a:br>
            <a:r>
              <a:rPr lang="en-GB" sz="2000" dirty="0">
                <a:solidFill>
                  <a:schemeClr val="accent6"/>
                </a:solidFill>
                <a:effectLst/>
              </a:rPr>
              <a:t>The common purpose may be inferred from conduct.</a:t>
            </a:r>
          </a:p>
          <a:p>
            <a:pPr algn="ctr">
              <a:lnSpc>
                <a:spcPct val="100000"/>
              </a:lnSpc>
            </a:pPr>
            <a:endParaRPr lang="en-GB" sz="2000" dirty="0">
              <a:solidFill>
                <a:srgbClr val="0563C1"/>
              </a:solidFill>
              <a:effectLst/>
              <a:hlinkClick r:id="rId5">
                <a:extLst>
                  <a:ext uri="{A12FA001-AC4F-418D-AE19-62706E023703}">
                    <ahyp:hlinkClr xmlns:ahyp="http://schemas.microsoft.com/office/drawing/2018/hyperlinkcolor" val="tx"/>
                  </a:ext>
                </a:extLst>
              </a:hlinkClick>
            </a:endParaRPr>
          </a:p>
          <a:p>
            <a:pPr algn="ctr">
              <a:lnSpc>
                <a:spcPct val="100000"/>
              </a:lnSpc>
            </a:pPr>
            <a:r>
              <a:rPr lang="en-GB" sz="2000" dirty="0">
                <a:solidFill>
                  <a:schemeClr val="accent6"/>
                </a:solidFill>
                <a:effectLst/>
                <a:hlinkClick r:id="rId5">
                  <a:extLst>
                    <a:ext uri="{A12FA001-AC4F-418D-AE19-62706E023703}">
                      <ahyp:hlinkClr xmlns:ahyp="http://schemas.microsoft.com/office/drawing/2018/hyperlinkcolor" val="tx"/>
                    </a:ext>
                  </a:extLst>
                </a:hlinkClick>
              </a:rPr>
              <a:t>No person of reasonable firmness</a:t>
            </a:r>
            <a:r>
              <a:rPr lang="en-GB" sz="2000" dirty="0">
                <a:solidFill>
                  <a:schemeClr val="accent6"/>
                </a:solidFill>
                <a:effectLst/>
              </a:rPr>
              <a:t> need actually be, or likely to be, present at the scene.</a:t>
            </a:r>
            <a:br>
              <a:rPr lang="en-GB" sz="2000" dirty="0">
                <a:solidFill>
                  <a:schemeClr val="accent6"/>
                </a:solidFill>
                <a:effectLst/>
              </a:rPr>
            </a:br>
            <a:endParaRPr lang="en-GB" sz="2000" dirty="0">
              <a:solidFill>
                <a:schemeClr val="accent6"/>
              </a:solidFill>
              <a:effectLst/>
            </a:endParaRPr>
          </a:p>
          <a:p>
            <a:pPr algn="ctr">
              <a:lnSpc>
                <a:spcPct val="100000"/>
              </a:lnSpc>
            </a:pPr>
            <a:r>
              <a:rPr lang="en-GB" sz="2000" dirty="0">
                <a:solidFill>
                  <a:schemeClr val="accent6"/>
                </a:solidFill>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000" dirty="0">
              <a:solidFill>
                <a:schemeClr val="accent6"/>
              </a:solidFill>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000" dirty="0">
                <a:solidFill>
                  <a:schemeClr val="accent6"/>
                </a:solidFill>
                <a:effectLst/>
              </a:rPr>
              <a:t>Indictment: maximum 10 years imprisonment and/or fine</a:t>
            </a:r>
            <a:endParaRPr lang="en-GB" sz="2000" dirty="0">
              <a:solidFill>
                <a:schemeClr val="accent6"/>
              </a:solidFill>
            </a:endParaRPr>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txBody>
          <a:bodyPr/>
          <a:lstStyle/>
          <a:p>
            <a:endParaRPr lang="en-GB"/>
          </a:p>
        </p:txBody>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260565"/>
            <a:ext cx="10903362" cy="4334007"/>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pic>
        <p:nvPicPr>
          <p:cNvPr id="6146" name="Picture 2" descr="GROW Coaching - Knowledge Check Quiz - Quizizz">
            <a:extLst>
              <a:ext uri="{FF2B5EF4-FFF2-40B4-BE49-F238E27FC236}">
                <a16:creationId xmlns:a16="http://schemas.microsoft.com/office/drawing/2014/main" id="{A6A25A94-C7B0-3BE9-B1F3-8CDFC0164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4032035"/>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751344"/>
            <a:ext cx="10159032" cy="5062924"/>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pic>
        <p:nvPicPr>
          <p:cNvPr id="5122" name="Picture 2" descr="GROW Coaching - Knowledge Check Quiz - Quizizz">
            <a:extLst>
              <a:ext uri="{FF2B5EF4-FFF2-40B4-BE49-F238E27FC236}">
                <a16:creationId xmlns:a16="http://schemas.microsoft.com/office/drawing/2014/main" id="{68E3889C-83C5-4D53-43EA-EE15E40D1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4632" y="717406"/>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404665"/>
            <a:ext cx="11345552" cy="5122941"/>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pic>
        <p:nvPicPr>
          <p:cNvPr id="4098" name="Picture 2" descr="GROW Coaching - Knowledge Check Quiz - Quizizz">
            <a:extLst>
              <a:ext uri="{FF2B5EF4-FFF2-40B4-BE49-F238E27FC236}">
                <a16:creationId xmlns:a16="http://schemas.microsoft.com/office/drawing/2014/main" id="{4C3714F7-0E7B-A00C-CE64-10FE86A67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6601" y="4714474"/>
            <a:ext cx="2122303" cy="214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912" y="239342"/>
            <a:ext cx="11367358" cy="4467057"/>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4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pic>
        <p:nvPicPr>
          <p:cNvPr id="3074" name="Picture 2" descr="GROW Coaching - Knowledge Check Quiz - Quizizz">
            <a:extLst>
              <a:ext uri="{FF2B5EF4-FFF2-40B4-BE49-F238E27FC236}">
                <a16:creationId xmlns:a16="http://schemas.microsoft.com/office/drawing/2014/main" id="{83373978-6857-D015-1593-3745E79C3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634" y="4741762"/>
            <a:ext cx="1858313" cy="187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96" y="548680"/>
            <a:ext cx="10917932" cy="5122941"/>
          </a:xfrm>
          <a:prstGeom prst="rect">
            <a:avLst/>
          </a:prstGeom>
          <a:solidFill>
            <a:schemeClr val="accent6">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pic>
        <p:nvPicPr>
          <p:cNvPr id="2050" name="Picture 2" descr="GROW Coaching - Knowledge Check Quiz - Quizizz">
            <a:extLst>
              <a:ext uri="{FF2B5EF4-FFF2-40B4-BE49-F238E27FC236}">
                <a16:creationId xmlns:a16="http://schemas.microsoft.com/office/drawing/2014/main" id="{7A434907-85FE-DCFF-8407-4175840B66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5952" y="5281842"/>
            <a:ext cx="1560552" cy="157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507764"/>
            <a:ext cx="10858738" cy="5303952"/>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GROW Coaching - Knowledge Check Quiz - Quizizz">
            <a:extLst>
              <a:ext uri="{FF2B5EF4-FFF2-40B4-BE49-F238E27FC236}">
                <a16:creationId xmlns:a16="http://schemas.microsoft.com/office/drawing/2014/main" id="{87F9E956-C8E1-2228-E4D7-D63320EC6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774" y="4904385"/>
            <a:ext cx="1796695" cy="1814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3832</Words>
  <Application>Microsoft Office PowerPoint</Application>
  <PresentationFormat>Widescreen</PresentationFormat>
  <Paragraphs>308</Paragraphs>
  <Slides>46</Slides>
  <Notes>42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Calibri Light</vt:lpstr>
      <vt:lpstr>Office Theme</vt:lpstr>
      <vt:lpstr>Response Policing   Public Order Act 1986</vt:lpstr>
      <vt:lpstr>Learning Outcomes : Public Order Act 1986</vt:lpstr>
      <vt:lpstr>Discuss   What constitutes public order? </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The difference between  S. 5, 4a, and 4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Kelly Andrews</cp:lastModifiedBy>
  <cp:revision>3</cp:revision>
  <dcterms:created xsi:type="dcterms:W3CDTF">2022-10-29T18:21:00Z</dcterms:created>
  <dcterms:modified xsi:type="dcterms:W3CDTF">2024-10-29T08:49:14Z</dcterms:modified>
</cp:coreProperties>
</file>