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4"/>
  </p:sldMasterIdLst>
  <p:notesMasterIdLst>
    <p:notesMasterId r:id="rId29"/>
  </p:notesMasterIdLst>
  <p:sldIdLst>
    <p:sldId id="266" r:id="rId5"/>
    <p:sldId id="257" r:id="rId6"/>
    <p:sldId id="258" r:id="rId7"/>
    <p:sldId id="265" r:id="rId8"/>
    <p:sldId id="288" r:id="rId9"/>
    <p:sldId id="289" r:id="rId10"/>
    <p:sldId id="278" r:id="rId11"/>
    <p:sldId id="271" r:id="rId12"/>
    <p:sldId id="285" r:id="rId13"/>
    <p:sldId id="286" r:id="rId14"/>
    <p:sldId id="287" r:id="rId15"/>
    <p:sldId id="277" r:id="rId16"/>
    <p:sldId id="279" r:id="rId17"/>
    <p:sldId id="283" r:id="rId18"/>
    <p:sldId id="272" r:id="rId19"/>
    <p:sldId id="261" r:id="rId20"/>
    <p:sldId id="267" r:id="rId21"/>
    <p:sldId id="280" r:id="rId22"/>
    <p:sldId id="282" r:id="rId23"/>
    <p:sldId id="290" r:id="rId24"/>
    <p:sldId id="291" r:id="rId25"/>
    <p:sldId id="293" r:id="rId26"/>
    <p:sldId id="281" r:id="rId27"/>
    <p:sldId id="284" r:id="rId28"/>
  </p:sldIdLst>
  <p:sldSz cx="12192000" cy="6858000"/>
  <p:notesSz cx="7315200" cy="96012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F0DB06-7D32-4BDC-A5C8-3562F3097614}" v="2404" dt="2023-03-28T23:53:09.097"/>
    <p1510:client id="{9A5939E6-D599-55FC-F65F-7D62576AE2AE}" v="256" dt="2023-03-28T14:05:45.199"/>
    <p1510:client id="{DE82C129-4765-D725-0081-B514C97AD65F}" v="141" dt="2023-03-28T21:08:11.763"/>
    <p1510:client id="{F76C6F31-4DCA-25E7-9982-65DFD2412BD7}" v="4759" dt="2023-03-28T23:36:00.452"/>
    <p1510:client id="{FDA2E51D-2A90-B8D7-F74A-891F7648C3C2}" v="321" dt="2023-03-28T14:39:13.4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4595" autoAdjust="0"/>
  </p:normalViewPr>
  <p:slideViewPr>
    <p:cSldViewPr snapToGrid="0">
      <p:cViewPr varScale="1">
        <p:scale>
          <a:sx n="108" d="100"/>
          <a:sy n="108" d="100"/>
        </p:scale>
        <p:origin x="6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169921" cy="481728"/>
          </a:xfrm>
          <a:prstGeom prst="rect">
            <a:avLst/>
          </a:prstGeom>
        </p:spPr>
        <p:txBody>
          <a:bodyPr vert="horz" lIns="96588" tIns="48294" rIns="96588" bIns="48294" rtlCol="0"/>
          <a:lstStyle>
            <a:lvl1pPr algn="l">
              <a:defRPr sz="1300"/>
            </a:lvl1pPr>
          </a:lstStyle>
          <a:p>
            <a:endParaRPr lang="en-GB"/>
          </a:p>
        </p:txBody>
      </p:sp>
      <p:sp>
        <p:nvSpPr>
          <p:cNvPr id="3" name="Date Placeholder 2"/>
          <p:cNvSpPr>
            <a:spLocks noGrp="1"/>
          </p:cNvSpPr>
          <p:nvPr>
            <p:ph type="dt" idx="1"/>
          </p:nvPr>
        </p:nvSpPr>
        <p:spPr>
          <a:xfrm>
            <a:off x="4143589" y="1"/>
            <a:ext cx="3169921" cy="481728"/>
          </a:xfrm>
          <a:prstGeom prst="rect">
            <a:avLst/>
          </a:prstGeom>
        </p:spPr>
        <p:txBody>
          <a:bodyPr vert="horz" lIns="96588" tIns="48294" rIns="96588" bIns="48294" rtlCol="0"/>
          <a:lstStyle>
            <a:lvl1pPr algn="r">
              <a:defRPr sz="1300"/>
            </a:lvl1pPr>
          </a:lstStyle>
          <a:p>
            <a:fld id="{6E8A1CDC-D9D6-4272-83E2-6D1F59EBF1F3}" type="datetimeFigureOut">
              <a:rPr lang="en-GB" smtClean="0"/>
              <a:t>29/03/2023</a:t>
            </a:fld>
            <a:endParaRPr lang="en-GB"/>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588" tIns="48294" rIns="96588" bIns="48294" rtlCol="0" anchor="ctr"/>
          <a:lstStyle/>
          <a:p>
            <a:endParaRPr lang="en-GB"/>
          </a:p>
        </p:txBody>
      </p:sp>
      <p:sp>
        <p:nvSpPr>
          <p:cNvPr id="5" name="Notes Placeholder 4"/>
          <p:cNvSpPr>
            <a:spLocks noGrp="1"/>
          </p:cNvSpPr>
          <p:nvPr>
            <p:ph type="body" sz="quarter" idx="3"/>
          </p:nvPr>
        </p:nvSpPr>
        <p:spPr>
          <a:xfrm>
            <a:off x="731521" y="4620578"/>
            <a:ext cx="5852160" cy="3780473"/>
          </a:xfrm>
          <a:prstGeom prst="rect">
            <a:avLst/>
          </a:prstGeom>
        </p:spPr>
        <p:txBody>
          <a:bodyPr vert="horz" lIns="96588" tIns="48294" rIns="96588" bIns="4829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119476"/>
            <a:ext cx="3169921" cy="481727"/>
          </a:xfrm>
          <a:prstGeom prst="rect">
            <a:avLst/>
          </a:prstGeom>
        </p:spPr>
        <p:txBody>
          <a:bodyPr vert="horz" lIns="96588" tIns="48294" rIns="96588" bIns="48294" rtlCol="0" anchor="b"/>
          <a:lstStyle>
            <a:lvl1pPr algn="l">
              <a:defRPr sz="1300"/>
            </a:lvl1pPr>
          </a:lstStyle>
          <a:p>
            <a:endParaRPr lang="en-GB"/>
          </a:p>
        </p:txBody>
      </p:sp>
      <p:sp>
        <p:nvSpPr>
          <p:cNvPr id="7" name="Slide Number Placeholder 6"/>
          <p:cNvSpPr>
            <a:spLocks noGrp="1"/>
          </p:cNvSpPr>
          <p:nvPr>
            <p:ph type="sldNum" sz="quarter" idx="5"/>
          </p:nvPr>
        </p:nvSpPr>
        <p:spPr>
          <a:xfrm>
            <a:off x="4143589" y="9119476"/>
            <a:ext cx="3169921" cy="481727"/>
          </a:xfrm>
          <a:prstGeom prst="rect">
            <a:avLst/>
          </a:prstGeom>
        </p:spPr>
        <p:txBody>
          <a:bodyPr vert="horz" lIns="96588" tIns="48294" rIns="96588" bIns="48294" rtlCol="0" anchor="b"/>
          <a:lstStyle>
            <a:lvl1pPr algn="r">
              <a:defRPr sz="1300"/>
            </a:lvl1pPr>
          </a:lstStyle>
          <a:p>
            <a:fld id="{2093727B-BFAB-4FE6-B04E-A95BE8904A5F}" type="slidenum">
              <a:rPr lang="en-GB" smtClean="0"/>
              <a:t>‹#›</a:t>
            </a:fld>
            <a:endParaRPr lang="en-GB"/>
          </a:p>
        </p:txBody>
      </p:sp>
    </p:spTree>
    <p:extLst>
      <p:ext uri="{BB962C8B-B14F-4D97-AF65-F5344CB8AC3E}">
        <p14:creationId xmlns:p14="http://schemas.microsoft.com/office/powerpoint/2010/main" val="1363596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https:/cdn.borgwarner.com/docs/default-source/default-document-library/ac-motor-controller-gen4-size-10-product-sheet.pdf?sfvrsn=ea27b23c_17"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rls.si/eng/rm44-rm58" TargetMode="External"/><Relationship Id="rId4" Type="http://schemas.openxmlformats.org/officeDocument/2006/relationships/hyperlink" Target="https://emrax.com/wp-content/uploads/2022/11/EMRAX_268_datasheet_A00.pdf"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mishimoto.co.uk/honda-crf250r-aluminium-dirt-bike-radiator-10-left-braced.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93727B-BFAB-4FE6-B04E-A95BE8904A5F}" type="slidenum">
              <a:rPr lang="en-GB" smtClean="0"/>
              <a:t>1</a:t>
            </a:fld>
            <a:endParaRPr lang="en-GB"/>
          </a:p>
        </p:txBody>
      </p:sp>
    </p:spTree>
    <p:extLst>
      <p:ext uri="{BB962C8B-B14F-4D97-AF65-F5344CB8AC3E}">
        <p14:creationId xmlns:p14="http://schemas.microsoft.com/office/powerpoint/2010/main" val="2204591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93727B-BFAB-4FE6-B04E-A95BE8904A5F}" type="slidenum">
              <a:rPr lang="en-GB" smtClean="0"/>
              <a:t>2</a:t>
            </a:fld>
            <a:endParaRPr lang="en-GB"/>
          </a:p>
        </p:txBody>
      </p:sp>
    </p:spTree>
    <p:extLst>
      <p:ext uri="{BB962C8B-B14F-4D97-AF65-F5344CB8AC3E}">
        <p14:creationId xmlns:p14="http://schemas.microsoft.com/office/powerpoint/2010/main" val="3106701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9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093727B-BFAB-4FE6-B04E-A95BE8904A5F}" type="slidenum">
              <a:rPr lang="en-GB" smtClean="0"/>
              <a:t>3</a:t>
            </a:fld>
            <a:endParaRPr lang="en-GB"/>
          </a:p>
        </p:txBody>
      </p:sp>
    </p:spTree>
    <p:extLst>
      <p:ext uri="{BB962C8B-B14F-4D97-AF65-F5344CB8AC3E}">
        <p14:creationId xmlns:p14="http://schemas.microsoft.com/office/powerpoint/2010/main" val="3713626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93727B-BFAB-4FE6-B04E-A95BE8904A5F}" type="slidenum">
              <a:rPr lang="en-GB" smtClean="0"/>
              <a:t>4</a:t>
            </a:fld>
            <a:endParaRPr lang="en-GB"/>
          </a:p>
        </p:txBody>
      </p:sp>
    </p:spTree>
    <p:extLst>
      <p:ext uri="{BB962C8B-B14F-4D97-AF65-F5344CB8AC3E}">
        <p14:creationId xmlns:p14="http://schemas.microsoft.com/office/powerpoint/2010/main" val="123627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MSUK: 450V DC, 1 driven axle, </a:t>
            </a:r>
            <a:endParaRPr lang="en-US"/>
          </a:p>
          <a:p>
            <a:r>
              <a:rPr lang="en-US" dirty="0">
                <a:cs typeface="Calibri"/>
              </a:rPr>
              <a:t>F750: </a:t>
            </a:r>
          </a:p>
          <a:p>
            <a:endParaRPr lang="en-US">
              <a:cs typeface="Calibri"/>
            </a:endParaRPr>
          </a:p>
          <a:p>
            <a:r>
              <a:rPr lang="en-US" dirty="0">
                <a:cs typeface="Calibri"/>
              </a:rPr>
              <a:t>Controller: Begins to limit current at 80C and cuts off at 90C, 200 A rms, 400 A peak for 2 mins, 450 A peak for 30 s, can provide motor up to 700V, discharge from 280V to 60V (considered safe) in 3 minutes</a:t>
            </a:r>
          </a:p>
          <a:p>
            <a:endParaRPr lang="en-US" dirty="0">
              <a:cs typeface="Calibri"/>
            </a:endParaRPr>
          </a:p>
          <a:p>
            <a:r>
              <a:rPr lang="en-US" dirty="0">
                <a:cs typeface="Calibri"/>
              </a:rPr>
              <a:t>Motor: 10 coil pairs, 200 Nm continuous torque, 100 kW continuous power, peak efficiency 96%+ between 1500 and 3200 rpm,</a:t>
            </a:r>
          </a:p>
          <a:p>
            <a:endParaRPr lang="en-US" dirty="0">
              <a:cs typeface="Calibri"/>
            </a:endParaRPr>
          </a:p>
          <a:p>
            <a:r>
              <a:rPr lang="en-US" dirty="0">
                <a:cs typeface="Calibri"/>
              </a:rPr>
              <a:t>Encoder: 1 sine wave per rotation</a:t>
            </a:r>
          </a:p>
          <a:p>
            <a:endParaRPr lang="en-US" dirty="0">
              <a:cs typeface="Calibri"/>
            </a:endParaRPr>
          </a:p>
          <a:p>
            <a:r>
              <a:rPr lang="en-US" dirty="0">
                <a:cs typeface="Calibri"/>
              </a:rPr>
              <a:t>References:</a:t>
            </a:r>
            <a:endParaRPr lang="en-US" dirty="0"/>
          </a:p>
          <a:p>
            <a:r>
              <a:rPr lang="en-US" dirty="0">
                <a:cs typeface="Calibri"/>
              </a:rPr>
              <a:t>Sevcon 2019 - </a:t>
            </a:r>
            <a:r>
              <a:rPr lang="en-US" dirty="0">
                <a:hlinkClick r:id="rId3"/>
              </a:rPr>
              <a:t>https://cdn.borgwarner.com/docs/default-source/default-document-library/ac-motor-controller-gen4-size-10-product-sheet.pdf?sfvrsn=ea27b23c_17</a:t>
            </a:r>
            <a:endParaRPr lang="en-US" dirty="0">
              <a:cs typeface="Calibri"/>
              <a:hlinkClick r:id="" action="ppaction://noaction"/>
            </a:endParaRPr>
          </a:p>
          <a:p>
            <a:r>
              <a:rPr lang="en-US" dirty="0" err="1">
                <a:cs typeface="Calibri"/>
              </a:rPr>
              <a:t>Emrax</a:t>
            </a:r>
            <a:r>
              <a:rPr lang="en-US" dirty="0">
                <a:cs typeface="Calibri"/>
              </a:rPr>
              <a:t> 2022 - </a:t>
            </a:r>
            <a:r>
              <a:rPr lang="en-US" dirty="0">
                <a:hlinkClick r:id="rId4"/>
              </a:rPr>
              <a:t>https://emrax.com/wp-content/uploads/2022/11/EMRAX_268_datasheet_A00.pdf</a:t>
            </a:r>
            <a:endParaRPr lang="en-US" dirty="0">
              <a:cs typeface="Calibri"/>
            </a:endParaRPr>
          </a:p>
          <a:p>
            <a:r>
              <a:rPr lang="en-US" dirty="0">
                <a:cs typeface="Calibri"/>
              </a:rPr>
              <a:t>RLS - </a:t>
            </a:r>
            <a:r>
              <a:rPr lang="en-US" dirty="0">
                <a:hlinkClick r:id="rId5"/>
              </a:rPr>
              <a:t>https://www.rls.si/eng/rm44-rm58</a:t>
            </a:r>
            <a:endParaRPr lang="en-US" dirty="0">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2093727B-BFAB-4FE6-B04E-A95BE8904A5F}" type="slidenum">
              <a:rPr lang="en-GB" smtClean="0"/>
              <a:t>8</a:t>
            </a:fld>
            <a:endParaRPr lang="en-GB"/>
          </a:p>
        </p:txBody>
      </p:sp>
    </p:spTree>
    <p:extLst>
      <p:ext uri="{BB962C8B-B14F-4D97-AF65-F5344CB8AC3E}">
        <p14:creationId xmlns:p14="http://schemas.microsoft.com/office/powerpoint/2010/main" val="2051008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93727B-BFAB-4FE6-B04E-A95BE8904A5F}" type="slidenum">
              <a:rPr lang="en-GB" smtClean="0"/>
              <a:t>12</a:t>
            </a:fld>
            <a:endParaRPr lang="en-GB"/>
          </a:p>
        </p:txBody>
      </p:sp>
    </p:spTree>
    <p:extLst>
      <p:ext uri="{BB962C8B-B14F-4D97-AF65-F5344CB8AC3E}">
        <p14:creationId xmlns:p14="http://schemas.microsoft.com/office/powerpoint/2010/main" val="1337856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Batteries were researched and selected to produce a target of 100kW of power over 20 minutes of racing, the Jaguar I pace batteries [11] required 26 modules at a cost of £10,348 total, in order to achieve this. The I pace modules proved very difficult to fit onto the chassis as there is a large number of them required and their overall weight was very high. Thus, it was decided to use BMW I3 modules instead of the I pace modules as they are newer batteries and posses a higher capacitance at a lower weight. A total of 7 modules will be required with a total weight of 209kg this is over 100kg lighter than the I pace modules. And a total cost of £6,993 </a:t>
            </a:r>
            <a:endParaRPr lang="en-GB" dirty="0"/>
          </a:p>
        </p:txBody>
      </p:sp>
      <p:sp>
        <p:nvSpPr>
          <p:cNvPr id="4" name="Slide Number Placeholder 3"/>
          <p:cNvSpPr>
            <a:spLocks noGrp="1"/>
          </p:cNvSpPr>
          <p:nvPr>
            <p:ph type="sldNum" sz="quarter" idx="5"/>
          </p:nvPr>
        </p:nvSpPr>
        <p:spPr/>
        <p:txBody>
          <a:bodyPr/>
          <a:lstStyle/>
          <a:p>
            <a:fld id="{2093727B-BFAB-4FE6-B04E-A95BE8904A5F}" type="slidenum">
              <a:rPr lang="en-GB" smtClean="0"/>
              <a:t>15</a:t>
            </a:fld>
            <a:endParaRPr lang="en-GB"/>
          </a:p>
        </p:txBody>
      </p:sp>
    </p:spTree>
    <p:extLst>
      <p:ext uri="{BB962C8B-B14F-4D97-AF65-F5344CB8AC3E}">
        <p14:creationId xmlns:p14="http://schemas.microsoft.com/office/powerpoint/2010/main" val="2255060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Chassis Dimensions.  </a:t>
            </a:r>
          </a:p>
          <a:p>
            <a:r>
              <a:rPr lang="en-GB" dirty="0"/>
              <a:t>The chassis dimensions were measured in solid works, this was done to aid in working out the fitment of components to the chassis. With the chassis measured, all measurements of components were then compiled in order to work out how much space on the chassis the components would take up.  Seen on the next few slides are some of the component dimensions gathered.   </a:t>
            </a:r>
          </a:p>
        </p:txBody>
      </p:sp>
      <p:sp>
        <p:nvSpPr>
          <p:cNvPr id="4" name="Slide Number Placeholder 3"/>
          <p:cNvSpPr>
            <a:spLocks noGrp="1"/>
          </p:cNvSpPr>
          <p:nvPr>
            <p:ph type="sldNum" sz="quarter" idx="5"/>
          </p:nvPr>
        </p:nvSpPr>
        <p:spPr/>
        <p:txBody>
          <a:bodyPr/>
          <a:lstStyle/>
          <a:p>
            <a:fld id="{2093727B-BFAB-4FE6-B04E-A95BE8904A5F}" type="slidenum">
              <a:rPr lang="en-GB" smtClean="0"/>
              <a:t>16</a:t>
            </a:fld>
            <a:endParaRPr lang="en-GB"/>
          </a:p>
        </p:txBody>
      </p:sp>
    </p:spTree>
    <p:extLst>
      <p:ext uri="{BB962C8B-B14F-4D97-AF65-F5344CB8AC3E}">
        <p14:creationId xmlns:p14="http://schemas.microsoft.com/office/powerpoint/2010/main" val="3559397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5881">
              <a:defRPr/>
            </a:pPr>
            <a:r>
              <a:rPr lang="en-GB" dirty="0"/>
              <a:t>Module Dimensions.</a:t>
            </a:r>
          </a:p>
          <a:p>
            <a:pPr defTabSz="965881">
              <a:defRPr/>
            </a:pPr>
            <a:r>
              <a:rPr lang="en-GB" dirty="0"/>
              <a:t>Weight 12.5kg per module, 26 modules required = 325kg total module weight. This has to be split across 2 battery packs as stated in the regulations. Ideally this would be equally distributed possibly having one pack beside the driver and one behind. The spit modules would consist of 13 modules each and would have an evenly split weight of 162.5kg each. This could negatively effect the vehicle’s lateral weight transfer as there would be more weight alongside the driver during cornering. Alternatively both battery modules could be place behind the driver, still remaining as 2 separate packs in order to adhere to the regulations. This may lead to the rear of the vehicle being unbalanced though as the majority of the mass would be over the rear axle.   </a:t>
            </a:r>
          </a:p>
          <a:p>
            <a:endParaRPr lang="en-GB" dirty="0"/>
          </a:p>
        </p:txBody>
      </p:sp>
      <p:sp>
        <p:nvSpPr>
          <p:cNvPr id="4" name="Slide Number Placeholder 3"/>
          <p:cNvSpPr>
            <a:spLocks noGrp="1"/>
          </p:cNvSpPr>
          <p:nvPr>
            <p:ph type="sldNum" sz="quarter" idx="5"/>
          </p:nvPr>
        </p:nvSpPr>
        <p:spPr/>
        <p:txBody>
          <a:bodyPr/>
          <a:lstStyle/>
          <a:p>
            <a:fld id="{2093727B-BFAB-4FE6-B04E-A95BE8904A5F}" type="slidenum">
              <a:rPr lang="en-GB" smtClean="0"/>
              <a:t>17</a:t>
            </a:fld>
            <a:endParaRPr lang="en-GB"/>
          </a:p>
        </p:txBody>
      </p:sp>
    </p:spTree>
    <p:extLst>
      <p:ext uri="{BB962C8B-B14F-4D97-AF65-F5344CB8AC3E}">
        <p14:creationId xmlns:p14="http://schemas.microsoft.com/office/powerpoint/2010/main" val="1682973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93727B-BFAB-4FE6-B04E-A95BE8904A5F}" type="slidenum">
              <a:rPr lang="en-GB" smtClean="0"/>
              <a:t>18</a:t>
            </a:fld>
            <a:endParaRPr lang="en-GB"/>
          </a:p>
        </p:txBody>
      </p:sp>
    </p:spTree>
    <p:extLst>
      <p:ext uri="{BB962C8B-B14F-4D97-AF65-F5344CB8AC3E}">
        <p14:creationId xmlns:p14="http://schemas.microsoft.com/office/powerpoint/2010/main" val="22646664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Cooling tasks entailed calculating the required amount of cooling needed in order to run the car and whether to solely liquid cool the components or some components can be run on combined cooling of liquid and air, radiator sizing, and radiator placement to best to cool the components, battery modules, controller etc.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ea typeface="Calibri" panose="020F0502020204030204" pitchFamily="34" charset="0"/>
                <a:cs typeface="Times New Roman" panose="02020603050405020304" pitchFamily="18" charset="0"/>
              </a:rPr>
              <a:t>The water pump chosen comes with all appropriate fittings and fasteners within the package, the manufacturer states that the water pumps intended usage is for “</a:t>
            </a:r>
            <a:r>
              <a:rPr lang="en-GB" sz="1200" dirty="0">
                <a:effectLst/>
                <a:ea typeface="Calibri" panose="020F0502020204030204" pitchFamily="34" charset="0"/>
                <a:cs typeface="Calibri" panose="020F0502020204030204" pitchFamily="34" charset="0"/>
              </a:rPr>
              <a:t>solar pump applications, water cooled motorcycle, go-kart engines, turbo air / water intercoolers &amp; household irrigation.” this is ideal for the application within the formula 750 as the heat energy dissipation is similar to that of a motorcycle.  </a:t>
            </a:r>
            <a:endParaRPr lang="en-GB" sz="1200" dirty="0">
              <a:effectLst/>
              <a:ea typeface="Calibri" panose="020F0502020204030204" pitchFamily="34" charset="0"/>
              <a:cs typeface="Times New Roman" panose="02020603050405020304" pitchFamily="18" charset="0"/>
            </a:endParaRPr>
          </a:p>
          <a:p>
            <a:endParaRPr lang="en-GB" dirty="0"/>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It was decided that the best option for cooling would be to solely liquid cool the components as from the cad models above its clear to see that many of the components would be out of direct airflow and therefore would not be sufficiently cooled by air cooling or combined cooling. In addition to this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Emrax</a:t>
            </a:r>
            <a:r>
              <a:rPr lang="en-GB" sz="1800" dirty="0">
                <a:effectLst/>
                <a:latin typeface="Calibri" panose="020F0502020204030204" pitchFamily="34" charset="0"/>
                <a:ea typeface="Calibri" panose="020F0502020204030204" pitchFamily="34" charset="0"/>
                <a:cs typeface="Times New Roman" panose="02020603050405020304" pitchFamily="18" charset="0"/>
              </a:rPr>
              <a:t> motor possesses a higher IP rating when solely liquid cooled at IP65 as opposed to IP 21 for air cooled and combined cooling</a:t>
            </a:r>
            <a:endParaRPr lang="en-GB" dirty="0"/>
          </a:p>
        </p:txBody>
      </p:sp>
      <p:sp>
        <p:nvSpPr>
          <p:cNvPr id="4" name="Slide Number Placeholder 3"/>
          <p:cNvSpPr>
            <a:spLocks noGrp="1"/>
          </p:cNvSpPr>
          <p:nvPr>
            <p:ph type="sldNum" sz="quarter" idx="5"/>
          </p:nvPr>
        </p:nvSpPr>
        <p:spPr/>
        <p:txBody>
          <a:bodyPr/>
          <a:lstStyle/>
          <a:p>
            <a:fld id="{2093727B-BFAB-4FE6-B04E-A95BE8904A5F}" type="slidenum">
              <a:rPr lang="en-GB" smtClean="0"/>
              <a:t>20</a:t>
            </a:fld>
            <a:endParaRPr lang="en-GB"/>
          </a:p>
        </p:txBody>
      </p:sp>
    </p:spTree>
    <p:extLst>
      <p:ext uri="{BB962C8B-B14F-4D97-AF65-F5344CB8AC3E}">
        <p14:creationId xmlns:p14="http://schemas.microsoft.com/office/powerpoint/2010/main" val="3174388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Calibri" panose="020F0502020204030204" pitchFamily="34" charset="0"/>
                <a:ea typeface="Calibri" panose="020F0502020204030204" pitchFamily="34" charset="0"/>
              </a:rPr>
              <a:t>Mishimoto</a:t>
            </a:r>
            <a:r>
              <a:rPr lang="en-GB" sz="1800" dirty="0">
                <a:effectLst/>
                <a:latin typeface="Calibri" panose="020F0502020204030204" pitchFamily="34" charset="0"/>
                <a:ea typeface="Calibri" panose="020F0502020204030204" pitchFamily="34" charset="0"/>
              </a:rPr>
              <a:t> produce an aftermarket aluminium radiator for the specified motorbike model number: </a:t>
            </a:r>
            <a:r>
              <a:rPr lang="en-GB" sz="1800" dirty="0">
                <a:solidFill>
                  <a:srgbClr val="1C1C1E"/>
                </a:solidFill>
                <a:effectLst/>
                <a:latin typeface="Calibri" panose="020F0502020204030204" pitchFamily="34" charset="0"/>
                <a:ea typeface="Calibri" panose="020F0502020204030204" pitchFamily="34" charset="0"/>
              </a:rPr>
              <a:t>MMDB-CRF250R-10LX available at: </a:t>
            </a:r>
            <a:r>
              <a:rPr lang="en-GB"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https://www.mishimoto.co.uk/honda-crf250r-aluminium-dirt-bike-radiator-10-left-braced.html</a:t>
            </a:r>
            <a:r>
              <a:rPr lang="en-GB" sz="1800" dirty="0">
                <a:solidFill>
                  <a:srgbClr val="1C1C1E"/>
                </a:solidFill>
                <a:effectLst/>
                <a:latin typeface="Calibri" panose="020F0502020204030204" pitchFamily="34" charset="0"/>
                <a:ea typeface="Calibri" panose="020F0502020204030204" pitchFamily="34" charset="0"/>
              </a:rPr>
              <a:t> this will be perfect for the application within the formula 750 race car as it conforms to the requirements aforementioned and is readily available for purchase. The best location for the mounting of the radiator would be behind the driver’s head receiving air through the airbox. This can also be mounted on top of the battery modules.</a:t>
            </a:r>
            <a:endParaRPr lang="en-GB" dirty="0"/>
          </a:p>
        </p:txBody>
      </p:sp>
      <p:sp>
        <p:nvSpPr>
          <p:cNvPr id="4" name="Slide Number Placeholder 3"/>
          <p:cNvSpPr>
            <a:spLocks noGrp="1"/>
          </p:cNvSpPr>
          <p:nvPr>
            <p:ph type="sldNum" sz="quarter" idx="5"/>
          </p:nvPr>
        </p:nvSpPr>
        <p:spPr/>
        <p:txBody>
          <a:bodyPr/>
          <a:lstStyle/>
          <a:p>
            <a:fld id="{2093727B-BFAB-4FE6-B04E-A95BE8904A5F}" type="slidenum">
              <a:rPr lang="en-GB" smtClean="0"/>
              <a:t>22</a:t>
            </a:fld>
            <a:endParaRPr lang="en-GB"/>
          </a:p>
        </p:txBody>
      </p:sp>
    </p:spTree>
    <p:extLst>
      <p:ext uri="{BB962C8B-B14F-4D97-AF65-F5344CB8AC3E}">
        <p14:creationId xmlns:p14="http://schemas.microsoft.com/office/powerpoint/2010/main" val="3266398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p>
            <a:fld id="{5586B75A-687E-405C-8A0B-8D00578BA2C3}" type="datetimeFigureOut">
              <a:rPr lang="en-US" dirty="0"/>
              <a:pPr/>
              <a:t>3/29/2023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38920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14218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tx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08903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5109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34477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33859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07280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3184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chemeClr val="tx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9" name="Date Placeholder 8"/>
          <p:cNvSpPr>
            <a:spLocks noGrp="1"/>
          </p:cNvSpPr>
          <p:nvPr>
            <p:ph type="dt" sz="half" idx="10"/>
          </p:nvPr>
        </p:nvSpPr>
        <p:spPr/>
        <p:txBody>
          <a:bodyPr/>
          <a:lstStyle/>
          <a:p>
            <a:fld id="{5586B75A-687E-405C-8A0B-8D00578BA2C3}" type="datetimeFigureOut">
              <a:rPr lang="en-US" dirty="0"/>
              <a:pPr/>
              <a:t>3/29/2023</a:t>
            </a:fld>
            <a:endParaRPr lang="en-US" dirty="0"/>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80296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46647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52168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3/29/2023</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tx1">
                    <a:alpha val="20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84368693"/>
      </p:ext>
    </p:extLst>
  </p:cSld>
  <p:clrMap bg1="dk1" tx1="lt1" bg2="dk2" tx2="lt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Lst>
  <p:hf sldNum="0" hdr="0" ftr="0" dt="0"/>
  <p:txStyles>
    <p:titleStyle>
      <a:lvl1pPr algn="l" defTabSz="914400" rtl="0" eaLnBrk="1" latinLnBrk="0" hangingPunct="1">
        <a:lnSpc>
          <a:spcPct val="85000"/>
        </a:lnSpc>
        <a:spcBef>
          <a:spcPct val="0"/>
        </a:spcBef>
        <a:buNone/>
        <a:defRPr sz="5400" kern="1200" spc="-12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accent1"/>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75000"/>
              <a:lumOff val="2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65000"/>
              <a:lumOff val="3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5" Type="http://schemas.openxmlformats.org/officeDocument/2006/relationships/image" Target="../media/image13.jpe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hyperlink" Target="https://daviescraig.com.au/product/ebp23-electric-booster-pump-kit-12v-905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hyperlink" Target="https://www.demon-tweeks.com/uk/davies-craig-ewp80-electric-water-pump-dcp8005/" TargetMode="External"/><Relationship Id="rId4" Type="http://schemas.openxmlformats.org/officeDocument/2006/relationships/image" Target="../media/image4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hyperlink" Target="https://www.mishimoto.co.uk/honda-crf250r-aluminium-dirt-bike-radiator-10-left-braced.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hyperlink" Target="https://www.dirtrider.com/story/tests/honda-crf250r-dyno-test-2022/#:~:text=With%2037.6%20hp%20and%2018.1,peak%20than%20the%20%2721%20model"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mathworks.com" TargetMode="External"/><Relationship Id="rId13" Type="http://schemas.openxmlformats.org/officeDocument/2006/relationships/hyperlink" Target="https://www.sp-spareparts.com/en/p/pcgt-8m-75s-36-gates?_q=PCGT%208M-75S-36" TargetMode="External"/><Relationship Id="rId3" Type="http://schemas.openxmlformats.org/officeDocument/2006/relationships/hyperlink" Target="https://tameson.co.uk/pages/tapered-bearing" TargetMode="External"/><Relationship Id="rId7" Type="http://schemas.openxmlformats.org/officeDocument/2006/relationships/hyperlink" Target="https://www.secondlife-evbatteries.com/collections/accessories/products/evs-bms-%20simpbms-battery-management-system" TargetMode="External"/><Relationship Id="rId12" Type="http://schemas.openxmlformats.org/officeDocument/2006/relationships/hyperlink" Target="https://www.sp-spareparts.com/en/p/pcgt-8m-32s-36-gates" TargetMode="External"/><Relationship Id="rId2" Type="http://schemas.openxmlformats.org/officeDocument/2006/relationships/hyperlink" Target="https://beavismotorsport.com/guides-tech/differential-guide-for-miata-mx5/" TargetMode="External"/><Relationship Id="rId16" Type="http://schemas.openxmlformats.org/officeDocument/2006/relationships/hyperlink" Target="https://www.demon-tweeks.com/uk/davies-craig-ewp80-electric-water-pump-dcp8005/" TargetMode="External"/><Relationship Id="rId1" Type="http://schemas.openxmlformats.org/officeDocument/2006/relationships/slideLayout" Target="../slideLayouts/slideLayout2.xml"/><Relationship Id="rId6" Type="http://schemas.openxmlformats.org/officeDocument/2006/relationships/hyperlink" Target="https://www.secondlife-evbatteries.com/collections/ev-battery/products/jaguar-ipace-11v-60ah" TargetMode="External"/><Relationship Id="rId11" Type="http://schemas.openxmlformats.org/officeDocument/2006/relationships/hyperlink" Target="https://www.gates.com/us/en/knowledge-center/engineering-applications/design-power.html" TargetMode="External"/><Relationship Id="rId5" Type="http://schemas.openxmlformats.org/officeDocument/2006/relationships/hyperlink" Target="https://www.secondlife-evbatteries.com/collections/ev-modules-packs/products/bmw-i3-120ah-module" TargetMode="External"/><Relationship Id="rId15" Type="http://schemas.openxmlformats.org/officeDocument/2006/relationships/hyperlink" Target="https://daviescraig.com.au/product/ebp23-electric-booster-pump-kit-12v-9050" TargetMode="External"/><Relationship Id="rId10" Type="http://schemas.openxmlformats.org/officeDocument/2006/relationships/hyperlink" Target="https://www.rls.si/eng/rm44-rm58" TargetMode="External"/><Relationship Id="rId4" Type="http://schemas.openxmlformats.org/officeDocument/2006/relationships/hyperlink" Target="https://www.rcvperformance.com/rcv-cv-prop-shafts" TargetMode="External"/><Relationship Id="rId9" Type="http://schemas.openxmlformats.org/officeDocument/2006/relationships/hyperlink" Target="http://www.rls.si" TargetMode="External"/><Relationship Id="rId14" Type="http://schemas.openxmlformats.org/officeDocument/2006/relationships/hyperlink" Target="https://zeromotorcycles.com/en-gb/model/zero-s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0F365137-23F7-40ED-B9B3-94FE3D10D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238D1-EA3E-8938-565F-F74A17191E6E}"/>
              </a:ext>
            </a:extLst>
          </p:cNvPr>
          <p:cNvSpPr>
            <a:spLocks noGrp="1"/>
          </p:cNvSpPr>
          <p:nvPr>
            <p:ph type="ctrTitle"/>
          </p:nvPr>
        </p:nvSpPr>
        <p:spPr>
          <a:xfrm>
            <a:off x="1392544" y="2225802"/>
            <a:ext cx="5777316" cy="4501896"/>
          </a:xfrm>
        </p:spPr>
        <p:txBody>
          <a:bodyPr vert="horz" lIns="91440" tIns="45720" rIns="91440" bIns="45720" rtlCol="0" anchor="ctr">
            <a:normAutofit/>
          </a:bodyPr>
          <a:lstStyle/>
          <a:p>
            <a:pPr marL="57150" algn="r">
              <a:spcBef>
                <a:spcPts val="1200"/>
              </a:spcBef>
            </a:pPr>
            <a:r>
              <a:rPr lang="en-GB" sz="8400" u="sng" dirty="0">
                <a:solidFill>
                  <a:schemeClr val="bg1"/>
                </a:solidFill>
              </a:rPr>
              <a:t>Formula 750</a:t>
            </a:r>
            <a:r>
              <a:rPr lang="en-GB" sz="7400" u="sng" dirty="0">
                <a:solidFill>
                  <a:schemeClr val="bg1"/>
                </a:solidFill>
              </a:rPr>
              <a:t> Group Project </a:t>
            </a:r>
            <a:br>
              <a:rPr lang="en-GB" sz="7400" dirty="0"/>
            </a:br>
            <a:br>
              <a:rPr lang="en-GB" sz="7400" dirty="0"/>
            </a:br>
            <a:r>
              <a:rPr lang="en-US" sz="7400" dirty="0">
                <a:solidFill>
                  <a:schemeClr val="bg1"/>
                </a:solidFill>
              </a:rPr>
              <a:t>ACHA5014</a:t>
            </a:r>
            <a:endParaRPr lang="en-US" sz="7400" dirty="0">
              <a:solidFill>
                <a:schemeClr val="bg1"/>
              </a:solidFill>
              <a:ea typeface="+mj-lt"/>
              <a:cs typeface="+mj-lt"/>
            </a:endParaRPr>
          </a:p>
          <a:p>
            <a:pPr marL="57150" algn="r">
              <a:spcBef>
                <a:spcPts val="1200"/>
              </a:spcBef>
            </a:pPr>
            <a:endParaRPr lang="en-US" sz="7400" dirty="0">
              <a:solidFill>
                <a:schemeClr val="bg1"/>
              </a:solidFill>
              <a:ea typeface="+mj-lt"/>
              <a:cs typeface="+mj-lt"/>
            </a:endParaRPr>
          </a:p>
          <a:p>
            <a:pPr algn="r"/>
            <a:endParaRPr lang="en-GB" sz="7400">
              <a:solidFill>
                <a:schemeClr val="bg1"/>
              </a:solidFill>
            </a:endParaRPr>
          </a:p>
        </p:txBody>
      </p:sp>
      <p:sp>
        <p:nvSpPr>
          <p:cNvPr id="3" name="Subtitle 2">
            <a:extLst>
              <a:ext uri="{FF2B5EF4-FFF2-40B4-BE49-F238E27FC236}">
                <a16:creationId xmlns:a16="http://schemas.microsoft.com/office/drawing/2014/main" id="{780E8937-9E8D-14E9-094B-D6A9F5FAAB95}"/>
              </a:ext>
            </a:extLst>
          </p:cNvPr>
          <p:cNvSpPr>
            <a:spLocks noGrp="1"/>
          </p:cNvSpPr>
          <p:nvPr>
            <p:ph type="subTitle" idx="1"/>
          </p:nvPr>
        </p:nvSpPr>
        <p:spPr>
          <a:xfrm>
            <a:off x="7675595" y="1178052"/>
            <a:ext cx="3716527" cy="4501896"/>
          </a:xfrm>
        </p:spPr>
        <p:txBody>
          <a:bodyPr vert="horz" lIns="91440" tIns="45720" rIns="91440" bIns="45720" rtlCol="0" anchor="ctr">
            <a:normAutofit/>
          </a:bodyPr>
          <a:lstStyle/>
          <a:p>
            <a:pPr marL="57150"/>
            <a:r>
              <a:rPr lang="en-US" dirty="0">
                <a:solidFill>
                  <a:schemeClr val="bg1"/>
                </a:solidFill>
                <a:ea typeface="+mn-lt"/>
                <a:cs typeface="+mn-lt"/>
              </a:rPr>
              <a:t>Drew Gilasbey (2004512) </a:t>
            </a:r>
          </a:p>
          <a:p>
            <a:pPr marL="57150"/>
            <a:r>
              <a:rPr lang="en-US" dirty="0">
                <a:solidFill>
                  <a:schemeClr val="bg1"/>
                </a:solidFill>
                <a:ea typeface="+mn-lt"/>
                <a:cs typeface="+mn-lt"/>
              </a:rPr>
              <a:t>Evan Craig  (2012643)</a:t>
            </a:r>
            <a:endParaRPr lang="en-US" dirty="0">
              <a:solidFill>
                <a:schemeClr val="bg1"/>
              </a:solidFill>
              <a:cs typeface="Calibri Light" panose="020F0302020204030204"/>
            </a:endParaRPr>
          </a:p>
          <a:p>
            <a:pPr marL="57150"/>
            <a:r>
              <a:rPr lang="en-US" dirty="0">
                <a:solidFill>
                  <a:schemeClr val="bg1"/>
                </a:solidFill>
                <a:ea typeface="+mn-lt"/>
                <a:cs typeface="+mn-lt"/>
              </a:rPr>
              <a:t>Callum Carter-Davies (2008376)</a:t>
            </a:r>
          </a:p>
          <a:p>
            <a:endParaRPr lang="en-GB" dirty="0"/>
          </a:p>
        </p:txBody>
      </p:sp>
      <p:cxnSp>
        <p:nvCxnSpPr>
          <p:cNvPr id="15" name="Straight Connector 9">
            <a:extLst>
              <a:ext uri="{FF2B5EF4-FFF2-40B4-BE49-F238E27FC236}">
                <a16:creationId xmlns:a16="http://schemas.microsoft.com/office/drawing/2014/main" id="{07BC4E14-913C-46C0-ABF7-BDDAEC08A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2071116"/>
            <a:ext cx="0" cy="2715768"/>
          </a:xfrm>
          <a:prstGeom prst="line">
            <a:avLst/>
          </a:prstGeom>
          <a:ln>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7376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E8F9B-79DD-937C-6DEC-97943828FBEF}"/>
              </a:ext>
            </a:extLst>
          </p:cNvPr>
          <p:cNvSpPr>
            <a:spLocks noGrp="1"/>
          </p:cNvSpPr>
          <p:nvPr>
            <p:ph type="title"/>
          </p:nvPr>
        </p:nvSpPr>
        <p:spPr>
          <a:xfrm>
            <a:off x="252919" y="1123837"/>
            <a:ext cx="2947482" cy="1283461"/>
          </a:xfrm>
        </p:spPr>
        <p:txBody>
          <a:bodyPr anchor="b">
            <a:normAutofit fontScale="90000"/>
          </a:bodyPr>
          <a:lstStyle/>
          <a:p>
            <a:r>
              <a:rPr lang="en-GB" u="sng">
                <a:cs typeface="Calibri Light"/>
              </a:rPr>
              <a:t>Formula 750 </a:t>
            </a:r>
            <a:endParaRPr lang="en-GB" u="sng"/>
          </a:p>
        </p:txBody>
      </p:sp>
      <p:sp>
        <p:nvSpPr>
          <p:cNvPr id="3" name="Content Placeholder 2">
            <a:extLst>
              <a:ext uri="{FF2B5EF4-FFF2-40B4-BE49-F238E27FC236}">
                <a16:creationId xmlns:a16="http://schemas.microsoft.com/office/drawing/2014/main" id="{7068DEB1-7012-BBE2-53AE-9A645FC79D37}"/>
              </a:ext>
            </a:extLst>
          </p:cNvPr>
          <p:cNvSpPr>
            <a:spLocks noGrp="1"/>
          </p:cNvSpPr>
          <p:nvPr>
            <p:ph idx="1"/>
          </p:nvPr>
        </p:nvSpPr>
        <p:spPr>
          <a:xfrm>
            <a:off x="252920" y="2569778"/>
            <a:ext cx="3115482" cy="3336499"/>
          </a:xfrm>
        </p:spPr>
        <p:txBody>
          <a:bodyPr vert="horz" lIns="91440" tIns="45720" rIns="91440" bIns="45720" rtlCol="0" anchor="t">
            <a:normAutofit/>
          </a:bodyPr>
          <a:lstStyle/>
          <a:p>
            <a:pPr marL="0" indent="0">
              <a:buNone/>
            </a:pPr>
            <a:r>
              <a:rPr lang="en-GB" sz="1600" dirty="0">
                <a:solidFill>
                  <a:srgbClr val="FFFFFF"/>
                </a:solidFill>
                <a:cs typeface="Calibri"/>
              </a:rPr>
              <a:t>What is formula 750? </a:t>
            </a:r>
          </a:p>
          <a:p>
            <a:pPr marL="0" indent="0">
              <a:buNone/>
            </a:pPr>
            <a:endParaRPr lang="en-GB" sz="1600" dirty="0">
              <a:solidFill>
                <a:srgbClr val="FFFFFF"/>
              </a:solidFill>
              <a:cs typeface="Calibri"/>
            </a:endParaRPr>
          </a:p>
          <a:p>
            <a:pPr marL="0" indent="0">
              <a:buNone/>
            </a:pPr>
            <a:r>
              <a:rPr lang="en-GB" sz="1600" dirty="0">
                <a:solidFill>
                  <a:srgbClr val="FFFFFF"/>
                </a:solidFill>
                <a:cs typeface="Calibri"/>
              </a:rPr>
              <a:t>What is it we're trying to achieve?</a:t>
            </a:r>
          </a:p>
          <a:p>
            <a:pPr marL="0" indent="0">
              <a:buNone/>
            </a:pPr>
            <a:endParaRPr lang="en-GB" sz="1600" dirty="0">
              <a:solidFill>
                <a:srgbClr val="FFFFFF"/>
              </a:solidFill>
              <a:cs typeface="Calibri"/>
            </a:endParaRPr>
          </a:p>
          <a:p>
            <a:pPr marL="0" indent="0">
              <a:buNone/>
            </a:pPr>
            <a:r>
              <a:rPr lang="en-GB" sz="1600" dirty="0">
                <a:solidFill>
                  <a:srgbClr val="FFFFFF"/>
                </a:solidFill>
                <a:cs typeface="Calibri"/>
              </a:rPr>
              <a:t>Why are we trying to achieve this?</a:t>
            </a:r>
          </a:p>
          <a:p>
            <a:pPr marL="0" indent="0">
              <a:buNone/>
            </a:pPr>
            <a:endParaRPr lang="en-GB" sz="1600">
              <a:solidFill>
                <a:srgbClr val="FFFFFF"/>
              </a:solidFill>
              <a:cs typeface="Calibri"/>
            </a:endParaRPr>
          </a:p>
          <a:p>
            <a:pPr marL="0" indent="0">
              <a:buNone/>
            </a:pPr>
            <a:endParaRPr lang="en-GB" sz="1600">
              <a:solidFill>
                <a:srgbClr val="FFFFFF"/>
              </a:solidFill>
              <a:cs typeface="Calibri"/>
            </a:endParaRPr>
          </a:p>
        </p:txBody>
      </p:sp>
      <p:pic>
        <p:nvPicPr>
          <p:cNvPr id="2050" name="Picture 2" descr="750 Formula - Photos">
            <a:extLst>
              <a:ext uri="{FF2B5EF4-FFF2-40B4-BE49-F238E27FC236}">
                <a16:creationId xmlns:a16="http://schemas.microsoft.com/office/drawing/2014/main" id="{2CB32EEF-4EEF-FA75-5E04-053177A264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044" b="-1"/>
          <a:stretch/>
        </p:blipFill>
        <p:spPr bwMode="auto">
          <a:xfrm>
            <a:off x="3778897" y="758952"/>
            <a:ext cx="7772401" cy="5330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486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E102-54E2-261C-FEC6-EEFB75F3A3B2}"/>
              </a:ext>
            </a:extLst>
          </p:cNvPr>
          <p:cNvSpPr>
            <a:spLocks noGrp="1"/>
          </p:cNvSpPr>
          <p:nvPr>
            <p:ph type="title"/>
          </p:nvPr>
        </p:nvSpPr>
        <p:spPr>
          <a:xfrm>
            <a:off x="479671" y="505392"/>
            <a:ext cx="10772775" cy="829099"/>
          </a:xfrm>
        </p:spPr>
        <p:txBody>
          <a:bodyPr>
            <a:normAutofit/>
          </a:bodyPr>
          <a:lstStyle/>
          <a:p>
            <a:r>
              <a:rPr lang="en-GB" sz="4000" u="sng" dirty="0"/>
              <a:t>Project Plan</a:t>
            </a:r>
          </a:p>
        </p:txBody>
      </p:sp>
      <p:pic>
        <p:nvPicPr>
          <p:cNvPr id="5" name="Picture 4">
            <a:extLst>
              <a:ext uri="{FF2B5EF4-FFF2-40B4-BE49-F238E27FC236}">
                <a16:creationId xmlns:a16="http://schemas.microsoft.com/office/drawing/2014/main" id="{145AEF6F-E5C9-5E49-4968-68E89FD2E0A2}"/>
              </a:ext>
            </a:extLst>
          </p:cNvPr>
          <p:cNvPicPr>
            <a:picLocks noChangeAspect="1"/>
          </p:cNvPicPr>
          <p:nvPr/>
        </p:nvPicPr>
        <p:blipFill rotWithShape="1">
          <a:blip r:embed="rId3"/>
          <a:srcRect l="6366" t="4305" r="8348" b="11820"/>
          <a:stretch/>
        </p:blipFill>
        <p:spPr>
          <a:xfrm>
            <a:off x="7800367" y="164580"/>
            <a:ext cx="3998281" cy="1680409"/>
          </a:xfrm>
          <a:prstGeom prst="rect">
            <a:avLst/>
          </a:prstGeom>
        </p:spPr>
      </p:pic>
      <p:pic>
        <p:nvPicPr>
          <p:cNvPr id="4" name="Picture 3">
            <a:extLst>
              <a:ext uri="{FF2B5EF4-FFF2-40B4-BE49-F238E27FC236}">
                <a16:creationId xmlns:a16="http://schemas.microsoft.com/office/drawing/2014/main" id="{B6413414-3803-D20C-3DBE-23510885C68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659" t="-762"/>
          <a:stretch/>
        </p:blipFill>
        <p:spPr>
          <a:xfrm>
            <a:off x="393351" y="1997477"/>
            <a:ext cx="11405297" cy="46959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645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6C358-5906-474A-19F2-9ACD19CABA7A}"/>
              </a:ext>
            </a:extLst>
          </p:cNvPr>
          <p:cNvSpPr>
            <a:spLocks noGrp="1"/>
          </p:cNvSpPr>
          <p:nvPr>
            <p:ph type="title"/>
          </p:nvPr>
        </p:nvSpPr>
        <p:spPr>
          <a:xfrm>
            <a:off x="289248" y="1123837"/>
            <a:ext cx="6451110" cy="1255469"/>
          </a:xfrm>
        </p:spPr>
        <p:txBody>
          <a:bodyPr>
            <a:normAutofit/>
          </a:bodyPr>
          <a:lstStyle/>
          <a:p>
            <a:r>
              <a:rPr lang="en-GB" sz="4400" u="sng"/>
              <a:t>Regulations</a:t>
            </a:r>
          </a:p>
        </p:txBody>
      </p:sp>
      <p:sp>
        <p:nvSpPr>
          <p:cNvPr id="3" name="Content Placeholder 2">
            <a:extLst>
              <a:ext uri="{FF2B5EF4-FFF2-40B4-BE49-F238E27FC236}">
                <a16:creationId xmlns:a16="http://schemas.microsoft.com/office/drawing/2014/main" id="{27311169-9842-1CD4-2EF1-6E36706BE98A}"/>
              </a:ext>
            </a:extLst>
          </p:cNvPr>
          <p:cNvSpPr>
            <a:spLocks noGrp="1"/>
          </p:cNvSpPr>
          <p:nvPr>
            <p:ph idx="1"/>
          </p:nvPr>
        </p:nvSpPr>
        <p:spPr>
          <a:xfrm>
            <a:off x="289248" y="2242382"/>
            <a:ext cx="6451109" cy="3274586"/>
          </a:xfrm>
        </p:spPr>
        <p:txBody>
          <a:bodyPr anchor="t">
            <a:normAutofit/>
          </a:bodyPr>
          <a:lstStyle/>
          <a:p>
            <a:r>
              <a:rPr lang="en-GB" dirty="0">
                <a:solidFill>
                  <a:srgbClr val="FFFFFF"/>
                </a:solidFill>
              </a:rPr>
              <a:t>MSUK Blue Book</a:t>
            </a:r>
            <a:endParaRPr lang="en-GB">
              <a:solidFill>
                <a:srgbClr val="FFFFFF"/>
              </a:solidFill>
              <a:cs typeface="Calibri Light"/>
            </a:endParaRPr>
          </a:p>
          <a:p>
            <a:r>
              <a:rPr lang="en-GB" dirty="0">
                <a:solidFill>
                  <a:srgbClr val="FFFFFF"/>
                </a:solidFill>
              </a:rPr>
              <a:t>Formula 750 regulations</a:t>
            </a:r>
          </a:p>
          <a:p>
            <a:r>
              <a:rPr lang="en-GB" dirty="0">
                <a:solidFill>
                  <a:srgbClr val="FFFFFF"/>
                </a:solidFill>
              </a:rPr>
              <a:t>Relevant MSUK Regulations</a:t>
            </a:r>
            <a:endParaRPr lang="en-GB">
              <a:solidFill>
                <a:srgbClr val="FFFFFF"/>
              </a:solidFill>
              <a:cs typeface="Calibri Light"/>
            </a:endParaRPr>
          </a:p>
          <a:p>
            <a:r>
              <a:rPr lang="en-GB" sz="1400" b="1" i="1" dirty="0">
                <a:solidFill>
                  <a:schemeClr val="bg1"/>
                </a:solidFill>
                <a:effectLst/>
                <a:latin typeface="Arial"/>
                <a:cs typeface="Arial"/>
              </a:rPr>
              <a:t>5.23.5.</a:t>
            </a:r>
            <a:r>
              <a:rPr lang="en-GB" sz="1400" dirty="0">
                <a:solidFill>
                  <a:schemeClr val="bg1"/>
                </a:solidFill>
                <a:effectLst/>
                <a:latin typeface="Arial"/>
                <a:cs typeface="Arial"/>
              </a:rPr>
              <a:t> A </a:t>
            </a:r>
            <a:r>
              <a:rPr lang="en-GB" sz="1400" b="0" i="0" dirty="0">
                <a:solidFill>
                  <a:schemeClr val="bg1"/>
                </a:solidFill>
                <a:effectLst/>
                <a:latin typeface="Arial"/>
                <a:cs typeface="Arial"/>
              </a:rPr>
              <a:t>production vehicle with the ICE powertrain replaced by an electric one is classified as Bespoke.</a:t>
            </a:r>
            <a:r>
              <a:rPr lang="en-GB" sz="1400" dirty="0">
                <a:solidFill>
                  <a:schemeClr val="bg1"/>
                </a:solidFill>
                <a:latin typeface="Arial"/>
                <a:cs typeface="Arial"/>
              </a:rPr>
              <a:t> </a:t>
            </a:r>
            <a:endParaRPr lang="en-GB" sz="1400" dirty="0">
              <a:solidFill>
                <a:schemeClr val="bg1"/>
              </a:solidFill>
              <a:latin typeface="Arial" panose="020B0604020202020204" pitchFamily="34" charset="0"/>
              <a:cs typeface="Arial"/>
            </a:endParaRPr>
          </a:p>
          <a:p>
            <a:r>
              <a:rPr lang="en-GB" sz="1400" b="1" i="1" dirty="0">
                <a:solidFill>
                  <a:schemeClr val="bg1"/>
                </a:solidFill>
                <a:effectLst/>
                <a:latin typeface="Arial"/>
                <a:cs typeface="Arial"/>
              </a:rPr>
              <a:t>5.28.1. </a:t>
            </a:r>
            <a:r>
              <a:rPr lang="en-GB" sz="1400" b="0" i="0" dirty="0">
                <a:solidFill>
                  <a:schemeClr val="bg1"/>
                </a:solidFill>
                <a:effectLst/>
                <a:latin typeface="Arial"/>
                <a:cs typeface="Arial"/>
              </a:rPr>
              <a:t>The RESS must be comprised of a maximum of 2 separate traction battery enclosures per vehicle.</a:t>
            </a:r>
          </a:p>
          <a:p>
            <a:r>
              <a:rPr lang="en-GB" sz="1400" b="1" i="1" dirty="0">
                <a:solidFill>
                  <a:schemeClr val="bg1"/>
                </a:solidFill>
                <a:effectLst/>
                <a:latin typeface="Arial"/>
                <a:cs typeface="Arial"/>
              </a:rPr>
              <a:t>5.28.10. </a:t>
            </a:r>
            <a:r>
              <a:rPr lang="en-GB" sz="1400" b="0" i="0" dirty="0">
                <a:solidFill>
                  <a:schemeClr val="bg1"/>
                </a:solidFill>
                <a:effectLst/>
                <a:latin typeface="Arial"/>
                <a:cs typeface="Arial"/>
              </a:rPr>
              <a:t>The RESS must not be used as a stressed member.</a:t>
            </a:r>
            <a:endParaRPr lang="en-GB" sz="1400" i="0" dirty="0">
              <a:solidFill>
                <a:schemeClr val="bg1"/>
              </a:solidFill>
              <a:effectLst/>
              <a:latin typeface="Arial"/>
              <a:cs typeface="Arial"/>
            </a:endParaRPr>
          </a:p>
          <a:p>
            <a:endParaRPr lang="en-GB" sz="1400" dirty="0">
              <a:solidFill>
                <a:schemeClr val="bg1"/>
              </a:solidFill>
              <a:latin typeface="Arial"/>
              <a:cs typeface="Arial"/>
            </a:endParaRPr>
          </a:p>
          <a:p>
            <a:endParaRPr lang="en-GB" sz="1400" dirty="0">
              <a:solidFill>
                <a:srgbClr val="FFFFFF"/>
              </a:solidFill>
            </a:endParaRPr>
          </a:p>
          <a:p>
            <a:endParaRPr lang="en-GB" sz="1400" dirty="0">
              <a:solidFill>
                <a:srgbClr val="FFFFFF"/>
              </a:solidFill>
            </a:endParaRPr>
          </a:p>
          <a:p>
            <a:endParaRPr lang="en-GB" dirty="0">
              <a:solidFill>
                <a:srgbClr val="FFFFFF"/>
              </a:solidFill>
            </a:endParaRPr>
          </a:p>
          <a:p>
            <a:endParaRPr lang="en-GB" dirty="0">
              <a:solidFill>
                <a:srgbClr val="FFFFFF"/>
              </a:solidFill>
            </a:endParaRPr>
          </a:p>
        </p:txBody>
      </p:sp>
      <p:pic>
        <p:nvPicPr>
          <p:cNvPr id="1026" name="Picture 2" descr="BB 2022 hi-res complete">
            <a:extLst>
              <a:ext uri="{FF2B5EF4-FFF2-40B4-BE49-F238E27FC236}">
                <a16:creationId xmlns:a16="http://schemas.microsoft.com/office/drawing/2014/main" id="{062B24F9-3D0D-DDEB-08AF-D0C5D901D6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7" r="-1" b="-1"/>
          <a:stretch/>
        </p:blipFill>
        <p:spPr bwMode="auto">
          <a:xfrm>
            <a:off x="7545032" y="759599"/>
            <a:ext cx="3778286" cy="53306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9364D2B-4450-EB26-78C2-52CA61D2CC4D}"/>
              </a:ext>
            </a:extLst>
          </p:cNvPr>
          <p:cNvSpPr txBox="1"/>
          <p:nvPr/>
        </p:nvSpPr>
        <p:spPr>
          <a:xfrm>
            <a:off x="47501" y="6127667"/>
            <a:ext cx="101929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ea typeface="+mn-lt"/>
                <a:cs typeface="+mn-lt"/>
              </a:rPr>
              <a:t>(https://www.motorsportuk.org</a:t>
            </a:r>
            <a:r>
              <a:rPr lang="en-US" i="1">
                <a:ea typeface="+mn-lt"/>
                <a:cs typeface="+mn-lt"/>
              </a:rPr>
              <a:t>, 2022)</a:t>
            </a:r>
            <a:endParaRPr lang="en-US" i="1"/>
          </a:p>
          <a:p>
            <a:r>
              <a:rPr lang="en-US" i="1"/>
              <a:t>(</a:t>
            </a:r>
            <a:r>
              <a:rPr lang="en-US" i="1">
                <a:ea typeface="+mn-lt"/>
                <a:cs typeface="+mn-lt"/>
              </a:rPr>
              <a:t>https://www.750mc.co.uk/formulae/750-formula/regulations.htm, 2022) </a:t>
            </a:r>
            <a:endParaRPr lang="en-US" i="1"/>
          </a:p>
          <a:p>
            <a:endParaRPr lang="en-GB"/>
          </a:p>
        </p:txBody>
      </p:sp>
    </p:spTree>
    <p:extLst>
      <p:ext uri="{BB962C8B-B14F-4D97-AF65-F5344CB8AC3E}">
        <p14:creationId xmlns:p14="http://schemas.microsoft.com/office/powerpoint/2010/main" val="3176997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484F-DD32-5406-9438-67870EEB669D}"/>
              </a:ext>
            </a:extLst>
          </p:cNvPr>
          <p:cNvSpPr>
            <a:spLocks noGrp="1"/>
          </p:cNvSpPr>
          <p:nvPr>
            <p:ph type="title"/>
          </p:nvPr>
        </p:nvSpPr>
        <p:spPr/>
        <p:txBody>
          <a:bodyPr/>
          <a:lstStyle/>
          <a:p>
            <a:r>
              <a:rPr lang="en-GB">
                <a:cs typeface="Calibri Light"/>
              </a:rPr>
              <a:t>Drive Cycle Analysis</a:t>
            </a:r>
          </a:p>
        </p:txBody>
      </p:sp>
      <p:pic>
        <p:nvPicPr>
          <p:cNvPr id="7" name="Picture 7" descr="Chart, line chart&#10;&#10;Description automatically generated">
            <a:extLst>
              <a:ext uri="{FF2B5EF4-FFF2-40B4-BE49-F238E27FC236}">
                <a16:creationId xmlns:a16="http://schemas.microsoft.com/office/drawing/2014/main" id="{9F4474ED-E86B-4A0F-085E-E59E1D867756}"/>
              </a:ext>
            </a:extLst>
          </p:cNvPr>
          <p:cNvPicPr>
            <a:picLocks noChangeAspect="1"/>
          </p:cNvPicPr>
          <p:nvPr/>
        </p:nvPicPr>
        <p:blipFill>
          <a:blip r:embed="rId2"/>
          <a:stretch>
            <a:fillRect/>
          </a:stretch>
        </p:blipFill>
        <p:spPr>
          <a:xfrm>
            <a:off x="935566" y="2506984"/>
            <a:ext cx="4394199" cy="3293947"/>
          </a:xfrm>
          <a:prstGeom prst="rect">
            <a:avLst/>
          </a:prstGeom>
        </p:spPr>
      </p:pic>
      <p:sp>
        <p:nvSpPr>
          <p:cNvPr id="8" name="TextBox 7">
            <a:extLst>
              <a:ext uri="{FF2B5EF4-FFF2-40B4-BE49-F238E27FC236}">
                <a16:creationId xmlns:a16="http://schemas.microsoft.com/office/drawing/2014/main" id="{E1F61E6C-B8C7-771E-141D-67DB4AA80459}"/>
              </a:ext>
            </a:extLst>
          </p:cNvPr>
          <p:cNvSpPr txBox="1"/>
          <p:nvPr/>
        </p:nvSpPr>
        <p:spPr>
          <a:xfrm>
            <a:off x="936388" y="5826361"/>
            <a:ext cx="4399822" cy="379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cs typeface="Calibri Light"/>
              </a:rPr>
              <a:t>Comparison of original and filtered velocity.</a:t>
            </a:r>
          </a:p>
        </p:txBody>
      </p:sp>
      <p:sp>
        <p:nvSpPr>
          <p:cNvPr id="9" name="TextBox 8">
            <a:extLst>
              <a:ext uri="{FF2B5EF4-FFF2-40B4-BE49-F238E27FC236}">
                <a16:creationId xmlns:a16="http://schemas.microsoft.com/office/drawing/2014/main" id="{90BAA7B6-A674-6B24-1D95-33DA907C6EC3}"/>
              </a:ext>
            </a:extLst>
          </p:cNvPr>
          <p:cNvSpPr txBox="1"/>
          <p:nvPr/>
        </p:nvSpPr>
        <p:spPr>
          <a:xfrm>
            <a:off x="1193232" y="1775156"/>
            <a:ext cx="38062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accent1"/>
                </a:solidFill>
                <a:cs typeface="Calibri Light"/>
              </a:rPr>
              <a:t>Calculations performed in MATLAB</a:t>
            </a:r>
          </a:p>
          <a:p>
            <a:pPr marL="285750" indent="-285750">
              <a:buFont typeface="Arial"/>
              <a:buChar char="•"/>
            </a:pPr>
            <a:r>
              <a:rPr lang="en-GB">
                <a:solidFill>
                  <a:schemeClr val="accent1"/>
                </a:solidFill>
                <a:cs typeface="Calibri Light"/>
              </a:rPr>
              <a:t>Based on Donnington </a:t>
            </a:r>
          </a:p>
        </p:txBody>
      </p:sp>
      <p:pic>
        <p:nvPicPr>
          <p:cNvPr id="10" name="Picture 10" descr="Chart&#10;&#10;Description automatically generated">
            <a:extLst>
              <a:ext uri="{FF2B5EF4-FFF2-40B4-BE49-F238E27FC236}">
                <a16:creationId xmlns:a16="http://schemas.microsoft.com/office/drawing/2014/main" id="{5DC5C474-916B-E17D-18C0-AA32CD1A837C}"/>
              </a:ext>
            </a:extLst>
          </p:cNvPr>
          <p:cNvPicPr>
            <a:picLocks noChangeAspect="1"/>
          </p:cNvPicPr>
          <p:nvPr/>
        </p:nvPicPr>
        <p:blipFill>
          <a:blip r:embed="rId3"/>
          <a:stretch>
            <a:fillRect/>
          </a:stretch>
        </p:blipFill>
        <p:spPr>
          <a:xfrm>
            <a:off x="7020984" y="72817"/>
            <a:ext cx="3113617" cy="2352031"/>
          </a:xfrm>
          <a:prstGeom prst="rect">
            <a:avLst/>
          </a:prstGeom>
        </p:spPr>
      </p:pic>
      <p:pic>
        <p:nvPicPr>
          <p:cNvPr id="11" name="Picture 11" descr="Chart, line chart&#10;&#10;Description automatically generated">
            <a:extLst>
              <a:ext uri="{FF2B5EF4-FFF2-40B4-BE49-F238E27FC236}">
                <a16:creationId xmlns:a16="http://schemas.microsoft.com/office/drawing/2014/main" id="{C3888AB1-835C-3001-D5A3-31E9CBA6841B}"/>
              </a:ext>
            </a:extLst>
          </p:cNvPr>
          <p:cNvPicPr>
            <a:picLocks noChangeAspect="1"/>
          </p:cNvPicPr>
          <p:nvPr/>
        </p:nvPicPr>
        <p:blipFill>
          <a:blip r:embed="rId4"/>
          <a:stretch>
            <a:fillRect/>
          </a:stretch>
        </p:blipFill>
        <p:spPr>
          <a:xfrm>
            <a:off x="6311900" y="2538735"/>
            <a:ext cx="4394200" cy="3262197"/>
          </a:xfrm>
          <a:prstGeom prst="rect">
            <a:avLst/>
          </a:prstGeom>
        </p:spPr>
      </p:pic>
      <p:sp>
        <p:nvSpPr>
          <p:cNvPr id="12" name="TextBox 11">
            <a:extLst>
              <a:ext uri="{FF2B5EF4-FFF2-40B4-BE49-F238E27FC236}">
                <a16:creationId xmlns:a16="http://schemas.microsoft.com/office/drawing/2014/main" id="{973E2DB6-B9E2-5D1B-19FB-4936C7298234}"/>
              </a:ext>
            </a:extLst>
          </p:cNvPr>
          <p:cNvSpPr txBox="1"/>
          <p:nvPr/>
        </p:nvSpPr>
        <p:spPr>
          <a:xfrm>
            <a:off x="6668290" y="5828888"/>
            <a:ext cx="38226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cs typeface="Calibri Light"/>
              </a:rPr>
              <a:t>Calculated resistances over the lap.</a:t>
            </a:r>
          </a:p>
        </p:txBody>
      </p:sp>
    </p:spTree>
    <p:extLst>
      <p:ext uri="{BB962C8B-B14F-4D97-AF65-F5344CB8AC3E}">
        <p14:creationId xmlns:p14="http://schemas.microsoft.com/office/powerpoint/2010/main" val="3880392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467A-A6BD-29BB-BDDD-0407E415F021}"/>
              </a:ext>
            </a:extLst>
          </p:cNvPr>
          <p:cNvSpPr>
            <a:spLocks noGrp="1"/>
          </p:cNvSpPr>
          <p:nvPr>
            <p:ph type="title"/>
          </p:nvPr>
        </p:nvSpPr>
        <p:spPr>
          <a:xfrm>
            <a:off x="3144307" y="2117"/>
            <a:ext cx="5565775" cy="1658198"/>
          </a:xfrm>
        </p:spPr>
        <p:txBody>
          <a:bodyPr/>
          <a:lstStyle/>
          <a:p>
            <a:r>
              <a:rPr lang="en-GB">
                <a:cs typeface="Calibri Light"/>
              </a:rPr>
              <a:t>Drive Cycle Analysis</a:t>
            </a:r>
          </a:p>
        </p:txBody>
      </p:sp>
      <p:pic>
        <p:nvPicPr>
          <p:cNvPr id="4" name="Picture 4" descr="Chart, line chart&#10;&#10;Description automatically generated">
            <a:extLst>
              <a:ext uri="{FF2B5EF4-FFF2-40B4-BE49-F238E27FC236}">
                <a16:creationId xmlns:a16="http://schemas.microsoft.com/office/drawing/2014/main" id="{2E69AA21-7411-608C-5AED-5949CCF5F4C5}"/>
              </a:ext>
            </a:extLst>
          </p:cNvPr>
          <p:cNvPicPr>
            <a:picLocks noGrp="1" noChangeAspect="1"/>
          </p:cNvPicPr>
          <p:nvPr>
            <p:ph idx="1"/>
          </p:nvPr>
        </p:nvPicPr>
        <p:blipFill>
          <a:blip r:embed="rId2"/>
          <a:stretch>
            <a:fillRect/>
          </a:stretch>
        </p:blipFill>
        <p:spPr>
          <a:xfrm>
            <a:off x="726399" y="2731663"/>
            <a:ext cx="4653491" cy="3500966"/>
          </a:xfrm>
        </p:spPr>
      </p:pic>
      <p:pic>
        <p:nvPicPr>
          <p:cNvPr id="5" name="Picture 5" descr="Chart&#10;&#10;Description automatically generated">
            <a:extLst>
              <a:ext uri="{FF2B5EF4-FFF2-40B4-BE49-F238E27FC236}">
                <a16:creationId xmlns:a16="http://schemas.microsoft.com/office/drawing/2014/main" id="{B0932F18-CEFD-8858-5249-D1E4A52165B8}"/>
              </a:ext>
            </a:extLst>
          </p:cNvPr>
          <p:cNvPicPr>
            <a:picLocks noChangeAspect="1"/>
          </p:cNvPicPr>
          <p:nvPr/>
        </p:nvPicPr>
        <p:blipFill>
          <a:blip r:embed="rId3"/>
          <a:stretch>
            <a:fillRect/>
          </a:stretch>
        </p:blipFill>
        <p:spPr>
          <a:xfrm>
            <a:off x="6333066" y="2729235"/>
            <a:ext cx="4679950" cy="3505613"/>
          </a:xfrm>
          <a:prstGeom prst="rect">
            <a:avLst/>
          </a:prstGeom>
        </p:spPr>
      </p:pic>
      <p:sp>
        <p:nvSpPr>
          <p:cNvPr id="6" name="TextBox 5">
            <a:extLst>
              <a:ext uri="{FF2B5EF4-FFF2-40B4-BE49-F238E27FC236}">
                <a16:creationId xmlns:a16="http://schemas.microsoft.com/office/drawing/2014/main" id="{91EFEA95-5ECB-3551-E61B-2592AF49ED19}"/>
              </a:ext>
            </a:extLst>
          </p:cNvPr>
          <p:cNvSpPr txBox="1"/>
          <p:nvPr/>
        </p:nvSpPr>
        <p:spPr>
          <a:xfrm>
            <a:off x="6492637" y="1256887"/>
            <a:ext cx="574343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accent1"/>
                </a:solidFill>
                <a:cs typeface="Calibri Light" panose="020F0302020204030204"/>
              </a:rPr>
              <a:t>Calculated Power: 68kW (91 hp)</a:t>
            </a:r>
            <a:endParaRPr lang="en-US">
              <a:solidFill>
                <a:schemeClr val="accent1"/>
              </a:solidFill>
              <a:cs typeface="Calibri Light"/>
            </a:endParaRPr>
          </a:p>
          <a:p>
            <a:pPr marL="285750" indent="-285750">
              <a:buFont typeface="Arial"/>
              <a:buChar char="•"/>
            </a:pPr>
            <a:r>
              <a:rPr lang="en-GB">
                <a:solidFill>
                  <a:schemeClr val="accent1"/>
                </a:solidFill>
                <a:cs typeface="Calibri Light" panose="020F0302020204030204"/>
              </a:rPr>
              <a:t>138.1 W/kg</a:t>
            </a:r>
          </a:p>
          <a:p>
            <a:pPr marL="285750" indent="-285750">
              <a:buFont typeface="Arial"/>
              <a:buChar char="•"/>
            </a:pPr>
            <a:r>
              <a:rPr lang="en-GB">
                <a:solidFill>
                  <a:schemeClr val="accent1"/>
                </a:solidFill>
                <a:cs typeface="Calibri Light" panose="020F0302020204030204"/>
              </a:rPr>
              <a:t>Peak Wheel Torque: 453 N m</a:t>
            </a:r>
          </a:p>
          <a:p>
            <a:pPr marL="285750" indent="-285750">
              <a:buFont typeface="Arial"/>
              <a:buChar char="•"/>
            </a:pPr>
            <a:r>
              <a:rPr lang="en-GB">
                <a:solidFill>
                  <a:schemeClr val="accent1"/>
                </a:solidFill>
                <a:cs typeface="Calibri Light" panose="020F0302020204030204"/>
              </a:rPr>
              <a:t>Work Done: 3.397MJ per lap</a:t>
            </a:r>
          </a:p>
          <a:p>
            <a:pPr lvl="3"/>
            <a:r>
              <a:rPr lang="en-GB">
                <a:solidFill>
                  <a:schemeClr val="accent1"/>
                </a:solidFill>
                <a:cs typeface="Calibri Light" panose="020F0302020204030204"/>
              </a:rPr>
              <a:t>50.25 MJ per session</a:t>
            </a:r>
            <a:endParaRPr lang="en-GB">
              <a:solidFill>
                <a:schemeClr val="accent1"/>
              </a:solidFill>
            </a:endParaRPr>
          </a:p>
        </p:txBody>
      </p:sp>
      <p:sp>
        <p:nvSpPr>
          <p:cNvPr id="7" name="TextBox 6">
            <a:extLst>
              <a:ext uri="{FF2B5EF4-FFF2-40B4-BE49-F238E27FC236}">
                <a16:creationId xmlns:a16="http://schemas.microsoft.com/office/drawing/2014/main" id="{AD971817-01C2-158C-8F64-AA38CCF916DA}"/>
              </a:ext>
            </a:extLst>
          </p:cNvPr>
          <p:cNvSpPr txBox="1"/>
          <p:nvPr/>
        </p:nvSpPr>
        <p:spPr>
          <a:xfrm>
            <a:off x="784903" y="6222684"/>
            <a:ext cx="44262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cs typeface="Calibri Light"/>
              </a:rPr>
              <a:t>Matching wheel velocity and vehicle velocity</a:t>
            </a:r>
          </a:p>
        </p:txBody>
      </p:sp>
      <p:sp>
        <p:nvSpPr>
          <p:cNvPr id="8" name="TextBox 7">
            <a:extLst>
              <a:ext uri="{FF2B5EF4-FFF2-40B4-BE49-F238E27FC236}">
                <a16:creationId xmlns:a16="http://schemas.microsoft.com/office/drawing/2014/main" id="{D56A57CE-0F52-41D4-F8DB-300449BBA60C}"/>
              </a:ext>
            </a:extLst>
          </p:cNvPr>
          <p:cNvSpPr txBox="1"/>
          <p:nvPr/>
        </p:nvSpPr>
        <p:spPr>
          <a:xfrm>
            <a:off x="850141" y="1473926"/>
            <a:ext cx="38289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buChar char="•"/>
            </a:pPr>
            <a:r>
              <a:rPr lang="en-GB" b="0" i="0" u="none" strike="noStrike">
                <a:solidFill>
                  <a:schemeClr val="accent1"/>
                </a:solidFill>
                <a:latin typeface="Calibri Light"/>
                <a:ea typeface="Arial"/>
                <a:cs typeface="Arial"/>
              </a:rPr>
              <a:t>FD + 3rd Ratio: 4.94</a:t>
            </a:r>
            <a:r>
              <a:rPr lang="en-US" b="0" i="0">
                <a:solidFill>
                  <a:schemeClr val="accent1"/>
                </a:solidFill>
                <a:latin typeface="Calibri Light"/>
                <a:ea typeface="Arial"/>
                <a:cs typeface="Arial"/>
              </a:rPr>
              <a:t>​</a:t>
            </a:r>
          </a:p>
          <a:p>
            <a:pPr lvl="0" algn="l" rtl="0">
              <a:buChar char="•"/>
            </a:pPr>
            <a:r>
              <a:rPr lang="en-GB" b="0" i="0" u="none" strike="noStrike">
                <a:solidFill>
                  <a:schemeClr val="accent1"/>
                </a:solidFill>
                <a:latin typeface="Calibri Light"/>
                <a:ea typeface="Arial"/>
                <a:cs typeface="Arial"/>
              </a:rPr>
              <a:t>FD + 4th Ratio: 4.18</a:t>
            </a:r>
          </a:p>
        </p:txBody>
      </p:sp>
      <p:sp>
        <p:nvSpPr>
          <p:cNvPr id="9" name="TextBox 8">
            <a:extLst>
              <a:ext uri="{FF2B5EF4-FFF2-40B4-BE49-F238E27FC236}">
                <a16:creationId xmlns:a16="http://schemas.microsoft.com/office/drawing/2014/main" id="{2797F171-7E12-CDB5-874F-143B0184D8CC}"/>
              </a:ext>
            </a:extLst>
          </p:cNvPr>
          <p:cNvSpPr txBox="1"/>
          <p:nvPr/>
        </p:nvSpPr>
        <p:spPr>
          <a:xfrm>
            <a:off x="7299814" y="6228370"/>
            <a:ext cx="46345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cs typeface="Calibri Light"/>
              </a:rPr>
              <a:t>Power output during the lap</a:t>
            </a:r>
          </a:p>
        </p:txBody>
      </p:sp>
    </p:spTree>
    <p:extLst>
      <p:ext uri="{BB962C8B-B14F-4D97-AF65-F5344CB8AC3E}">
        <p14:creationId xmlns:p14="http://schemas.microsoft.com/office/powerpoint/2010/main" val="474125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EE819-1A1F-2266-5B54-F163DDB61D15}"/>
              </a:ext>
            </a:extLst>
          </p:cNvPr>
          <p:cNvSpPr>
            <a:spLocks noGrp="1"/>
          </p:cNvSpPr>
          <p:nvPr>
            <p:ph type="title"/>
          </p:nvPr>
        </p:nvSpPr>
        <p:spPr>
          <a:xfrm>
            <a:off x="4641336" y="-106017"/>
            <a:ext cx="6788663" cy="1658198"/>
          </a:xfrm>
        </p:spPr>
        <p:txBody>
          <a:bodyPr vert="horz" lIns="91440" tIns="45720" rIns="91440" bIns="45720" rtlCol="0" anchor="ctr">
            <a:normAutofit/>
          </a:bodyPr>
          <a:lstStyle/>
          <a:p>
            <a:r>
              <a:rPr lang="en-US">
                <a:solidFill>
                  <a:schemeClr val="tx1"/>
                </a:solidFill>
              </a:rPr>
              <a:t>Controller</a:t>
            </a:r>
          </a:p>
        </p:txBody>
      </p:sp>
      <p:pic>
        <p:nvPicPr>
          <p:cNvPr id="5" name="Picture 5" descr="Chart, line chart&#10;&#10;Description automatically generated">
            <a:extLst>
              <a:ext uri="{FF2B5EF4-FFF2-40B4-BE49-F238E27FC236}">
                <a16:creationId xmlns:a16="http://schemas.microsoft.com/office/drawing/2014/main" id="{C80527CD-A917-6D74-28E9-0CC39FD05CD6}"/>
              </a:ext>
            </a:extLst>
          </p:cNvPr>
          <p:cNvPicPr>
            <a:picLocks noChangeAspect="1"/>
          </p:cNvPicPr>
          <p:nvPr/>
        </p:nvPicPr>
        <p:blipFill rotWithShape="1">
          <a:blip r:embed="rId2"/>
          <a:srcRect l="4661" r="15087" b="-2"/>
          <a:stretch/>
        </p:blipFill>
        <p:spPr>
          <a:xfrm>
            <a:off x="703420" y="3693921"/>
            <a:ext cx="3384317" cy="2543895"/>
          </a:xfrm>
          <a:prstGeom prst="rect">
            <a:avLst/>
          </a:prstGeom>
        </p:spPr>
      </p:pic>
      <p:pic>
        <p:nvPicPr>
          <p:cNvPr id="7" name="Picture 4" descr="A picture containing handcart&#10;&#10;Description automatically generated">
            <a:extLst>
              <a:ext uri="{FF2B5EF4-FFF2-40B4-BE49-F238E27FC236}">
                <a16:creationId xmlns:a16="http://schemas.microsoft.com/office/drawing/2014/main" id="{5489EDEE-2E57-F484-510A-B0513530DB8D}"/>
              </a:ext>
            </a:extLst>
          </p:cNvPr>
          <p:cNvPicPr>
            <a:picLocks noChangeAspect="1"/>
          </p:cNvPicPr>
          <p:nvPr/>
        </p:nvPicPr>
        <p:blipFill rotWithShape="1">
          <a:blip r:embed="rId3"/>
          <a:srcRect r="1228" b="-3"/>
          <a:stretch/>
        </p:blipFill>
        <p:spPr>
          <a:xfrm flipH="1">
            <a:off x="714384" y="651934"/>
            <a:ext cx="3383936" cy="2543893"/>
          </a:xfrm>
          <a:prstGeom prst="rect">
            <a:avLst/>
          </a:prstGeom>
        </p:spPr>
      </p:pic>
      <p:sp>
        <p:nvSpPr>
          <p:cNvPr id="11" name="Content Placeholder 10">
            <a:extLst>
              <a:ext uri="{FF2B5EF4-FFF2-40B4-BE49-F238E27FC236}">
                <a16:creationId xmlns:a16="http://schemas.microsoft.com/office/drawing/2014/main" id="{BE425C7B-4765-AA4F-E905-3EA368F7C4D5}"/>
              </a:ext>
            </a:extLst>
          </p:cNvPr>
          <p:cNvSpPr>
            <a:spLocks noGrp="1"/>
          </p:cNvSpPr>
          <p:nvPr>
            <p:ph sz="half" idx="1"/>
          </p:nvPr>
        </p:nvSpPr>
        <p:spPr>
          <a:xfrm>
            <a:off x="4641336" y="1144264"/>
            <a:ext cx="6789044" cy="4396185"/>
          </a:xfrm>
        </p:spPr>
        <p:txBody>
          <a:bodyPr vert="horz" lIns="91440" tIns="45720" rIns="91440" bIns="45720" rtlCol="0" anchor="t">
            <a:normAutofit/>
          </a:bodyPr>
          <a:lstStyle/>
          <a:p>
            <a:pPr>
              <a:buChar char="•"/>
            </a:pPr>
            <a:r>
              <a:rPr lang="en-US">
                <a:cs typeface="Calibri Light"/>
              </a:rPr>
              <a:t> Current limited based on temperature</a:t>
            </a:r>
          </a:p>
          <a:p>
            <a:pPr>
              <a:buChar char="•"/>
            </a:pPr>
            <a:r>
              <a:rPr lang="en-US">
                <a:cs typeface="Calibri Light"/>
              </a:rPr>
              <a:t> DC to AC</a:t>
            </a:r>
          </a:p>
          <a:p>
            <a:pPr>
              <a:buChar char="•"/>
            </a:pPr>
            <a:r>
              <a:rPr lang="en-US">
                <a:cs typeface="Calibri Light"/>
              </a:rPr>
              <a:t> Encoder</a:t>
            </a:r>
          </a:p>
          <a:p>
            <a:pPr>
              <a:buChar char="•"/>
            </a:pPr>
            <a:r>
              <a:rPr lang="en-US">
                <a:solidFill>
                  <a:srgbClr val="00AEEF"/>
                </a:solidFill>
                <a:cs typeface="Calibri Light"/>
              </a:rPr>
              <a:t> Torque request pedal</a:t>
            </a:r>
          </a:p>
          <a:p>
            <a:pPr>
              <a:buChar char="•"/>
            </a:pPr>
            <a:r>
              <a:rPr lang="en-US">
                <a:solidFill>
                  <a:srgbClr val="00AEEF"/>
                </a:solidFill>
                <a:cs typeface="Calibri Light"/>
              </a:rPr>
              <a:t> AC to Motor</a:t>
            </a:r>
          </a:p>
          <a:p>
            <a:pPr>
              <a:buChar char="•"/>
            </a:pPr>
            <a:r>
              <a:rPr lang="en-US">
                <a:solidFill>
                  <a:srgbClr val="00AEEF"/>
                </a:solidFill>
                <a:cs typeface="Calibri Light"/>
              </a:rPr>
              <a:t> DVT Software</a:t>
            </a:r>
          </a:p>
          <a:p>
            <a:pPr>
              <a:buChar char="•"/>
            </a:pPr>
            <a:endParaRPr lang="en-US">
              <a:solidFill>
                <a:srgbClr val="FFFFFF"/>
              </a:solidFill>
              <a:cs typeface="Calibri Light"/>
            </a:endParaRPr>
          </a:p>
          <a:p>
            <a:pPr>
              <a:buChar char="•"/>
            </a:pPr>
            <a:endParaRPr lang="en-US">
              <a:solidFill>
                <a:srgbClr val="FFFFFF"/>
              </a:solidFill>
              <a:cs typeface="Calibri Light"/>
            </a:endParaRPr>
          </a:p>
          <a:p>
            <a:pPr>
              <a:buChar char="•"/>
            </a:pPr>
            <a:endParaRPr lang="en-US">
              <a:solidFill>
                <a:srgbClr val="00AEEF"/>
              </a:solidFill>
              <a:cs typeface="Calibri Light"/>
            </a:endParaRPr>
          </a:p>
        </p:txBody>
      </p:sp>
      <p:sp>
        <p:nvSpPr>
          <p:cNvPr id="9" name="TextBox 8">
            <a:extLst>
              <a:ext uri="{FF2B5EF4-FFF2-40B4-BE49-F238E27FC236}">
                <a16:creationId xmlns:a16="http://schemas.microsoft.com/office/drawing/2014/main" id="{63D449FA-57EC-7A04-F004-A83F94D157EE}"/>
              </a:ext>
            </a:extLst>
          </p:cNvPr>
          <p:cNvSpPr txBox="1"/>
          <p:nvPr/>
        </p:nvSpPr>
        <p:spPr>
          <a:xfrm>
            <a:off x="698913" y="3188817"/>
            <a:ext cx="524750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Dragon8 Gen 4 Size 10 Controller (Sevcon, 2019)</a:t>
            </a:r>
          </a:p>
        </p:txBody>
      </p:sp>
      <p:sp>
        <p:nvSpPr>
          <p:cNvPr id="3" name="TextBox 2">
            <a:extLst>
              <a:ext uri="{FF2B5EF4-FFF2-40B4-BE49-F238E27FC236}">
                <a16:creationId xmlns:a16="http://schemas.microsoft.com/office/drawing/2014/main" id="{C3D5A113-10BC-857C-B3E2-6AD00658AEB9}"/>
              </a:ext>
            </a:extLst>
          </p:cNvPr>
          <p:cNvSpPr txBox="1"/>
          <p:nvPr/>
        </p:nvSpPr>
        <p:spPr>
          <a:xfrm>
            <a:off x="602912" y="6272817"/>
            <a:ext cx="524750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Current Cutback Curve (Sevcon, 2019)</a:t>
            </a:r>
          </a:p>
        </p:txBody>
      </p:sp>
      <p:pic>
        <p:nvPicPr>
          <p:cNvPr id="4" name="Picture 5" descr="Diagram, schematic&#10;&#10;Description automatically generated">
            <a:extLst>
              <a:ext uri="{FF2B5EF4-FFF2-40B4-BE49-F238E27FC236}">
                <a16:creationId xmlns:a16="http://schemas.microsoft.com/office/drawing/2014/main" id="{0D0085F3-8B34-982A-B71D-944F9372890B}"/>
              </a:ext>
            </a:extLst>
          </p:cNvPr>
          <p:cNvPicPr>
            <a:picLocks noChangeAspect="1"/>
          </p:cNvPicPr>
          <p:nvPr/>
        </p:nvPicPr>
        <p:blipFill rotWithShape="1">
          <a:blip r:embed="rId4"/>
          <a:srcRect l="9479" r="-237" b="245"/>
          <a:stretch/>
        </p:blipFill>
        <p:spPr>
          <a:xfrm>
            <a:off x="8417983" y="2728421"/>
            <a:ext cx="3335676" cy="3549599"/>
          </a:xfrm>
          <a:prstGeom prst="rect">
            <a:avLst/>
          </a:prstGeom>
        </p:spPr>
      </p:pic>
      <p:pic>
        <p:nvPicPr>
          <p:cNvPr id="8" name="Picture 5" descr="A picture containing silver, control panel&#10;&#10;Description automatically generated">
            <a:extLst>
              <a:ext uri="{FF2B5EF4-FFF2-40B4-BE49-F238E27FC236}">
                <a16:creationId xmlns:a16="http://schemas.microsoft.com/office/drawing/2014/main" id="{9B1907AF-65B6-C44E-FCF2-0D54E7650519}"/>
              </a:ext>
            </a:extLst>
          </p:cNvPr>
          <p:cNvPicPr>
            <a:picLocks noChangeAspect="1"/>
          </p:cNvPicPr>
          <p:nvPr/>
        </p:nvPicPr>
        <p:blipFill rotWithShape="1">
          <a:blip r:embed="rId5"/>
          <a:srcRect l="25313" t="5333" r="27820" b="8444"/>
          <a:stretch/>
        </p:blipFill>
        <p:spPr>
          <a:xfrm rot="5400000">
            <a:off x="4993086" y="4184742"/>
            <a:ext cx="1928497" cy="1997983"/>
          </a:xfrm>
          <a:prstGeom prst="rect">
            <a:avLst/>
          </a:prstGeom>
        </p:spPr>
      </p:pic>
      <p:sp>
        <p:nvSpPr>
          <p:cNvPr id="10" name="TextBox 1">
            <a:extLst>
              <a:ext uri="{FF2B5EF4-FFF2-40B4-BE49-F238E27FC236}">
                <a16:creationId xmlns:a16="http://schemas.microsoft.com/office/drawing/2014/main" id="{3806DDFC-19BC-FDEA-D166-90059AE5497A}"/>
              </a:ext>
            </a:extLst>
          </p:cNvPr>
          <p:cNvSpPr txBox="1"/>
          <p:nvPr/>
        </p:nvSpPr>
        <p:spPr>
          <a:xfrm>
            <a:off x="4846785" y="6204619"/>
            <a:ext cx="2209232"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i="1"/>
              <a:t>RM44A Encoder (RLS, 2022)</a:t>
            </a:r>
          </a:p>
        </p:txBody>
      </p:sp>
      <p:sp>
        <p:nvSpPr>
          <p:cNvPr id="12" name="TextBox 11">
            <a:extLst>
              <a:ext uri="{FF2B5EF4-FFF2-40B4-BE49-F238E27FC236}">
                <a16:creationId xmlns:a16="http://schemas.microsoft.com/office/drawing/2014/main" id="{8836CD44-2F4C-1DB7-11CD-844369997C12}"/>
              </a:ext>
            </a:extLst>
          </p:cNvPr>
          <p:cNvSpPr txBox="1"/>
          <p:nvPr/>
        </p:nvSpPr>
        <p:spPr>
          <a:xfrm>
            <a:off x="9183173" y="6360582"/>
            <a:ext cx="32602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Wiring Diagram</a:t>
            </a:r>
            <a:endParaRPr lang="en-GB"/>
          </a:p>
        </p:txBody>
      </p:sp>
    </p:spTree>
    <p:extLst>
      <p:ext uri="{BB962C8B-B14F-4D97-AF65-F5344CB8AC3E}">
        <p14:creationId xmlns:p14="http://schemas.microsoft.com/office/powerpoint/2010/main" val="4014875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78912-9137-E6CA-6F22-F158C9ECF51C}"/>
              </a:ext>
            </a:extLst>
          </p:cNvPr>
          <p:cNvSpPr>
            <a:spLocks noGrp="1"/>
          </p:cNvSpPr>
          <p:nvPr>
            <p:ph type="title"/>
          </p:nvPr>
        </p:nvSpPr>
        <p:spPr>
          <a:xfrm>
            <a:off x="863224" y="53366"/>
            <a:ext cx="10772775" cy="1658198"/>
          </a:xfrm>
        </p:spPr>
        <p:txBody>
          <a:bodyPr/>
          <a:lstStyle/>
          <a:p>
            <a:r>
              <a:rPr lang="en-GB" dirty="0"/>
              <a:t>Motor</a:t>
            </a:r>
          </a:p>
        </p:txBody>
      </p:sp>
      <p:pic>
        <p:nvPicPr>
          <p:cNvPr id="5" name="Picture 5">
            <a:extLst>
              <a:ext uri="{FF2B5EF4-FFF2-40B4-BE49-F238E27FC236}">
                <a16:creationId xmlns:a16="http://schemas.microsoft.com/office/drawing/2014/main" id="{3A61A352-B545-918A-3620-E2F9D576F936}"/>
              </a:ext>
            </a:extLst>
          </p:cNvPr>
          <p:cNvPicPr>
            <a:picLocks noGrp="1" noChangeAspect="1"/>
          </p:cNvPicPr>
          <p:nvPr>
            <p:ph sz="half" idx="1"/>
          </p:nvPr>
        </p:nvPicPr>
        <p:blipFill rotWithShape="1">
          <a:blip r:embed="rId3"/>
          <a:srcRect l="19884" r="24131"/>
          <a:stretch/>
        </p:blipFill>
        <p:spPr>
          <a:xfrm rot="5400000">
            <a:off x="875279" y="1387352"/>
            <a:ext cx="3079563" cy="3096471"/>
          </a:xfrm>
        </p:spPr>
      </p:pic>
      <p:sp>
        <p:nvSpPr>
          <p:cNvPr id="9" name="TextBox 8">
            <a:extLst>
              <a:ext uri="{FF2B5EF4-FFF2-40B4-BE49-F238E27FC236}">
                <a16:creationId xmlns:a16="http://schemas.microsoft.com/office/drawing/2014/main" id="{A4C10585-7EAC-7F8A-470D-7D0FB7EE0474}"/>
              </a:ext>
            </a:extLst>
          </p:cNvPr>
          <p:cNvSpPr txBox="1"/>
          <p:nvPr/>
        </p:nvSpPr>
        <p:spPr>
          <a:xfrm>
            <a:off x="981669" y="4534337"/>
            <a:ext cx="276356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err="1"/>
              <a:t>Emrax</a:t>
            </a:r>
            <a:r>
              <a:rPr lang="en-GB" sz="1400" i="1"/>
              <a:t> 268 Motor (</a:t>
            </a:r>
            <a:r>
              <a:rPr lang="en-GB" sz="1400" i="1" err="1"/>
              <a:t>Emrax</a:t>
            </a:r>
            <a:r>
              <a:rPr lang="en-GB" sz="1400" i="1"/>
              <a:t>, 2022)</a:t>
            </a:r>
          </a:p>
        </p:txBody>
      </p:sp>
      <p:pic>
        <p:nvPicPr>
          <p:cNvPr id="6" name="Picture 10" descr="Chart&#10;&#10;Description automatically generated">
            <a:extLst>
              <a:ext uri="{FF2B5EF4-FFF2-40B4-BE49-F238E27FC236}">
                <a16:creationId xmlns:a16="http://schemas.microsoft.com/office/drawing/2014/main" id="{7BF3C683-28C8-0638-5B02-E8DE2925F74C}"/>
              </a:ext>
            </a:extLst>
          </p:cNvPr>
          <p:cNvPicPr>
            <a:picLocks noChangeAspect="1"/>
          </p:cNvPicPr>
          <p:nvPr/>
        </p:nvPicPr>
        <p:blipFill>
          <a:blip r:embed="rId4"/>
          <a:stretch>
            <a:fillRect/>
          </a:stretch>
        </p:blipFill>
        <p:spPr>
          <a:xfrm>
            <a:off x="5797381" y="222744"/>
            <a:ext cx="4206142" cy="2228267"/>
          </a:xfrm>
          <a:prstGeom prst="rect">
            <a:avLst/>
          </a:prstGeom>
          <a:ln>
            <a:solidFill>
              <a:schemeClr val="accent1"/>
            </a:solidFill>
          </a:ln>
        </p:spPr>
      </p:pic>
      <p:sp>
        <p:nvSpPr>
          <p:cNvPr id="11" name="TextBox 10">
            <a:extLst>
              <a:ext uri="{FF2B5EF4-FFF2-40B4-BE49-F238E27FC236}">
                <a16:creationId xmlns:a16="http://schemas.microsoft.com/office/drawing/2014/main" id="{96818F9A-D210-6BF2-4E34-1013F5A9782C}"/>
              </a:ext>
            </a:extLst>
          </p:cNvPr>
          <p:cNvSpPr txBox="1"/>
          <p:nvPr/>
        </p:nvSpPr>
        <p:spPr>
          <a:xfrm>
            <a:off x="5865457" y="2517952"/>
            <a:ext cx="436379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dirty="0"/>
              <a:t>Power &amp; Torque curve for </a:t>
            </a:r>
            <a:r>
              <a:rPr lang="en-GB" sz="1400" i="1" dirty="0" err="1"/>
              <a:t>Emrax</a:t>
            </a:r>
            <a:r>
              <a:rPr lang="en-GB" sz="1400" i="1" dirty="0"/>
              <a:t> 268 (</a:t>
            </a:r>
            <a:r>
              <a:rPr lang="en-GB" sz="1400" i="1" dirty="0" err="1"/>
              <a:t>Emrax</a:t>
            </a:r>
            <a:r>
              <a:rPr lang="en-GB" sz="1400" i="1" dirty="0"/>
              <a:t>, 2022)</a:t>
            </a:r>
          </a:p>
        </p:txBody>
      </p:sp>
      <p:pic>
        <p:nvPicPr>
          <p:cNvPr id="3" name="Picture 6" descr="Diagram&#10;&#10;Description automatically generated">
            <a:extLst>
              <a:ext uri="{FF2B5EF4-FFF2-40B4-BE49-F238E27FC236}">
                <a16:creationId xmlns:a16="http://schemas.microsoft.com/office/drawing/2014/main" id="{F9D6827F-415E-8777-413A-7DC3343AE6F7}"/>
              </a:ext>
            </a:extLst>
          </p:cNvPr>
          <p:cNvPicPr>
            <a:picLocks noChangeAspect="1"/>
          </p:cNvPicPr>
          <p:nvPr/>
        </p:nvPicPr>
        <p:blipFill>
          <a:blip r:embed="rId5"/>
          <a:stretch>
            <a:fillRect/>
          </a:stretch>
        </p:blipFill>
        <p:spPr>
          <a:xfrm>
            <a:off x="5678449" y="2939240"/>
            <a:ext cx="4440533" cy="3082146"/>
          </a:xfrm>
          <a:prstGeom prst="rect">
            <a:avLst/>
          </a:prstGeom>
        </p:spPr>
      </p:pic>
      <p:sp>
        <p:nvSpPr>
          <p:cNvPr id="7" name="TextBox 6">
            <a:extLst>
              <a:ext uri="{FF2B5EF4-FFF2-40B4-BE49-F238E27FC236}">
                <a16:creationId xmlns:a16="http://schemas.microsoft.com/office/drawing/2014/main" id="{559840FF-8790-9E95-E3FE-47214BB90CEE}"/>
              </a:ext>
            </a:extLst>
          </p:cNvPr>
          <p:cNvSpPr txBox="1"/>
          <p:nvPr/>
        </p:nvSpPr>
        <p:spPr>
          <a:xfrm>
            <a:off x="6239706" y="6093701"/>
            <a:ext cx="436379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dirty="0"/>
              <a:t>Efficiency Map for </a:t>
            </a:r>
            <a:r>
              <a:rPr lang="en-GB" sz="1400" i="1" dirty="0" err="1"/>
              <a:t>Emrax</a:t>
            </a:r>
            <a:r>
              <a:rPr lang="en-GB" sz="1400" i="1" dirty="0"/>
              <a:t> 268 (</a:t>
            </a:r>
            <a:r>
              <a:rPr lang="en-GB" sz="1400" i="1" dirty="0" err="1"/>
              <a:t>Emrax</a:t>
            </a:r>
            <a:r>
              <a:rPr lang="en-GB" sz="1400" i="1" dirty="0"/>
              <a:t>, 2022)</a:t>
            </a:r>
          </a:p>
        </p:txBody>
      </p:sp>
      <p:sp>
        <p:nvSpPr>
          <p:cNvPr id="8" name="TextBox 7">
            <a:extLst>
              <a:ext uri="{FF2B5EF4-FFF2-40B4-BE49-F238E27FC236}">
                <a16:creationId xmlns:a16="http://schemas.microsoft.com/office/drawing/2014/main" id="{5C57ED57-8097-7AE8-1DCC-0537E1884719}"/>
              </a:ext>
            </a:extLst>
          </p:cNvPr>
          <p:cNvSpPr txBox="1"/>
          <p:nvPr/>
        </p:nvSpPr>
        <p:spPr>
          <a:xfrm>
            <a:off x="731590" y="5018977"/>
            <a:ext cx="500823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accent1"/>
                </a:solidFill>
                <a:cs typeface="Calibri Light" panose="020F0302020204030204"/>
              </a:rPr>
              <a:t>1.3 N m per Amp</a:t>
            </a:r>
          </a:p>
          <a:p>
            <a:pPr marL="285750" indent="-285750">
              <a:buFont typeface="Arial"/>
              <a:buChar char="•"/>
            </a:pPr>
            <a:endParaRPr lang="en-GB">
              <a:solidFill>
                <a:schemeClr val="accent1"/>
              </a:solidFill>
              <a:cs typeface="Calibri Light" panose="020F0302020204030204"/>
            </a:endParaRPr>
          </a:p>
          <a:p>
            <a:pPr marL="285750" indent="-285750">
              <a:buFont typeface="Arial"/>
              <a:buChar char="•"/>
            </a:pPr>
            <a:r>
              <a:rPr lang="en-GB">
                <a:solidFill>
                  <a:schemeClr val="accent1"/>
                </a:solidFill>
                <a:cs typeface="Calibri Light" panose="020F0302020204030204"/>
              </a:rPr>
              <a:t>Combined Cooling</a:t>
            </a:r>
          </a:p>
          <a:p>
            <a:pPr marL="285750" indent="-285750">
              <a:buFont typeface="Arial"/>
              <a:buChar char="•"/>
            </a:pPr>
            <a:endParaRPr lang="en-GB">
              <a:solidFill>
                <a:schemeClr val="accent1"/>
              </a:solidFill>
              <a:cs typeface="Calibri Light" panose="020F0302020204030204"/>
            </a:endParaRPr>
          </a:p>
          <a:p>
            <a:pPr marL="285750" indent="-285750">
              <a:buFont typeface="Arial"/>
              <a:buChar char="•"/>
            </a:pPr>
            <a:r>
              <a:rPr lang="en-GB">
                <a:solidFill>
                  <a:schemeClr val="accent1"/>
                </a:solidFill>
                <a:cs typeface="Calibri Light" panose="020F0302020204030204"/>
              </a:rPr>
              <a:t>Most efficient between 1500 and 3000 rpm</a:t>
            </a:r>
          </a:p>
          <a:p>
            <a:pPr marL="285750" indent="-285750">
              <a:buFont typeface="Arial"/>
              <a:buChar char="•"/>
            </a:pPr>
            <a:endParaRPr lang="en-GB">
              <a:cs typeface="Calibri Light" panose="020F0302020204030204"/>
            </a:endParaRPr>
          </a:p>
        </p:txBody>
      </p:sp>
    </p:spTree>
    <p:extLst>
      <p:ext uri="{BB962C8B-B14F-4D97-AF65-F5344CB8AC3E}">
        <p14:creationId xmlns:p14="http://schemas.microsoft.com/office/powerpoint/2010/main" val="393179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5" descr="Chart, line chart&#10;&#10;Description automatically generated">
            <a:extLst>
              <a:ext uri="{FF2B5EF4-FFF2-40B4-BE49-F238E27FC236}">
                <a16:creationId xmlns:a16="http://schemas.microsoft.com/office/drawing/2014/main" id="{528F27D5-B5EF-F00C-C085-13C2C205CEE2}"/>
              </a:ext>
            </a:extLst>
          </p:cNvPr>
          <p:cNvPicPr>
            <a:picLocks noChangeAspect="1"/>
          </p:cNvPicPr>
          <p:nvPr/>
        </p:nvPicPr>
        <p:blipFill>
          <a:blip r:embed="rId2"/>
          <a:stretch>
            <a:fillRect/>
          </a:stretch>
        </p:blipFill>
        <p:spPr>
          <a:xfrm>
            <a:off x="4260574" y="677518"/>
            <a:ext cx="3284330" cy="2443921"/>
          </a:xfrm>
          <a:prstGeom prst="rect">
            <a:avLst/>
          </a:prstGeom>
        </p:spPr>
      </p:pic>
      <p:sp>
        <p:nvSpPr>
          <p:cNvPr id="2" name="Title 1">
            <a:extLst>
              <a:ext uri="{FF2B5EF4-FFF2-40B4-BE49-F238E27FC236}">
                <a16:creationId xmlns:a16="http://schemas.microsoft.com/office/drawing/2014/main" id="{12D902D4-5B64-EB9F-8DC5-EB5169F4B939}"/>
              </a:ext>
            </a:extLst>
          </p:cNvPr>
          <p:cNvSpPr>
            <a:spLocks noGrp="1"/>
          </p:cNvSpPr>
          <p:nvPr>
            <p:ph type="title"/>
          </p:nvPr>
        </p:nvSpPr>
        <p:spPr>
          <a:xfrm>
            <a:off x="741891" y="520700"/>
            <a:ext cx="10772775" cy="1658198"/>
          </a:xfrm>
        </p:spPr>
        <p:txBody>
          <a:bodyPr/>
          <a:lstStyle/>
          <a:p>
            <a:r>
              <a:rPr lang="en-GB">
                <a:cs typeface="Calibri Light"/>
              </a:rPr>
              <a:t>Belt Drive</a:t>
            </a:r>
            <a:endParaRPr lang="en-GB" dirty="0">
              <a:cs typeface="Calibri Light"/>
            </a:endParaRPr>
          </a:p>
        </p:txBody>
      </p:sp>
      <p:sp>
        <p:nvSpPr>
          <p:cNvPr id="3" name="Content Placeholder 2">
            <a:extLst>
              <a:ext uri="{FF2B5EF4-FFF2-40B4-BE49-F238E27FC236}">
                <a16:creationId xmlns:a16="http://schemas.microsoft.com/office/drawing/2014/main" id="{698E0A05-13ED-19E2-9A33-8B3A5565FD0C}"/>
              </a:ext>
            </a:extLst>
          </p:cNvPr>
          <p:cNvSpPr>
            <a:spLocks noGrp="1"/>
          </p:cNvSpPr>
          <p:nvPr>
            <p:ph sz="half" idx="1"/>
          </p:nvPr>
        </p:nvSpPr>
        <p:spPr>
          <a:xfrm>
            <a:off x="1057656" y="1976967"/>
            <a:ext cx="4663440" cy="3767328"/>
          </a:xfrm>
        </p:spPr>
        <p:txBody>
          <a:bodyPr vert="horz" lIns="91440" tIns="45720" rIns="91440" bIns="45720" rtlCol="0" anchor="t">
            <a:normAutofit/>
          </a:bodyPr>
          <a:lstStyle/>
          <a:p>
            <a:pPr>
              <a:buChar char="•"/>
            </a:pPr>
            <a:r>
              <a:rPr lang="en-GB" dirty="0">
                <a:cs typeface="Calibri Light" panose="020F0302020204030204"/>
              </a:rPr>
              <a:t> Ratio of 2.45 or </a:t>
            </a:r>
            <a:r>
              <a:rPr lang="en-GB">
                <a:cs typeface="Calibri Light" panose="020F0302020204030204"/>
              </a:rPr>
              <a:t>less</a:t>
            </a:r>
          </a:p>
          <a:p>
            <a:pPr>
              <a:buChar char="•"/>
            </a:pPr>
            <a:r>
              <a:rPr lang="en-GB">
                <a:cs typeface="Calibri Light" panose="020F0302020204030204"/>
              </a:rPr>
              <a:t> Gates Design Power</a:t>
            </a:r>
          </a:p>
          <a:p>
            <a:pPr>
              <a:buChar char="•"/>
            </a:pPr>
            <a:r>
              <a:rPr lang="en-GB">
                <a:cs typeface="Calibri Light" panose="020F0302020204030204"/>
              </a:rPr>
              <a:t> Pull Force 6670 N</a:t>
            </a:r>
          </a:p>
          <a:p>
            <a:pPr>
              <a:buChar char="•"/>
            </a:pPr>
            <a:r>
              <a:rPr lang="en-GB">
                <a:cs typeface="Calibri Light" panose="020F0302020204030204"/>
              </a:rPr>
              <a:t> 8mm pitch, 36mm width</a:t>
            </a:r>
          </a:p>
          <a:p>
            <a:pPr>
              <a:buChar char="•"/>
            </a:pPr>
            <a:endParaRPr lang="en-GB">
              <a:cs typeface="Calibri Light" panose="020F0302020204030204"/>
            </a:endParaRPr>
          </a:p>
        </p:txBody>
      </p:sp>
      <p:pic>
        <p:nvPicPr>
          <p:cNvPr id="4" name="Picture 4" descr="Shape, circle&#10;&#10;Description automatically generated">
            <a:extLst>
              <a:ext uri="{FF2B5EF4-FFF2-40B4-BE49-F238E27FC236}">
                <a16:creationId xmlns:a16="http://schemas.microsoft.com/office/drawing/2014/main" id="{153EBF54-D9E9-5695-2B10-48B12BF4DD7C}"/>
              </a:ext>
            </a:extLst>
          </p:cNvPr>
          <p:cNvPicPr>
            <a:picLocks noChangeAspect="1"/>
          </p:cNvPicPr>
          <p:nvPr/>
        </p:nvPicPr>
        <p:blipFill>
          <a:blip r:embed="rId3"/>
          <a:stretch>
            <a:fillRect/>
          </a:stretch>
        </p:blipFill>
        <p:spPr>
          <a:xfrm>
            <a:off x="3672507" y="3931181"/>
            <a:ext cx="3473449" cy="2338131"/>
          </a:xfrm>
          <a:prstGeom prst="rect">
            <a:avLst/>
          </a:prstGeom>
        </p:spPr>
      </p:pic>
      <p:sp>
        <p:nvSpPr>
          <p:cNvPr id="5" name="TextBox 4">
            <a:extLst>
              <a:ext uri="{FF2B5EF4-FFF2-40B4-BE49-F238E27FC236}">
                <a16:creationId xmlns:a16="http://schemas.microsoft.com/office/drawing/2014/main" id="{E808D96F-C9BE-4625-352A-3E7DA4A99A3B}"/>
              </a:ext>
            </a:extLst>
          </p:cNvPr>
          <p:cNvSpPr txBox="1"/>
          <p:nvPr/>
        </p:nvSpPr>
        <p:spPr>
          <a:xfrm>
            <a:off x="3787782" y="6277173"/>
            <a:ext cx="3589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cs typeface="Calibri Light"/>
              </a:rPr>
              <a:t>Polychain</a:t>
            </a:r>
            <a:r>
              <a:rPr lang="en-GB">
                <a:cs typeface="Calibri Light"/>
              </a:rPr>
              <a:t> GT Carbon  (Gates, 2023)</a:t>
            </a:r>
            <a:endParaRPr lang="en-GB"/>
          </a:p>
        </p:txBody>
      </p:sp>
      <p:pic>
        <p:nvPicPr>
          <p:cNvPr id="6" name="Picture 6" descr="A picture containing text, metalware, gear&#10;&#10;Description automatically generated">
            <a:extLst>
              <a:ext uri="{FF2B5EF4-FFF2-40B4-BE49-F238E27FC236}">
                <a16:creationId xmlns:a16="http://schemas.microsoft.com/office/drawing/2014/main" id="{8569A930-1636-BF95-F4B9-D25E956ED64A}"/>
              </a:ext>
            </a:extLst>
          </p:cNvPr>
          <p:cNvPicPr>
            <a:picLocks noChangeAspect="1"/>
          </p:cNvPicPr>
          <p:nvPr/>
        </p:nvPicPr>
        <p:blipFill rotWithShape="1">
          <a:blip r:embed="rId4"/>
          <a:srcRect l="11197" t="21636" r="6178" b="19691"/>
          <a:stretch/>
        </p:blipFill>
        <p:spPr>
          <a:xfrm rot="5400000">
            <a:off x="203932" y="4229473"/>
            <a:ext cx="2579021" cy="1817512"/>
          </a:xfrm>
          <a:prstGeom prst="rect">
            <a:avLst/>
          </a:prstGeom>
        </p:spPr>
      </p:pic>
      <p:sp>
        <p:nvSpPr>
          <p:cNvPr id="7" name="TextBox 6">
            <a:extLst>
              <a:ext uri="{FF2B5EF4-FFF2-40B4-BE49-F238E27FC236}">
                <a16:creationId xmlns:a16="http://schemas.microsoft.com/office/drawing/2014/main" id="{36C36CD6-363E-EECC-6443-CC58935F9DB4}"/>
              </a:ext>
            </a:extLst>
          </p:cNvPr>
          <p:cNvSpPr txBox="1"/>
          <p:nvPr/>
        </p:nvSpPr>
        <p:spPr>
          <a:xfrm>
            <a:off x="5816" y="6427874"/>
            <a:ext cx="343922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Light"/>
              </a:rPr>
              <a:t>PCGT 8M Sprocket (sp-spareparts.com)</a:t>
            </a:r>
          </a:p>
        </p:txBody>
      </p:sp>
      <p:pic>
        <p:nvPicPr>
          <p:cNvPr id="8" name="Picture 8" descr="A picture containing motorcycle, parked, black, leather&#10;&#10;Description automatically generated">
            <a:extLst>
              <a:ext uri="{FF2B5EF4-FFF2-40B4-BE49-F238E27FC236}">
                <a16:creationId xmlns:a16="http://schemas.microsoft.com/office/drawing/2014/main" id="{1B938C3B-A359-6906-3FD6-BE4204C64D79}"/>
              </a:ext>
            </a:extLst>
          </p:cNvPr>
          <p:cNvPicPr>
            <a:picLocks noChangeAspect="1"/>
          </p:cNvPicPr>
          <p:nvPr/>
        </p:nvPicPr>
        <p:blipFill rotWithShape="1">
          <a:blip r:embed="rId5"/>
          <a:srcRect l="16158" t="16703" r="-305" b="8537"/>
          <a:stretch/>
        </p:blipFill>
        <p:spPr>
          <a:xfrm>
            <a:off x="7422231" y="3361580"/>
            <a:ext cx="4457365" cy="2957631"/>
          </a:xfrm>
          <a:prstGeom prst="rect">
            <a:avLst/>
          </a:prstGeom>
        </p:spPr>
      </p:pic>
      <p:sp>
        <p:nvSpPr>
          <p:cNvPr id="9" name="TextBox 8">
            <a:extLst>
              <a:ext uri="{FF2B5EF4-FFF2-40B4-BE49-F238E27FC236}">
                <a16:creationId xmlns:a16="http://schemas.microsoft.com/office/drawing/2014/main" id="{2E729360-2024-C720-EC63-5D1874ADE3F3}"/>
              </a:ext>
            </a:extLst>
          </p:cNvPr>
          <p:cNvSpPr txBox="1"/>
          <p:nvPr/>
        </p:nvSpPr>
        <p:spPr>
          <a:xfrm>
            <a:off x="8097383" y="6395375"/>
            <a:ext cx="37844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Zero SR S (MCN-images.com, 2022)</a:t>
            </a:r>
            <a:endParaRPr lang="en-GB"/>
          </a:p>
        </p:txBody>
      </p:sp>
      <p:sp>
        <p:nvSpPr>
          <p:cNvPr id="10" name="TextBox 9">
            <a:extLst>
              <a:ext uri="{FF2B5EF4-FFF2-40B4-BE49-F238E27FC236}">
                <a16:creationId xmlns:a16="http://schemas.microsoft.com/office/drawing/2014/main" id="{CF191B3B-EF22-DE90-8091-858C7A9306D6}"/>
              </a:ext>
            </a:extLst>
          </p:cNvPr>
          <p:cNvSpPr txBox="1"/>
          <p:nvPr/>
        </p:nvSpPr>
        <p:spPr>
          <a:xfrm>
            <a:off x="8368731" y="1222612"/>
            <a:ext cx="346880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cs typeface="Calibri Light"/>
              </a:rPr>
              <a:t>For comparison: Zero SR S</a:t>
            </a:r>
          </a:p>
          <a:p>
            <a:r>
              <a:rPr lang="en-GB">
                <a:solidFill>
                  <a:schemeClr val="accent1"/>
                </a:solidFill>
                <a:cs typeface="Calibri Light"/>
              </a:rPr>
              <a:t>Mass: 235  kg (+219 kg capacity)</a:t>
            </a:r>
          </a:p>
          <a:p>
            <a:r>
              <a:rPr lang="en-GB">
                <a:solidFill>
                  <a:schemeClr val="accent1"/>
                </a:solidFill>
                <a:cs typeface="Calibri Light"/>
              </a:rPr>
              <a:t>Peak power: 80 kW</a:t>
            </a:r>
          </a:p>
          <a:p>
            <a:pPr lvl="2"/>
            <a:r>
              <a:rPr lang="en-GB">
                <a:solidFill>
                  <a:schemeClr val="accent1"/>
                </a:solidFill>
                <a:cs typeface="Calibri Light"/>
              </a:rPr>
              <a:t>     40 kW continuous</a:t>
            </a:r>
          </a:p>
          <a:p>
            <a:r>
              <a:rPr lang="en-GB">
                <a:solidFill>
                  <a:schemeClr val="accent1"/>
                </a:solidFill>
                <a:cs typeface="Calibri Light"/>
              </a:rPr>
              <a:t>Similar belt but 14mm width</a:t>
            </a:r>
          </a:p>
          <a:p>
            <a:pPr lvl="2"/>
            <a:r>
              <a:rPr lang="en-GB" sz="1400" i="1">
                <a:solidFill>
                  <a:schemeClr val="accent1"/>
                </a:solidFill>
                <a:cs typeface="Calibri Light"/>
              </a:rPr>
              <a:t>(Zero Motorcycles, 2023)</a:t>
            </a:r>
          </a:p>
        </p:txBody>
      </p:sp>
      <p:cxnSp>
        <p:nvCxnSpPr>
          <p:cNvPr id="13" name="Straight Arrow Connector 12">
            <a:extLst>
              <a:ext uri="{FF2B5EF4-FFF2-40B4-BE49-F238E27FC236}">
                <a16:creationId xmlns:a16="http://schemas.microsoft.com/office/drawing/2014/main" id="{D933D8C9-3332-C554-22BF-CFCAFAF13530}"/>
              </a:ext>
            </a:extLst>
          </p:cNvPr>
          <p:cNvCxnSpPr/>
          <p:nvPr/>
        </p:nvCxnSpPr>
        <p:spPr>
          <a:xfrm>
            <a:off x="4733236" y="2640494"/>
            <a:ext cx="2648225" cy="8833"/>
          </a:xfrm>
          <a:prstGeom prst="straightConnector1">
            <a:avLst/>
          </a:prstGeom>
          <a:ln w="28575">
            <a:solidFill>
              <a:srgbClr val="C00000"/>
            </a:solidFill>
            <a:prstDash val="dash"/>
          </a:ln>
        </p:spPr>
        <p:style>
          <a:lnRef idx="1">
            <a:schemeClr val="accent4"/>
          </a:lnRef>
          <a:fillRef idx="0">
            <a:schemeClr val="accent4"/>
          </a:fillRef>
          <a:effectRef idx="0">
            <a:schemeClr val="accent4"/>
          </a:effectRef>
          <a:fontRef idx="minor">
            <a:schemeClr val="tx1"/>
          </a:fontRef>
        </p:style>
      </p:cxnSp>
      <p:cxnSp>
        <p:nvCxnSpPr>
          <p:cNvPr id="14" name="Straight Arrow Connector 13">
            <a:extLst>
              <a:ext uri="{FF2B5EF4-FFF2-40B4-BE49-F238E27FC236}">
                <a16:creationId xmlns:a16="http://schemas.microsoft.com/office/drawing/2014/main" id="{BF317C33-F967-984E-C77F-EBF11FF8B292}"/>
              </a:ext>
            </a:extLst>
          </p:cNvPr>
          <p:cNvCxnSpPr>
            <a:cxnSpLocks/>
          </p:cNvCxnSpPr>
          <p:nvPr/>
        </p:nvCxnSpPr>
        <p:spPr>
          <a:xfrm>
            <a:off x="4711149" y="961886"/>
            <a:ext cx="2604051" cy="8833"/>
          </a:xfrm>
          <a:prstGeom prst="straightConnector1">
            <a:avLst/>
          </a:prstGeom>
          <a:ln w="28575">
            <a:solidFill>
              <a:srgbClr val="C00000"/>
            </a:solidFill>
            <a:prstDash val="dash"/>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3512377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86F1-4FA2-50C6-CC3A-609D8EEA19E6}"/>
              </a:ext>
            </a:extLst>
          </p:cNvPr>
          <p:cNvSpPr>
            <a:spLocks noGrp="1"/>
          </p:cNvSpPr>
          <p:nvPr>
            <p:ph type="title"/>
          </p:nvPr>
        </p:nvSpPr>
        <p:spPr>
          <a:xfrm>
            <a:off x="583141" y="-29634"/>
            <a:ext cx="10772775" cy="1658198"/>
          </a:xfrm>
        </p:spPr>
        <p:txBody>
          <a:bodyPr/>
          <a:lstStyle/>
          <a:p>
            <a:r>
              <a:rPr lang="en-GB" dirty="0">
                <a:cs typeface="Calibri Light"/>
              </a:rPr>
              <a:t>Motor Mounting</a:t>
            </a:r>
            <a:endParaRPr lang="en-GB" dirty="0"/>
          </a:p>
        </p:txBody>
      </p:sp>
      <p:pic>
        <p:nvPicPr>
          <p:cNvPr id="5" name="Picture 5" descr="Graphical user interface, application&#10;&#10;Description automatically generated">
            <a:extLst>
              <a:ext uri="{FF2B5EF4-FFF2-40B4-BE49-F238E27FC236}">
                <a16:creationId xmlns:a16="http://schemas.microsoft.com/office/drawing/2014/main" id="{252384F2-0528-03D2-56E5-05496D8C7052}"/>
              </a:ext>
            </a:extLst>
          </p:cNvPr>
          <p:cNvPicPr>
            <a:picLocks noGrp="1" noChangeAspect="1"/>
          </p:cNvPicPr>
          <p:nvPr>
            <p:ph sz="half" idx="2"/>
          </p:nvPr>
        </p:nvPicPr>
        <p:blipFill>
          <a:blip r:embed="rId2"/>
          <a:stretch>
            <a:fillRect/>
          </a:stretch>
        </p:blipFill>
        <p:spPr>
          <a:xfrm>
            <a:off x="764825" y="3858735"/>
            <a:ext cx="2496450" cy="2434125"/>
          </a:xfrm>
        </p:spPr>
      </p:pic>
      <p:pic>
        <p:nvPicPr>
          <p:cNvPr id="6" name="Picture 6" descr="Graphical user interface, text&#10;&#10;Description automatically generated">
            <a:extLst>
              <a:ext uri="{FF2B5EF4-FFF2-40B4-BE49-F238E27FC236}">
                <a16:creationId xmlns:a16="http://schemas.microsoft.com/office/drawing/2014/main" id="{1227671A-0813-4749-D10F-FADF9D0A0004}"/>
              </a:ext>
            </a:extLst>
          </p:cNvPr>
          <p:cNvPicPr>
            <a:picLocks noChangeAspect="1"/>
          </p:cNvPicPr>
          <p:nvPr/>
        </p:nvPicPr>
        <p:blipFill>
          <a:blip r:embed="rId3"/>
          <a:stretch>
            <a:fillRect/>
          </a:stretch>
        </p:blipFill>
        <p:spPr>
          <a:xfrm>
            <a:off x="3458400" y="3859771"/>
            <a:ext cx="2437200" cy="2432457"/>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58E7F860-685B-FE43-85D8-B4F9DEE85D52}"/>
              </a:ext>
            </a:extLst>
          </p:cNvPr>
          <p:cNvPicPr>
            <a:picLocks noChangeAspect="1"/>
          </p:cNvPicPr>
          <p:nvPr/>
        </p:nvPicPr>
        <p:blipFill>
          <a:blip r:embed="rId4"/>
          <a:stretch>
            <a:fillRect/>
          </a:stretch>
        </p:blipFill>
        <p:spPr>
          <a:xfrm>
            <a:off x="6098400" y="3861805"/>
            <a:ext cx="4825200" cy="2440389"/>
          </a:xfrm>
          <a:prstGeom prst="rect">
            <a:avLst/>
          </a:prstGeom>
        </p:spPr>
      </p:pic>
      <p:pic>
        <p:nvPicPr>
          <p:cNvPr id="8" name="Picture 8">
            <a:extLst>
              <a:ext uri="{FF2B5EF4-FFF2-40B4-BE49-F238E27FC236}">
                <a16:creationId xmlns:a16="http://schemas.microsoft.com/office/drawing/2014/main" id="{502B74D2-4F9F-1EE4-449A-5B458EEE95D2}"/>
              </a:ext>
            </a:extLst>
          </p:cNvPr>
          <p:cNvPicPr>
            <a:picLocks noChangeAspect="1"/>
          </p:cNvPicPr>
          <p:nvPr/>
        </p:nvPicPr>
        <p:blipFill rotWithShape="1">
          <a:blip r:embed="rId5"/>
          <a:srcRect l="-56" t="8502"/>
          <a:stretch/>
        </p:blipFill>
        <p:spPr>
          <a:xfrm flipH="1">
            <a:off x="6100951" y="1275927"/>
            <a:ext cx="4817426" cy="2267794"/>
          </a:xfrm>
          <a:prstGeom prst="rect">
            <a:avLst/>
          </a:prstGeom>
        </p:spPr>
      </p:pic>
      <p:sp>
        <p:nvSpPr>
          <p:cNvPr id="3" name="TextBox 2">
            <a:extLst>
              <a:ext uri="{FF2B5EF4-FFF2-40B4-BE49-F238E27FC236}">
                <a16:creationId xmlns:a16="http://schemas.microsoft.com/office/drawing/2014/main" id="{652A353D-D00F-14D0-B91C-6B566396714D}"/>
              </a:ext>
            </a:extLst>
          </p:cNvPr>
          <p:cNvSpPr txBox="1"/>
          <p:nvPr/>
        </p:nvSpPr>
        <p:spPr>
          <a:xfrm>
            <a:off x="663433" y="1459552"/>
            <a:ext cx="490940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accent1"/>
                </a:solidFill>
                <a:cs typeface="Calibri Light"/>
              </a:rPr>
              <a:t>Simulated in SOLIDWORKS</a:t>
            </a:r>
            <a:endParaRPr lang="en-US">
              <a:solidFill>
                <a:schemeClr val="accent1"/>
              </a:solidFill>
            </a:endParaRPr>
          </a:p>
          <a:p>
            <a:pPr marL="285750" indent="-285750">
              <a:buFont typeface="Arial"/>
              <a:buChar char="•"/>
            </a:pPr>
            <a:endParaRPr lang="en-GB">
              <a:solidFill>
                <a:schemeClr val="accent1"/>
              </a:solidFill>
              <a:cs typeface="Calibri Light"/>
            </a:endParaRPr>
          </a:p>
          <a:p>
            <a:pPr marL="285750" indent="-285750">
              <a:buFont typeface="Arial"/>
              <a:buChar char="•"/>
            </a:pPr>
            <a:r>
              <a:rPr lang="en-GB">
                <a:solidFill>
                  <a:schemeClr val="accent1"/>
                </a:solidFill>
                <a:cs typeface="Calibri Light"/>
              </a:rPr>
              <a:t>AISI 1020 Steel: 350 MPa Yield</a:t>
            </a:r>
          </a:p>
          <a:p>
            <a:pPr marL="285750" indent="-285750">
              <a:buFont typeface="Arial"/>
              <a:buChar char="•"/>
            </a:pPr>
            <a:endParaRPr lang="en-GB">
              <a:solidFill>
                <a:schemeClr val="accent1"/>
              </a:solidFill>
              <a:cs typeface="Calibri Light"/>
            </a:endParaRPr>
          </a:p>
          <a:p>
            <a:pPr marL="285750" indent="-285750">
              <a:buFont typeface="Arial"/>
              <a:buChar char="•"/>
            </a:pPr>
            <a:r>
              <a:rPr lang="en-GB">
                <a:solidFill>
                  <a:schemeClr val="accent1"/>
                </a:solidFill>
                <a:cs typeface="Calibri Light"/>
              </a:rPr>
              <a:t>Welded 25x25x3mm square tubing</a:t>
            </a:r>
          </a:p>
          <a:p>
            <a:pPr marL="285750" indent="-285750">
              <a:buFont typeface="Arial"/>
              <a:buChar char="•"/>
            </a:pPr>
            <a:endParaRPr lang="en-GB">
              <a:solidFill>
                <a:srgbClr val="00AEEF"/>
              </a:solidFill>
              <a:cs typeface="Calibri Light"/>
            </a:endParaRPr>
          </a:p>
          <a:p>
            <a:endParaRPr lang="en-GB">
              <a:cs typeface="Calibri Light"/>
            </a:endParaRPr>
          </a:p>
        </p:txBody>
      </p:sp>
    </p:spTree>
    <p:extLst>
      <p:ext uri="{BB962C8B-B14F-4D97-AF65-F5344CB8AC3E}">
        <p14:creationId xmlns:p14="http://schemas.microsoft.com/office/powerpoint/2010/main" val="3475637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776E-2181-2916-13CD-648956926829}"/>
              </a:ext>
            </a:extLst>
          </p:cNvPr>
          <p:cNvSpPr>
            <a:spLocks noGrp="1"/>
          </p:cNvSpPr>
          <p:nvPr>
            <p:ph type="title"/>
          </p:nvPr>
        </p:nvSpPr>
        <p:spPr/>
        <p:txBody>
          <a:bodyPr/>
          <a:lstStyle/>
          <a:p>
            <a:r>
              <a:rPr lang="en-GB">
                <a:cs typeface="Calibri Light"/>
              </a:rPr>
              <a:t>Differential </a:t>
            </a:r>
            <a:endParaRPr lang="en-GB"/>
          </a:p>
        </p:txBody>
      </p:sp>
      <p:pic>
        <p:nvPicPr>
          <p:cNvPr id="5" name="Picture 5">
            <a:extLst>
              <a:ext uri="{FF2B5EF4-FFF2-40B4-BE49-F238E27FC236}">
                <a16:creationId xmlns:a16="http://schemas.microsoft.com/office/drawing/2014/main" id="{74C07676-8430-7609-8A2D-E1675916C9A3}"/>
              </a:ext>
            </a:extLst>
          </p:cNvPr>
          <p:cNvPicPr>
            <a:picLocks noGrp="1" noChangeAspect="1"/>
          </p:cNvPicPr>
          <p:nvPr>
            <p:ph sz="half" idx="1"/>
          </p:nvPr>
        </p:nvPicPr>
        <p:blipFill>
          <a:blip r:embed="rId2"/>
          <a:stretch>
            <a:fillRect/>
          </a:stretch>
        </p:blipFill>
        <p:spPr>
          <a:xfrm>
            <a:off x="658071" y="2114791"/>
            <a:ext cx="4115171" cy="3106549"/>
          </a:xfrm>
        </p:spPr>
      </p:pic>
      <p:sp>
        <p:nvSpPr>
          <p:cNvPr id="4" name="Content Placeholder 3">
            <a:extLst>
              <a:ext uri="{FF2B5EF4-FFF2-40B4-BE49-F238E27FC236}">
                <a16:creationId xmlns:a16="http://schemas.microsoft.com/office/drawing/2014/main" id="{BC1C9EE5-EF8D-2A1F-17D3-ECC7C5056D58}"/>
              </a:ext>
            </a:extLst>
          </p:cNvPr>
          <p:cNvSpPr>
            <a:spLocks noGrp="1"/>
          </p:cNvSpPr>
          <p:nvPr>
            <p:ph sz="half" idx="2"/>
          </p:nvPr>
        </p:nvSpPr>
        <p:spPr/>
        <p:txBody>
          <a:bodyPr vert="horz" lIns="91440" tIns="45720" rIns="91440" bIns="45720" rtlCol="0" anchor="t">
            <a:normAutofit/>
          </a:bodyPr>
          <a:lstStyle/>
          <a:p>
            <a:r>
              <a:rPr lang="en-GB">
                <a:ea typeface="+mn-lt"/>
                <a:cs typeface="+mn-lt"/>
              </a:rPr>
              <a:t>•Regulations state, must be an open differential </a:t>
            </a:r>
            <a:endParaRPr lang="en-GB">
              <a:cs typeface="Calibri Light" panose="020F0302020204030204"/>
            </a:endParaRPr>
          </a:p>
          <a:p>
            <a:r>
              <a:rPr lang="en-GB">
                <a:ea typeface="+mn-lt"/>
                <a:cs typeface="+mn-lt"/>
              </a:rPr>
              <a:t>•Taken from a RWD car </a:t>
            </a:r>
            <a:endParaRPr lang="en-GB"/>
          </a:p>
          <a:p>
            <a:r>
              <a:rPr lang="en-GB">
                <a:ea typeface="+mn-lt"/>
                <a:cs typeface="+mn-lt"/>
              </a:rPr>
              <a:t>•The pulley can replace the ring gear allowing the belt drive to operate </a:t>
            </a:r>
            <a:endParaRPr lang="en-GB"/>
          </a:p>
          <a:p>
            <a:endParaRPr lang="en-GB">
              <a:cs typeface="Calibri Light"/>
            </a:endParaRPr>
          </a:p>
        </p:txBody>
      </p:sp>
      <p:sp>
        <p:nvSpPr>
          <p:cNvPr id="8" name="Content Placeholder 3">
            <a:extLst>
              <a:ext uri="{FF2B5EF4-FFF2-40B4-BE49-F238E27FC236}">
                <a16:creationId xmlns:a16="http://schemas.microsoft.com/office/drawing/2014/main" id="{C53B5BD6-EDA7-EBB1-9AC0-3D79B8092B8F}"/>
              </a:ext>
            </a:extLst>
          </p:cNvPr>
          <p:cNvSpPr txBox="1">
            <a:spLocks/>
          </p:cNvSpPr>
          <p:nvPr/>
        </p:nvSpPr>
        <p:spPr>
          <a:xfrm>
            <a:off x="538101" y="5367867"/>
            <a:ext cx="4663440" cy="295995"/>
          </a:xfrm>
          <a:prstGeom prst="rect">
            <a:avLst/>
          </a:prstGeom>
        </p:spPr>
        <p:txBody>
          <a:bodyPr vert="horz" lIns="91440" tIns="45720" rIns="91440" bIns="45720" rtlCol="0" anchor="t">
            <a:normAutofit fontScale="85000" lnSpcReduction="20000"/>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accent1"/>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000" kern="1200">
                <a:solidFill>
                  <a:schemeClr val="tx1">
                    <a:lumMod val="75000"/>
                    <a:lumOff val="2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1800" i="1" kern="1200">
                <a:solidFill>
                  <a:schemeClr val="tx1">
                    <a:lumMod val="65000"/>
                    <a:lumOff val="3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9pPr>
          </a:lstStyle>
          <a:p>
            <a:r>
              <a:rPr lang="en-GB">
                <a:solidFill>
                  <a:schemeClr val="tx1"/>
                </a:solidFill>
                <a:cs typeface="Calibri Light"/>
              </a:rPr>
              <a:t>MX5 Differential (Beavis Motorsport, 2017)</a:t>
            </a:r>
          </a:p>
          <a:p>
            <a:endParaRPr lang="en-GB"/>
          </a:p>
        </p:txBody>
      </p:sp>
    </p:spTree>
    <p:extLst>
      <p:ext uri="{BB962C8B-B14F-4D97-AF65-F5344CB8AC3E}">
        <p14:creationId xmlns:p14="http://schemas.microsoft.com/office/powerpoint/2010/main" val="1913104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8B2AD-A6DD-0219-E401-721094658E33}"/>
              </a:ext>
            </a:extLst>
          </p:cNvPr>
          <p:cNvSpPr>
            <a:spLocks noGrp="1"/>
          </p:cNvSpPr>
          <p:nvPr>
            <p:ph type="title"/>
          </p:nvPr>
        </p:nvSpPr>
        <p:spPr/>
        <p:txBody>
          <a:bodyPr/>
          <a:lstStyle/>
          <a:p>
            <a:r>
              <a:rPr lang="en-GB"/>
              <a:t>Differential Forces </a:t>
            </a:r>
            <a:endParaRPr lang="en-GB">
              <a:cs typeface="Calibri Light"/>
            </a:endParaRPr>
          </a:p>
        </p:txBody>
      </p:sp>
      <p:pic>
        <p:nvPicPr>
          <p:cNvPr id="17" name="Picture 17" descr="A picture containing disk brake, transport&#10;&#10;Description automatically generated">
            <a:extLst>
              <a:ext uri="{FF2B5EF4-FFF2-40B4-BE49-F238E27FC236}">
                <a16:creationId xmlns:a16="http://schemas.microsoft.com/office/drawing/2014/main" id="{EA5C3ECB-466B-B6FF-1C99-2E603CEF52CE}"/>
              </a:ext>
            </a:extLst>
          </p:cNvPr>
          <p:cNvPicPr>
            <a:picLocks noGrp="1" noChangeAspect="1"/>
          </p:cNvPicPr>
          <p:nvPr>
            <p:ph sz="half" idx="1"/>
          </p:nvPr>
        </p:nvPicPr>
        <p:blipFill>
          <a:blip r:embed="rId3"/>
          <a:stretch>
            <a:fillRect/>
          </a:stretch>
        </p:blipFill>
        <p:spPr>
          <a:xfrm>
            <a:off x="1153091" y="1945681"/>
            <a:ext cx="3811444" cy="3811444"/>
          </a:xfrm>
        </p:spPr>
      </p:pic>
      <p:sp>
        <p:nvSpPr>
          <p:cNvPr id="9" name="Content Placeholder 8">
            <a:extLst>
              <a:ext uri="{FF2B5EF4-FFF2-40B4-BE49-F238E27FC236}">
                <a16:creationId xmlns:a16="http://schemas.microsoft.com/office/drawing/2014/main" id="{DA3C05E1-93AC-A49B-A5F5-6EE22E8EBAEA}"/>
              </a:ext>
            </a:extLst>
          </p:cNvPr>
          <p:cNvSpPr>
            <a:spLocks noGrp="1"/>
          </p:cNvSpPr>
          <p:nvPr>
            <p:ph sz="half" idx="2"/>
          </p:nvPr>
        </p:nvSpPr>
        <p:spPr>
          <a:xfrm>
            <a:off x="6098916" y="1603996"/>
            <a:ext cx="4663440" cy="3767328"/>
          </a:xfrm>
        </p:spPr>
        <p:txBody>
          <a:bodyPr vert="horz" lIns="91440" tIns="45720" rIns="91440" bIns="45720" rtlCol="0" anchor="t">
            <a:normAutofit/>
          </a:bodyPr>
          <a:lstStyle/>
          <a:p>
            <a:endParaRPr lang="en-GB" dirty="0">
              <a:ea typeface="+mn-lt"/>
              <a:cs typeface="+mn-lt"/>
            </a:endParaRPr>
          </a:p>
          <a:p>
            <a:r>
              <a:rPr lang="en-GB" dirty="0">
                <a:ea typeface="+mn-lt"/>
                <a:cs typeface="+mn-lt"/>
              </a:rPr>
              <a:t>•The Length of the Belt is 2124 mm</a:t>
            </a:r>
          </a:p>
          <a:p>
            <a:endParaRPr lang="en-GB">
              <a:cs typeface="Calibri Light"/>
            </a:endParaRPr>
          </a:p>
          <a:p>
            <a:r>
              <a:rPr lang="en-GB" dirty="0">
                <a:ea typeface="+mn-lt"/>
                <a:cs typeface="+mn-lt"/>
              </a:rPr>
              <a:t>•Peak Torque of 230 Nm</a:t>
            </a:r>
            <a:endParaRPr lang="en-GB" dirty="0">
              <a:cs typeface="Calibri Light" panose="020F0302020204030204"/>
            </a:endParaRPr>
          </a:p>
          <a:p>
            <a:r>
              <a:rPr lang="en-GB" dirty="0">
                <a:ea typeface="+mn-lt"/>
                <a:cs typeface="+mn-lt"/>
              </a:rPr>
              <a:t>•Radius of 0.127m </a:t>
            </a:r>
            <a:endParaRPr lang="en-GB"/>
          </a:p>
          <a:p>
            <a:r>
              <a:rPr lang="en-GB" dirty="0">
                <a:ea typeface="+mn-lt"/>
                <a:cs typeface="+mn-lt"/>
              </a:rPr>
              <a:t>•Generates a Force of 1881 N/192 kg</a:t>
            </a:r>
            <a:endParaRPr lang="en-GB" dirty="0"/>
          </a:p>
          <a:p>
            <a:endParaRPr lang="en-GB" dirty="0">
              <a:cs typeface="Calibri Light"/>
            </a:endParaRPr>
          </a:p>
          <a:p>
            <a:endParaRPr lang="en-GB" dirty="0">
              <a:cs typeface="Calibri Light"/>
            </a:endParaRPr>
          </a:p>
        </p:txBody>
      </p:sp>
    </p:spTree>
    <p:extLst>
      <p:ext uri="{BB962C8B-B14F-4D97-AF65-F5344CB8AC3E}">
        <p14:creationId xmlns:p14="http://schemas.microsoft.com/office/powerpoint/2010/main" val="3595585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C51AA-B195-04CC-5AB4-B9F3B8CA9B97}"/>
              </a:ext>
            </a:extLst>
          </p:cNvPr>
          <p:cNvSpPr>
            <a:spLocks noGrp="1"/>
          </p:cNvSpPr>
          <p:nvPr>
            <p:ph type="title"/>
          </p:nvPr>
        </p:nvSpPr>
        <p:spPr/>
        <p:txBody>
          <a:bodyPr/>
          <a:lstStyle/>
          <a:p>
            <a:r>
              <a:rPr lang="en-GB" dirty="0">
                <a:cs typeface="Calibri Light"/>
              </a:rPr>
              <a:t>Bearings </a:t>
            </a:r>
            <a:endParaRPr lang="en-GB" dirty="0"/>
          </a:p>
        </p:txBody>
      </p:sp>
      <p:pic>
        <p:nvPicPr>
          <p:cNvPr id="5" name="Picture 5" descr="A picture containing gear&#10;&#10;Description automatically generated">
            <a:extLst>
              <a:ext uri="{FF2B5EF4-FFF2-40B4-BE49-F238E27FC236}">
                <a16:creationId xmlns:a16="http://schemas.microsoft.com/office/drawing/2014/main" id="{8B1C3B3E-68D2-F92F-6B7C-F3DA06A3902A}"/>
              </a:ext>
            </a:extLst>
          </p:cNvPr>
          <p:cNvPicPr>
            <a:picLocks noGrp="1" noChangeAspect="1"/>
          </p:cNvPicPr>
          <p:nvPr>
            <p:ph sz="half" idx="1"/>
          </p:nvPr>
        </p:nvPicPr>
        <p:blipFill>
          <a:blip r:embed="rId2"/>
          <a:stretch>
            <a:fillRect/>
          </a:stretch>
        </p:blipFill>
        <p:spPr>
          <a:xfrm>
            <a:off x="660733" y="1707312"/>
            <a:ext cx="3257550" cy="3457575"/>
          </a:xfrm>
        </p:spPr>
      </p:pic>
      <p:sp>
        <p:nvSpPr>
          <p:cNvPr id="4" name="Content Placeholder 3">
            <a:extLst>
              <a:ext uri="{FF2B5EF4-FFF2-40B4-BE49-F238E27FC236}">
                <a16:creationId xmlns:a16="http://schemas.microsoft.com/office/drawing/2014/main" id="{3FF39741-EB07-E702-40C6-B2DD69D3910F}"/>
              </a:ext>
            </a:extLst>
          </p:cNvPr>
          <p:cNvSpPr>
            <a:spLocks noGrp="1"/>
          </p:cNvSpPr>
          <p:nvPr>
            <p:ph sz="half" idx="2"/>
          </p:nvPr>
        </p:nvSpPr>
        <p:spPr>
          <a:xfrm>
            <a:off x="5134311" y="1710587"/>
            <a:ext cx="4663440" cy="3767328"/>
          </a:xfrm>
        </p:spPr>
        <p:txBody>
          <a:bodyPr vert="horz" lIns="91440" tIns="45720" rIns="91440" bIns="45720" rtlCol="0" anchor="t">
            <a:normAutofit/>
          </a:bodyPr>
          <a:lstStyle/>
          <a:p>
            <a:r>
              <a:rPr lang="en-GB" dirty="0">
                <a:ea typeface="+mn-lt"/>
                <a:cs typeface="+mn-lt"/>
              </a:rPr>
              <a:t>•Allow for the simultaneous action of radial and axial loads on the bearing assembly</a:t>
            </a:r>
            <a:endParaRPr lang="en-US" dirty="0"/>
          </a:p>
          <a:p>
            <a:r>
              <a:rPr lang="en-GB" dirty="0">
                <a:ea typeface="+mn-lt"/>
                <a:cs typeface="+mn-lt"/>
              </a:rPr>
              <a:t>•Already used frequently for this application </a:t>
            </a:r>
            <a:endParaRPr lang="en-GB"/>
          </a:p>
          <a:p>
            <a:r>
              <a:rPr lang="en-GB" dirty="0">
                <a:ea typeface="+mn-lt"/>
                <a:cs typeface="+mn-lt"/>
              </a:rPr>
              <a:t>•High reliability tapered roller bearings are highly reliable</a:t>
            </a:r>
            <a:endParaRPr lang="en-GB" dirty="0"/>
          </a:p>
          <a:p>
            <a:endParaRPr lang="en-GB" dirty="0">
              <a:cs typeface="Calibri Light"/>
            </a:endParaRPr>
          </a:p>
          <a:p>
            <a:r>
              <a:rPr lang="en-GB" dirty="0">
                <a:cs typeface="Calibri Light"/>
              </a:rPr>
              <a:t>(</a:t>
            </a:r>
            <a:r>
              <a:rPr lang="en-GB" dirty="0" err="1">
                <a:cs typeface="Calibri Light"/>
              </a:rPr>
              <a:t>Tameson</a:t>
            </a:r>
            <a:r>
              <a:rPr lang="en-GB" dirty="0">
                <a:cs typeface="Calibri Light"/>
              </a:rPr>
              <a:t>, 2021)</a:t>
            </a:r>
          </a:p>
        </p:txBody>
      </p:sp>
    </p:spTree>
    <p:extLst>
      <p:ext uri="{BB962C8B-B14F-4D97-AF65-F5344CB8AC3E}">
        <p14:creationId xmlns:p14="http://schemas.microsoft.com/office/powerpoint/2010/main" val="2315399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60EC7-E6CA-DBD3-656B-502D2751369F}"/>
              </a:ext>
            </a:extLst>
          </p:cNvPr>
          <p:cNvSpPr>
            <a:spLocks noGrp="1"/>
          </p:cNvSpPr>
          <p:nvPr>
            <p:ph type="title"/>
          </p:nvPr>
        </p:nvSpPr>
        <p:spPr/>
        <p:txBody>
          <a:bodyPr/>
          <a:lstStyle/>
          <a:p>
            <a:r>
              <a:rPr lang="en-GB" dirty="0">
                <a:ea typeface="+mj-lt"/>
                <a:cs typeface="+mj-lt"/>
              </a:rPr>
              <a:t>Driveshafts </a:t>
            </a:r>
            <a:endParaRPr lang="en-US" dirty="0"/>
          </a:p>
        </p:txBody>
      </p:sp>
      <p:pic>
        <p:nvPicPr>
          <p:cNvPr id="5" name="Picture 5">
            <a:extLst>
              <a:ext uri="{FF2B5EF4-FFF2-40B4-BE49-F238E27FC236}">
                <a16:creationId xmlns:a16="http://schemas.microsoft.com/office/drawing/2014/main" id="{AFC6EEA1-361F-A0D5-F20A-0AC6469DD0EC}"/>
              </a:ext>
            </a:extLst>
          </p:cNvPr>
          <p:cNvPicPr>
            <a:picLocks noGrp="1" noChangeAspect="1"/>
          </p:cNvPicPr>
          <p:nvPr>
            <p:ph sz="half" idx="1"/>
          </p:nvPr>
        </p:nvPicPr>
        <p:blipFill>
          <a:blip r:embed="rId2"/>
          <a:stretch>
            <a:fillRect/>
          </a:stretch>
        </p:blipFill>
        <p:spPr>
          <a:xfrm>
            <a:off x="676656" y="2270634"/>
            <a:ext cx="4663440" cy="3222328"/>
          </a:xfrm>
        </p:spPr>
      </p:pic>
      <p:sp>
        <p:nvSpPr>
          <p:cNvPr id="4" name="Content Placeholder 3">
            <a:extLst>
              <a:ext uri="{FF2B5EF4-FFF2-40B4-BE49-F238E27FC236}">
                <a16:creationId xmlns:a16="http://schemas.microsoft.com/office/drawing/2014/main" id="{BA9EC27F-8791-CE2C-37F2-7F11B0DD8785}"/>
              </a:ext>
            </a:extLst>
          </p:cNvPr>
          <p:cNvSpPr>
            <a:spLocks noGrp="1"/>
          </p:cNvSpPr>
          <p:nvPr>
            <p:ph sz="half" idx="2"/>
          </p:nvPr>
        </p:nvSpPr>
        <p:spPr/>
        <p:txBody>
          <a:bodyPr vert="horz" lIns="91440" tIns="45720" rIns="91440" bIns="45720" rtlCol="0" anchor="t">
            <a:normAutofit/>
          </a:bodyPr>
          <a:lstStyle/>
          <a:p>
            <a:r>
              <a:rPr lang="en-GB" dirty="0">
                <a:ea typeface="+mn-lt"/>
                <a:cs typeface="+mn-lt"/>
              </a:rPr>
              <a:t>•0.88 Meters Right</a:t>
            </a:r>
            <a:endParaRPr lang="en-GB" dirty="0">
              <a:cs typeface="Calibri Light" panose="020F0302020204030204"/>
            </a:endParaRPr>
          </a:p>
          <a:p>
            <a:r>
              <a:rPr lang="en-GB" dirty="0">
                <a:ea typeface="+mn-lt"/>
                <a:cs typeface="+mn-lt"/>
              </a:rPr>
              <a:t>•0.81 Meters Left</a:t>
            </a:r>
            <a:endParaRPr lang="en-GB" dirty="0">
              <a:cs typeface="Calibri Light" panose="020F0302020204030204"/>
            </a:endParaRPr>
          </a:p>
          <a:p>
            <a:r>
              <a:rPr lang="en-GB" dirty="0">
                <a:ea typeface="+mn-lt"/>
                <a:cs typeface="+mn-lt"/>
              </a:rPr>
              <a:t>•Weighs around 4.5kg-5kg </a:t>
            </a:r>
            <a:endParaRPr lang="en-GB" dirty="0"/>
          </a:p>
          <a:p>
            <a:r>
              <a:rPr lang="en-GB" dirty="0">
                <a:ea typeface="+mn-lt"/>
                <a:cs typeface="+mn-lt"/>
              </a:rPr>
              <a:t>•Saves 3kg compared to a steel version.  </a:t>
            </a:r>
            <a:endParaRPr lang="en-GB" dirty="0">
              <a:cs typeface="Calibri Light"/>
            </a:endParaRPr>
          </a:p>
          <a:p>
            <a:endParaRPr lang="en-GB" dirty="0">
              <a:cs typeface="Calibri Light"/>
            </a:endParaRPr>
          </a:p>
          <a:p>
            <a:endParaRPr lang="en-GB" dirty="0">
              <a:cs typeface="Calibri Light"/>
            </a:endParaRPr>
          </a:p>
          <a:p>
            <a:endParaRPr lang="en-GB" dirty="0">
              <a:cs typeface="Calibri Light"/>
            </a:endParaRPr>
          </a:p>
          <a:p>
            <a:endParaRPr lang="en-GB" dirty="0">
              <a:cs typeface="Calibri Light"/>
            </a:endParaRPr>
          </a:p>
        </p:txBody>
      </p:sp>
      <p:sp>
        <p:nvSpPr>
          <p:cNvPr id="8" name="Content Placeholder 3">
            <a:extLst>
              <a:ext uri="{FF2B5EF4-FFF2-40B4-BE49-F238E27FC236}">
                <a16:creationId xmlns:a16="http://schemas.microsoft.com/office/drawing/2014/main" id="{207C8C17-F4C6-79FC-B9E3-0A5BE4F64EA1}"/>
              </a:ext>
            </a:extLst>
          </p:cNvPr>
          <p:cNvSpPr txBox="1">
            <a:spLocks/>
          </p:cNvSpPr>
          <p:nvPr/>
        </p:nvSpPr>
        <p:spPr>
          <a:xfrm>
            <a:off x="679211" y="5650090"/>
            <a:ext cx="4663440" cy="408885"/>
          </a:xfrm>
          <a:prstGeom prst="rect">
            <a:avLst/>
          </a:prstGeom>
        </p:spPr>
        <p:txBody>
          <a:bodyPr vert="horz" lIns="91440" tIns="45720" rIns="91440" bIns="45720" rtlCol="0" anchor="t">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accent1"/>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000" kern="1200">
                <a:solidFill>
                  <a:schemeClr val="tx1">
                    <a:lumMod val="75000"/>
                    <a:lumOff val="2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1800" i="1" kern="1200">
                <a:solidFill>
                  <a:schemeClr val="tx1">
                    <a:lumMod val="65000"/>
                    <a:lumOff val="3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600" kern="1200">
                <a:solidFill>
                  <a:schemeClr val="tx1">
                    <a:lumMod val="65000"/>
                    <a:lumOff val="35000"/>
                  </a:schemeClr>
                </a:solidFill>
                <a:latin typeface="+mn-lt"/>
                <a:ea typeface="+mn-ea"/>
                <a:cs typeface="+mn-cs"/>
              </a:defRPr>
            </a:lvl9pPr>
          </a:lstStyle>
          <a:p>
            <a:r>
              <a:rPr lang="en-GB">
                <a:solidFill>
                  <a:schemeClr val="tx1"/>
                </a:solidFill>
                <a:ea typeface="+mn-lt"/>
                <a:cs typeface="+mn-lt"/>
              </a:rPr>
              <a:t>(RCV Performance, n.d.) </a:t>
            </a:r>
          </a:p>
          <a:p>
            <a:endParaRPr lang="en-GB" dirty="0">
              <a:cs typeface="Calibri Light"/>
            </a:endParaRPr>
          </a:p>
          <a:p>
            <a:endParaRPr lang="en-GB" dirty="0">
              <a:cs typeface="Calibri Light"/>
            </a:endParaRPr>
          </a:p>
          <a:p>
            <a:endParaRPr lang="en-GB" dirty="0">
              <a:cs typeface="Calibri Light"/>
            </a:endParaRPr>
          </a:p>
        </p:txBody>
      </p:sp>
    </p:spTree>
    <p:extLst>
      <p:ext uri="{BB962C8B-B14F-4D97-AF65-F5344CB8AC3E}">
        <p14:creationId xmlns:p14="http://schemas.microsoft.com/office/powerpoint/2010/main" val="1257688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1EA7E-1E03-4432-0D49-7D9C9BF53858}"/>
              </a:ext>
            </a:extLst>
          </p:cNvPr>
          <p:cNvSpPr>
            <a:spLocks noGrp="1"/>
          </p:cNvSpPr>
          <p:nvPr>
            <p:ph type="title"/>
          </p:nvPr>
        </p:nvSpPr>
        <p:spPr>
          <a:xfrm>
            <a:off x="257729" y="171059"/>
            <a:ext cx="2716289" cy="1120720"/>
          </a:xfrm>
        </p:spPr>
        <p:txBody>
          <a:bodyPr>
            <a:noAutofit/>
          </a:bodyPr>
          <a:lstStyle/>
          <a:p>
            <a:r>
              <a:rPr lang="en-GB" sz="3600" u="sng" dirty="0"/>
              <a:t>Battery Selection </a:t>
            </a:r>
          </a:p>
        </p:txBody>
      </p:sp>
      <p:sp>
        <p:nvSpPr>
          <p:cNvPr id="7" name="Content Placeholder 6">
            <a:extLst>
              <a:ext uri="{FF2B5EF4-FFF2-40B4-BE49-F238E27FC236}">
                <a16:creationId xmlns:a16="http://schemas.microsoft.com/office/drawing/2014/main" id="{2A5BB617-BC11-70AF-512C-4306A804AB54}"/>
              </a:ext>
            </a:extLst>
          </p:cNvPr>
          <p:cNvSpPr>
            <a:spLocks noGrp="1"/>
          </p:cNvSpPr>
          <p:nvPr>
            <p:ph sz="half" idx="1"/>
          </p:nvPr>
        </p:nvSpPr>
        <p:spPr>
          <a:xfrm>
            <a:off x="319875" y="1420427"/>
            <a:ext cx="6675730" cy="4216893"/>
          </a:xfrm>
        </p:spPr>
        <p:txBody>
          <a:bodyPr vert="horz" lIns="91440" tIns="45720" rIns="91440" bIns="45720" rtlCol="0" anchor="t">
            <a:normAutofit fontScale="92500" lnSpcReduction="10000"/>
          </a:bodyPr>
          <a:lstStyle/>
          <a:p>
            <a:pPr marL="0" indent="0">
              <a:buNone/>
            </a:pPr>
            <a:r>
              <a:rPr lang="en-GB" dirty="0">
                <a:solidFill>
                  <a:schemeClr val="tx1"/>
                </a:solidFill>
              </a:rPr>
              <a:t>Highest continuous current = 300Amps for 20 mins run time </a:t>
            </a:r>
          </a:p>
          <a:p>
            <a:pPr marL="0" indent="0">
              <a:buNone/>
            </a:pPr>
            <a:r>
              <a:rPr lang="en-GB" dirty="0">
                <a:solidFill>
                  <a:schemeClr val="tx1"/>
                </a:solidFill>
              </a:rPr>
              <a:t>7 modules at 44.2V each therefore 309.4V total</a:t>
            </a:r>
            <a:endParaRPr lang="en-GB" dirty="0">
              <a:solidFill>
                <a:schemeClr val="tx1"/>
              </a:solidFill>
              <a:cs typeface="Calibri Light"/>
            </a:endParaRPr>
          </a:p>
          <a:p>
            <a:pPr marL="0" indent="0">
              <a:buNone/>
            </a:pPr>
            <a:r>
              <a:rPr lang="en-GB" dirty="0">
                <a:solidFill>
                  <a:schemeClr val="tx1"/>
                </a:solidFill>
              </a:rPr>
              <a:t>309.4V x 300A = 93KW</a:t>
            </a:r>
            <a:endParaRPr lang="en-GB" dirty="0">
              <a:solidFill>
                <a:schemeClr val="tx1"/>
              </a:solidFill>
              <a:cs typeface="Calibri Light"/>
            </a:endParaRPr>
          </a:p>
          <a:p>
            <a:pPr marL="0" indent="0">
              <a:buNone/>
            </a:pPr>
            <a:r>
              <a:rPr lang="en-GB" dirty="0">
                <a:solidFill>
                  <a:schemeClr val="tx1"/>
                </a:solidFill>
              </a:rPr>
              <a:t>Power at full voltage 93KW = 124Hp (before losses)</a:t>
            </a:r>
            <a:endParaRPr lang="en-GB" dirty="0">
              <a:solidFill>
                <a:schemeClr val="tx1"/>
              </a:solidFill>
              <a:cs typeface="Calibri Light"/>
            </a:endParaRPr>
          </a:p>
          <a:p>
            <a:pPr marL="0" indent="0">
              <a:buNone/>
            </a:pPr>
            <a:r>
              <a:rPr lang="en-GB" dirty="0">
                <a:solidFill>
                  <a:schemeClr val="tx1"/>
                </a:solidFill>
              </a:rPr>
              <a:t>Power at minimum voltage 71KW = 95Hp (before losses) </a:t>
            </a:r>
            <a:endParaRPr lang="en-GB" dirty="0">
              <a:solidFill>
                <a:schemeClr val="tx1"/>
              </a:solidFill>
              <a:cs typeface="Calibri Light"/>
            </a:endParaRPr>
          </a:p>
          <a:p>
            <a:pPr marL="0" indent="0">
              <a:buNone/>
            </a:pPr>
            <a:r>
              <a:rPr lang="en-GB" dirty="0">
                <a:solidFill>
                  <a:schemeClr val="tx1"/>
                </a:solidFill>
              </a:rPr>
              <a:t>  </a:t>
            </a:r>
            <a:endParaRPr lang="en-GB" dirty="0">
              <a:solidFill>
                <a:schemeClr val="tx1"/>
              </a:solidFill>
              <a:cs typeface="Calibri Light"/>
            </a:endParaRPr>
          </a:p>
          <a:p>
            <a:pPr marL="0" indent="0">
              <a:buNone/>
            </a:pPr>
            <a:r>
              <a:rPr lang="en-GB" sz="1800" b="0" i="0" dirty="0">
                <a:solidFill>
                  <a:schemeClr val="tx1"/>
                </a:solidFill>
                <a:effectLst/>
              </a:rPr>
              <a:t>The formula 750 currently uses the</a:t>
            </a:r>
            <a:r>
              <a:rPr lang="en-GB" sz="1800" dirty="0">
                <a:solidFill>
                  <a:schemeClr val="tx1"/>
                </a:solidFill>
              </a:rPr>
              <a:t> </a:t>
            </a:r>
            <a:r>
              <a:rPr lang="en-GB" sz="1800" b="0" i="0" dirty="0">
                <a:solidFill>
                  <a:schemeClr val="tx1"/>
                </a:solidFill>
                <a:effectLst/>
              </a:rPr>
              <a:t> Fiat 1108cc ‘FIRE’ engine </a:t>
            </a:r>
            <a:r>
              <a:rPr lang="en-GB" sz="1400" i="1" dirty="0">
                <a:solidFill>
                  <a:schemeClr val="tx1"/>
                </a:solidFill>
              </a:rPr>
              <a:t>(Formula 750 championship, 2023)  </a:t>
            </a:r>
            <a:r>
              <a:rPr lang="en-GB" sz="1800" dirty="0">
                <a:solidFill>
                  <a:schemeClr val="tx1"/>
                </a:solidFill>
              </a:rPr>
              <a:t>which produces 91Hp (from drive cycle analysis) </a:t>
            </a:r>
          </a:p>
          <a:p>
            <a:pPr marL="0" indent="0">
              <a:buNone/>
            </a:pPr>
            <a:r>
              <a:rPr lang="en-GB" sz="1800" dirty="0">
                <a:solidFill>
                  <a:schemeClr val="tx1"/>
                </a:solidFill>
              </a:rPr>
              <a:t>There is no maximum Hp output in the formula 750 R&amp;R. therefore with our weight increase and battery drainage over the course of the race, our total power output will be sufficient for 20 mins of racing. </a:t>
            </a:r>
            <a:endParaRPr lang="en-GB" sz="1800" dirty="0">
              <a:solidFill>
                <a:schemeClr val="tx1"/>
              </a:solidFill>
              <a:cs typeface="Calibri Light"/>
            </a:endParaRPr>
          </a:p>
        </p:txBody>
      </p:sp>
      <p:pic>
        <p:nvPicPr>
          <p:cNvPr id="8" name="Picture 7">
            <a:extLst>
              <a:ext uri="{FF2B5EF4-FFF2-40B4-BE49-F238E27FC236}">
                <a16:creationId xmlns:a16="http://schemas.microsoft.com/office/drawing/2014/main" id="{A486E9E5-B4DE-A8C7-A6DF-380FA639813B}"/>
              </a:ext>
            </a:extLst>
          </p:cNvPr>
          <p:cNvPicPr>
            <a:picLocks noChangeAspect="1"/>
          </p:cNvPicPr>
          <p:nvPr/>
        </p:nvPicPr>
        <p:blipFill rotWithShape="1">
          <a:blip r:embed="rId3"/>
          <a:srcRect l="7579" t="6072" r="5644" b="6861"/>
          <a:stretch/>
        </p:blipFill>
        <p:spPr>
          <a:xfrm>
            <a:off x="9247252" y="171059"/>
            <a:ext cx="2683066" cy="2100737"/>
          </a:xfrm>
          <a:prstGeom prst="rect">
            <a:avLst/>
          </a:prstGeom>
        </p:spPr>
      </p:pic>
      <p:sp>
        <p:nvSpPr>
          <p:cNvPr id="9" name="TextBox 8">
            <a:extLst>
              <a:ext uri="{FF2B5EF4-FFF2-40B4-BE49-F238E27FC236}">
                <a16:creationId xmlns:a16="http://schemas.microsoft.com/office/drawing/2014/main" id="{82BD7F93-E14C-891A-D611-A03F0A03DFE2}"/>
              </a:ext>
            </a:extLst>
          </p:cNvPr>
          <p:cNvSpPr txBox="1"/>
          <p:nvPr/>
        </p:nvSpPr>
        <p:spPr>
          <a:xfrm>
            <a:off x="9431994" y="2271796"/>
            <a:ext cx="2683066" cy="523220"/>
          </a:xfrm>
          <a:prstGeom prst="rect">
            <a:avLst/>
          </a:prstGeom>
          <a:noFill/>
        </p:spPr>
        <p:txBody>
          <a:bodyPr wrap="square">
            <a:spAutoFit/>
          </a:bodyPr>
          <a:lstStyle/>
          <a:p>
            <a:r>
              <a:rPr lang="en-GB" sz="1400" dirty="0">
                <a:latin typeface="Calibri" panose="020F0502020204030204" pitchFamily="34" charset="0"/>
                <a:ea typeface="Calibri" panose="020F0502020204030204" pitchFamily="34" charset="0"/>
                <a:cs typeface="Times New Roman" panose="02020603050405020304" pitchFamily="18" charset="0"/>
              </a:rPr>
              <a:t>BMW I3 module to be used </a:t>
            </a:r>
            <a:r>
              <a:rPr lang="en-GB" sz="14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(Second life EV batteries 2023</a:t>
            </a:r>
            <a:r>
              <a:rPr lang="en-GB" sz="1400" i="1" u="sng" dirty="0">
                <a:latin typeface="Calibri" panose="020F0502020204030204" pitchFamily="34" charset="0"/>
                <a:ea typeface="Calibri" panose="020F0502020204030204" pitchFamily="34" charset="0"/>
                <a:cs typeface="Times New Roman" panose="02020603050405020304" pitchFamily="18" charset="0"/>
              </a:rPr>
              <a:t>)</a:t>
            </a:r>
            <a:endParaRPr lang="en-GB" sz="1400" i="1" dirty="0"/>
          </a:p>
        </p:txBody>
      </p:sp>
      <p:sp>
        <p:nvSpPr>
          <p:cNvPr id="11" name="TextBox 10">
            <a:extLst>
              <a:ext uri="{FF2B5EF4-FFF2-40B4-BE49-F238E27FC236}">
                <a16:creationId xmlns:a16="http://schemas.microsoft.com/office/drawing/2014/main" id="{8410F863-37E6-B430-F1EF-446E443D9240}"/>
              </a:ext>
            </a:extLst>
          </p:cNvPr>
          <p:cNvSpPr txBox="1"/>
          <p:nvPr/>
        </p:nvSpPr>
        <p:spPr>
          <a:xfrm>
            <a:off x="335355" y="5637320"/>
            <a:ext cx="3531093" cy="646331"/>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otal cost of £6,993, at £999.17 per unit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(Second life EV batteries 2023</a:t>
            </a:r>
            <a:r>
              <a:rPr lang="en-GB" sz="1400" i="1" u="sng" dirty="0">
                <a:latin typeface="Calibri" panose="020F0502020204030204" pitchFamily="34" charset="0"/>
                <a:ea typeface="Calibri" panose="020F0502020204030204" pitchFamily="34" charset="0"/>
                <a:cs typeface="Times New Roman" panose="02020603050405020304" pitchFamily="18" charset="0"/>
              </a:rPr>
              <a:t>)</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pic>
        <p:nvPicPr>
          <p:cNvPr id="13" name="Picture 12">
            <a:extLst>
              <a:ext uri="{FF2B5EF4-FFF2-40B4-BE49-F238E27FC236}">
                <a16:creationId xmlns:a16="http://schemas.microsoft.com/office/drawing/2014/main" id="{69179853-59DD-E718-D0F9-09A48484B475}"/>
              </a:ext>
            </a:extLst>
          </p:cNvPr>
          <p:cNvPicPr>
            <a:picLocks noChangeAspect="1"/>
          </p:cNvPicPr>
          <p:nvPr/>
        </p:nvPicPr>
        <p:blipFill>
          <a:blip r:embed="rId4"/>
          <a:stretch>
            <a:fillRect/>
          </a:stretch>
        </p:blipFill>
        <p:spPr>
          <a:xfrm>
            <a:off x="8288255" y="3034285"/>
            <a:ext cx="3429000" cy="2057400"/>
          </a:xfrm>
          <a:prstGeom prst="rect">
            <a:avLst/>
          </a:prstGeom>
        </p:spPr>
      </p:pic>
      <p:sp>
        <p:nvSpPr>
          <p:cNvPr id="15" name="TextBox 14">
            <a:extLst>
              <a:ext uri="{FF2B5EF4-FFF2-40B4-BE49-F238E27FC236}">
                <a16:creationId xmlns:a16="http://schemas.microsoft.com/office/drawing/2014/main" id="{3A6C0AAD-57C1-6057-4757-548A413A7F59}"/>
              </a:ext>
            </a:extLst>
          </p:cNvPr>
          <p:cNvSpPr txBox="1"/>
          <p:nvPr/>
        </p:nvSpPr>
        <p:spPr>
          <a:xfrm>
            <a:off x="8660297" y="5114100"/>
            <a:ext cx="2684915" cy="523220"/>
          </a:xfrm>
          <a:prstGeom prst="rect">
            <a:avLst/>
          </a:prstGeom>
          <a:noFill/>
        </p:spPr>
        <p:txBody>
          <a:bodyPr wrap="square">
            <a:spAutoFit/>
          </a:bodyPr>
          <a:lstStyle/>
          <a:p>
            <a:r>
              <a:rPr lang="en-GB" sz="1400" i="1" kern="1200" dirty="0">
                <a:effectLst/>
                <a:latin typeface="Calibri" panose="020F0502020204030204" pitchFamily="34" charset="0"/>
                <a:ea typeface="Calibri" panose="020F0502020204030204" pitchFamily="34" charset="0"/>
                <a:cs typeface="Times New Roman" panose="02020603050405020304" pitchFamily="18" charset="0"/>
              </a:rPr>
              <a:t>BMS suitable for the I3 modules</a:t>
            </a:r>
          </a:p>
          <a:p>
            <a:r>
              <a:rPr lang="en-GB" sz="1400" i="1" kern="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(Second life EV batteries 2023</a:t>
            </a:r>
            <a:r>
              <a:rPr lang="en-GB" sz="1200" i="1" u="sng" dirty="0">
                <a:latin typeface="Calibri" panose="020F0502020204030204" pitchFamily="34" charset="0"/>
                <a:ea typeface="Calibri" panose="020F0502020204030204" pitchFamily="34" charset="0"/>
                <a:cs typeface="Times New Roman" panose="02020603050405020304" pitchFamily="18" charset="0"/>
              </a:rPr>
              <a:t>)</a:t>
            </a:r>
            <a:endParaRPr lang="en-GB" sz="1400" dirty="0"/>
          </a:p>
        </p:txBody>
      </p:sp>
    </p:spTree>
    <p:extLst>
      <p:ext uri="{BB962C8B-B14F-4D97-AF65-F5344CB8AC3E}">
        <p14:creationId xmlns:p14="http://schemas.microsoft.com/office/powerpoint/2010/main" val="2234237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02891-AC2E-C75B-E956-454C16ED55E2}"/>
              </a:ext>
            </a:extLst>
          </p:cNvPr>
          <p:cNvSpPr>
            <a:spLocks noGrp="1"/>
          </p:cNvSpPr>
          <p:nvPr>
            <p:ph type="title"/>
          </p:nvPr>
        </p:nvSpPr>
        <p:spPr/>
        <p:txBody>
          <a:bodyPr/>
          <a:lstStyle/>
          <a:p>
            <a:r>
              <a:rPr lang="en-GB" u="sng" dirty="0"/>
              <a:t>Modelling Work</a:t>
            </a:r>
          </a:p>
        </p:txBody>
      </p:sp>
      <p:pic>
        <p:nvPicPr>
          <p:cNvPr id="9" name="Picture 7" descr="Diagram&#10;&#10;Description automatically generated">
            <a:extLst>
              <a:ext uri="{FF2B5EF4-FFF2-40B4-BE49-F238E27FC236}">
                <a16:creationId xmlns:a16="http://schemas.microsoft.com/office/drawing/2014/main" id="{A7F2C22C-6B64-4C4F-450F-D872D0828BEA}"/>
              </a:ext>
            </a:extLst>
          </p:cNvPr>
          <p:cNvPicPr>
            <a:picLocks noGrp="1" noChangeAspect="1"/>
          </p:cNvPicPr>
          <p:nvPr>
            <p:ph idx="1"/>
          </p:nvPr>
        </p:nvPicPr>
        <p:blipFill rotWithShape="1">
          <a:blip r:embed="rId3"/>
          <a:srcRect l="3263" t="451" r="163" b="3837"/>
          <a:stretch/>
        </p:blipFill>
        <p:spPr>
          <a:xfrm>
            <a:off x="368505" y="2603047"/>
            <a:ext cx="5024924" cy="3614899"/>
          </a:xfrm>
          <a:prstGeom prst="rect">
            <a:avLst/>
          </a:prstGeom>
        </p:spPr>
      </p:pic>
      <p:pic>
        <p:nvPicPr>
          <p:cNvPr id="10" name="Picture 8" descr="Diagram, engineering drawing">
            <a:extLst>
              <a:ext uri="{FF2B5EF4-FFF2-40B4-BE49-F238E27FC236}">
                <a16:creationId xmlns:a16="http://schemas.microsoft.com/office/drawing/2014/main" id="{1AA22CCA-981E-D2FA-3600-573B29DD5BCE}"/>
              </a:ext>
            </a:extLst>
          </p:cNvPr>
          <p:cNvPicPr>
            <a:picLocks noChangeAspect="1"/>
          </p:cNvPicPr>
          <p:nvPr/>
        </p:nvPicPr>
        <p:blipFill>
          <a:blip r:embed="rId4"/>
          <a:stretch>
            <a:fillRect/>
          </a:stretch>
        </p:blipFill>
        <p:spPr>
          <a:xfrm>
            <a:off x="8760659" y="234555"/>
            <a:ext cx="2954488" cy="3189873"/>
          </a:xfrm>
          <a:prstGeom prst="rect">
            <a:avLst/>
          </a:prstGeom>
        </p:spPr>
      </p:pic>
      <p:pic>
        <p:nvPicPr>
          <p:cNvPr id="11" name="Picture 9" descr="Diagram&#10;&#10;Description automatically generated">
            <a:extLst>
              <a:ext uri="{FF2B5EF4-FFF2-40B4-BE49-F238E27FC236}">
                <a16:creationId xmlns:a16="http://schemas.microsoft.com/office/drawing/2014/main" id="{20081981-2034-B849-87D6-7B0ABBFD6365}"/>
              </a:ext>
            </a:extLst>
          </p:cNvPr>
          <p:cNvPicPr>
            <a:picLocks noChangeAspect="1"/>
          </p:cNvPicPr>
          <p:nvPr/>
        </p:nvPicPr>
        <p:blipFill rotWithShape="1">
          <a:blip r:embed="rId5"/>
          <a:srcRect t="14504" r="-337" b="-896"/>
          <a:stretch/>
        </p:blipFill>
        <p:spPr>
          <a:xfrm>
            <a:off x="5801591" y="3848720"/>
            <a:ext cx="6227812" cy="2369226"/>
          </a:xfrm>
          <a:prstGeom prst="rect">
            <a:avLst/>
          </a:prstGeom>
        </p:spPr>
      </p:pic>
    </p:spTree>
    <p:extLst>
      <p:ext uri="{BB962C8B-B14F-4D97-AF65-F5344CB8AC3E}">
        <p14:creationId xmlns:p14="http://schemas.microsoft.com/office/powerpoint/2010/main" val="1314500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5" descr="Diagram, engineering drawing&#10;&#10;Description automatically generated">
            <a:extLst>
              <a:ext uri="{FF2B5EF4-FFF2-40B4-BE49-F238E27FC236}">
                <a16:creationId xmlns:a16="http://schemas.microsoft.com/office/drawing/2014/main" id="{8A399828-C23C-BC80-2157-0FF9FD91F686}"/>
              </a:ext>
            </a:extLst>
          </p:cNvPr>
          <p:cNvPicPr>
            <a:picLocks noChangeAspect="1"/>
          </p:cNvPicPr>
          <p:nvPr/>
        </p:nvPicPr>
        <p:blipFill rotWithShape="1">
          <a:blip r:embed="rId3"/>
          <a:srcRect r="2793" b="6391"/>
          <a:stretch/>
        </p:blipFill>
        <p:spPr>
          <a:xfrm>
            <a:off x="1300646" y="884890"/>
            <a:ext cx="2756770" cy="2039839"/>
          </a:xfrm>
          <a:prstGeom prst="rect">
            <a:avLst/>
          </a:prstGeom>
        </p:spPr>
      </p:pic>
      <p:sp>
        <p:nvSpPr>
          <p:cNvPr id="2" name="Title 1">
            <a:extLst>
              <a:ext uri="{FF2B5EF4-FFF2-40B4-BE49-F238E27FC236}">
                <a16:creationId xmlns:a16="http://schemas.microsoft.com/office/drawing/2014/main" id="{7C1734DA-4477-2423-1CA0-A5DB48B6C08D}"/>
              </a:ext>
            </a:extLst>
          </p:cNvPr>
          <p:cNvSpPr>
            <a:spLocks noGrp="1"/>
          </p:cNvSpPr>
          <p:nvPr>
            <p:ph type="title"/>
          </p:nvPr>
        </p:nvSpPr>
        <p:spPr>
          <a:xfrm>
            <a:off x="0" y="940398"/>
            <a:ext cx="10210862" cy="625403"/>
          </a:xfrm>
        </p:spPr>
        <p:txBody>
          <a:bodyPr vert="horz" lIns="91440" tIns="45720" rIns="91440" bIns="45720" rtlCol="0" anchor="b">
            <a:normAutofit fontScale="90000"/>
          </a:bodyPr>
          <a:lstStyle/>
          <a:p>
            <a:r>
              <a:rPr lang="en-US" sz="5900" u="sng" spc="-100" dirty="0"/>
              <a:t>Further Modelling Work</a:t>
            </a:r>
            <a:br>
              <a:rPr lang="en-US" sz="5900" u="sng" spc="-100" dirty="0"/>
            </a:br>
            <a:endParaRPr lang="en-US" sz="5900" u="sng" spc="-100" dirty="0"/>
          </a:p>
        </p:txBody>
      </p:sp>
      <p:pic>
        <p:nvPicPr>
          <p:cNvPr id="3" name="Picture 2">
            <a:extLst>
              <a:ext uri="{FF2B5EF4-FFF2-40B4-BE49-F238E27FC236}">
                <a16:creationId xmlns:a16="http://schemas.microsoft.com/office/drawing/2014/main" id="{36A1BF43-6A97-CE07-21B1-EF072DA448E3}"/>
              </a:ext>
            </a:extLst>
          </p:cNvPr>
          <p:cNvPicPr>
            <a:picLocks noChangeAspect="1"/>
          </p:cNvPicPr>
          <p:nvPr/>
        </p:nvPicPr>
        <p:blipFill rotWithShape="1">
          <a:blip r:embed="rId4"/>
          <a:srcRect t="1067" r="1" b="12344"/>
          <a:stretch/>
        </p:blipFill>
        <p:spPr>
          <a:xfrm>
            <a:off x="6632059" y="787829"/>
            <a:ext cx="5030550" cy="2776907"/>
          </a:xfrm>
          <a:prstGeom prst="rect">
            <a:avLst/>
          </a:prstGeom>
        </p:spPr>
      </p:pic>
      <p:pic>
        <p:nvPicPr>
          <p:cNvPr id="4" name="Picture 3" descr="A close-up of a tower&#10;&#10;Description automatically generated with low confidence">
            <a:extLst>
              <a:ext uri="{FF2B5EF4-FFF2-40B4-BE49-F238E27FC236}">
                <a16:creationId xmlns:a16="http://schemas.microsoft.com/office/drawing/2014/main" id="{A1BD3D82-FCF7-FC40-3026-49F400164CC1}"/>
              </a:ext>
            </a:extLst>
          </p:cNvPr>
          <p:cNvPicPr>
            <a:picLocks noChangeAspect="1"/>
          </p:cNvPicPr>
          <p:nvPr/>
        </p:nvPicPr>
        <p:blipFill rotWithShape="1">
          <a:blip r:embed="rId5"/>
          <a:srcRect l="4826" r="1" b="1"/>
          <a:stretch/>
        </p:blipFill>
        <p:spPr>
          <a:xfrm rot="5400000">
            <a:off x="7758882" y="2686491"/>
            <a:ext cx="2776905" cy="5030548"/>
          </a:xfrm>
          <a:prstGeom prst="rect">
            <a:avLst/>
          </a:prstGeom>
        </p:spPr>
      </p:pic>
      <p:sp>
        <p:nvSpPr>
          <p:cNvPr id="6" name="TextBox 5">
            <a:extLst>
              <a:ext uri="{FF2B5EF4-FFF2-40B4-BE49-F238E27FC236}">
                <a16:creationId xmlns:a16="http://schemas.microsoft.com/office/drawing/2014/main" id="{36379C7C-6D85-B2F6-FDB7-40BFCF4FC705}"/>
              </a:ext>
            </a:extLst>
          </p:cNvPr>
          <p:cNvSpPr txBox="1"/>
          <p:nvPr/>
        </p:nvSpPr>
        <p:spPr>
          <a:xfrm>
            <a:off x="1003565" y="2924729"/>
            <a:ext cx="3350932" cy="553998"/>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Jaguar I pace module dimensions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(Second life EV batteries 2023</a:t>
            </a:r>
            <a:r>
              <a:rPr lang="en-GB" sz="1200" i="1" u="sng" dirty="0">
                <a:latin typeface="Calibri" panose="020F0502020204030204" pitchFamily="34" charset="0"/>
                <a:ea typeface="Calibri" panose="020F0502020204030204" pitchFamily="34" charset="0"/>
                <a:cs typeface="Times New Roman" panose="02020603050405020304" pitchFamily="18" charset="0"/>
              </a:rPr>
              <a:t>)</a:t>
            </a:r>
            <a:endParaRPr lang="en-GB" sz="1400" i="1" dirty="0"/>
          </a:p>
        </p:txBody>
      </p:sp>
      <p:pic>
        <p:nvPicPr>
          <p:cNvPr id="7" name="Picture 6" descr="A picture containing building&#10;&#10;Description automatically generated">
            <a:extLst>
              <a:ext uri="{FF2B5EF4-FFF2-40B4-BE49-F238E27FC236}">
                <a16:creationId xmlns:a16="http://schemas.microsoft.com/office/drawing/2014/main" id="{C981BB66-8CA3-C848-D7FC-CD145E1A0D0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7861" t="15490" r="8979" b="873"/>
          <a:stretch/>
        </p:blipFill>
        <p:spPr bwMode="auto">
          <a:xfrm>
            <a:off x="529389" y="3564736"/>
            <a:ext cx="4299285" cy="27787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55986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734DA-4477-2423-1CA0-A5DB48B6C08D}"/>
              </a:ext>
            </a:extLst>
          </p:cNvPr>
          <p:cNvSpPr>
            <a:spLocks noGrp="1"/>
          </p:cNvSpPr>
          <p:nvPr>
            <p:ph type="title"/>
          </p:nvPr>
        </p:nvSpPr>
        <p:spPr>
          <a:xfrm>
            <a:off x="147484" y="558120"/>
            <a:ext cx="10210862" cy="590939"/>
          </a:xfrm>
        </p:spPr>
        <p:txBody>
          <a:bodyPr vert="horz" lIns="91440" tIns="45720" rIns="91440" bIns="45720" rtlCol="0" anchor="b">
            <a:normAutofit fontScale="90000"/>
          </a:bodyPr>
          <a:lstStyle/>
          <a:p>
            <a:r>
              <a:rPr lang="en-US" sz="4000" u="sng" spc="-100" dirty="0"/>
              <a:t>Further Modelling Work</a:t>
            </a:r>
            <a:br>
              <a:rPr lang="en-US" sz="5900" u="sng" spc="-100" dirty="0"/>
            </a:br>
            <a:r>
              <a:rPr lang="en-US" sz="2400" u="sng" spc="-100" dirty="0"/>
              <a:t>BMW I3 Modules </a:t>
            </a:r>
            <a:endParaRPr lang="en-US" sz="5900" u="sng" spc="-100" dirty="0"/>
          </a:p>
        </p:txBody>
      </p:sp>
      <p:pic>
        <p:nvPicPr>
          <p:cNvPr id="4" name="Picture 3">
            <a:extLst>
              <a:ext uri="{FF2B5EF4-FFF2-40B4-BE49-F238E27FC236}">
                <a16:creationId xmlns:a16="http://schemas.microsoft.com/office/drawing/2014/main" id="{7ED95D56-981F-C7DE-84B2-DB0177B99120}"/>
              </a:ext>
            </a:extLst>
          </p:cNvPr>
          <p:cNvPicPr>
            <a:picLocks noChangeAspect="1"/>
          </p:cNvPicPr>
          <p:nvPr/>
        </p:nvPicPr>
        <p:blipFill rotWithShape="1">
          <a:blip r:embed="rId3"/>
          <a:srcRect l="22097" t="14480" r="20806" b="16415"/>
          <a:stretch/>
        </p:blipFill>
        <p:spPr>
          <a:xfrm>
            <a:off x="956047" y="4003037"/>
            <a:ext cx="3827236" cy="2605548"/>
          </a:xfrm>
          <a:prstGeom prst="rect">
            <a:avLst/>
          </a:prstGeom>
        </p:spPr>
      </p:pic>
      <p:pic>
        <p:nvPicPr>
          <p:cNvPr id="6" name="Picture 5">
            <a:extLst>
              <a:ext uri="{FF2B5EF4-FFF2-40B4-BE49-F238E27FC236}">
                <a16:creationId xmlns:a16="http://schemas.microsoft.com/office/drawing/2014/main" id="{A3CEEF07-D3BC-FB99-21B7-365D350BFE18}"/>
              </a:ext>
            </a:extLst>
          </p:cNvPr>
          <p:cNvPicPr>
            <a:picLocks noChangeAspect="1"/>
          </p:cNvPicPr>
          <p:nvPr/>
        </p:nvPicPr>
        <p:blipFill rotWithShape="1">
          <a:blip r:embed="rId4"/>
          <a:srcRect l="22419" t="24237" r="18145" b="33763"/>
          <a:stretch/>
        </p:blipFill>
        <p:spPr>
          <a:xfrm>
            <a:off x="5515898" y="4106779"/>
            <a:ext cx="6294032" cy="2501806"/>
          </a:xfrm>
          <a:prstGeom prst="rect">
            <a:avLst/>
          </a:prstGeom>
        </p:spPr>
      </p:pic>
      <p:pic>
        <p:nvPicPr>
          <p:cNvPr id="8" name="Picture 7">
            <a:extLst>
              <a:ext uri="{FF2B5EF4-FFF2-40B4-BE49-F238E27FC236}">
                <a16:creationId xmlns:a16="http://schemas.microsoft.com/office/drawing/2014/main" id="{D7C53F53-5775-5B26-79D2-4480564502CB}"/>
              </a:ext>
            </a:extLst>
          </p:cNvPr>
          <p:cNvPicPr>
            <a:picLocks noChangeAspect="1"/>
          </p:cNvPicPr>
          <p:nvPr/>
        </p:nvPicPr>
        <p:blipFill rotWithShape="1">
          <a:blip r:embed="rId5"/>
          <a:srcRect l="25322" t="22079" r="24919" b="12258"/>
          <a:stretch/>
        </p:blipFill>
        <p:spPr>
          <a:xfrm>
            <a:off x="7076110" y="499606"/>
            <a:ext cx="4717910" cy="3502112"/>
          </a:xfrm>
          <a:prstGeom prst="rect">
            <a:avLst/>
          </a:prstGeom>
        </p:spPr>
      </p:pic>
      <p:pic>
        <p:nvPicPr>
          <p:cNvPr id="10" name="Picture 9">
            <a:extLst>
              <a:ext uri="{FF2B5EF4-FFF2-40B4-BE49-F238E27FC236}">
                <a16:creationId xmlns:a16="http://schemas.microsoft.com/office/drawing/2014/main" id="{649B98E6-A2A5-3709-1E24-4D5201895310}"/>
              </a:ext>
            </a:extLst>
          </p:cNvPr>
          <p:cNvPicPr>
            <a:picLocks noChangeAspect="1"/>
          </p:cNvPicPr>
          <p:nvPr/>
        </p:nvPicPr>
        <p:blipFill rotWithShape="1">
          <a:blip r:embed="rId6"/>
          <a:srcRect l="55680" r="7345"/>
          <a:stretch/>
        </p:blipFill>
        <p:spPr>
          <a:xfrm>
            <a:off x="956047" y="1422859"/>
            <a:ext cx="2494078" cy="2103123"/>
          </a:xfrm>
          <a:prstGeom prst="rect">
            <a:avLst/>
          </a:prstGeom>
        </p:spPr>
      </p:pic>
      <p:pic>
        <p:nvPicPr>
          <p:cNvPr id="12" name="Picture 11">
            <a:extLst>
              <a:ext uri="{FF2B5EF4-FFF2-40B4-BE49-F238E27FC236}">
                <a16:creationId xmlns:a16="http://schemas.microsoft.com/office/drawing/2014/main" id="{9AF76C19-3A30-59A3-E636-435AFB4B17C6}"/>
              </a:ext>
            </a:extLst>
          </p:cNvPr>
          <p:cNvPicPr>
            <a:picLocks noChangeAspect="1"/>
          </p:cNvPicPr>
          <p:nvPr/>
        </p:nvPicPr>
        <p:blipFill rotWithShape="1">
          <a:blip r:embed="rId7"/>
          <a:srcRect l="7579" t="6072" r="5644" b="6861"/>
          <a:stretch/>
        </p:blipFill>
        <p:spPr>
          <a:xfrm>
            <a:off x="3412934" y="1422860"/>
            <a:ext cx="2683066" cy="2103814"/>
          </a:xfrm>
          <a:prstGeom prst="rect">
            <a:avLst/>
          </a:prstGeom>
        </p:spPr>
      </p:pic>
      <p:sp>
        <p:nvSpPr>
          <p:cNvPr id="5" name="TextBox 4">
            <a:extLst>
              <a:ext uri="{FF2B5EF4-FFF2-40B4-BE49-F238E27FC236}">
                <a16:creationId xmlns:a16="http://schemas.microsoft.com/office/drawing/2014/main" id="{CA436C65-B52E-3F94-14FB-1AE7AB926B1B}"/>
              </a:ext>
            </a:extLst>
          </p:cNvPr>
          <p:cNvSpPr txBox="1"/>
          <p:nvPr/>
        </p:nvSpPr>
        <p:spPr>
          <a:xfrm>
            <a:off x="956047" y="3481670"/>
            <a:ext cx="3260846" cy="338554"/>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BMW I3 module</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(Second life EV batteries 2023</a:t>
            </a:r>
            <a:r>
              <a:rPr lang="en-GB" sz="1200" i="1" u="sng" dirty="0">
                <a:latin typeface="Calibri" panose="020F0502020204030204" pitchFamily="34" charset="0"/>
                <a:ea typeface="Calibri" panose="020F0502020204030204" pitchFamily="34" charset="0"/>
                <a:cs typeface="Times New Roman" panose="02020603050405020304" pitchFamily="18" charset="0"/>
              </a:rPr>
              <a:t>)</a:t>
            </a:r>
            <a:endParaRPr lang="en-GB" sz="1200" i="1" dirty="0"/>
          </a:p>
        </p:txBody>
      </p:sp>
    </p:spTree>
    <p:extLst>
      <p:ext uri="{BB962C8B-B14F-4D97-AF65-F5344CB8AC3E}">
        <p14:creationId xmlns:p14="http://schemas.microsoft.com/office/powerpoint/2010/main" val="2684585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F578B-62EA-2D2F-BBE0-77E8344DC41D}"/>
              </a:ext>
            </a:extLst>
          </p:cNvPr>
          <p:cNvSpPr>
            <a:spLocks noGrp="1"/>
          </p:cNvSpPr>
          <p:nvPr>
            <p:ph type="title"/>
          </p:nvPr>
        </p:nvSpPr>
        <p:spPr>
          <a:xfrm>
            <a:off x="126283" y="214397"/>
            <a:ext cx="4612866" cy="837654"/>
          </a:xfrm>
        </p:spPr>
        <p:txBody>
          <a:bodyPr/>
          <a:lstStyle/>
          <a:p>
            <a:r>
              <a:rPr lang="en-GB" u="sng" dirty="0"/>
              <a:t>Final</a:t>
            </a:r>
            <a:r>
              <a:rPr lang="en-GB" dirty="0"/>
              <a:t> </a:t>
            </a:r>
            <a:r>
              <a:rPr lang="en-GB" u="sng" dirty="0"/>
              <a:t>Modelling</a:t>
            </a:r>
            <a:r>
              <a:rPr lang="en-GB" dirty="0"/>
              <a:t> </a:t>
            </a:r>
          </a:p>
        </p:txBody>
      </p:sp>
      <p:pic>
        <p:nvPicPr>
          <p:cNvPr id="3" name="Picture 2" descr="Diagram&#10;&#10;Description automatically generated">
            <a:extLst>
              <a:ext uri="{FF2B5EF4-FFF2-40B4-BE49-F238E27FC236}">
                <a16:creationId xmlns:a16="http://schemas.microsoft.com/office/drawing/2014/main" id="{F7ED144A-2D4A-9AC4-5C84-854180C16D1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9247" r="4515"/>
          <a:stretch/>
        </p:blipFill>
        <p:spPr>
          <a:xfrm>
            <a:off x="7108651" y="214397"/>
            <a:ext cx="4829031" cy="2715790"/>
          </a:xfrm>
          <a:prstGeom prst="rect">
            <a:avLst/>
          </a:prstGeom>
        </p:spPr>
      </p:pic>
      <p:pic>
        <p:nvPicPr>
          <p:cNvPr id="4" name="Picture 3" descr="Diagram, engineering drawing&#10;&#10;Description automatically generated">
            <a:extLst>
              <a:ext uri="{FF2B5EF4-FFF2-40B4-BE49-F238E27FC236}">
                <a16:creationId xmlns:a16="http://schemas.microsoft.com/office/drawing/2014/main" id="{74477EA6-098B-9CB0-BA6A-717D49C4FFF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4273"/>
          <a:stretch/>
        </p:blipFill>
        <p:spPr>
          <a:xfrm>
            <a:off x="506998" y="3232726"/>
            <a:ext cx="4974865" cy="2797810"/>
          </a:xfrm>
          <a:prstGeom prst="rect">
            <a:avLst/>
          </a:prstGeom>
        </p:spPr>
      </p:pic>
      <p:pic>
        <p:nvPicPr>
          <p:cNvPr id="5" name="Picture 4" descr="A picture containing engineering drawing&#10;&#10;Description automatically generated">
            <a:extLst>
              <a:ext uri="{FF2B5EF4-FFF2-40B4-BE49-F238E27FC236}">
                <a16:creationId xmlns:a16="http://schemas.microsoft.com/office/drawing/2014/main" id="{9D448DAF-4BD8-06C2-7550-B7F949227BA3}"/>
              </a:ext>
            </a:extLst>
          </p:cNvPr>
          <p:cNvPicPr>
            <a:picLocks noChangeAspect="1"/>
          </p:cNvPicPr>
          <p:nvPr/>
        </p:nvPicPr>
        <p:blipFill rotWithShape="1">
          <a:blip r:embed="rId4">
            <a:extLst>
              <a:ext uri="{28A0092B-C50C-407E-A947-70E740481C1C}">
                <a14:useLocalDpi xmlns:a14="http://schemas.microsoft.com/office/drawing/2010/main" val="0"/>
              </a:ext>
            </a:extLst>
          </a:blip>
          <a:srcRect t="21343"/>
          <a:stretch/>
        </p:blipFill>
        <p:spPr>
          <a:xfrm>
            <a:off x="7035236" y="3429000"/>
            <a:ext cx="4975860" cy="2797810"/>
          </a:xfrm>
          <a:prstGeom prst="rect">
            <a:avLst/>
          </a:prstGeom>
        </p:spPr>
      </p:pic>
      <p:sp>
        <p:nvSpPr>
          <p:cNvPr id="7" name="TextBox 6">
            <a:extLst>
              <a:ext uri="{FF2B5EF4-FFF2-40B4-BE49-F238E27FC236}">
                <a16:creationId xmlns:a16="http://schemas.microsoft.com/office/drawing/2014/main" id="{C18CFE32-4BC4-1EBE-1C32-4AD5EBDA22C0}"/>
              </a:ext>
            </a:extLst>
          </p:cNvPr>
          <p:cNvSpPr txBox="1"/>
          <p:nvPr/>
        </p:nvSpPr>
        <p:spPr>
          <a:xfrm>
            <a:off x="8193618" y="2917984"/>
            <a:ext cx="3347353" cy="461665"/>
          </a:xfrm>
          <a:prstGeom prst="rect">
            <a:avLst/>
          </a:prstGeom>
          <a:noFill/>
        </p:spPr>
        <p:txBody>
          <a:bodyPr wrap="square">
            <a:spAutoFit/>
          </a:bodyPr>
          <a:lstStyle/>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Side View, BMW I3 module positioning with </a:t>
            </a:r>
          </a:p>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controller (in Pink), And motor (in gold) </a:t>
            </a:r>
            <a:endParaRPr lang="en-GB" sz="1200" dirty="0"/>
          </a:p>
        </p:txBody>
      </p:sp>
      <p:sp>
        <p:nvSpPr>
          <p:cNvPr id="8" name="TextBox 7">
            <a:extLst>
              <a:ext uri="{FF2B5EF4-FFF2-40B4-BE49-F238E27FC236}">
                <a16:creationId xmlns:a16="http://schemas.microsoft.com/office/drawing/2014/main" id="{1DA0397F-E133-66EA-2896-6AEB3EF1E370}"/>
              </a:ext>
            </a:extLst>
          </p:cNvPr>
          <p:cNvSpPr txBox="1"/>
          <p:nvPr/>
        </p:nvSpPr>
        <p:spPr>
          <a:xfrm>
            <a:off x="1607527" y="6050916"/>
            <a:ext cx="2773805" cy="461665"/>
          </a:xfrm>
          <a:prstGeom prst="rect">
            <a:avLst/>
          </a:prstGeom>
          <a:noFill/>
        </p:spPr>
        <p:txBody>
          <a:bodyPr wrap="square">
            <a:spAutoFit/>
          </a:bodyPr>
          <a:lstStyle/>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¾ View, BMW I3 module positioning with </a:t>
            </a:r>
          </a:p>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controller (in Pink), And motor (in gold) </a:t>
            </a:r>
            <a:endParaRPr lang="en-GB" sz="1200" dirty="0"/>
          </a:p>
        </p:txBody>
      </p:sp>
      <p:sp>
        <p:nvSpPr>
          <p:cNvPr id="9" name="TextBox 8">
            <a:extLst>
              <a:ext uri="{FF2B5EF4-FFF2-40B4-BE49-F238E27FC236}">
                <a16:creationId xmlns:a16="http://schemas.microsoft.com/office/drawing/2014/main" id="{36089266-BF9D-107E-94DA-A0F22399EC8A}"/>
              </a:ext>
            </a:extLst>
          </p:cNvPr>
          <p:cNvSpPr txBox="1"/>
          <p:nvPr/>
        </p:nvSpPr>
        <p:spPr>
          <a:xfrm>
            <a:off x="8097443" y="6226810"/>
            <a:ext cx="3347353" cy="461665"/>
          </a:xfrm>
          <a:prstGeom prst="rect">
            <a:avLst/>
          </a:prstGeom>
          <a:noFill/>
        </p:spPr>
        <p:txBody>
          <a:bodyPr wrap="square">
            <a:spAutoFit/>
          </a:bodyPr>
          <a:lstStyle/>
          <a:p>
            <a:r>
              <a:rPr lang="en-GB" sz="1200" i="1" dirty="0">
                <a:latin typeface="Calibri" panose="020F0502020204030204" pitchFamily="34" charset="0"/>
                <a:ea typeface="Calibri" panose="020F0502020204030204" pitchFamily="34" charset="0"/>
                <a:cs typeface="Times New Roman" panose="02020603050405020304" pitchFamily="18" charset="0"/>
              </a:rPr>
              <a:t>Rear View, </a:t>
            </a:r>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BMW I3 module positioning with </a:t>
            </a:r>
          </a:p>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controller (in Pink), And motor (in gold) </a:t>
            </a:r>
            <a:endParaRPr lang="en-GB" sz="1200" dirty="0"/>
          </a:p>
        </p:txBody>
      </p:sp>
      <p:sp>
        <p:nvSpPr>
          <p:cNvPr id="10" name="TextBox 9">
            <a:extLst>
              <a:ext uri="{FF2B5EF4-FFF2-40B4-BE49-F238E27FC236}">
                <a16:creationId xmlns:a16="http://schemas.microsoft.com/office/drawing/2014/main" id="{949161B4-AD9D-370D-75DF-C73A8717829C}"/>
              </a:ext>
            </a:extLst>
          </p:cNvPr>
          <p:cNvSpPr txBox="1"/>
          <p:nvPr/>
        </p:nvSpPr>
        <p:spPr>
          <a:xfrm>
            <a:off x="4499587" y="128721"/>
            <a:ext cx="2609064" cy="923330"/>
          </a:xfrm>
          <a:prstGeom prst="rect">
            <a:avLst/>
          </a:prstGeom>
          <a:noFill/>
        </p:spPr>
        <p:txBody>
          <a:bodyPr wrap="square" rtlCol="0">
            <a:spAutoFit/>
          </a:bodyPr>
          <a:lstStyle/>
          <a:p>
            <a:r>
              <a:rPr lang="en-GB" dirty="0"/>
              <a:t>7 BMW I3 modules,</a:t>
            </a:r>
          </a:p>
          <a:p>
            <a:r>
              <a:rPr lang="en-GB" dirty="0" err="1"/>
              <a:t>Sevcon</a:t>
            </a:r>
            <a:r>
              <a:rPr lang="en-GB" dirty="0"/>
              <a:t> controller (pink) </a:t>
            </a:r>
          </a:p>
          <a:p>
            <a:r>
              <a:rPr lang="en-GB" dirty="0" err="1"/>
              <a:t>Emrax</a:t>
            </a:r>
            <a:r>
              <a:rPr lang="en-GB" dirty="0"/>
              <a:t> 268 motor (gold) </a:t>
            </a:r>
          </a:p>
        </p:txBody>
      </p:sp>
      <p:sp>
        <p:nvSpPr>
          <p:cNvPr id="11" name="TextBox 10">
            <a:extLst>
              <a:ext uri="{FF2B5EF4-FFF2-40B4-BE49-F238E27FC236}">
                <a16:creationId xmlns:a16="http://schemas.microsoft.com/office/drawing/2014/main" id="{0938FF27-BB0E-308A-0A3C-F961D08B6CDC}"/>
              </a:ext>
            </a:extLst>
          </p:cNvPr>
          <p:cNvSpPr txBox="1"/>
          <p:nvPr/>
        </p:nvSpPr>
        <p:spPr>
          <a:xfrm>
            <a:off x="434633" y="1572292"/>
            <a:ext cx="4304516" cy="923330"/>
          </a:xfrm>
          <a:prstGeom prst="rect">
            <a:avLst/>
          </a:prstGeom>
          <a:noFill/>
        </p:spPr>
        <p:txBody>
          <a:bodyPr wrap="square" rtlCol="0">
            <a:spAutoFit/>
          </a:bodyPr>
          <a:lstStyle/>
          <a:p>
            <a:r>
              <a:rPr lang="en-GB" dirty="0"/>
              <a:t>This is the final positioning of the above stated components, 7 modules were decided on to adequately fit the controller. </a:t>
            </a:r>
          </a:p>
        </p:txBody>
      </p:sp>
    </p:spTree>
    <p:extLst>
      <p:ext uri="{BB962C8B-B14F-4D97-AF65-F5344CB8AC3E}">
        <p14:creationId xmlns:p14="http://schemas.microsoft.com/office/powerpoint/2010/main" val="2730719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7E90C-3BF6-AB9C-814A-3863EAF008AE}"/>
              </a:ext>
            </a:extLst>
          </p:cNvPr>
          <p:cNvSpPr>
            <a:spLocks noGrp="1"/>
          </p:cNvSpPr>
          <p:nvPr>
            <p:ph type="title"/>
          </p:nvPr>
        </p:nvSpPr>
        <p:spPr>
          <a:xfrm>
            <a:off x="103043" y="157787"/>
            <a:ext cx="2483140" cy="1107594"/>
          </a:xfrm>
        </p:spPr>
        <p:txBody>
          <a:bodyPr/>
          <a:lstStyle/>
          <a:p>
            <a:r>
              <a:rPr lang="en-GB" u="sng" dirty="0"/>
              <a:t>Cooling </a:t>
            </a:r>
          </a:p>
        </p:txBody>
      </p:sp>
      <p:pic>
        <p:nvPicPr>
          <p:cNvPr id="4" name="Picture 3" descr="Diagram&#10;&#10;Description automatically generated">
            <a:extLst>
              <a:ext uri="{FF2B5EF4-FFF2-40B4-BE49-F238E27FC236}">
                <a16:creationId xmlns:a16="http://schemas.microsoft.com/office/drawing/2014/main" id="{CE778803-1BEB-7D8A-E320-F88EA07282A1}"/>
              </a:ext>
            </a:extLst>
          </p:cNvPr>
          <p:cNvPicPr>
            <a:picLocks noChangeAspect="1"/>
          </p:cNvPicPr>
          <p:nvPr/>
        </p:nvPicPr>
        <p:blipFill rotWithShape="1">
          <a:blip r:embed="rId3">
            <a:extLst>
              <a:ext uri="{28A0092B-C50C-407E-A947-70E740481C1C}">
                <a14:useLocalDpi xmlns:a14="http://schemas.microsoft.com/office/drawing/2010/main" val="0"/>
              </a:ext>
            </a:extLst>
          </a:blip>
          <a:srcRect l="1806" t="11263" r="5029" b="8677"/>
          <a:stretch/>
        </p:blipFill>
        <p:spPr bwMode="auto">
          <a:xfrm>
            <a:off x="6739198" y="55114"/>
            <a:ext cx="5335516" cy="2266713"/>
          </a:xfrm>
          <a:prstGeom prst="rect">
            <a:avLst/>
          </a:prstGeom>
          <a:ln>
            <a:noFill/>
          </a:ln>
          <a:extLst>
            <a:ext uri="{53640926-AAD7-44D8-BBD7-CCE9431645EC}">
              <a14:shadowObscured xmlns:a14="http://schemas.microsoft.com/office/drawing/2010/main"/>
            </a:ext>
          </a:extLst>
        </p:spPr>
      </p:pic>
      <p:sp>
        <p:nvSpPr>
          <p:cNvPr id="5" name="Text Box 57">
            <a:extLst>
              <a:ext uri="{FF2B5EF4-FFF2-40B4-BE49-F238E27FC236}">
                <a16:creationId xmlns:a16="http://schemas.microsoft.com/office/drawing/2014/main" id="{8AC90CD8-CC33-EFD3-B813-BC4DFA59A376}"/>
              </a:ext>
            </a:extLst>
          </p:cNvPr>
          <p:cNvSpPr txBox="1"/>
          <p:nvPr/>
        </p:nvSpPr>
        <p:spPr>
          <a:xfrm>
            <a:off x="7890527" y="2301777"/>
            <a:ext cx="3032858" cy="288925"/>
          </a:xfrm>
          <a:prstGeom prst="rect">
            <a:avLst/>
          </a:prstGeom>
          <a:noFill/>
        </p:spPr>
        <p:txBody>
          <a:bodyPr wrap="square" rtlCol="0">
            <a:noAutofit/>
          </a:bodyPr>
          <a:lstStyle/>
          <a:p>
            <a:pPr algn="ctr">
              <a:spcAft>
                <a:spcPts val="800"/>
              </a:spcAft>
            </a:pPr>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 flow chart explaining the cooling requirements.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C1348A5-CC70-08A1-A180-089D7B1E528A}"/>
              </a:ext>
            </a:extLst>
          </p:cNvPr>
          <p:cNvSpPr txBox="1"/>
          <p:nvPr/>
        </p:nvSpPr>
        <p:spPr>
          <a:xfrm>
            <a:off x="461638" y="1211504"/>
            <a:ext cx="5353235" cy="369332"/>
          </a:xfrm>
          <a:prstGeom prst="rect">
            <a:avLst/>
          </a:prstGeom>
          <a:noFill/>
        </p:spPr>
        <p:txBody>
          <a:bodyPr wrap="square" rtlCol="0">
            <a:spAutoFit/>
          </a:bodyPr>
          <a:lstStyle/>
          <a:p>
            <a:r>
              <a:rPr lang="en-GB" dirty="0"/>
              <a:t>Total of 21.6 L/m of cooling required </a:t>
            </a:r>
          </a:p>
        </p:txBody>
      </p:sp>
      <p:sp>
        <p:nvSpPr>
          <p:cNvPr id="8" name="TextBox 7">
            <a:extLst>
              <a:ext uri="{FF2B5EF4-FFF2-40B4-BE49-F238E27FC236}">
                <a16:creationId xmlns:a16="http://schemas.microsoft.com/office/drawing/2014/main" id="{ACABE693-4898-6DDB-389A-017AD6BBB446}"/>
              </a:ext>
            </a:extLst>
          </p:cNvPr>
          <p:cNvSpPr txBox="1"/>
          <p:nvPr/>
        </p:nvSpPr>
        <p:spPr>
          <a:xfrm>
            <a:off x="461639" y="1896291"/>
            <a:ext cx="6205490" cy="1477328"/>
          </a:xfrm>
          <a:prstGeom prst="rect">
            <a:avLst/>
          </a:prstGeom>
          <a:noFill/>
        </p:spPr>
        <p:txBody>
          <a:bodyPr wrap="square">
            <a:spAutoFit/>
          </a:bodyPr>
          <a:lstStyle/>
          <a:p>
            <a:r>
              <a:rPr lang="en-GB" sz="1800" dirty="0">
                <a:effectLst/>
                <a:ea typeface="Calibri" panose="020F0502020204030204" pitchFamily="34" charset="0"/>
              </a:rPr>
              <a:t>An adequate water pump system was investigated in order to produce the 21.6L/m of cooling required. </a:t>
            </a:r>
          </a:p>
          <a:p>
            <a:r>
              <a:rPr lang="en-GB" sz="1800" dirty="0">
                <a:effectLst/>
                <a:ea typeface="Calibri" panose="020F0502020204030204" pitchFamily="34" charset="0"/>
              </a:rPr>
              <a:t>Using the table below it was decided that the best form of water pump would be that of a motorbike between 500cc and 1000cc as it possesses a flow rate of 23L/m.</a:t>
            </a:r>
            <a:endParaRPr lang="en-GB" dirty="0"/>
          </a:p>
        </p:txBody>
      </p:sp>
      <p:pic>
        <p:nvPicPr>
          <p:cNvPr id="9" name="Picture 8" descr="Davies Craig EBP15 Electric Water / Booster Pump Kit Size Chart">
            <a:extLst>
              <a:ext uri="{FF2B5EF4-FFF2-40B4-BE49-F238E27FC236}">
                <a16:creationId xmlns:a16="http://schemas.microsoft.com/office/drawing/2014/main" id="{3C527BFD-ED34-1AB7-CA76-E30924193CC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946" b="30878"/>
          <a:stretch/>
        </p:blipFill>
        <p:spPr bwMode="auto">
          <a:xfrm>
            <a:off x="7802628" y="2981487"/>
            <a:ext cx="3208655" cy="3254375"/>
          </a:xfrm>
          <a:prstGeom prst="rect">
            <a:avLst/>
          </a:prstGeom>
          <a:noFill/>
          <a:ln>
            <a:noFill/>
          </a:ln>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10684E13-5F5F-32FC-F8D0-B371E81E3B55}"/>
              </a:ext>
            </a:extLst>
          </p:cNvPr>
          <p:cNvSpPr txBox="1"/>
          <p:nvPr/>
        </p:nvSpPr>
        <p:spPr>
          <a:xfrm>
            <a:off x="7185318" y="6235862"/>
            <a:ext cx="4443274" cy="430887"/>
          </a:xfrm>
          <a:prstGeom prst="rect">
            <a:avLst/>
          </a:prstGeom>
          <a:noFill/>
        </p:spPr>
        <p:txBody>
          <a:bodyPr wrap="square">
            <a:spAutoFit/>
          </a:bodyPr>
          <a:lstStyle/>
          <a:p>
            <a:r>
              <a:rPr lang="en-GB" sz="1100" i="1" kern="1200" dirty="0">
                <a:effectLst/>
                <a:latin typeface="Calibri" panose="020F0502020204030204" pitchFamily="34" charset="0"/>
                <a:ea typeface="Calibri" panose="020F0502020204030204" pitchFamily="34" charset="0"/>
                <a:cs typeface="Times New Roman" panose="02020603050405020304" pitchFamily="18" charset="0"/>
              </a:rPr>
              <a:t>Table of water pump options: </a:t>
            </a:r>
            <a:r>
              <a:rPr lang="en-GB" sz="1100" i="1" u="sng" kern="1200" dirty="0">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https://www.demon-tweeks.com/uk/davies-craig-ewp80-electric-water-pump-dcp8005/</a:t>
            </a:r>
            <a:endParaRPr lang="en-GB" sz="1100" dirty="0"/>
          </a:p>
        </p:txBody>
      </p:sp>
      <p:pic>
        <p:nvPicPr>
          <p:cNvPr id="13" name="Picture 12">
            <a:extLst>
              <a:ext uri="{FF2B5EF4-FFF2-40B4-BE49-F238E27FC236}">
                <a16:creationId xmlns:a16="http://schemas.microsoft.com/office/drawing/2014/main" id="{30F0B01B-8BFC-3BFA-0B32-EDC9B14DBE7F}"/>
              </a:ext>
            </a:extLst>
          </p:cNvPr>
          <p:cNvPicPr>
            <a:picLocks noChangeAspect="1"/>
          </p:cNvPicPr>
          <p:nvPr/>
        </p:nvPicPr>
        <p:blipFill>
          <a:blip r:embed="rId6"/>
          <a:stretch>
            <a:fillRect/>
          </a:stretch>
        </p:blipFill>
        <p:spPr>
          <a:xfrm>
            <a:off x="1378935" y="3619218"/>
            <a:ext cx="2414495" cy="2994553"/>
          </a:xfrm>
          <a:prstGeom prst="rect">
            <a:avLst/>
          </a:prstGeom>
        </p:spPr>
      </p:pic>
      <p:sp>
        <p:nvSpPr>
          <p:cNvPr id="17" name="TextBox 16">
            <a:extLst>
              <a:ext uri="{FF2B5EF4-FFF2-40B4-BE49-F238E27FC236}">
                <a16:creationId xmlns:a16="http://schemas.microsoft.com/office/drawing/2014/main" id="{47228906-ECFB-2132-2EC7-68578BC3C671}"/>
              </a:ext>
            </a:extLst>
          </p:cNvPr>
          <p:cNvSpPr txBox="1"/>
          <p:nvPr/>
        </p:nvSpPr>
        <p:spPr>
          <a:xfrm>
            <a:off x="3879310" y="4700995"/>
            <a:ext cx="2286789" cy="830997"/>
          </a:xfrm>
          <a:prstGeom prst="rect">
            <a:avLst/>
          </a:prstGeom>
          <a:noFill/>
        </p:spPr>
        <p:txBody>
          <a:bodyPr wrap="square">
            <a:spAutoFit/>
          </a:bodyPr>
          <a:lstStyle/>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The chosen water pump EBP23:</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p>
          <a:p>
            <a:r>
              <a:rPr lang="en-GB" sz="1200" i="1" u="sng" kern="1200" dirty="0">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https://daviescraig.com.au/product/ebp23-electric-booster-pump-kit-12v-9050</a:t>
            </a:r>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p>
        </p:txBody>
      </p:sp>
    </p:spTree>
    <p:extLst>
      <p:ext uri="{BB962C8B-B14F-4D97-AF65-F5344CB8AC3E}">
        <p14:creationId xmlns:p14="http://schemas.microsoft.com/office/powerpoint/2010/main" val="38742880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48DBA-E543-5535-8661-4089D376200A}"/>
              </a:ext>
            </a:extLst>
          </p:cNvPr>
          <p:cNvSpPr>
            <a:spLocks noGrp="1"/>
          </p:cNvSpPr>
          <p:nvPr>
            <p:ph type="title"/>
          </p:nvPr>
        </p:nvSpPr>
        <p:spPr>
          <a:xfrm>
            <a:off x="0" y="0"/>
            <a:ext cx="4083727" cy="1074198"/>
          </a:xfrm>
        </p:spPr>
        <p:txBody>
          <a:bodyPr>
            <a:normAutofit/>
          </a:bodyPr>
          <a:lstStyle/>
          <a:p>
            <a:r>
              <a:rPr lang="en-GB" sz="4400" u="sng" dirty="0"/>
              <a:t>Radiator sizing </a:t>
            </a:r>
          </a:p>
        </p:txBody>
      </p:sp>
      <p:sp>
        <p:nvSpPr>
          <p:cNvPr id="3" name="Content Placeholder 2">
            <a:extLst>
              <a:ext uri="{FF2B5EF4-FFF2-40B4-BE49-F238E27FC236}">
                <a16:creationId xmlns:a16="http://schemas.microsoft.com/office/drawing/2014/main" id="{DE3982DC-2C34-E20F-27D5-6F20B08256B3}"/>
              </a:ext>
            </a:extLst>
          </p:cNvPr>
          <p:cNvSpPr>
            <a:spLocks noGrp="1"/>
          </p:cNvSpPr>
          <p:nvPr>
            <p:ph idx="1"/>
          </p:nvPr>
        </p:nvSpPr>
        <p:spPr>
          <a:xfrm>
            <a:off x="84964" y="1201453"/>
            <a:ext cx="5667766" cy="4455093"/>
          </a:xfrm>
        </p:spPr>
        <p:txBody>
          <a:bodyPr>
            <a:normAutofit fontScale="55000" lnSpcReduction="20000"/>
          </a:bodyPr>
          <a:lstStyle/>
          <a:p>
            <a:pPr algn="l">
              <a:lnSpc>
                <a:spcPct val="150000"/>
              </a:lnSpc>
              <a:spcAft>
                <a:spcPts val="800"/>
              </a:spcAft>
            </a:pPr>
            <a:r>
              <a:rPr lang="en-GB" sz="2800" dirty="0">
                <a:solidFill>
                  <a:schemeClr val="tx1"/>
                </a:solidFill>
                <a:effectLst/>
                <a:ea typeface="Calibri" panose="020F0502020204030204" pitchFamily="34" charset="0"/>
                <a:cs typeface="Times New Roman" panose="02020603050405020304" pitchFamily="18" charset="0"/>
              </a:rPr>
              <a:t>Using the following equation, the heat loss, or energy a second, or power loss from the coolant due to temperature change can be calculated: </a:t>
            </a:r>
          </a:p>
          <a:p>
            <a:pPr algn="l">
              <a:spcAft>
                <a:spcPts val="800"/>
              </a:spcAft>
            </a:pPr>
            <a:r>
              <a:rPr lang="en-GB" sz="2800" dirty="0">
                <a:solidFill>
                  <a:schemeClr val="tx1"/>
                </a:solidFill>
                <a:effectLst/>
                <a:ea typeface="Calibri" panose="020F0502020204030204" pitchFamily="34" charset="0"/>
                <a:cs typeface="Calibri" panose="020F0502020204030204" pitchFamily="34" charset="0"/>
              </a:rPr>
              <a:t>Q</a:t>
            </a:r>
            <a:r>
              <a:rPr lang="en-GB" sz="2800" dirty="0">
                <a:solidFill>
                  <a:schemeClr val="tx1"/>
                </a:solidFill>
                <a:effectLst/>
                <a:ea typeface="Calibri" panose="020F0502020204030204" pitchFamily="34" charset="0"/>
                <a:cs typeface="Times New Roman" panose="02020603050405020304" pitchFamily="18" charset="0"/>
              </a:rPr>
              <a:t> = </a:t>
            </a:r>
            <a:r>
              <a:rPr lang="en-GB" sz="2800" dirty="0">
                <a:solidFill>
                  <a:schemeClr val="tx1"/>
                </a:solidFill>
                <a:effectLst/>
                <a:ea typeface="Calibri" panose="020F0502020204030204" pitchFamily="34" charset="0"/>
                <a:cs typeface="Cambria Math" panose="02040503050406030204" pitchFamily="18" charset="0"/>
              </a:rPr>
              <a:t>𝑚</a:t>
            </a:r>
            <a:r>
              <a:rPr lang="en-GB" sz="2800" dirty="0">
                <a:solidFill>
                  <a:schemeClr val="tx1"/>
                </a:solidFill>
                <a:effectLst/>
                <a:ea typeface="Calibri" panose="020F0502020204030204" pitchFamily="34" charset="0"/>
                <a:cs typeface="Calibri" panose="020F0502020204030204" pitchFamily="34" charset="0"/>
              </a:rPr>
              <a:t>̇</a:t>
            </a:r>
            <a:r>
              <a:rPr lang="en-GB" sz="2800" dirty="0">
                <a:solidFill>
                  <a:schemeClr val="tx1"/>
                </a:solidFill>
                <a:effectLst/>
                <a:ea typeface="Calibri" panose="020F0502020204030204" pitchFamily="34" charset="0"/>
                <a:cs typeface="Times New Roman" panose="02020603050405020304" pitchFamily="18" charset="0"/>
              </a:rPr>
              <a:t> </a:t>
            </a:r>
            <a:r>
              <a:rPr lang="en-GB" sz="2800" dirty="0">
                <a:solidFill>
                  <a:schemeClr val="tx1"/>
                </a:solidFill>
                <a:effectLst/>
                <a:ea typeface="Calibri" panose="020F0502020204030204" pitchFamily="34" charset="0"/>
                <a:cs typeface="Cambria Math" panose="02040503050406030204" pitchFamily="18" charset="0"/>
              </a:rPr>
              <a:t>𝑐</a:t>
            </a:r>
            <a:r>
              <a:rPr lang="en-GB" sz="2800" dirty="0">
                <a:solidFill>
                  <a:schemeClr val="tx1"/>
                </a:solidFill>
                <a:effectLst/>
                <a:ea typeface="Calibri" panose="020F0502020204030204" pitchFamily="34" charset="0"/>
                <a:cs typeface="Times New Roman" panose="02020603050405020304" pitchFamily="18" charset="0"/>
              </a:rPr>
              <a:t> Δ</a:t>
            </a:r>
            <a:r>
              <a:rPr lang="en-GB" sz="2800" dirty="0">
                <a:solidFill>
                  <a:schemeClr val="tx1"/>
                </a:solidFill>
                <a:effectLst/>
                <a:ea typeface="Calibri" panose="020F0502020204030204" pitchFamily="34" charset="0"/>
                <a:cs typeface="Tahoma" panose="020B0604030504040204" pitchFamily="34" charset="0"/>
              </a:rPr>
              <a:t>T </a:t>
            </a:r>
            <a:endParaRPr lang="en-GB" sz="2800" dirty="0">
              <a:solidFill>
                <a:schemeClr val="tx1"/>
              </a:solidFill>
              <a:effectLst/>
              <a:ea typeface="Calibri" panose="020F0502020204030204" pitchFamily="34" charset="0"/>
              <a:cs typeface="Times New Roman" panose="02020603050405020304" pitchFamily="18" charset="0"/>
            </a:endParaRPr>
          </a:p>
          <a:p>
            <a:pPr algn="l">
              <a:spcAft>
                <a:spcPts val="800"/>
              </a:spcAft>
            </a:pPr>
            <a:r>
              <a:rPr lang="en-GB" sz="2800" dirty="0">
                <a:solidFill>
                  <a:schemeClr val="tx1"/>
                </a:solidFill>
                <a:effectLst/>
                <a:ea typeface="Calibri" panose="020F0502020204030204" pitchFamily="34" charset="0"/>
                <a:cs typeface="Calibri" panose="020F0502020204030204" pitchFamily="34" charset="0"/>
              </a:rPr>
              <a:t>Q</a:t>
            </a:r>
            <a:r>
              <a:rPr lang="en-GB" sz="2800" dirty="0">
                <a:solidFill>
                  <a:schemeClr val="tx1"/>
                </a:solidFill>
                <a:effectLst/>
                <a:ea typeface="Calibri" panose="020F0502020204030204" pitchFamily="34" charset="0"/>
                <a:cs typeface="Times New Roman" panose="02020603050405020304" pitchFamily="18" charset="0"/>
              </a:rPr>
              <a:t> = </a:t>
            </a:r>
            <a:r>
              <a:rPr lang="en-GB" sz="2800" dirty="0">
                <a:solidFill>
                  <a:schemeClr val="tx1"/>
                </a:solidFill>
                <a:effectLst/>
                <a:ea typeface="Calibri" panose="020F0502020204030204" pitchFamily="34" charset="0"/>
                <a:cs typeface="Cambria Math" panose="02040503050406030204" pitchFamily="18" charset="0"/>
              </a:rPr>
              <a:t>0.1</a:t>
            </a:r>
            <a:r>
              <a:rPr lang="en-GB" sz="2800" dirty="0">
                <a:solidFill>
                  <a:schemeClr val="tx1"/>
                </a:solidFill>
                <a:effectLst/>
                <a:ea typeface="Calibri" panose="020F0502020204030204" pitchFamily="34" charset="0"/>
                <a:cs typeface="Times New Roman" panose="02020603050405020304" pitchFamily="18" charset="0"/>
              </a:rPr>
              <a:t>*4.200*(60-40)</a:t>
            </a:r>
          </a:p>
          <a:p>
            <a:pPr algn="l">
              <a:spcAft>
                <a:spcPts val="800"/>
              </a:spcAft>
            </a:pPr>
            <a:r>
              <a:rPr lang="en-GB" sz="2800" dirty="0">
                <a:solidFill>
                  <a:schemeClr val="tx1"/>
                </a:solidFill>
                <a:effectLst/>
                <a:ea typeface="Calibri" panose="020F0502020204030204" pitchFamily="34" charset="0"/>
                <a:cs typeface="Calibri" panose="020F0502020204030204" pitchFamily="34" charset="0"/>
              </a:rPr>
              <a:t>Q</a:t>
            </a:r>
            <a:r>
              <a:rPr lang="en-GB" sz="2800" dirty="0">
                <a:solidFill>
                  <a:schemeClr val="tx1"/>
                </a:solidFill>
                <a:effectLst/>
                <a:ea typeface="Calibri" panose="020F0502020204030204" pitchFamily="34" charset="0"/>
                <a:cs typeface="Times New Roman" panose="02020603050405020304" pitchFamily="18" charset="0"/>
              </a:rPr>
              <a:t> = </a:t>
            </a:r>
            <a:r>
              <a:rPr lang="en-GB" sz="2800" dirty="0">
                <a:solidFill>
                  <a:schemeClr val="tx1"/>
                </a:solidFill>
                <a:effectLst/>
                <a:ea typeface="Calibri" panose="020F0502020204030204" pitchFamily="34" charset="0"/>
                <a:cs typeface="Tahoma" panose="020B0604030504040204" pitchFamily="34" charset="0"/>
              </a:rPr>
              <a:t>0.1</a:t>
            </a:r>
            <a:r>
              <a:rPr lang="en-GB" sz="2800" dirty="0">
                <a:solidFill>
                  <a:schemeClr val="tx1"/>
                </a:solidFill>
                <a:effectLst/>
                <a:ea typeface="Calibri" panose="020F0502020204030204" pitchFamily="34" charset="0"/>
                <a:cs typeface="Times New Roman" panose="02020603050405020304" pitchFamily="18" charset="0"/>
              </a:rPr>
              <a:t>*4.200*20</a:t>
            </a:r>
          </a:p>
          <a:p>
            <a:pPr algn="l">
              <a:spcAft>
                <a:spcPts val="800"/>
              </a:spcAft>
            </a:pPr>
            <a:r>
              <a:rPr lang="en-GB" sz="2800" dirty="0">
                <a:solidFill>
                  <a:schemeClr val="tx1"/>
                </a:solidFill>
                <a:effectLst/>
                <a:ea typeface="Calibri" panose="020F0502020204030204" pitchFamily="34" charset="0"/>
                <a:cs typeface="Calibri" panose="020F0502020204030204" pitchFamily="34" charset="0"/>
              </a:rPr>
              <a:t>Q</a:t>
            </a:r>
            <a:r>
              <a:rPr lang="en-GB" sz="2800" dirty="0">
                <a:solidFill>
                  <a:schemeClr val="tx1"/>
                </a:solidFill>
                <a:effectLst/>
                <a:ea typeface="Calibri" panose="020F0502020204030204" pitchFamily="34" charset="0"/>
                <a:cs typeface="Times New Roman" panose="02020603050405020304" pitchFamily="18" charset="0"/>
              </a:rPr>
              <a:t> = 8400W or 8.5kW (transferred to the air) </a:t>
            </a:r>
          </a:p>
          <a:p>
            <a:pPr algn="l">
              <a:spcAft>
                <a:spcPts val="800"/>
              </a:spcAft>
            </a:pPr>
            <a:r>
              <a:rPr lang="en-GB" sz="2800" dirty="0">
                <a:solidFill>
                  <a:schemeClr val="tx1"/>
                </a:solidFill>
                <a:effectLst/>
                <a:ea typeface="Calibri" panose="020F0502020204030204" pitchFamily="34" charset="0"/>
                <a:cs typeface="Times New Roman" panose="02020603050405020304" pitchFamily="18" charset="0"/>
              </a:rPr>
              <a:t>8.5 kW *3 (heat lost through a motorcycle radiator 30%) = 25.5kW = 34.2hp </a:t>
            </a:r>
          </a:p>
          <a:p>
            <a:pPr algn="l">
              <a:lnSpc>
                <a:spcPct val="150000"/>
              </a:lnSpc>
              <a:spcAft>
                <a:spcPts val="800"/>
              </a:spcAft>
            </a:pPr>
            <a:r>
              <a:rPr lang="en-GB" sz="3300" dirty="0">
                <a:effectLst/>
                <a:ea typeface="Calibri" panose="020F0502020204030204" pitchFamily="34" charset="0"/>
                <a:cs typeface="Calibri" panose="020F0502020204030204" pitchFamily="34" charset="0"/>
              </a:rPr>
              <a:t>With this information an appropriate radiator for a vehicle/motorcycle of around 35hp was researched.  </a:t>
            </a:r>
            <a:endParaRPr lang="en-GB" sz="3300" dirty="0">
              <a:effectLst/>
              <a:ea typeface="Calibri" panose="020F0502020204030204" pitchFamily="34" charset="0"/>
              <a:cs typeface="Times New Roman" panose="02020603050405020304" pitchFamily="18" charset="0"/>
            </a:endParaRPr>
          </a:p>
          <a:p>
            <a:endParaRPr lang="en-GB" dirty="0">
              <a:solidFill>
                <a:schemeClr val="tx1"/>
              </a:solidFill>
            </a:endParaRPr>
          </a:p>
        </p:txBody>
      </p:sp>
      <p:sp>
        <p:nvSpPr>
          <p:cNvPr id="5" name="TextBox 4">
            <a:extLst>
              <a:ext uri="{FF2B5EF4-FFF2-40B4-BE49-F238E27FC236}">
                <a16:creationId xmlns:a16="http://schemas.microsoft.com/office/drawing/2014/main" id="{1F202070-87D0-D6ED-3F26-61407CA6DFF2}"/>
              </a:ext>
            </a:extLst>
          </p:cNvPr>
          <p:cNvSpPr txBox="1"/>
          <p:nvPr/>
        </p:nvSpPr>
        <p:spPr>
          <a:xfrm>
            <a:off x="7018423" y="1201453"/>
            <a:ext cx="5173577" cy="2821285"/>
          </a:xfrm>
          <a:prstGeom prst="rect">
            <a:avLst/>
          </a:prstGeom>
          <a:noFill/>
        </p:spPr>
        <p:txBody>
          <a:bodyPr wrap="square">
            <a:spAutoFit/>
          </a:bodyPr>
          <a:lstStyle/>
          <a:p>
            <a:pPr algn="just">
              <a:spcAft>
                <a:spcPts val="800"/>
              </a:spcAft>
            </a:pPr>
            <a:r>
              <a:rPr lang="en-GB" sz="1600" b="1" i="1" dirty="0">
                <a:solidFill>
                  <a:schemeClr val="tx1"/>
                </a:solidFill>
                <a:effectLst/>
                <a:ea typeface="Calibri" panose="020F0502020204030204" pitchFamily="34" charset="0"/>
                <a:cs typeface="Times New Roman" panose="02020603050405020304" pitchFamily="18" charset="0"/>
              </a:rPr>
              <a:t>Appropriate </a:t>
            </a:r>
            <a:r>
              <a:rPr lang="en-GB" sz="1600" b="1" i="1" dirty="0">
                <a:ea typeface="Calibri" panose="020F0502020204030204" pitchFamily="34" charset="0"/>
                <a:cs typeface="Times New Roman" panose="02020603050405020304" pitchFamily="18" charset="0"/>
              </a:rPr>
              <a:t>Data: </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Specific heat capacity of water – </a:t>
            </a:r>
            <a:r>
              <a:rPr lang="en-GB" sz="1200" i="1" dirty="0">
                <a:solidFill>
                  <a:schemeClr val="tx1"/>
                </a:solidFill>
                <a:effectLst/>
                <a:ea typeface="Calibri" panose="020F0502020204030204" pitchFamily="34" charset="0"/>
                <a:cs typeface="Times New Roman" panose="02020603050405020304" pitchFamily="18" charset="0"/>
              </a:rPr>
              <a:t>4,200</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Coolant mass flow rate – </a:t>
            </a:r>
            <a:r>
              <a:rPr lang="en-GB" sz="1200" i="1" dirty="0">
                <a:solidFill>
                  <a:schemeClr val="tx1"/>
                </a:solidFill>
                <a:effectLst/>
                <a:ea typeface="Calibri" panose="020F0502020204030204" pitchFamily="34" charset="0"/>
                <a:cs typeface="Times New Roman" panose="02020603050405020304" pitchFamily="18" charset="0"/>
              </a:rPr>
              <a:t>0.1 kg s</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Coolant temperature leaving the controller – </a:t>
            </a:r>
            <a:r>
              <a:rPr lang="en-GB" sz="1200" i="1" dirty="0">
                <a:solidFill>
                  <a:schemeClr val="tx1"/>
                </a:solidFill>
                <a:effectLst/>
                <a:ea typeface="Calibri" panose="020F0502020204030204" pitchFamily="34" charset="0"/>
                <a:cs typeface="Times New Roman" panose="02020603050405020304" pitchFamily="18" charset="0"/>
              </a:rPr>
              <a:t>60°C </a:t>
            </a:r>
            <a:r>
              <a:rPr lang="en-GB" sz="1200" i="1" dirty="0">
                <a:solidFill>
                  <a:srgbClr val="FF0000"/>
                </a:solidFill>
                <a:effectLst/>
                <a:ea typeface="Calibri" panose="020F0502020204030204" pitchFamily="34" charset="0"/>
                <a:cs typeface="Times New Roman" panose="02020603050405020304" pitchFamily="18" charset="0"/>
              </a:rPr>
              <a:t>(333k)</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 Coolant temperature needed back into the battery - </a:t>
            </a:r>
            <a:r>
              <a:rPr lang="en-GB" sz="1200" i="1" dirty="0">
                <a:solidFill>
                  <a:schemeClr val="tx1"/>
                </a:solidFill>
                <a:effectLst/>
                <a:ea typeface="Calibri" panose="020F0502020204030204" pitchFamily="34" charset="0"/>
                <a:cs typeface="Times New Roman" panose="02020603050405020304" pitchFamily="18" charset="0"/>
              </a:rPr>
              <a:t>40°C </a:t>
            </a:r>
            <a:r>
              <a:rPr lang="en-GB" sz="1200" i="1" dirty="0">
                <a:solidFill>
                  <a:srgbClr val="FF0000"/>
                </a:solidFill>
                <a:effectLst/>
                <a:ea typeface="Calibri" panose="020F0502020204030204" pitchFamily="34" charset="0"/>
                <a:cs typeface="Times New Roman" panose="02020603050405020304" pitchFamily="18" charset="0"/>
              </a:rPr>
              <a:t>(313k)</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Air flow through radiator at average speed – Mass air flow rate = </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V*A*</a:t>
            </a:r>
            <a:r>
              <a:rPr lang="en-GB" sz="1200" dirty="0">
                <a:solidFill>
                  <a:schemeClr val="tx1"/>
                </a:solidFill>
                <a:effectLst/>
                <a:ea typeface="Calibri" panose="020F0502020204030204" pitchFamily="34" charset="0"/>
                <a:cs typeface="Calibri" panose="020F0502020204030204" pitchFamily="34" charset="0"/>
              </a:rPr>
              <a:t>ρ= 40m/s*0.011 (frontal area of the airbox) *1.293kgm³ = 0.65 rounded to </a:t>
            </a:r>
            <a:r>
              <a:rPr lang="en-GB" sz="1200" i="1" dirty="0">
                <a:solidFill>
                  <a:schemeClr val="tx1"/>
                </a:solidFill>
                <a:effectLst/>
                <a:ea typeface="Calibri" panose="020F0502020204030204" pitchFamily="34" charset="0"/>
                <a:cs typeface="Times New Roman" panose="02020603050405020304" pitchFamily="18" charset="0"/>
              </a:rPr>
              <a:t>0.70 kg s </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Ambient air temperature - </a:t>
            </a:r>
            <a:r>
              <a:rPr lang="en-GB" sz="1200" i="1" dirty="0">
                <a:solidFill>
                  <a:schemeClr val="tx1"/>
                </a:solidFill>
                <a:effectLst/>
                <a:ea typeface="Calibri" panose="020F0502020204030204" pitchFamily="34" charset="0"/>
                <a:cs typeface="Times New Roman" panose="02020603050405020304" pitchFamily="18" charset="0"/>
              </a:rPr>
              <a:t>20°C </a:t>
            </a:r>
            <a:r>
              <a:rPr lang="en-GB" sz="1200" i="1" dirty="0">
                <a:solidFill>
                  <a:srgbClr val="FF0000"/>
                </a:solidFill>
                <a:effectLst/>
                <a:ea typeface="Calibri" panose="020F0502020204030204" pitchFamily="34" charset="0"/>
                <a:cs typeface="Times New Roman" panose="02020603050405020304" pitchFamily="18" charset="0"/>
              </a:rPr>
              <a:t>(293k) </a:t>
            </a:r>
          </a:p>
          <a:p>
            <a:pPr algn="just">
              <a:spcAft>
                <a:spcPts val="800"/>
              </a:spcAft>
            </a:pPr>
            <a:r>
              <a:rPr lang="en-GB" sz="1200" dirty="0">
                <a:solidFill>
                  <a:schemeClr val="tx1"/>
                </a:solidFill>
                <a:effectLst/>
                <a:ea typeface="Calibri" panose="020F0502020204030204" pitchFamily="34" charset="0"/>
                <a:cs typeface="Times New Roman" panose="02020603050405020304" pitchFamily="18" charset="0"/>
              </a:rPr>
              <a:t>Overall heat transfer coefficient – </a:t>
            </a:r>
            <a:r>
              <a:rPr lang="en-GB" sz="1200" i="1" dirty="0">
                <a:solidFill>
                  <a:schemeClr val="tx1"/>
                </a:solidFill>
                <a:effectLst/>
                <a:ea typeface="Calibri" panose="020F0502020204030204" pitchFamily="34" charset="0"/>
                <a:cs typeface="Times New Roman" panose="02020603050405020304" pitchFamily="18" charset="0"/>
              </a:rPr>
              <a:t>300 W m-2 K </a:t>
            </a:r>
          </a:p>
        </p:txBody>
      </p:sp>
    </p:spTree>
    <p:extLst>
      <p:ext uri="{BB962C8B-B14F-4D97-AF65-F5344CB8AC3E}">
        <p14:creationId xmlns:p14="http://schemas.microsoft.com/office/powerpoint/2010/main" val="2158752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48DBA-E543-5535-8661-4089D376200A}"/>
              </a:ext>
            </a:extLst>
          </p:cNvPr>
          <p:cNvSpPr>
            <a:spLocks noGrp="1"/>
          </p:cNvSpPr>
          <p:nvPr>
            <p:ph type="title"/>
          </p:nvPr>
        </p:nvSpPr>
        <p:spPr>
          <a:xfrm>
            <a:off x="0" y="0"/>
            <a:ext cx="4083727" cy="1074198"/>
          </a:xfrm>
        </p:spPr>
        <p:txBody>
          <a:bodyPr>
            <a:normAutofit/>
          </a:bodyPr>
          <a:lstStyle/>
          <a:p>
            <a:r>
              <a:rPr lang="en-GB" sz="4400" u="sng" dirty="0"/>
              <a:t>Radiator sizing </a:t>
            </a:r>
          </a:p>
        </p:txBody>
      </p:sp>
      <p:sp>
        <p:nvSpPr>
          <p:cNvPr id="8" name="TextBox 7">
            <a:extLst>
              <a:ext uri="{FF2B5EF4-FFF2-40B4-BE49-F238E27FC236}">
                <a16:creationId xmlns:a16="http://schemas.microsoft.com/office/drawing/2014/main" id="{59E036DD-0B34-83A9-CAED-265B85CD802D}"/>
              </a:ext>
            </a:extLst>
          </p:cNvPr>
          <p:cNvSpPr txBox="1"/>
          <p:nvPr/>
        </p:nvSpPr>
        <p:spPr>
          <a:xfrm>
            <a:off x="82118" y="1237070"/>
            <a:ext cx="6218808" cy="923330"/>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rPr>
              <a:t>The Honda CRF250R was chosen as it produces 37 hp as seen in the graph below, and components are readily available for this motorcycle.</a:t>
            </a:r>
            <a:endParaRPr lang="en-GB" dirty="0"/>
          </a:p>
        </p:txBody>
      </p:sp>
      <p:pic>
        <p:nvPicPr>
          <p:cNvPr id="9" name="Picture 8" descr="Chart, line chart&#10;&#10;Description automatically generated">
            <a:extLst>
              <a:ext uri="{FF2B5EF4-FFF2-40B4-BE49-F238E27FC236}">
                <a16:creationId xmlns:a16="http://schemas.microsoft.com/office/drawing/2014/main" id="{CB106DB9-D84A-111A-4A9F-A834ECF5FF4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118" y="2233015"/>
            <a:ext cx="5508423" cy="3099956"/>
          </a:xfrm>
          <a:prstGeom prst="rect">
            <a:avLst/>
          </a:prstGeom>
          <a:noFill/>
          <a:ln>
            <a:noFill/>
          </a:ln>
        </p:spPr>
      </p:pic>
      <p:sp>
        <p:nvSpPr>
          <p:cNvPr id="11" name="TextBox 10">
            <a:extLst>
              <a:ext uri="{FF2B5EF4-FFF2-40B4-BE49-F238E27FC236}">
                <a16:creationId xmlns:a16="http://schemas.microsoft.com/office/drawing/2014/main" id="{5F2CB289-FB6B-46D4-B26E-70A47612970C}"/>
              </a:ext>
            </a:extLst>
          </p:cNvPr>
          <p:cNvSpPr txBox="1"/>
          <p:nvPr/>
        </p:nvSpPr>
        <p:spPr>
          <a:xfrm>
            <a:off x="82118" y="5423395"/>
            <a:ext cx="3237996" cy="1015663"/>
          </a:xfrm>
          <a:prstGeom prst="rect">
            <a:avLst/>
          </a:prstGeom>
          <a:noFill/>
        </p:spPr>
        <p:txBody>
          <a:bodyPr wrap="square">
            <a:spAutoFit/>
          </a:bodyPr>
          <a:lstStyle/>
          <a:p>
            <a:r>
              <a:rPr lang="en-GB" sz="1200" i="1" dirty="0">
                <a:latin typeface="Calibri" panose="020F0502020204030204" pitchFamily="34" charset="0"/>
                <a:ea typeface="Calibri" panose="020F0502020204030204" pitchFamily="34" charset="0"/>
                <a:cs typeface="Times New Roman" panose="02020603050405020304" pitchFamily="18" charset="0"/>
              </a:rPr>
              <a:t>G</a:t>
            </a:r>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raph showing engine hp versus rpm CRF250R:</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u="sng" kern="12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https://www.dirtrider.com/story/tests/honda-crf250r-dyno-test-2022/#:~:text=With%2037.6%20hp%20and%2018.1,peak%20than%20the%20%2721%20model</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p>
        </p:txBody>
      </p:sp>
      <p:pic>
        <p:nvPicPr>
          <p:cNvPr id="14" name="Picture 13" descr="Braced Aluminium Dirt Bike Radiator, fits Honda CRF250R 2010-2013">
            <a:extLst>
              <a:ext uri="{FF2B5EF4-FFF2-40B4-BE49-F238E27FC236}">
                <a16:creationId xmlns:a16="http://schemas.microsoft.com/office/drawing/2014/main" id="{48523E6D-02D3-EF4A-8404-409F5E23082E}"/>
              </a:ext>
            </a:extLst>
          </p:cNvPr>
          <p:cNvPicPr>
            <a:picLocks noChangeAspect="1"/>
          </p:cNvPicPr>
          <p:nvPr/>
        </p:nvPicPr>
        <p:blipFill rotWithShape="1">
          <a:blip r:embed="rId5">
            <a:extLst>
              <a:ext uri="{28A0092B-C50C-407E-A947-70E740481C1C}">
                <a14:useLocalDpi xmlns:a14="http://schemas.microsoft.com/office/drawing/2010/main" val="0"/>
              </a:ext>
            </a:extLst>
          </a:blip>
          <a:srcRect l="28148" t="13847" r="28345" b="9536"/>
          <a:stretch/>
        </p:blipFill>
        <p:spPr bwMode="auto">
          <a:xfrm rot="5400000">
            <a:off x="6448360" y="1415791"/>
            <a:ext cx="1674495" cy="2948940"/>
          </a:xfrm>
          <a:prstGeom prst="rect">
            <a:avLst/>
          </a:prstGeom>
          <a:noFill/>
          <a:ln>
            <a:noFill/>
          </a:ln>
          <a:extLst>
            <a:ext uri="{53640926-AAD7-44D8-BBD7-CCE9431645EC}">
              <a14:shadowObscured xmlns:a14="http://schemas.microsoft.com/office/drawing/2010/main"/>
            </a:ext>
          </a:extLst>
        </p:spPr>
      </p:pic>
      <p:pic>
        <p:nvPicPr>
          <p:cNvPr id="15" name="Picture 14" descr="Braced Aluminium Dirt Bike Radiator, fits Honda CRF250R 2010-2013">
            <a:extLst>
              <a:ext uri="{FF2B5EF4-FFF2-40B4-BE49-F238E27FC236}">
                <a16:creationId xmlns:a16="http://schemas.microsoft.com/office/drawing/2014/main" id="{49CBCF34-2F45-C60C-FA27-20B6E6621DE5}"/>
              </a:ext>
            </a:extLst>
          </p:cNvPr>
          <p:cNvPicPr>
            <a:picLocks noChangeAspect="1"/>
          </p:cNvPicPr>
          <p:nvPr/>
        </p:nvPicPr>
        <p:blipFill rotWithShape="1">
          <a:blip r:embed="rId6">
            <a:extLst>
              <a:ext uri="{28A0092B-C50C-407E-A947-70E740481C1C}">
                <a14:useLocalDpi xmlns:a14="http://schemas.microsoft.com/office/drawing/2010/main" val="0"/>
              </a:ext>
            </a:extLst>
          </a:blip>
          <a:srcRect l="23783" t="12040" r="33022" b="8487"/>
          <a:stretch/>
        </p:blipFill>
        <p:spPr bwMode="auto">
          <a:xfrm rot="16200000">
            <a:off x="6484518" y="3109613"/>
            <a:ext cx="1602180" cy="2948941"/>
          </a:xfrm>
          <a:prstGeom prst="rect">
            <a:avLst/>
          </a:prstGeom>
          <a:noFill/>
          <a:ln>
            <a:noFill/>
          </a:ln>
          <a:extLst>
            <a:ext uri="{53640926-AAD7-44D8-BBD7-CCE9431645EC}">
              <a14:shadowObscured xmlns:a14="http://schemas.microsoft.com/office/drawing/2010/main"/>
            </a:ext>
          </a:extLst>
        </p:spPr>
      </p:pic>
      <p:sp>
        <p:nvSpPr>
          <p:cNvPr id="17" name="TextBox 16">
            <a:extLst>
              <a:ext uri="{FF2B5EF4-FFF2-40B4-BE49-F238E27FC236}">
                <a16:creationId xmlns:a16="http://schemas.microsoft.com/office/drawing/2014/main" id="{1A012EA0-0779-292C-416D-4EDEA7A687AF}"/>
              </a:ext>
            </a:extLst>
          </p:cNvPr>
          <p:cNvSpPr txBox="1"/>
          <p:nvPr/>
        </p:nvSpPr>
        <p:spPr>
          <a:xfrm>
            <a:off x="8871012" y="3142733"/>
            <a:ext cx="2785370" cy="1169551"/>
          </a:xfrm>
          <a:prstGeom prst="rect">
            <a:avLst/>
          </a:prstGeom>
          <a:noFill/>
        </p:spPr>
        <p:txBody>
          <a:bodyPr wrap="square">
            <a:spAutoFit/>
          </a:bodyPr>
          <a:lstStyle/>
          <a:p>
            <a:r>
              <a:rPr lang="en-GB" sz="1400" i="1" kern="1200" dirty="0" err="1">
                <a:effectLst/>
                <a:latin typeface="Calibri" panose="020F0502020204030204" pitchFamily="34" charset="0"/>
                <a:ea typeface="Calibri" panose="020F0502020204030204" pitchFamily="34" charset="0"/>
                <a:cs typeface="Times New Roman" panose="02020603050405020304" pitchFamily="18" charset="0"/>
              </a:rPr>
              <a:t>Mishimoto</a:t>
            </a:r>
            <a:r>
              <a:rPr lang="en-GB" sz="1400" i="1" kern="1200" dirty="0">
                <a:effectLst/>
                <a:latin typeface="Calibri" panose="020F0502020204030204" pitchFamily="34" charset="0"/>
                <a:ea typeface="Calibri" panose="020F0502020204030204" pitchFamily="34" charset="0"/>
                <a:cs typeface="Times New Roman" panose="02020603050405020304" pitchFamily="18" charset="0"/>
              </a:rPr>
              <a:t> Honda CRF250R radiator:</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https://www.mishimoto.co.uk/honda-crf250r-aluminium-dirt-bike-radiator-10-left-braced.html</a:t>
            </a:r>
            <a:endParaRPr lang="en-GB" sz="1400" dirty="0"/>
          </a:p>
        </p:txBody>
      </p:sp>
    </p:spTree>
    <p:extLst>
      <p:ext uri="{BB962C8B-B14F-4D97-AF65-F5344CB8AC3E}">
        <p14:creationId xmlns:p14="http://schemas.microsoft.com/office/powerpoint/2010/main" val="2344241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09AFB-BA25-3C39-6698-98AE9E293F0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5E55497-0147-EDAF-5812-A22031091768}"/>
              </a:ext>
            </a:extLst>
          </p:cNvPr>
          <p:cNvSpPr>
            <a:spLocks noGrp="1"/>
          </p:cNvSpPr>
          <p:nvPr>
            <p:ph idx="1"/>
          </p:nvPr>
        </p:nvSpPr>
        <p:spPr/>
        <p:txBody>
          <a:bodyPr vert="horz" lIns="91440" tIns="45720" rIns="91440" bIns="45720" rtlCol="0" anchor="t">
            <a:normAutofit lnSpcReduction="10000"/>
          </a:bodyPr>
          <a:lstStyle/>
          <a:p>
            <a:r>
              <a:rPr lang="en-GB" dirty="0">
                <a:solidFill>
                  <a:srgbClr val="00AEEF"/>
                </a:solidFill>
                <a:cs typeface="Calibri Light"/>
              </a:rPr>
              <a:t>Mass increase 488</a:t>
            </a:r>
            <a:r>
              <a:rPr lang="en-GB">
                <a:solidFill>
                  <a:srgbClr val="00AEEF"/>
                </a:solidFill>
                <a:cs typeface="Calibri Light"/>
              </a:rPr>
              <a:t> kg </a:t>
            </a:r>
            <a:r>
              <a:rPr lang="en-GB">
                <a:ea typeface="+mn-lt"/>
                <a:cs typeface="+mn-lt"/>
              </a:rPr>
              <a:t>→</a:t>
            </a:r>
            <a:r>
              <a:rPr lang="en-GB">
                <a:solidFill>
                  <a:srgbClr val="00AEEF"/>
                </a:solidFill>
                <a:cs typeface="Calibri Light"/>
              </a:rPr>
              <a:t> </a:t>
            </a:r>
            <a:r>
              <a:rPr lang="en-GB" dirty="0">
                <a:solidFill>
                  <a:srgbClr val="00AEEF"/>
                </a:solidFill>
                <a:cs typeface="Calibri Light"/>
              </a:rPr>
              <a:t>608 kg</a:t>
            </a:r>
          </a:p>
          <a:p>
            <a:r>
              <a:rPr lang="en-GB">
                <a:solidFill>
                  <a:srgbClr val="00AEEF"/>
                </a:solidFill>
                <a:cs typeface="Calibri Light"/>
              </a:rPr>
              <a:t>Peak Power: 68kW </a:t>
            </a:r>
            <a:r>
              <a:rPr lang="en-GB">
                <a:ea typeface="+mn-lt"/>
                <a:cs typeface="+mn-lt"/>
              </a:rPr>
              <a:t>→ 139kW </a:t>
            </a:r>
            <a:endParaRPr lang="en-GB">
              <a:solidFill>
                <a:srgbClr val="00AEEF"/>
              </a:solidFill>
              <a:cs typeface="Calibri Light"/>
            </a:endParaRPr>
          </a:p>
          <a:p>
            <a:r>
              <a:rPr lang="en-GB" dirty="0">
                <a:solidFill>
                  <a:srgbClr val="00AEEF"/>
                </a:solidFill>
                <a:cs typeface="Calibri Light"/>
              </a:rPr>
              <a:t>20 </a:t>
            </a:r>
            <a:r>
              <a:rPr lang="en-GB">
                <a:solidFill>
                  <a:srgbClr val="00AEEF"/>
                </a:solidFill>
                <a:cs typeface="Calibri Light"/>
              </a:rPr>
              <a:t>minutes of power at 360 A or 111 kW</a:t>
            </a:r>
            <a:endParaRPr lang="en-GB" dirty="0">
              <a:solidFill>
                <a:srgbClr val="00AEEF"/>
              </a:solidFill>
              <a:cs typeface="Calibri Light"/>
            </a:endParaRPr>
          </a:p>
          <a:p>
            <a:endParaRPr lang="en-GB" dirty="0">
              <a:solidFill>
                <a:srgbClr val="00AEEF"/>
              </a:solidFill>
              <a:cs typeface="Calibri Light"/>
            </a:endParaRPr>
          </a:p>
          <a:p>
            <a:r>
              <a:rPr lang="en-GB">
                <a:solidFill>
                  <a:srgbClr val="00AEEF"/>
                </a:solidFill>
                <a:cs typeface="Calibri Light"/>
              </a:rPr>
              <a:t>Future work</a:t>
            </a:r>
            <a:r>
              <a:rPr lang="en-GB" dirty="0">
                <a:solidFill>
                  <a:srgbClr val="00AEEF"/>
                </a:solidFill>
                <a:cs typeface="Calibri Light"/>
              </a:rPr>
              <a:t>:</a:t>
            </a:r>
          </a:p>
          <a:p>
            <a:pPr marL="347345" lvl="1">
              <a:buChar char="•"/>
            </a:pPr>
            <a:r>
              <a:rPr lang="en-GB" dirty="0">
                <a:solidFill>
                  <a:srgbClr val="00AEEF"/>
                </a:solidFill>
                <a:cs typeface="Calibri Light"/>
              </a:rPr>
              <a:t>Cooling for higher currents</a:t>
            </a:r>
          </a:p>
          <a:p>
            <a:pPr marL="347345" lvl="1">
              <a:buChar char="•"/>
            </a:pPr>
            <a:r>
              <a:rPr lang="en-GB" dirty="0">
                <a:solidFill>
                  <a:srgbClr val="00AEEF"/>
                </a:solidFill>
                <a:cs typeface="Calibri Light"/>
              </a:rPr>
              <a:t>Adjust ratios for best performance</a:t>
            </a:r>
          </a:p>
          <a:p>
            <a:pPr marL="347345" lvl="1">
              <a:buChar char="•"/>
            </a:pPr>
            <a:r>
              <a:rPr lang="en-GB" dirty="0">
                <a:solidFill>
                  <a:srgbClr val="00AEEF"/>
                </a:solidFill>
                <a:cs typeface="Calibri Light"/>
              </a:rPr>
              <a:t>Investigate drivetrain losses</a:t>
            </a:r>
          </a:p>
          <a:p>
            <a:pPr marL="347345" lvl="1">
              <a:buChar char="•"/>
            </a:pPr>
            <a:r>
              <a:rPr lang="en-GB" dirty="0">
                <a:solidFill>
                  <a:srgbClr val="00AEEF"/>
                </a:solidFill>
                <a:cs typeface="Calibri Light"/>
              </a:rPr>
              <a:t>Test cooling calculations</a:t>
            </a:r>
            <a:r>
              <a:rPr lang="en-GB">
                <a:solidFill>
                  <a:srgbClr val="00AEEF"/>
                </a:solidFill>
                <a:cs typeface="Calibri Light"/>
              </a:rPr>
              <a:t> </a:t>
            </a:r>
            <a:endParaRPr lang="en-GB" dirty="0">
              <a:solidFill>
                <a:srgbClr val="00AEEF"/>
              </a:solidFill>
              <a:cs typeface="Calibri Light"/>
            </a:endParaRPr>
          </a:p>
        </p:txBody>
      </p:sp>
    </p:spTree>
    <p:extLst>
      <p:ext uri="{BB962C8B-B14F-4D97-AF65-F5344CB8AC3E}">
        <p14:creationId xmlns:p14="http://schemas.microsoft.com/office/powerpoint/2010/main" val="2245515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02CB5-0AEA-1B13-46C7-6F0AC4375998}"/>
              </a:ext>
            </a:extLst>
          </p:cNvPr>
          <p:cNvSpPr>
            <a:spLocks noGrp="1"/>
          </p:cNvSpPr>
          <p:nvPr>
            <p:ph type="title"/>
          </p:nvPr>
        </p:nvSpPr>
        <p:spPr>
          <a:xfrm>
            <a:off x="275484" y="144079"/>
            <a:ext cx="3417626" cy="397112"/>
          </a:xfrm>
        </p:spPr>
        <p:txBody>
          <a:bodyPr>
            <a:normAutofit fontScale="90000"/>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50060C42-7D20-5DBE-2A32-C94F3396F652}"/>
              </a:ext>
            </a:extLst>
          </p:cNvPr>
          <p:cNvSpPr>
            <a:spLocks noGrp="1"/>
          </p:cNvSpPr>
          <p:nvPr>
            <p:ph idx="1"/>
          </p:nvPr>
        </p:nvSpPr>
        <p:spPr>
          <a:xfrm>
            <a:off x="657224" y="603682"/>
            <a:ext cx="10753725" cy="6110239"/>
          </a:xfrm>
        </p:spPr>
        <p:txBody>
          <a:bodyPr vert="horz" lIns="91440" tIns="45720" rIns="91440" bIns="45720" rtlCol="0" anchor="t">
            <a:normAutofit/>
          </a:bodyPr>
          <a:lstStyle/>
          <a:p>
            <a:pPr marL="0" indent="0">
              <a:buNone/>
            </a:pPr>
            <a:r>
              <a:rPr lang="en-GB" sz="1200" dirty="0">
                <a:ea typeface="+mn-lt"/>
                <a:cs typeface="+mn-lt"/>
              </a:rPr>
              <a:t>Bevis Motorsport (2017) </a:t>
            </a:r>
            <a:r>
              <a:rPr lang="en-GB" sz="1200" i="1" dirty="0">
                <a:ea typeface="+mn-lt"/>
                <a:cs typeface="+mn-lt"/>
              </a:rPr>
              <a:t>Complete Guide - Mazda MX-5 Differentials. </a:t>
            </a:r>
            <a:r>
              <a:rPr lang="en-GB" sz="1200" dirty="0">
                <a:ea typeface="+mn-lt"/>
                <a:cs typeface="+mn-lt"/>
              </a:rPr>
              <a:t>Available at: </a:t>
            </a:r>
            <a:r>
              <a:rPr lang="en-GB" sz="1200" dirty="0">
                <a:ea typeface="+mn-lt"/>
                <a:cs typeface="+mn-lt"/>
                <a:hlinkClick r:id="rId2"/>
              </a:rPr>
              <a:t>https://beavismotorsport.com/guides-tech/differential-guide-for-miata-mx5/</a:t>
            </a:r>
            <a:r>
              <a:rPr lang="en-GB" sz="1200" dirty="0">
                <a:ea typeface="+mn-lt"/>
                <a:cs typeface="+mn-lt"/>
              </a:rPr>
              <a:t>   (Accessed: 27th March 2023)</a:t>
            </a:r>
            <a:endParaRPr lang="en-GB" sz="1200" i="1" dirty="0">
              <a:ea typeface="+mn-lt"/>
              <a:cs typeface="+mn-lt"/>
            </a:endParaRPr>
          </a:p>
          <a:p>
            <a:r>
              <a:rPr lang="en-GB" sz="1200" dirty="0" err="1">
                <a:ea typeface="+mn-lt"/>
                <a:cs typeface="+mn-lt"/>
              </a:rPr>
              <a:t>Tameson</a:t>
            </a:r>
            <a:r>
              <a:rPr lang="en-GB" sz="1200" dirty="0">
                <a:ea typeface="+mn-lt"/>
                <a:cs typeface="+mn-lt"/>
              </a:rPr>
              <a:t> (2021) </a:t>
            </a:r>
            <a:r>
              <a:rPr lang="en-GB" sz="1200" i="1" dirty="0">
                <a:ea typeface="+mn-lt"/>
                <a:cs typeface="+mn-lt"/>
              </a:rPr>
              <a:t>Tapered Roller Bearings: A Comprehensive Guide. </a:t>
            </a:r>
            <a:r>
              <a:rPr lang="en-GB" sz="1200" dirty="0">
                <a:ea typeface="+mn-lt"/>
                <a:cs typeface="+mn-lt"/>
              </a:rPr>
              <a:t>Available at: </a:t>
            </a:r>
            <a:r>
              <a:rPr lang="en-GB" sz="1200" dirty="0">
                <a:ea typeface="+mn-lt"/>
                <a:cs typeface="+mn-lt"/>
                <a:hlinkClick r:id="rId3"/>
              </a:rPr>
              <a:t>https://tameson.co.uk/pages/tapered-bearing</a:t>
            </a:r>
            <a:r>
              <a:rPr lang="en-GB" sz="1200" dirty="0">
                <a:ea typeface="+mn-lt"/>
                <a:cs typeface="+mn-lt"/>
              </a:rPr>
              <a:t> (Accessed: 27</a:t>
            </a:r>
            <a:r>
              <a:rPr lang="en-GB" sz="1200" baseline="30000" dirty="0">
                <a:ea typeface="+mn-lt"/>
                <a:cs typeface="+mn-lt"/>
              </a:rPr>
              <a:t>th</a:t>
            </a:r>
            <a:r>
              <a:rPr lang="en-GB" sz="1200" dirty="0">
                <a:ea typeface="+mn-lt"/>
                <a:cs typeface="+mn-lt"/>
              </a:rPr>
              <a:t> March 2023)</a:t>
            </a:r>
            <a:endParaRPr lang="en-GB" sz="1200" dirty="0">
              <a:cs typeface="Calibri Light" panose="020F0302020204030204"/>
            </a:endParaRPr>
          </a:p>
          <a:p>
            <a:r>
              <a:rPr lang="en-GB" sz="1200" dirty="0">
                <a:ea typeface="+mn-lt"/>
                <a:cs typeface="+mn-lt"/>
              </a:rPr>
              <a:t>RCV Performance (n.d.) </a:t>
            </a:r>
            <a:r>
              <a:rPr lang="en-GB" sz="1200" i="1" dirty="0">
                <a:ea typeface="+mn-lt"/>
                <a:cs typeface="+mn-lt"/>
              </a:rPr>
              <a:t>RCV CV PROP SHAFT. </a:t>
            </a:r>
            <a:r>
              <a:rPr lang="en-GB" sz="1200" dirty="0">
                <a:ea typeface="+mn-lt"/>
                <a:cs typeface="+mn-lt"/>
              </a:rPr>
              <a:t>Available at: </a:t>
            </a:r>
            <a:r>
              <a:rPr lang="en-GB" sz="1200" dirty="0">
                <a:ea typeface="+mn-lt"/>
                <a:cs typeface="+mn-lt"/>
                <a:hlinkClick r:id="rId4"/>
              </a:rPr>
              <a:t>https://www.rcvperformance.com/rcv-cv-prop-shafts</a:t>
            </a:r>
            <a:r>
              <a:rPr lang="en-GB" sz="1200" dirty="0">
                <a:ea typeface="+mn-lt"/>
                <a:cs typeface="+mn-lt"/>
              </a:rPr>
              <a:t> (Accessed: 27</a:t>
            </a:r>
            <a:r>
              <a:rPr lang="en-GB" sz="1200" baseline="30000" dirty="0">
                <a:ea typeface="+mn-lt"/>
                <a:cs typeface="+mn-lt"/>
              </a:rPr>
              <a:t>th</a:t>
            </a:r>
            <a:r>
              <a:rPr lang="en-GB" sz="1200" dirty="0">
                <a:ea typeface="+mn-lt"/>
                <a:cs typeface="+mn-lt"/>
              </a:rPr>
              <a:t> March 2023)</a:t>
            </a:r>
          </a:p>
          <a:p>
            <a:r>
              <a:rPr lang="en-GB" sz="1200" dirty="0">
                <a:effectLst/>
                <a:latin typeface="Calibri"/>
                <a:ea typeface="Calibri" panose="020F0502020204030204" pitchFamily="34" charset="0"/>
                <a:cs typeface="Times New Roman"/>
              </a:rPr>
              <a:t>Second life EV batteries, BMW I3 Module, 2023, Available at: </a:t>
            </a:r>
            <a:r>
              <a:rPr lang="en-GB" sz="1200" u="sng" dirty="0">
                <a:solidFill>
                  <a:srgbClr val="0563C1"/>
                </a:solidFill>
                <a:effectLst/>
                <a:latin typeface="Calibri"/>
                <a:ea typeface="Calibri" panose="020F0502020204030204" pitchFamily="34" charset="0"/>
                <a:cs typeface="Times New Roman"/>
                <a:hlinkClick r:id="rId5"/>
              </a:rPr>
              <a:t>https://www.secondlife-evbatteries.com/collections/ev-modules-packs/products/bmw-i3-120ah-module</a:t>
            </a:r>
            <a:endParaRPr lang="en-GB" sz="1200" u="sng" dirty="0">
              <a:solidFill>
                <a:srgbClr val="0563C1"/>
              </a:solidFill>
              <a:effectLst/>
              <a:latin typeface="Calibri"/>
              <a:ea typeface="Calibri" panose="020F0502020204030204" pitchFamily="34" charset="0"/>
              <a:cs typeface="Times New Roman"/>
            </a:endParaRPr>
          </a:p>
          <a:p>
            <a:r>
              <a:rPr lang="en-GB" sz="1200" dirty="0">
                <a:effectLst/>
                <a:latin typeface="Calibri"/>
                <a:ea typeface="Calibri" panose="020F0502020204030204" pitchFamily="34" charset="0"/>
                <a:cs typeface="Times New Roman"/>
              </a:rPr>
              <a:t>Second Life EV batteries, Jaguar I pace, 2023, Available at: </a:t>
            </a:r>
            <a:r>
              <a:rPr lang="en-GB" sz="1200" u="sng" dirty="0">
                <a:solidFill>
                  <a:srgbClr val="0563C1"/>
                </a:solidFill>
                <a:effectLst/>
                <a:latin typeface="Calibri"/>
                <a:ea typeface="Calibri" panose="020F0502020204030204" pitchFamily="34" charset="0"/>
                <a:cs typeface="Times New Roman"/>
                <a:hlinkClick r:id="rId6"/>
              </a:rPr>
              <a:t>https://www.secondlife-evbatteries.com/collections/ev-battery/products/jaguar-ipace-11v-60ah</a:t>
            </a:r>
            <a:r>
              <a:rPr lang="en-GB" sz="1200" dirty="0">
                <a:latin typeface="Calibri"/>
                <a:ea typeface="Calibri" panose="020F0502020204030204" pitchFamily="34" charset="0"/>
                <a:cs typeface="Times New Roman"/>
              </a:rPr>
              <a:t> </a:t>
            </a:r>
          </a:p>
          <a:p>
            <a:pPr marL="0" indent="0">
              <a:buNone/>
            </a:pPr>
            <a:r>
              <a:rPr lang="en-GB" sz="1200" dirty="0">
                <a:latin typeface="Calibri"/>
                <a:ea typeface="Calibri" panose="020F0502020204030204" pitchFamily="34" charset="0"/>
                <a:cs typeface="Times New Roman"/>
              </a:rPr>
              <a:t> </a:t>
            </a:r>
            <a:r>
              <a:rPr lang="en-GB" sz="1200" dirty="0">
                <a:effectLst/>
                <a:latin typeface="Calibri"/>
                <a:ea typeface="Calibri" panose="020F0502020204030204" pitchFamily="34" charset="0"/>
                <a:cs typeface="Times New Roman"/>
              </a:rPr>
              <a:t> Second Life EV batteries, </a:t>
            </a:r>
            <a:r>
              <a:rPr lang="en-GB" sz="1200" dirty="0">
                <a:solidFill>
                  <a:srgbClr val="00AEEF"/>
                </a:solidFill>
                <a:effectLst/>
                <a:latin typeface="Calibri"/>
                <a:ea typeface="Calibri" panose="020F0502020204030204" pitchFamily="34" charset="0"/>
                <a:cs typeface="Times New Roman"/>
              </a:rPr>
              <a:t>BMS System 2023 Available at:</a:t>
            </a:r>
            <a:r>
              <a:rPr lang="en-GB" sz="1200" dirty="0">
                <a:solidFill>
                  <a:srgbClr val="00AEEF"/>
                </a:solidFill>
                <a:latin typeface="Calibri"/>
                <a:ea typeface="Calibri" panose="020F0502020204030204" pitchFamily="34" charset="0"/>
                <a:cs typeface="Times New Roman"/>
              </a:rPr>
              <a:t> </a:t>
            </a:r>
            <a:r>
              <a:rPr lang="en-GB" sz="1200" dirty="0">
                <a:solidFill>
                  <a:srgbClr val="00AEEF"/>
                </a:solidFill>
                <a:effectLst/>
                <a:latin typeface="Calibri"/>
                <a:ea typeface="Calibri" panose="020F0502020204030204" pitchFamily="34" charset="0"/>
                <a:cs typeface="Times New Roman"/>
              </a:rPr>
              <a:t> </a:t>
            </a:r>
            <a:r>
              <a:rPr lang="en-GB" sz="1200" u="sng" dirty="0">
                <a:solidFill>
                  <a:srgbClr val="0563C1"/>
                </a:solidFill>
                <a:latin typeface="Calibri"/>
                <a:ea typeface="Calibri" panose="020F0502020204030204" pitchFamily="34" charset="0"/>
                <a:cs typeface="Times New Roman"/>
              </a:rPr>
              <a:t>https</a:t>
            </a:r>
            <a:r>
              <a:rPr lang="en-GB" sz="1200" u="sng" dirty="0">
                <a:solidFill>
                  <a:srgbClr val="0563C1"/>
                </a:solidFill>
                <a:effectLst/>
                <a:latin typeface="Calibri"/>
                <a:ea typeface="Calibri" panose="020F0502020204030204" pitchFamily="34" charset="0"/>
                <a:cs typeface="Times New Roman"/>
                <a:hlinkClick r:id="rId7">
                  <a:extLst>
                    <a:ext uri="{A12FA001-AC4F-418D-AE19-62706E023703}">
                      <ahyp:hlinkClr xmlns:ahyp="http://schemas.microsoft.com/office/drawing/2018/hyperlinkcolor" val="tx"/>
                    </a:ext>
                  </a:extLst>
                </a:hlinkClick>
              </a:rPr>
              <a:t>://www.secondlife-evbatteries.com/collections/accessories/products/evs-bms- </a:t>
            </a:r>
            <a:r>
              <a:rPr lang="en-GB" sz="1200" u="sng" dirty="0" err="1">
                <a:solidFill>
                  <a:srgbClr val="0563C1"/>
                </a:solidFill>
                <a:effectLst/>
                <a:latin typeface="Calibri"/>
                <a:ea typeface="Calibri" panose="020F0502020204030204" pitchFamily="34" charset="0"/>
                <a:cs typeface="Times New Roman"/>
                <a:hlinkClick r:id="rId7">
                  <a:extLst>
                    <a:ext uri="{A12FA001-AC4F-418D-AE19-62706E023703}">
                      <ahyp:hlinkClr xmlns:ahyp="http://schemas.microsoft.com/office/drawing/2018/hyperlinkcolor" val="tx"/>
                    </a:ext>
                  </a:extLst>
                </a:hlinkClick>
              </a:rPr>
              <a:t>simpbms</a:t>
            </a:r>
            <a:r>
              <a:rPr lang="en-GB" sz="1200" u="sng" dirty="0">
                <a:solidFill>
                  <a:srgbClr val="0563C1"/>
                </a:solidFill>
                <a:effectLst/>
                <a:latin typeface="Calibri"/>
                <a:ea typeface="Calibri" panose="020F0502020204030204" pitchFamily="34" charset="0"/>
                <a:cs typeface="Times New Roman"/>
                <a:hlinkClick r:id="rId7">
                  <a:extLst>
                    <a:ext uri="{A12FA001-AC4F-418D-AE19-62706E023703}">
                      <ahyp:hlinkClr xmlns:ahyp="http://schemas.microsoft.com/office/drawing/2018/hyperlinkcolor" val="tx"/>
                    </a:ext>
                  </a:extLst>
                </a:hlinkClick>
              </a:rPr>
              <a:t>-battery-management-system</a:t>
            </a:r>
            <a:endParaRPr lang="en-GB" sz="1200" dirty="0">
              <a:solidFill>
                <a:srgbClr val="00AEEF"/>
              </a:solidFill>
              <a:latin typeface="Calibri"/>
              <a:ea typeface="Calibri" panose="020F0502020204030204" pitchFamily="34" charset="0"/>
              <a:cs typeface="Times New Roman"/>
            </a:endParaRPr>
          </a:p>
          <a:p>
            <a:r>
              <a:rPr lang="en-GB" sz="1200" dirty="0" err="1">
                <a:ea typeface="+mn-lt"/>
                <a:cs typeface="+mn-lt"/>
              </a:rPr>
              <a:t>Mathworks</a:t>
            </a:r>
            <a:r>
              <a:rPr lang="en-GB" sz="1200" dirty="0">
                <a:ea typeface="+mn-lt"/>
                <a:cs typeface="+mn-lt"/>
              </a:rPr>
              <a:t> Inc. (2022) ‘MATLAB version: 9.13.0 (R2022b)’. Natick, Massachusetts, United States: The MathWorks Inc. Available at: </a:t>
            </a:r>
            <a:r>
              <a:rPr lang="en-GB" sz="1200" dirty="0">
                <a:ea typeface="+mn-lt"/>
                <a:cs typeface="+mn-lt"/>
                <a:hlinkClick r:id="rId8"/>
              </a:rPr>
              <a:t>https://www.mathworks.com</a:t>
            </a:r>
            <a:endParaRPr lang="en-GB" sz="1200" dirty="0">
              <a:latin typeface="Calibri Light"/>
              <a:ea typeface="+mn-lt"/>
              <a:cs typeface="Calibri Light"/>
            </a:endParaRPr>
          </a:p>
          <a:p>
            <a:r>
              <a:rPr lang="en-GB" sz="1200" i="1" dirty="0">
                <a:ea typeface="+mn-lt"/>
                <a:cs typeface="+mn-lt"/>
              </a:rPr>
              <a:t>RM44 Rotary Magnetic Encoder</a:t>
            </a:r>
            <a:r>
              <a:rPr lang="en-GB" sz="1200" dirty="0">
                <a:ea typeface="+mn-lt"/>
                <a:cs typeface="+mn-lt"/>
              </a:rPr>
              <a:t> (2023) </a:t>
            </a:r>
            <a:r>
              <a:rPr lang="en-GB" sz="1200" i="1" dirty="0">
                <a:ea typeface="+mn-lt"/>
                <a:cs typeface="+mn-lt"/>
                <a:hlinkClick r:id="rId9"/>
              </a:rPr>
              <a:t>www.rls.si</a:t>
            </a:r>
            <a:r>
              <a:rPr lang="en-GB" sz="1200" dirty="0">
                <a:ea typeface="+mn-lt"/>
                <a:cs typeface="+mn-lt"/>
              </a:rPr>
              <a:t>. Available at: </a:t>
            </a:r>
            <a:r>
              <a:rPr lang="en-GB" sz="1200" dirty="0">
                <a:ea typeface="+mn-lt"/>
                <a:cs typeface="+mn-lt"/>
                <a:hlinkClick r:id="rId10"/>
              </a:rPr>
              <a:t>https://www.rls.si/eng/rm44-rm58</a:t>
            </a:r>
            <a:r>
              <a:rPr lang="en-GB" sz="1200" dirty="0">
                <a:ea typeface="+mn-lt"/>
                <a:cs typeface="+mn-lt"/>
              </a:rPr>
              <a:t> (Accessed: 22 February 2023)</a:t>
            </a:r>
          </a:p>
          <a:p>
            <a:r>
              <a:rPr lang="en-GB" sz="1200" dirty="0">
                <a:ea typeface="+mn-lt"/>
                <a:cs typeface="+mn-lt"/>
              </a:rPr>
              <a:t>Gates (2023) ‘Gates Design Power’. Available at: </a:t>
            </a:r>
            <a:r>
              <a:rPr lang="en-GB" sz="1200" dirty="0">
                <a:ea typeface="+mn-lt"/>
                <a:cs typeface="+mn-lt"/>
                <a:hlinkClick r:id="rId11"/>
              </a:rPr>
              <a:t>https://www.gates.com/us/en/knowledge-center/engineering-applications/design-power.html</a:t>
            </a:r>
            <a:r>
              <a:rPr lang="en-GB" sz="1200" dirty="0">
                <a:ea typeface="+mn-lt"/>
                <a:cs typeface="+mn-lt"/>
              </a:rPr>
              <a:t> (Accessed: 22 March 2023)</a:t>
            </a:r>
            <a:endParaRPr lang="en-GB" sz="1200" dirty="0">
              <a:latin typeface="Calibri Light"/>
              <a:ea typeface="Calibri" panose="020F0502020204030204" pitchFamily="34" charset="0"/>
              <a:cs typeface="Calibri Light"/>
            </a:endParaRPr>
          </a:p>
          <a:p>
            <a:r>
              <a:rPr lang="en-GB" sz="1200" dirty="0">
                <a:ea typeface="+mn-lt"/>
                <a:cs typeface="+mn-lt"/>
              </a:rPr>
              <a:t>EMRAX (2022) </a:t>
            </a:r>
            <a:r>
              <a:rPr lang="en-GB" sz="1200" i="1" dirty="0">
                <a:ea typeface="+mn-lt"/>
                <a:cs typeface="+mn-lt"/>
              </a:rPr>
              <a:t>Manual for EMRAX Motors</a:t>
            </a:r>
            <a:r>
              <a:rPr lang="en-GB" sz="1200" dirty="0">
                <a:ea typeface="+mn-lt"/>
                <a:cs typeface="+mn-lt"/>
              </a:rPr>
              <a:t>.</a:t>
            </a:r>
            <a:endParaRPr lang="en-GB" sz="1200" dirty="0">
              <a:latin typeface="Calibri Light"/>
              <a:ea typeface="Calibri" panose="020F0502020204030204" pitchFamily="34" charset="0"/>
              <a:cs typeface="Calibri Light"/>
            </a:endParaRPr>
          </a:p>
          <a:p>
            <a:r>
              <a:rPr lang="en-GB" sz="1200" dirty="0" err="1">
                <a:ea typeface="+mn-lt"/>
                <a:cs typeface="+mn-lt"/>
              </a:rPr>
              <a:t>Sevcon</a:t>
            </a:r>
            <a:r>
              <a:rPr lang="en-GB" sz="1200" dirty="0">
                <a:ea typeface="+mn-lt"/>
                <a:cs typeface="+mn-lt"/>
              </a:rPr>
              <a:t> (2019) ‘Gen4 size 10 Applications Reference Manual ’.</a:t>
            </a:r>
            <a:endParaRPr lang="en-GB" sz="1200" dirty="0">
              <a:latin typeface="Calibri Light"/>
              <a:ea typeface="Calibri" panose="020F0502020204030204" pitchFamily="34" charset="0"/>
              <a:cs typeface="Calibri Light"/>
            </a:endParaRPr>
          </a:p>
          <a:p>
            <a:r>
              <a:rPr lang="en-GB" sz="1200" dirty="0">
                <a:ea typeface="+mn-lt"/>
                <a:cs typeface="+mn-lt"/>
              </a:rPr>
              <a:t>sp-spareparts.com (2020a) </a:t>
            </a:r>
            <a:r>
              <a:rPr lang="en-GB" sz="1200" i="1" dirty="0">
                <a:ea typeface="+mn-lt"/>
                <a:cs typeface="+mn-lt"/>
              </a:rPr>
              <a:t>PCGT 8M 32S 36 GATES Sprocket</a:t>
            </a:r>
            <a:r>
              <a:rPr lang="en-GB" sz="1200" dirty="0">
                <a:ea typeface="+mn-lt"/>
                <a:cs typeface="+mn-lt"/>
              </a:rPr>
              <a:t>, </a:t>
            </a:r>
            <a:r>
              <a:rPr lang="en-GB" sz="1200" i="1" dirty="0">
                <a:ea typeface="+mn-lt"/>
                <a:cs typeface="+mn-lt"/>
              </a:rPr>
              <a:t>sp-spareparts.com</a:t>
            </a:r>
            <a:r>
              <a:rPr lang="en-GB" sz="1200" dirty="0">
                <a:ea typeface="+mn-lt"/>
                <a:cs typeface="+mn-lt"/>
              </a:rPr>
              <a:t>. Available at: </a:t>
            </a:r>
            <a:r>
              <a:rPr lang="en-GB" sz="1200" dirty="0">
                <a:ea typeface="+mn-lt"/>
                <a:cs typeface="+mn-lt"/>
                <a:hlinkClick r:id="rId12"/>
              </a:rPr>
              <a:t>https://www.sp-spareparts.com/en/p/pcgt-8m-32s-36-gates</a:t>
            </a:r>
            <a:r>
              <a:rPr lang="en-GB" sz="1200" dirty="0">
                <a:ea typeface="+mn-lt"/>
                <a:cs typeface="+mn-lt"/>
              </a:rPr>
              <a:t> (Accessed: 26 February 2023).</a:t>
            </a:r>
            <a:endParaRPr lang="en-GB" sz="1200" dirty="0">
              <a:latin typeface="Calibri Light"/>
              <a:ea typeface="+mn-lt"/>
              <a:cs typeface="Calibri Light"/>
            </a:endParaRPr>
          </a:p>
          <a:p>
            <a:r>
              <a:rPr lang="en-GB" sz="1200" dirty="0">
                <a:ea typeface="+mn-lt"/>
                <a:cs typeface="+mn-lt"/>
              </a:rPr>
              <a:t>sp-spareparts.com (2020b) </a:t>
            </a:r>
            <a:r>
              <a:rPr lang="en-GB" sz="1200" i="1" dirty="0">
                <a:ea typeface="+mn-lt"/>
                <a:cs typeface="+mn-lt"/>
              </a:rPr>
              <a:t>PCGT 8M 75S 36 GATES Sprocket</a:t>
            </a:r>
            <a:r>
              <a:rPr lang="en-GB" sz="1200" dirty="0">
                <a:ea typeface="+mn-lt"/>
                <a:cs typeface="+mn-lt"/>
              </a:rPr>
              <a:t>, </a:t>
            </a:r>
            <a:r>
              <a:rPr lang="en-GB" sz="1200" i="1" dirty="0">
                <a:ea typeface="+mn-lt"/>
                <a:cs typeface="+mn-lt"/>
              </a:rPr>
              <a:t>sp-spareparts.com</a:t>
            </a:r>
            <a:r>
              <a:rPr lang="en-GB" sz="1200" dirty="0">
                <a:ea typeface="+mn-lt"/>
                <a:cs typeface="+mn-lt"/>
              </a:rPr>
              <a:t>. Available at: </a:t>
            </a:r>
            <a:r>
              <a:rPr lang="en-GB" sz="1200" dirty="0">
                <a:ea typeface="+mn-lt"/>
                <a:cs typeface="+mn-lt"/>
                <a:hlinkClick r:id="rId13"/>
              </a:rPr>
              <a:t>https://www.sp-spareparts.com/en/p/pcgt-8m-75s-36-gates?_q=PCGT%208M-75S-36</a:t>
            </a:r>
            <a:r>
              <a:rPr lang="en-GB" sz="1200" dirty="0">
                <a:ea typeface="+mn-lt"/>
                <a:cs typeface="+mn-lt"/>
              </a:rPr>
              <a:t> (Accessed: 21 March 2023).</a:t>
            </a:r>
            <a:endParaRPr lang="en-GB" dirty="0"/>
          </a:p>
          <a:p>
            <a:r>
              <a:rPr lang="en-GB" sz="1200" dirty="0">
                <a:ea typeface="+mn-lt"/>
                <a:cs typeface="+mn-lt"/>
              </a:rPr>
              <a:t>zeromotorcycles.com (2023) </a:t>
            </a:r>
            <a:r>
              <a:rPr lang="en-GB" sz="1200" i="1" dirty="0">
                <a:ea typeface="+mn-lt"/>
                <a:cs typeface="+mn-lt"/>
              </a:rPr>
              <a:t>Zero Motorcycles</a:t>
            </a:r>
            <a:r>
              <a:rPr lang="en-GB" sz="1200" dirty="0">
                <a:ea typeface="+mn-lt"/>
                <a:cs typeface="+mn-lt"/>
              </a:rPr>
              <a:t>, </a:t>
            </a:r>
            <a:r>
              <a:rPr lang="en-GB" sz="1200" i="1" dirty="0">
                <a:ea typeface="+mn-lt"/>
                <a:cs typeface="+mn-lt"/>
              </a:rPr>
              <a:t>zeromotorcycles.com</a:t>
            </a:r>
            <a:r>
              <a:rPr lang="en-GB" sz="1200" dirty="0">
                <a:ea typeface="+mn-lt"/>
                <a:cs typeface="+mn-lt"/>
              </a:rPr>
              <a:t>. Available at: </a:t>
            </a:r>
            <a:r>
              <a:rPr lang="en-GB" sz="1200" dirty="0">
                <a:ea typeface="+mn-lt"/>
                <a:cs typeface="+mn-lt"/>
                <a:hlinkClick r:id="rId14"/>
              </a:rPr>
              <a:t>https://zeromotorcycles.com/en-gb/model/zero-srs</a:t>
            </a:r>
            <a:r>
              <a:rPr lang="en-GB" sz="1200" dirty="0">
                <a:ea typeface="+mn-lt"/>
                <a:cs typeface="+mn-lt"/>
              </a:rPr>
              <a:t> (Accessed: 11 March 2023).</a:t>
            </a:r>
            <a:endParaRPr lang="en-GB" sz="1200" dirty="0">
              <a:latin typeface="Calibri Light"/>
              <a:ea typeface="Calibri" panose="020F0502020204030204" pitchFamily="34" charset="0"/>
              <a:cs typeface="Calibri Light"/>
            </a:endParaRPr>
          </a:p>
          <a:p>
            <a:r>
              <a:rPr lang="en-GB" sz="1200" dirty="0">
                <a:ea typeface="+mn-lt"/>
                <a:cs typeface="+mn-lt"/>
              </a:rPr>
              <a:t>‘SOLIDWORKS 2022’ (2022). </a:t>
            </a:r>
            <a:r>
              <a:rPr lang="en-GB" sz="1200" dirty="0" err="1">
                <a:ea typeface="+mn-lt"/>
                <a:cs typeface="+mn-lt"/>
              </a:rPr>
              <a:t>Vélizy-Villacoublay</a:t>
            </a:r>
            <a:r>
              <a:rPr lang="en-GB" sz="1200" dirty="0">
                <a:ea typeface="+mn-lt"/>
                <a:cs typeface="+mn-lt"/>
              </a:rPr>
              <a:t>, France: </a:t>
            </a:r>
            <a:r>
              <a:rPr lang="en-GB" sz="1200" dirty="0" err="1">
                <a:ea typeface="+mn-lt"/>
                <a:cs typeface="+mn-lt"/>
              </a:rPr>
              <a:t>D’assault</a:t>
            </a:r>
            <a:r>
              <a:rPr lang="en-GB" sz="1200" dirty="0">
                <a:ea typeface="+mn-lt"/>
                <a:cs typeface="+mn-lt"/>
              </a:rPr>
              <a:t> </a:t>
            </a:r>
            <a:r>
              <a:rPr lang="en-GB" sz="1200" dirty="0" err="1">
                <a:ea typeface="+mn-lt"/>
                <a:cs typeface="+mn-lt"/>
              </a:rPr>
              <a:t>Systemes</a:t>
            </a:r>
            <a:r>
              <a:rPr lang="en-GB" sz="1200" dirty="0">
                <a:ea typeface="+mn-lt"/>
                <a:cs typeface="+mn-lt"/>
              </a:rPr>
              <a:t>.</a:t>
            </a:r>
          </a:p>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The chosen water pump EBP23: </a:t>
            </a:r>
            <a:r>
              <a:rPr lang="en-GB" sz="1200" i="1" u="sng" kern="12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https://daviescraig.com.au/product/ebp23-electric-booster-pump-kit-12v-9050</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p>
          <a:p>
            <a:r>
              <a:rPr lang="en-GB" sz="1200" i="1" kern="1200" dirty="0">
                <a:effectLst/>
                <a:latin typeface="Calibri" panose="020F0502020204030204" pitchFamily="34" charset="0"/>
                <a:ea typeface="Calibri" panose="020F0502020204030204" pitchFamily="34" charset="0"/>
                <a:cs typeface="Times New Roman" panose="02020603050405020304" pitchFamily="18" charset="0"/>
              </a:rPr>
              <a:t>Table of water pump options: </a:t>
            </a:r>
            <a:r>
              <a:rPr lang="en-GB" sz="1200" i="1" u="sng" kern="1200" dirty="0">
                <a:effectLst/>
                <a:latin typeface="Calibri" panose="020F0502020204030204" pitchFamily="34"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https://www.demon-tweeks.com/uk/davies-craig-ewp80-electric-water-pump-dcp8005/</a:t>
            </a:r>
            <a:endParaRPr lang="en-GB" sz="1200" dirty="0"/>
          </a:p>
          <a:p>
            <a:endParaRPr lang="en-GB" sz="1200" dirty="0">
              <a:latin typeface="Calibri Light"/>
              <a:ea typeface="Calibri" panose="020F0502020204030204" pitchFamily="34" charset="0"/>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Light"/>
              <a:cs typeface="Calibri Light"/>
            </a:endParaRPr>
          </a:p>
          <a:p>
            <a:endParaRPr lang="en-GB" sz="1200" dirty="0">
              <a:latin typeface="Calibri"/>
              <a:cs typeface="Times New Roman"/>
            </a:endParaRPr>
          </a:p>
          <a:p>
            <a:endParaRPr lang="en-GB" sz="1800" dirty="0">
              <a:cs typeface="Calibri Light"/>
            </a:endParaRPr>
          </a:p>
          <a:p>
            <a:endParaRPr lang="en-GB" dirty="0">
              <a:cs typeface="Calibri Light"/>
            </a:endParaRPr>
          </a:p>
        </p:txBody>
      </p:sp>
    </p:spTree>
    <p:extLst>
      <p:ext uri="{BB962C8B-B14F-4D97-AF65-F5344CB8AC3E}">
        <p14:creationId xmlns:p14="http://schemas.microsoft.com/office/powerpoint/2010/main" val="2045145109"/>
      </p:ext>
    </p:extLst>
  </p:cSld>
  <p:clrMapOvr>
    <a:masterClrMapping/>
  </p:clrMapOvr>
</p:sld>
</file>

<file path=ppt/theme/theme1.xml><?xml version="1.0" encoding="utf-8"?>
<a:theme xmlns:a="http://schemas.openxmlformats.org/drawingml/2006/main" name="Metropolitan">
  <a:themeElements>
    <a:clrScheme name="Metropolitan">
      <a:dk1>
        <a:srgbClr val="000000"/>
      </a:dk1>
      <a:lt1>
        <a:srgbClr val="FFFFFF"/>
      </a:lt1>
      <a:dk2>
        <a:srgbClr val="303034"/>
      </a:dk2>
      <a:lt2>
        <a:srgbClr val="DFDFE4"/>
      </a:lt2>
      <a:accent1>
        <a:srgbClr val="00AEEF"/>
      </a:accent1>
      <a:accent2>
        <a:srgbClr val="8CC600"/>
      </a:accent2>
      <a:accent3>
        <a:srgbClr val="FFBE00"/>
      </a:accent3>
      <a:accent4>
        <a:srgbClr val="FF0097"/>
      </a:accent4>
      <a:accent5>
        <a:srgbClr val="0071BC"/>
      </a:accent5>
      <a:accent6>
        <a:srgbClr val="FF8600"/>
      </a:accent6>
      <a:hlink>
        <a:srgbClr val="2424F0"/>
      </a:hlink>
      <a:folHlink>
        <a:srgbClr val="808080"/>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9FF7CA0D-8839-4012-B51C-B152F9BD65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3" ma:contentTypeDescription="Create a new document." ma:contentTypeScope="" ma:versionID="aab5feb3ee4a58db5f11c904f745c2ec">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776c2b9d3a5aed832fd877841edef88b"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27CB95-3BED-43CB-A221-9BE2B105CDF2}">
  <ds:schemaRefs>
    <ds:schemaRef ds:uri="http://schemas.microsoft.com/sharepoint/v3/contenttype/forms"/>
  </ds:schemaRefs>
</ds:datastoreItem>
</file>

<file path=customXml/itemProps2.xml><?xml version="1.0" encoding="utf-8"?>
<ds:datastoreItem xmlns:ds="http://schemas.openxmlformats.org/officeDocument/2006/customXml" ds:itemID="{EEBDCF06-C77A-471F-9CAA-A72F2BE012FE}">
  <ds:schemaRefs>
    <ds:schemaRef ds:uri="f54e4810-f1f5-4bce-aa8e-e4722dc561be"/>
    <ds:schemaRef ds:uri="http://purl.org/dc/elements/1.1/"/>
    <ds:schemaRef ds:uri="http://purl.org/dc/terms/"/>
    <ds:schemaRef ds:uri="7b23fa32-4003-4364-bee1-595462966394"/>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20C268CC-D6DF-40BF-98C4-94FC94959AC8}">
  <ds:schemaRefs>
    <ds:schemaRef ds:uri="7b23fa32-4003-4364-bee1-595462966394"/>
    <ds:schemaRef ds:uri="f54e4810-f1f5-4bce-aa8e-e4722dc561b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338</TotalTime>
  <Words>2577</Words>
  <Application>Microsoft Office PowerPoint</Application>
  <PresentationFormat>Widescreen</PresentationFormat>
  <Paragraphs>241</Paragraphs>
  <Slides>24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Metropolitan</vt:lpstr>
      <vt:lpstr>Formula 750 Group Project   ACHA5014  </vt:lpstr>
      <vt:lpstr>Formula 750 </vt:lpstr>
      <vt:lpstr>Project Plan</vt:lpstr>
      <vt:lpstr>Regulations</vt:lpstr>
      <vt:lpstr>Drive Cycle Analysis</vt:lpstr>
      <vt:lpstr>Drive Cycle Analysis</vt:lpstr>
      <vt:lpstr>Controller</vt:lpstr>
      <vt:lpstr>Motor</vt:lpstr>
      <vt:lpstr>Belt Drive</vt:lpstr>
      <vt:lpstr>Motor Mounting</vt:lpstr>
      <vt:lpstr>Differential </vt:lpstr>
      <vt:lpstr>Differential Forces </vt:lpstr>
      <vt:lpstr>Bearings </vt:lpstr>
      <vt:lpstr>Driveshafts </vt:lpstr>
      <vt:lpstr>Battery Selection </vt:lpstr>
      <vt:lpstr>Modelling Work</vt:lpstr>
      <vt:lpstr>Further Modelling Work </vt:lpstr>
      <vt:lpstr>Further Modelling Work BMW I3 Modules </vt:lpstr>
      <vt:lpstr>Final Modelling </vt:lpstr>
      <vt:lpstr>Cooling </vt:lpstr>
      <vt:lpstr>Radiator sizing </vt:lpstr>
      <vt:lpstr>Radiator sizing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Drew Gilasbey (2004512)</cp:lastModifiedBy>
  <cp:revision>291</cp:revision>
  <cp:lastPrinted>2023-01-18T13:54:00Z</cp:lastPrinted>
  <dcterms:created xsi:type="dcterms:W3CDTF">2023-01-16T15:34:54Z</dcterms:created>
  <dcterms:modified xsi:type="dcterms:W3CDTF">2023-03-29T08:42:51Z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