
<file path=[Content_Types].xml><?xml version="1.0" encoding="utf-8"?>
<Types xmlns="http://schemas.openxmlformats.org/package/2006/content-types">
  <Default Extension="bmp" ContentType="image/bmp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60" r:id="rId5"/>
    <p:sldId id="262" r:id="rId6"/>
    <p:sldId id="265" r:id="rId7"/>
    <p:sldId id="259" r:id="rId8"/>
    <p:sldId id="263" r:id="rId9"/>
    <p:sldId id="264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0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bmp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03FCE02C-6EC6-4E09-BC2C-9FDED4DE236E}" type="datetimeFigureOut">
              <a:rPr lang="en-US" dirty="0"/>
              <a:t>3/11/2021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D8F36E1-9596-4E98-8786-4A17C5D29C65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127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/>
                </a:solidFill>
                <a:effectLst>
                  <a:outerShdw blurRad="38100" dist="12700" dir="2700000" algn="tl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E4D1A55-63BC-4BA2-9538-7DDEADA10621}" type="datetimeFigureOut">
              <a:rPr lang="en-US" dirty="0"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6D01ABB-8821-4BF5-97A9-E1A66ACAEAA9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C37B1C-D4A1-4A4F-A470-80868146AFC5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31D1B9-F39E-471E-80A9-595CAA5664AD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3FCEABC-E2B9-4606-A74F-CB06AF596887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234693" y="237744"/>
            <a:ext cx="8633081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6" name="Rectangle 15"/>
          <p:cNvSpPr/>
          <p:nvPr/>
        </p:nvSpPr>
        <p:spPr>
          <a:xfrm>
            <a:off x="371856" y="374904"/>
            <a:ext cx="8353044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bg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575" y="704850"/>
            <a:ext cx="7562850" cy="51435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A8850A0-01A3-4F4E-AA52-F716A9BFD4EB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439158" y="6214535"/>
            <a:ext cx="5184648" cy="256032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65000"/>
                <a:lumOff val="3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tx1"/>
          </a:solidFill>
          <a:ln w="6350" cap="sq">
            <a:solidFill>
              <a:schemeClr val="tx1">
                <a:lumMod val="7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601076" cy="6382512"/>
          </a:xfrm>
          <a:solidFill>
            <a:srgbClr val="808080"/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5811CCA-BB49-46C7-A0E2-F42339750F9A}" type="datetimeFigureOut">
              <a:rPr lang="en-US" dirty="0"/>
              <a:t>3/11/2021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B075A7A-4A9A-410F-B848-AB998ACC9419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5F3E88-2D66-4D17-B0FA-EA13CB20B2FF}" type="datetimeFigureOut">
              <a:rPr lang="en-US" dirty="0"/>
              <a:pPr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bg2"/>
                </a:solidFill>
              </a:defRPr>
            </a:lvl1pPr>
          </a:lstStyle>
          <a:p>
            <a:fld id="{17205CAA-4E5A-4223-BD55-C5D2841AC9EF}" type="datetimeFigureOut">
              <a:rPr lang="en-US" dirty="0"/>
              <a:t>3/11/2021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bg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/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2">
            <a:lumMod val="60000"/>
            <a:lumOff val="40000"/>
          </a:schemeClr>
        </a:buClr>
        <a:buFont typeface="Arial" pitchFamily="34" charset="0"/>
        <a:buChar char="•"/>
        <a:defRPr sz="1400" kern="120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b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2F7BF-DECD-46C3-8253-FF13CEEAAA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Maid Marian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4B7BC9-11E4-406B-B632-0AED6B6763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Thomas Love Peacock</a:t>
            </a:r>
          </a:p>
        </p:txBody>
      </p:sp>
    </p:spTree>
    <p:extLst>
      <p:ext uri="{BB962C8B-B14F-4D97-AF65-F5344CB8AC3E}">
        <p14:creationId xmlns:p14="http://schemas.microsoft.com/office/powerpoint/2010/main" val="3122702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603FDC-97A3-4133-8BBA-FBF76F8D7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BDB63B-9A0A-47CB-A777-1781C6FD3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ABCA3B-E47A-43D1-97F2-CF9333651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dirty="0"/>
              <a:t>Thomas Love Peacock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4AFAB-B7BB-4000-BAD8-2B54EDB57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1785 – 1866</a:t>
            </a:r>
          </a:p>
          <a:p>
            <a:pPr>
              <a:lnSpc>
                <a:spcPct val="90000"/>
              </a:lnSpc>
            </a:pPr>
            <a:r>
              <a:rPr lang="en-GB" sz="1500"/>
              <a:t>Nonconformist parents (strong mother esp.)</a:t>
            </a:r>
          </a:p>
          <a:p>
            <a:pPr>
              <a:lnSpc>
                <a:spcPct val="90000"/>
              </a:lnSpc>
            </a:pPr>
            <a:r>
              <a:rPr lang="en-GB" sz="1500"/>
              <a:t>Satirical novelist and poet</a:t>
            </a:r>
          </a:p>
          <a:p>
            <a:pPr>
              <a:lnSpc>
                <a:spcPct val="90000"/>
              </a:lnSpc>
            </a:pPr>
            <a:r>
              <a:rPr lang="en-GB" sz="1500"/>
              <a:t>Official in the East India Company</a:t>
            </a:r>
          </a:p>
          <a:p>
            <a:pPr>
              <a:lnSpc>
                <a:spcPct val="90000"/>
              </a:lnSpc>
            </a:pPr>
            <a:r>
              <a:rPr lang="en-GB" sz="1500"/>
              <a:t>Close friends with Percy Shelley</a:t>
            </a:r>
          </a:p>
          <a:p>
            <a:pPr>
              <a:lnSpc>
                <a:spcPct val="90000"/>
              </a:lnSpc>
            </a:pPr>
            <a:r>
              <a:rPr lang="en-GB" sz="1500"/>
              <a:t>Radical politics of the day</a:t>
            </a:r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endParaRPr lang="en-GB" sz="1500"/>
          </a:p>
          <a:p>
            <a:pPr>
              <a:lnSpc>
                <a:spcPct val="90000"/>
              </a:lnSpc>
            </a:pPr>
            <a:r>
              <a:rPr lang="en-GB" sz="1500"/>
              <a:t>https://www.oxforddnb.com/view/10.1093/ref:odnb/9780198614128.001.0001/odnb-9780198614128-e-21681;jsessionid=9882F01DD1DDEE076749245727BBA93F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E65487-A09E-42ED-9207-04F7B990FF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7" r="3925" b="-2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362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2698C-70C6-432A-A870-DD851D4F0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4384" y="642594"/>
            <a:ext cx="4810815" cy="1371600"/>
          </a:xfrm>
        </p:spPr>
        <p:txBody>
          <a:bodyPr>
            <a:normAutofit/>
          </a:bodyPr>
          <a:lstStyle/>
          <a:p>
            <a:r>
              <a:rPr lang="en-GB"/>
              <a:t>Influences</a:t>
            </a:r>
            <a:endParaRPr lang="en-GB" dirty="0"/>
          </a:p>
        </p:txBody>
      </p:sp>
      <p:sp>
        <p:nvSpPr>
          <p:cNvPr id="30" name="Rectangle 23">
            <a:extLst>
              <a:ext uri="{FF2B5EF4-FFF2-40B4-BE49-F238E27FC236}">
                <a16:creationId xmlns:a16="http://schemas.microsoft.com/office/drawing/2014/main" id="{2A4D183E-A455-400F-B558-5EF3C42F6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solidFill>
            <a:schemeClr val="tx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31" name="Rectangle 25">
            <a:extLst>
              <a:ext uri="{FF2B5EF4-FFF2-40B4-BE49-F238E27FC236}">
                <a16:creationId xmlns:a16="http://schemas.microsoft.com/office/drawing/2014/main" id="{46EC6A0A-8EDD-4CAD-8301-B0613EFB6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2175" y="1005675"/>
            <a:ext cx="4800601" cy="4870174"/>
          </a:xfrm>
          <a:prstGeom prst="rect">
            <a:avLst/>
          </a:prstGeom>
          <a:solidFill>
            <a:schemeClr val="tx1"/>
          </a:solidFill>
          <a:ln w="6350" cap="sq" cmpd="sng" algn="ctr">
            <a:noFill/>
            <a:prstDash val="solid"/>
            <a:miter lim="800000"/>
          </a:ln>
          <a:effectLst/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920F91-CE1E-4817-8A7C-D04943E968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0" r="22321" b="-1"/>
          <a:stretch/>
        </p:blipFill>
        <p:spPr>
          <a:xfrm>
            <a:off x="1304515" y="1328394"/>
            <a:ext cx="4188221" cy="422741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D4171-257C-4948-81F7-2159C7B179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4384" y="2103120"/>
            <a:ext cx="4810816" cy="3931920"/>
          </a:xfrm>
        </p:spPr>
        <p:txBody>
          <a:bodyPr>
            <a:normAutofit/>
          </a:bodyPr>
          <a:lstStyle/>
          <a:p>
            <a:r>
              <a:rPr lang="en-GB" dirty="0"/>
              <a:t>Satirical politics Philosophy</a:t>
            </a:r>
          </a:p>
          <a:p>
            <a:r>
              <a:rPr lang="en-GB" dirty="0"/>
              <a:t>Romantics </a:t>
            </a:r>
          </a:p>
          <a:p>
            <a:r>
              <a:rPr lang="en-GB" dirty="0"/>
              <a:t>Medievalism</a:t>
            </a:r>
          </a:p>
          <a:p>
            <a:r>
              <a:rPr lang="en-GB" dirty="0"/>
              <a:t>Classicism</a:t>
            </a:r>
          </a:p>
          <a:p>
            <a:r>
              <a:rPr lang="en-GB" dirty="0"/>
              <a:t>Contemporaries include:</a:t>
            </a:r>
          </a:p>
          <a:p>
            <a:pPr lvl="1"/>
            <a:r>
              <a:rPr lang="en-GB" dirty="0"/>
              <a:t>Walter Scott</a:t>
            </a:r>
          </a:p>
          <a:p>
            <a:pPr lvl="1"/>
            <a:r>
              <a:rPr lang="en-GB" dirty="0"/>
              <a:t>Tennyson</a:t>
            </a:r>
          </a:p>
          <a:p>
            <a:pPr lvl="1"/>
            <a:r>
              <a:rPr lang="en-GB" dirty="0"/>
              <a:t>Shelley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508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7EB7A-813B-4365-AED1-DDDC8DD3E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 dirty="0"/>
              <a:t>His works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AE209F-42D8-4091-A5DB-77351E23B5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61" t="19864" r="13946" b="19320"/>
          <a:stretch/>
        </p:blipFill>
        <p:spPr>
          <a:xfrm>
            <a:off x="1290665" y="2161487"/>
            <a:ext cx="2747020" cy="363264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988D0-AB56-4D2F-9B9C-41C764CDF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165" y="2103120"/>
            <a:ext cx="6488035" cy="3931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No plot, little human interest, no character depth</a:t>
            </a:r>
          </a:p>
          <a:p>
            <a:pPr>
              <a:lnSpc>
                <a:spcPct val="90000"/>
              </a:lnSpc>
            </a:pPr>
            <a:r>
              <a:rPr lang="en-GB" sz="1500"/>
              <a:t>Characters discuss and criticise philosophical opinions of the day</a:t>
            </a:r>
          </a:p>
          <a:p>
            <a:pPr>
              <a:lnSpc>
                <a:spcPct val="90000"/>
              </a:lnSpc>
            </a:pPr>
            <a:r>
              <a:rPr lang="en-GB" sz="1500"/>
              <a:t>They’re ‘puppets’ or ‘incarnations of abstract qualities’</a:t>
            </a:r>
          </a:p>
          <a:p>
            <a:pPr>
              <a:lnSpc>
                <a:spcPct val="90000"/>
              </a:lnSpc>
            </a:pPr>
            <a:r>
              <a:rPr lang="en-GB" sz="1500"/>
              <a:t>‘Novels of conversation’ – Greek influences such as Plato’s </a:t>
            </a:r>
            <a:r>
              <a:rPr lang="en-GB" sz="1500" i="1"/>
              <a:t>Symposium</a:t>
            </a:r>
          </a:p>
          <a:p>
            <a:pPr>
              <a:lnSpc>
                <a:spcPct val="90000"/>
              </a:lnSpc>
            </a:pPr>
            <a:r>
              <a:rPr lang="en-GB" sz="1500" i="1"/>
              <a:t>Nightmare Abbey </a:t>
            </a:r>
            <a:r>
              <a:rPr lang="en-GB" sz="1500"/>
              <a:t>– Gothic, but satirises Romantic obsession with macabre</a:t>
            </a:r>
          </a:p>
          <a:p>
            <a:pPr>
              <a:lnSpc>
                <a:spcPct val="90000"/>
              </a:lnSpc>
            </a:pPr>
            <a:r>
              <a:rPr lang="en-GB" sz="1500" i="1" err="1"/>
              <a:t>Melincourt</a:t>
            </a:r>
            <a:r>
              <a:rPr lang="en-GB" sz="1500"/>
              <a:t> – Sir Oran Haut-Ton (an orangutan) runs in the Parliamentary elections</a:t>
            </a:r>
          </a:p>
          <a:p>
            <a:pPr>
              <a:lnSpc>
                <a:spcPct val="90000"/>
              </a:lnSpc>
            </a:pPr>
            <a:r>
              <a:rPr lang="en-GB" sz="1500" i="1"/>
              <a:t>The Misfortunes of Elphin </a:t>
            </a:r>
            <a:r>
              <a:rPr lang="en-GB" sz="1500"/>
              <a:t>– concerns a sixth-century Welsh bard, princes and King Arthur</a:t>
            </a:r>
          </a:p>
          <a:p>
            <a:pPr>
              <a:lnSpc>
                <a:spcPct val="90000"/>
              </a:lnSpc>
            </a:pPr>
            <a:r>
              <a:rPr lang="en-GB" sz="1500" i="1"/>
              <a:t>Crochet Castle </a:t>
            </a:r>
            <a:r>
              <a:rPr lang="en-GB" sz="1500"/>
              <a:t>– explores the Reform movement, March of Intellect and </a:t>
            </a:r>
            <a:r>
              <a:rPr lang="en-GB" sz="1500" err="1"/>
              <a:t>Captin</a:t>
            </a:r>
            <a:r>
              <a:rPr lang="en-GB" sz="1500"/>
              <a:t> Swing Riots</a:t>
            </a:r>
            <a:endParaRPr lang="en-GB" sz="1500" i="1"/>
          </a:p>
        </p:txBody>
      </p:sp>
    </p:spTree>
    <p:extLst>
      <p:ext uri="{BB962C8B-B14F-4D97-AF65-F5344CB8AC3E}">
        <p14:creationId xmlns:p14="http://schemas.microsoft.com/office/powerpoint/2010/main" val="1621686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3FB29C5-9E32-4F49-A689-B10EE31E5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65000"/>
                <a:lumOff val="35000"/>
              </a:schemeClr>
            </a:solidFill>
            <a:prstDash val="solid"/>
          </a:ln>
          <a:effectLst>
            <a:outerShdw blurRad="63500" algn="ctr" rotWithShape="0">
              <a:prstClr val="black">
                <a:alpha val="40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solidFill>
            <a:schemeClr val="bg2"/>
          </a:solidFill>
          <a:ln w="9525" cap="sq" cmpd="sng" algn="ctr">
            <a:noFill/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B4536-BB48-4794-8820-BA03CB6BA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4616" y="881210"/>
            <a:ext cx="7417925" cy="15170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Industrial Revolution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54B96-85AD-4BB3-9BA7-967832CA78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5421" y="2229654"/>
            <a:ext cx="7245103" cy="313177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1760s to mid-nineteenth century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Shift from hand- to mechanised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A43895-4600-4EF6-9E26-2D2289EF66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5578" y="3065107"/>
            <a:ext cx="6096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919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61A0104-BF6E-465D-B05F-F41F69B36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B901C5-8FDC-42CF-AE02-104ECD0C2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EE64C5-58A7-47AA-A1F2-FA07DE93F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0082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FAE0B-AEC0-4659-982E-957683B7D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1157" y="237744"/>
            <a:ext cx="3426147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37AC2B4-0F64-42FF-AFB4-62DAFFD48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83826" y="372498"/>
            <a:ext cx="3127248" cy="61130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174374-D00F-4F05-978A-AE2418F70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1352" y="892120"/>
            <a:ext cx="2665380" cy="13770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1832 Reform Act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7E108C-EAE4-495F-BF92-C61B479606D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2778"/>
          <a:stretch/>
        </p:blipFill>
        <p:spPr>
          <a:xfrm>
            <a:off x="726149" y="727628"/>
            <a:ext cx="7312678" cy="54155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ECF2A-9B2B-490C-989A-B1FB9ED517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81351" y="2403903"/>
            <a:ext cx="2704291" cy="35671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400"/>
              <a:t>‘The Representation of the People Act 1832</a:t>
            </a:r>
          </a:p>
          <a:p>
            <a:r>
              <a:rPr lang="en-US" sz="1400"/>
              <a:t>Major changes to the electoral system</a:t>
            </a:r>
          </a:p>
          <a:p>
            <a:r>
              <a:rPr lang="en-US" sz="1400"/>
              <a:t>‘Correct abuses’ (and Rotten Boroughs)</a:t>
            </a:r>
          </a:p>
          <a:p>
            <a:r>
              <a:rPr lang="en-US" sz="1400"/>
              <a:t>Gave the vote to small landowners, tenant farmers, shopkeepers, householders above a certain income</a:t>
            </a:r>
          </a:p>
          <a:p>
            <a:r>
              <a:rPr lang="en-US" sz="1400"/>
              <a:t>Resulted in 1 in 5 male adults being able to vote</a:t>
            </a:r>
          </a:p>
        </p:txBody>
      </p:sp>
    </p:spTree>
    <p:extLst>
      <p:ext uri="{BB962C8B-B14F-4D97-AF65-F5344CB8AC3E}">
        <p14:creationId xmlns:p14="http://schemas.microsoft.com/office/powerpoint/2010/main" val="411290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31750" ty="-120650" sx="100000" sy="100000" flip="xy" algn="tl"/>
          </a:blipFill>
          <a:ln w="1905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108" y="610955"/>
            <a:ext cx="10927784" cy="5636090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052" y="777240"/>
            <a:ext cx="10597896" cy="5303520"/>
          </a:xfrm>
          <a:prstGeom prst="rect">
            <a:avLst/>
          </a:prstGeom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234DBD-6AD5-45B8-B981-321C1EFB3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835" y="1420706"/>
            <a:ext cx="3466540" cy="4016587"/>
          </a:xfrm>
        </p:spPr>
        <p:txBody>
          <a:bodyPr>
            <a:normAutofit/>
          </a:bodyPr>
          <a:lstStyle/>
          <a:p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F9DAA-C5DE-486B-A632-45B8A9D8C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0519" y="1420705"/>
            <a:ext cx="5514758" cy="450518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8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Romanticism 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pPr marL="0" indent="0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Artistic, literary, musical and intellectual movement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Peaked in the first half of the nineteenth century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Reaction to the Industrial Revolution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Emphasis on the individual, nature, and the past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‘Revival of life and thought of the Middle Ages’ (Agrawal, 1990)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05731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E5428CE-53B5-4142-9B15-EAA620226D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2812" y="932111"/>
            <a:ext cx="3218645" cy="4993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787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D4EE4A0-B49E-4C29-8BA2-AFF901FB3C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432" b="-2"/>
          <a:stretch/>
        </p:blipFill>
        <p:spPr>
          <a:xfrm>
            <a:off x="190846" y="237744"/>
            <a:ext cx="4098619" cy="6382512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45EA45CC-6111-4281-92F6-9BE5B3B6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9465" y="237744"/>
            <a:ext cx="7652977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1E0556F-5AB7-4B25-A10B-7B538B88D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6625" y="374904"/>
            <a:ext cx="7340156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6E3982-D62B-4280-A97C-04EF79D26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>
            <a:normAutofit/>
          </a:bodyPr>
          <a:lstStyle/>
          <a:p>
            <a:r>
              <a:rPr lang="en-GB"/>
              <a:t>Medievalism</a:t>
            </a:r>
          </a:p>
        </p:txBody>
      </p:sp>
      <p:sp>
        <p:nvSpPr>
          <p:cNvPr id="27" name="Content Placeholder 17">
            <a:extLst>
              <a:ext uri="{FF2B5EF4-FFF2-40B4-BE49-F238E27FC236}">
                <a16:creationId xmlns:a16="http://schemas.microsoft.com/office/drawing/2014/main" id="{22B9AD54-FA4A-4647-8FB7-C3A605E75D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2386584"/>
            <a:ext cx="6280826" cy="3648456"/>
          </a:xfrm>
        </p:spPr>
        <p:txBody>
          <a:bodyPr>
            <a:normAutofit/>
          </a:bodyPr>
          <a:lstStyle/>
          <a:p>
            <a:r>
              <a:rPr lang="en-US" dirty="0"/>
              <a:t>The influence and appearance of the medieval in the society and culture of later ages</a:t>
            </a:r>
          </a:p>
          <a:p>
            <a:r>
              <a:rPr lang="en-US" dirty="0"/>
              <a:t>Influenced architecture, literature, music, art philosophy</a:t>
            </a:r>
          </a:p>
          <a:p>
            <a:r>
              <a:rPr lang="en-US" dirty="0"/>
              <a:t>The Middle Ages as a source of inspiration</a:t>
            </a:r>
          </a:p>
          <a:p>
            <a:r>
              <a:rPr lang="en-US" dirty="0"/>
              <a:t>Romanticism, Gothic revival, pre-Raphaelites, arts and crafts</a:t>
            </a:r>
          </a:p>
          <a:p>
            <a:r>
              <a:rPr lang="en-US" dirty="0"/>
              <a:t>Backlash against Enlightenment thought</a:t>
            </a:r>
          </a:p>
        </p:txBody>
      </p:sp>
    </p:spTree>
    <p:extLst>
      <p:ext uri="{BB962C8B-B14F-4D97-AF65-F5344CB8AC3E}">
        <p14:creationId xmlns:p14="http://schemas.microsoft.com/office/powerpoint/2010/main" val="269551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861A0104-BF6E-465D-B05F-F41F69B36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3B901C5-8FDC-42CF-AE02-104ECD0C2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solidFill>
            <a:schemeClr val="bg2"/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9603FDC-97A3-4133-8BBA-FBF76F8D7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DBDB63B-9A0A-47CB-A777-1781C6FD3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solidFill>
            <a:schemeClr val="bg2"/>
          </a:solidFill>
          <a:ln w="6350"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F28B7-5072-4D08-AC29-111C1CB87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Tropes and features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9773A8-0719-4C07-B000-EFA84B2C7E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68680" y="2386584"/>
            <a:ext cx="6281928" cy="36484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Medieval England = ‘Merrie England’</a:t>
            </a:r>
          </a:p>
          <a:p>
            <a:r>
              <a:rPr lang="en-US" dirty="0"/>
              <a:t>‘Golden, pre-industrial age, before population growth and </a:t>
            </a:r>
            <a:r>
              <a:rPr lang="en-US" dirty="0" err="1"/>
              <a:t>urbanisation</a:t>
            </a:r>
            <a:endParaRPr lang="en-US" dirty="0"/>
          </a:p>
          <a:p>
            <a:r>
              <a:rPr lang="en-US" dirty="0"/>
              <a:t>Chivalric romance tropes (especially Arthurian cycle)</a:t>
            </a:r>
          </a:p>
          <a:p>
            <a:r>
              <a:rPr lang="en-US" dirty="0"/>
              <a:t>Novels like Ivanhoe helped </a:t>
            </a:r>
            <a:r>
              <a:rPr lang="en-US" dirty="0" err="1"/>
              <a:t>popularise</a:t>
            </a:r>
            <a:r>
              <a:rPr lang="en-US" dirty="0"/>
              <a:t> and shape wider understandings of ‘the medieval’</a:t>
            </a:r>
          </a:p>
          <a:p>
            <a:r>
              <a:rPr lang="en-US" dirty="0"/>
              <a:t>Neo-gothic architecture, follies, abbeys</a:t>
            </a:r>
          </a:p>
          <a:p>
            <a:r>
              <a:rPr lang="en-US" dirty="0"/>
              <a:t>Birth of democracy (Magna Carta)</a:t>
            </a:r>
          </a:p>
          <a:p>
            <a:r>
              <a:rPr lang="en-US" dirty="0"/>
              <a:t>Victorians as descendants of the Anglo-Saxons</a:t>
            </a:r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826927E-C1D1-418A-9035-B866EDC764E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r="3550" b="-2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9356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8804DE4-1637-4B90-8D8A-695667954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DDFEC-E3EF-41E1-BCBC-4436C95C87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94" b="1"/>
          <a:stretch/>
        </p:blipFill>
        <p:spPr>
          <a:xfrm>
            <a:off x="727654" y="727628"/>
            <a:ext cx="5367165" cy="541555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F9C2710-A835-43A8-B330-3761AF54A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9450" y="237744"/>
            <a:ext cx="5377853" cy="6382512"/>
          </a:xfrm>
          <a:prstGeom prst="rect">
            <a:avLst/>
          </a:prstGeom>
          <a:solidFill>
            <a:schemeClr val="tx1"/>
          </a:solidFill>
          <a:ln w="6350" cap="flat" cmpd="sng" algn="ctr">
            <a:solidFill>
              <a:schemeClr val="tx1">
                <a:lumMod val="75000"/>
              </a:schemeClr>
            </a:solidFill>
            <a:prstDash val="solid"/>
          </a:ln>
          <a:effectLst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C096F1-214E-42AA-A9AA-E973322D9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18615" y="372498"/>
            <a:ext cx="5103934" cy="611300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146F8-8C24-4CBC-8932-8F10A2E65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 dirty="0"/>
              <a:t>Maid Marian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C3C8A-BF77-46DA-9F64-AB8BFAF83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‘A comic romance of the twelfth century, which I shall make the vehicle of much oblique satire on the oppressions that are done under the sun’ (Peacock to Shelley, 29 November 1818)</a:t>
            </a:r>
          </a:p>
          <a:p>
            <a:pPr>
              <a:lnSpc>
                <a:spcPct val="90000"/>
              </a:lnSpc>
            </a:pPr>
            <a:r>
              <a:rPr lang="en-GB" sz="1700"/>
              <a:t>Not published until 1822 – after </a:t>
            </a:r>
            <a:r>
              <a:rPr lang="en-GB" sz="1700" i="1"/>
              <a:t>Ivanhoe</a:t>
            </a:r>
          </a:p>
          <a:p>
            <a:pPr>
              <a:lnSpc>
                <a:spcPct val="90000"/>
              </a:lnSpc>
            </a:pPr>
            <a:r>
              <a:rPr lang="en-GB" sz="1700"/>
              <a:t>‘Idyll’ rather than epic – description in verse or prose of a picturesque scene or incident, esp. in rustic life</a:t>
            </a:r>
          </a:p>
          <a:p>
            <a:pPr>
              <a:lnSpc>
                <a:spcPct val="90000"/>
              </a:lnSpc>
            </a:pPr>
            <a:r>
              <a:rPr lang="en-GB" sz="1700"/>
              <a:t>Love of sylvan nature</a:t>
            </a:r>
          </a:p>
          <a:p>
            <a:pPr>
              <a:lnSpc>
                <a:spcPct val="90000"/>
              </a:lnSpc>
            </a:pPr>
            <a:r>
              <a:rPr lang="en-GB" sz="1700"/>
              <a:t>Celebration of the greenwood or treatise against oppression?</a:t>
            </a:r>
          </a:p>
        </p:txBody>
      </p:sp>
    </p:spTree>
    <p:extLst>
      <p:ext uri="{BB962C8B-B14F-4D97-AF65-F5344CB8AC3E}">
        <p14:creationId xmlns:p14="http://schemas.microsoft.com/office/powerpoint/2010/main" val="3239583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0672A-B99C-4224-BB26-FAB585593F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this?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50DBF92-ABCF-49B2-BD9C-3638CB36276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5075" r="5075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5773F4-5039-4472-AF7F-2FC16509E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69440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26B02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6728D11B-929E-4324-91B0-4A4DA4CAC3D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107</TotalTime>
  <Words>486</Words>
  <Application>Microsoft Office PowerPoint</Application>
  <PresentationFormat>Widescreen</PresentationFormat>
  <Paragraphs>68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Century Gothic</vt:lpstr>
      <vt:lpstr>Savon</vt:lpstr>
      <vt:lpstr>Maid Marian</vt:lpstr>
      <vt:lpstr>Thomas Love Peacock</vt:lpstr>
      <vt:lpstr>Influences</vt:lpstr>
      <vt:lpstr>His works</vt:lpstr>
      <vt:lpstr>The Industrial Revolution</vt:lpstr>
      <vt:lpstr>1832 Reform Act</vt:lpstr>
      <vt:lpstr>PowerPoint Presentation</vt:lpstr>
      <vt:lpstr>Medievalism</vt:lpstr>
      <vt:lpstr>Tropes and features</vt:lpstr>
      <vt:lpstr>Maid Marian</vt:lpstr>
      <vt:lpstr>Who is this?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Maid Marian</dc:title>
  <dc:creator>Harriett Webster</dc:creator>
  <cp:lastModifiedBy>Harriett Webster</cp:lastModifiedBy>
  <cp:revision>1</cp:revision>
  <dcterms:created xsi:type="dcterms:W3CDTF">2021-03-11T07:09:43Z</dcterms:created>
  <dcterms:modified xsi:type="dcterms:W3CDTF">2021-03-11T08:57:14Z</dcterms:modified>
</cp:coreProperties>
</file>