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8"/>
  </p:notesMasterIdLst>
  <p:handoutMasterIdLst>
    <p:handoutMasterId r:id="rId39"/>
  </p:handoutMasterIdLst>
  <p:sldIdLst>
    <p:sldId id="256" r:id="rId5"/>
    <p:sldId id="272" r:id="rId6"/>
    <p:sldId id="303" r:id="rId7"/>
    <p:sldId id="310" r:id="rId8"/>
    <p:sldId id="311" r:id="rId9"/>
    <p:sldId id="326" r:id="rId10"/>
    <p:sldId id="304" r:id="rId11"/>
    <p:sldId id="312" r:id="rId12"/>
    <p:sldId id="314" r:id="rId13"/>
    <p:sldId id="305" r:id="rId14"/>
    <p:sldId id="315" r:id="rId15"/>
    <p:sldId id="316" r:id="rId16"/>
    <p:sldId id="317" r:id="rId17"/>
    <p:sldId id="306" r:id="rId18"/>
    <p:sldId id="318" r:id="rId19"/>
    <p:sldId id="319" r:id="rId20"/>
    <p:sldId id="320" r:id="rId21"/>
    <p:sldId id="268" r:id="rId22"/>
    <p:sldId id="307" r:id="rId23"/>
    <p:sldId id="321" r:id="rId24"/>
    <p:sldId id="327" r:id="rId25"/>
    <p:sldId id="280" r:id="rId26"/>
    <p:sldId id="322" r:id="rId27"/>
    <p:sldId id="328" r:id="rId28"/>
    <p:sldId id="281" r:id="rId29"/>
    <p:sldId id="324" r:id="rId30"/>
    <p:sldId id="325" r:id="rId31"/>
    <p:sldId id="308" r:id="rId32"/>
    <p:sldId id="309" r:id="rId33"/>
    <p:sldId id="330" r:id="rId34"/>
    <p:sldId id="331" r:id="rId35"/>
    <p:sldId id="332" r:id="rId36"/>
    <p:sldId id="329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handoutMaster" Target="handoutMasters/handoutMaster1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theme" Target="theme/theme1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tableStyles" Target="tableStyle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142E199-237A-4C8A-8DDF-FB2D4F5E03BA}" type="doc">
      <dgm:prSet loTypeId="urn:microsoft.com/office/officeart/2005/8/layout/defaul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E5FE43C8-CE5C-4C9F-BE89-5BD8DD1A927C}">
      <dgm:prSet phldrT="[Text]"/>
      <dgm:spPr/>
      <dgm:t>
        <a:bodyPr/>
        <a:lstStyle/>
        <a:p>
          <a:r>
            <a:rPr lang="en-GB" dirty="0"/>
            <a:t>Syntax Errors</a:t>
          </a:r>
        </a:p>
      </dgm:t>
    </dgm:pt>
    <dgm:pt modelId="{D6A89BD5-9F38-4079-BAF4-62E0E4B1E0C4}" type="parTrans" cxnId="{3374B7BA-C926-4F0C-95FA-E2DF25B08298}">
      <dgm:prSet/>
      <dgm:spPr/>
      <dgm:t>
        <a:bodyPr/>
        <a:lstStyle/>
        <a:p>
          <a:endParaRPr lang="en-GB"/>
        </a:p>
      </dgm:t>
    </dgm:pt>
    <dgm:pt modelId="{B012CB25-F353-4B60-8678-243E47EA207D}" type="sibTrans" cxnId="{3374B7BA-C926-4F0C-95FA-E2DF25B08298}">
      <dgm:prSet/>
      <dgm:spPr/>
      <dgm:t>
        <a:bodyPr/>
        <a:lstStyle/>
        <a:p>
          <a:endParaRPr lang="en-GB"/>
        </a:p>
      </dgm:t>
    </dgm:pt>
    <dgm:pt modelId="{C937CFDF-FB21-431E-8D18-B80478257726}">
      <dgm:prSet phldrT="[Text]"/>
      <dgm:spPr/>
      <dgm:t>
        <a:bodyPr/>
        <a:lstStyle/>
        <a:p>
          <a:r>
            <a:rPr lang="en-GB" dirty="0"/>
            <a:t>Logical Errors</a:t>
          </a:r>
        </a:p>
      </dgm:t>
    </dgm:pt>
    <dgm:pt modelId="{64EF2BAD-2CE3-4262-920C-BAD837B8C7BA}" type="parTrans" cxnId="{029BAAD7-04BB-423D-8BC6-7BB9AB7109C1}">
      <dgm:prSet/>
      <dgm:spPr/>
      <dgm:t>
        <a:bodyPr/>
        <a:lstStyle/>
        <a:p>
          <a:endParaRPr lang="en-GB"/>
        </a:p>
      </dgm:t>
    </dgm:pt>
    <dgm:pt modelId="{31F57350-4A68-49FE-81FB-63D1AC5BD8D7}" type="sibTrans" cxnId="{029BAAD7-04BB-423D-8BC6-7BB9AB7109C1}">
      <dgm:prSet/>
      <dgm:spPr/>
      <dgm:t>
        <a:bodyPr/>
        <a:lstStyle/>
        <a:p>
          <a:endParaRPr lang="en-GB"/>
        </a:p>
      </dgm:t>
    </dgm:pt>
    <dgm:pt modelId="{404A7DDB-E362-40E3-A052-9491E2BB2D4B}" type="pres">
      <dgm:prSet presAssocID="{3142E199-237A-4C8A-8DDF-FB2D4F5E03BA}" presName="diagram" presStyleCnt="0">
        <dgm:presLayoutVars>
          <dgm:dir/>
          <dgm:resizeHandles val="exact"/>
        </dgm:presLayoutVars>
      </dgm:prSet>
      <dgm:spPr/>
    </dgm:pt>
    <dgm:pt modelId="{E51B77C0-7BC3-4359-B3AD-97A1A4895F25}" type="pres">
      <dgm:prSet presAssocID="{E5FE43C8-CE5C-4C9F-BE89-5BD8DD1A927C}" presName="node" presStyleLbl="node1" presStyleIdx="0" presStyleCnt="2">
        <dgm:presLayoutVars>
          <dgm:bulletEnabled val="1"/>
        </dgm:presLayoutVars>
      </dgm:prSet>
      <dgm:spPr/>
    </dgm:pt>
    <dgm:pt modelId="{A2992861-07E5-4F66-A310-016363609BC1}" type="pres">
      <dgm:prSet presAssocID="{B012CB25-F353-4B60-8678-243E47EA207D}" presName="sibTrans" presStyleCnt="0"/>
      <dgm:spPr/>
    </dgm:pt>
    <dgm:pt modelId="{B5805937-7642-40E7-907F-D12F5729B27F}" type="pres">
      <dgm:prSet presAssocID="{C937CFDF-FB21-431E-8D18-B80478257726}" presName="node" presStyleLbl="node1" presStyleIdx="1" presStyleCnt="2">
        <dgm:presLayoutVars>
          <dgm:bulletEnabled val="1"/>
        </dgm:presLayoutVars>
      </dgm:prSet>
      <dgm:spPr/>
    </dgm:pt>
  </dgm:ptLst>
  <dgm:cxnLst>
    <dgm:cxn modelId="{C6F48947-E6D6-4B6A-96FC-0ED6DC3775FF}" type="presOf" srcId="{E5FE43C8-CE5C-4C9F-BE89-5BD8DD1A927C}" destId="{E51B77C0-7BC3-4359-B3AD-97A1A4895F25}" srcOrd="0" destOrd="0" presId="urn:microsoft.com/office/officeart/2005/8/layout/default"/>
    <dgm:cxn modelId="{AB580068-51B8-4102-8BAC-3FB2C244E784}" type="presOf" srcId="{3142E199-237A-4C8A-8DDF-FB2D4F5E03BA}" destId="{404A7DDB-E362-40E3-A052-9491E2BB2D4B}" srcOrd="0" destOrd="0" presId="urn:microsoft.com/office/officeart/2005/8/layout/default"/>
    <dgm:cxn modelId="{0DD3694B-E9D2-4E17-B114-765E4606C8AF}" type="presOf" srcId="{C937CFDF-FB21-431E-8D18-B80478257726}" destId="{B5805937-7642-40E7-907F-D12F5729B27F}" srcOrd="0" destOrd="0" presId="urn:microsoft.com/office/officeart/2005/8/layout/default"/>
    <dgm:cxn modelId="{3374B7BA-C926-4F0C-95FA-E2DF25B08298}" srcId="{3142E199-237A-4C8A-8DDF-FB2D4F5E03BA}" destId="{E5FE43C8-CE5C-4C9F-BE89-5BD8DD1A927C}" srcOrd="0" destOrd="0" parTransId="{D6A89BD5-9F38-4079-BAF4-62E0E4B1E0C4}" sibTransId="{B012CB25-F353-4B60-8678-243E47EA207D}"/>
    <dgm:cxn modelId="{029BAAD7-04BB-423D-8BC6-7BB9AB7109C1}" srcId="{3142E199-237A-4C8A-8DDF-FB2D4F5E03BA}" destId="{C937CFDF-FB21-431E-8D18-B80478257726}" srcOrd="1" destOrd="0" parTransId="{64EF2BAD-2CE3-4262-920C-BAD837B8C7BA}" sibTransId="{31F57350-4A68-49FE-81FB-63D1AC5BD8D7}"/>
    <dgm:cxn modelId="{CD032232-B3FC-45E1-A321-9155507D3665}" type="presParOf" srcId="{404A7DDB-E362-40E3-A052-9491E2BB2D4B}" destId="{E51B77C0-7BC3-4359-B3AD-97A1A4895F25}" srcOrd="0" destOrd="0" presId="urn:microsoft.com/office/officeart/2005/8/layout/default"/>
    <dgm:cxn modelId="{4E8CC12A-DF94-4DBF-9523-9F7314A79761}" type="presParOf" srcId="{404A7DDB-E362-40E3-A052-9491E2BB2D4B}" destId="{A2992861-07E5-4F66-A310-016363609BC1}" srcOrd="1" destOrd="0" presId="urn:microsoft.com/office/officeart/2005/8/layout/default"/>
    <dgm:cxn modelId="{D9A6900F-041D-4143-BD47-F1CD14C8BCB9}" type="presParOf" srcId="{404A7DDB-E362-40E3-A052-9491E2BB2D4B}" destId="{B5805937-7642-40E7-907F-D12F5729B27F}" srcOrd="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51B77C0-7BC3-4359-B3AD-97A1A4895F25}">
      <dsp:nvSpPr>
        <dsp:cNvPr id="0" name=""/>
        <dsp:cNvSpPr/>
      </dsp:nvSpPr>
      <dsp:spPr>
        <a:xfrm>
          <a:off x="930" y="943694"/>
          <a:ext cx="3627685" cy="217661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700" kern="1200" dirty="0"/>
            <a:t>Syntax Errors</a:t>
          </a:r>
        </a:p>
      </dsp:txBody>
      <dsp:txXfrm>
        <a:off x="930" y="943694"/>
        <a:ext cx="3627685" cy="2176611"/>
      </dsp:txXfrm>
    </dsp:sp>
    <dsp:sp modelId="{B5805937-7642-40E7-907F-D12F5729B27F}">
      <dsp:nvSpPr>
        <dsp:cNvPr id="0" name=""/>
        <dsp:cNvSpPr/>
      </dsp:nvSpPr>
      <dsp:spPr>
        <a:xfrm>
          <a:off x="3991384" y="943694"/>
          <a:ext cx="3627685" cy="217661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17170" tIns="217170" rIns="217170" bIns="217170" numCol="1" spcCol="1270" anchor="ctr" anchorCtr="0">
          <a:noAutofit/>
        </a:bodyPr>
        <a:lstStyle/>
        <a:p>
          <a:pPr marL="0" lvl="0" indent="0" algn="ctr" defTabSz="2533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700" kern="1200" dirty="0"/>
            <a:t>Logical Errors</a:t>
          </a:r>
        </a:p>
      </dsp:txBody>
      <dsp:txXfrm>
        <a:off x="3991384" y="943694"/>
        <a:ext cx="3627685" cy="217661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https://youtu.be/3iLUls6Z_tw?si=vbh9OiOm_loRh_n2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05842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s://youtu.be/1OukpDfsuXE?si=Rk-e3SqmSTJrCeC0" TargetMode="Externa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F6B2A362-5959-0282-B67E-3611376362E0}"/>
              </a:ext>
            </a:extLst>
          </p:cNvPr>
          <p:cNvSpPr txBox="1"/>
          <p:nvPr/>
        </p:nvSpPr>
        <p:spPr>
          <a:xfrm>
            <a:off x="1115616" y="404664"/>
            <a:ext cx="73083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dirty="0">
                <a:solidFill>
                  <a:schemeClr val="bg1"/>
                </a:solidFill>
              </a:rPr>
              <a:t>ACCA5036</a:t>
            </a:r>
            <a:br>
              <a:rPr lang="en-US" sz="4000" dirty="0">
                <a:solidFill>
                  <a:schemeClr val="bg1"/>
                </a:solidFill>
              </a:rPr>
            </a:br>
            <a:r>
              <a:rPr lang="en-US" sz="4000" dirty="0">
                <a:solidFill>
                  <a:schemeClr val="bg1"/>
                </a:solidFill>
              </a:rPr>
              <a:t>Scripting and Programming Concept</a:t>
            </a:r>
            <a:endParaRPr lang="en-GB" sz="40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7752E5-F30D-6345-764B-837C55A8C3B0}"/>
              </a:ext>
            </a:extLst>
          </p:cNvPr>
          <p:cNvSpPr txBox="1"/>
          <p:nvPr/>
        </p:nvSpPr>
        <p:spPr>
          <a:xfrm>
            <a:off x="1385392" y="2876739"/>
            <a:ext cx="6768752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Week 4 Basic Syntax and Semantics</a:t>
            </a:r>
          </a:p>
          <a:p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3024F16-C6CD-D1F6-F9DB-0F77187DFFEA}"/>
              </a:ext>
            </a:extLst>
          </p:cNvPr>
          <p:cNvSpPr txBox="1"/>
          <p:nvPr/>
        </p:nvSpPr>
        <p:spPr>
          <a:xfrm>
            <a:off x="1619672" y="4941168"/>
            <a:ext cx="691276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600" b="1">
                <a:solidFill>
                  <a:srgbClr val="FFC000"/>
                </a:solidFill>
              </a:rPr>
              <a:t>Dr </a:t>
            </a:r>
            <a:r>
              <a:rPr lang="en-US" sz="3600" b="1" dirty="0">
                <a:solidFill>
                  <a:srgbClr val="FFC000"/>
                </a:solidFill>
              </a:rPr>
              <a:t>Mobolanle Bello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ABB925-240E-4F44-9B01-C0BAF67DC8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Lesson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3BA511-AF2E-47B2-90DC-48367826AD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pPr marL="0" indent="0">
              <a:buNone/>
            </a:pPr>
            <a:r>
              <a:rPr lang="en-GB" sz="2800" dirty="0"/>
              <a:t>This week: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Integrated Development Environment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Programming Syntax and Semantics.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GB" sz="2400" dirty="0"/>
              <a:t>Programming Errors</a:t>
            </a:r>
          </a:p>
        </p:txBody>
      </p:sp>
    </p:spTree>
    <p:extLst>
      <p:ext uri="{BB962C8B-B14F-4D97-AF65-F5344CB8AC3E}">
        <p14:creationId xmlns:p14="http://schemas.microsoft.com/office/powerpoint/2010/main" val="17802877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767F2-E636-9B78-3424-CF4D83C5B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4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INTEGRATED DEVELOPMENT ENVIRONMENT (IDE)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006E3-21B5-1AB6-C69B-5F5451C53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26631"/>
            <a:ext cx="8229600" cy="391703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 Integrated Development Environment (IDE) is a software application that provides comprehensive facilities to computer programmers for software development.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982838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3B6421-30CA-1081-72FF-0112506309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0AA93-7EDB-E9A9-769B-8A820F043C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Key Features of using Integrated Development Environment (IDE)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2ECDAA-54D3-D2ED-C3B5-D066ECBD87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992" y="980728"/>
            <a:ext cx="9073008" cy="5170246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Code Editor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A text editor that supports syntax highlighting and code completion.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Compiler/Interpreter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Tools to convert code into executable programs.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Debugger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Helps in identifying and fixing errors in the code.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Build Automation Tools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Automate repetitive tasks like compiling code.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Version Control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Integration with version control systems like Git.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97553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56C89B-4E24-E355-6C55-C39960C888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2EA550-1FC7-3833-FDE9-1C1C318084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560" y="2961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Benefits of using Integrated Development Environment (IDE)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876AE3-8933-8CE8-545D-48C823015C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198752"/>
            <a:ext cx="8640960" cy="4462496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Increased Productivity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Streamlines the coding process with tools and features that save time.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Error Reduction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Helps in catching errors early with real-time syntax checking and debugging tools.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Better Collaboration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Version control integration allows multiple developers to work on the same project efficiently.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49466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6CEE268-D32F-12C6-A59D-55AA8488FA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2CD8AF-D849-A0ED-F7C1-EF71E6F6CE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560" y="2961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Benefits of using Integrated Development Environment (IDE)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E3460A-F540-B586-BAA7-074546D222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popular IDEs include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Visual Studio Code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IntelliJ IDEA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Eclipse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PyCharm</a:t>
            </a:r>
          </a:p>
        </p:txBody>
      </p:sp>
    </p:spTree>
    <p:extLst>
      <p:ext uri="{BB962C8B-B14F-4D97-AF65-F5344CB8AC3E}">
        <p14:creationId xmlns:p14="http://schemas.microsoft.com/office/powerpoint/2010/main" val="17331304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867734-B6FF-334E-EC10-260C77730B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D4717-CB00-2339-99A4-92AFFA32CE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Integrated Development Environment : Debugging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804A94-1EE5-C81C-3DA1-4E2EC22BE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268760"/>
            <a:ext cx="8229600" cy="3917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Debugging tools are an essential part of any Integrated Development Environment (IDE).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help developers identify and fix errors in their code efficiently. </a:t>
            </a:r>
          </a:p>
        </p:txBody>
      </p:sp>
    </p:spTree>
    <p:extLst>
      <p:ext uri="{BB962C8B-B14F-4D97-AF65-F5344CB8AC3E}">
        <p14:creationId xmlns:p14="http://schemas.microsoft.com/office/powerpoint/2010/main" val="4722016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13B0A0-78DF-D14E-ECEE-E4FDCF20E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A5B63-C05D-5BEF-6147-EFED90FB5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Integrated Development Environment : Debugging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F05A1-B2A7-64F9-5002-FEFB0A054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8641" y="1143000"/>
            <a:ext cx="8906718" cy="4806280"/>
          </a:xfrm>
        </p:spPr>
        <p:txBody>
          <a:bodyPr>
            <a:normAutofit fontScale="40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Common Debugging Tools: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Breakpoints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: Allow you to pause the execution of your program at specific points to inspect the state of the application.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Step Execution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: Lets you execute your code line by line (step into, step over, step out) to closely monitor the flow and behaviour.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Watch Variables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: Enables you to keep an eye on specific variables and see how their values change over time.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Call Stack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: Shows the active subroutines or functions in your program, helping you trace the sequence of function calls.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Exception Handling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: Helps you catch and handle exceptions or errors that occur during the execution of your program.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Memory Dump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: Provides a snapshot of the memory at a specific point in time, useful for diagnosing memory-related issues.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Logging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: Allows you to record messages or data to a log file for later analysis.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083882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1DE9C0-6A12-026B-645D-F009B7BBC7D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5D8DA4-D8EB-5A7F-AC24-F9D98E7521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Integrated Development Environment : Debugging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AC7998-F72B-C6C1-5E91-4AE1C5B763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80728"/>
            <a:ext cx="8712968" cy="4536504"/>
          </a:xfrm>
        </p:spPr>
        <p:txBody>
          <a:bodyPr>
            <a:normAutofit fontScale="62500" lnSpcReduction="20000"/>
          </a:bodyPr>
          <a:lstStyle/>
          <a:p>
            <a:endParaRPr lang="en-GB" dirty="0"/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Popular IDEs and Their Debugging Tools: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Visual Studio Code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Offers a powerful debugger with support for breakpoints, call stacks, and an interactive console.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IntelliJ IDEA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Provides advanced debugging features like smart step into, data flow analysis, and more.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Eclipse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Includes a robust debugger with features like conditional breakpoints and watchpoints.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PyCharm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Tailored for Python development, it offers excellent debugging tools including a graphical debugger and remote debugging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8591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14BF5F-21B7-7AAA-FBA7-FFEDBED9E6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6BB66-C0E3-B0D0-B3B9-BEC5CD4EC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Integrated Development Environment : Editor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51449-4ADF-5652-E2A0-B2AD9898F4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175506"/>
            <a:ext cx="8712968" cy="3917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editor is a core component of any Integrated Development Environment (IDE).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is where you write, edit, and manage your code. </a:t>
            </a:r>
          </a:p>
        </p:txBody>
      </p:sp>
    </p:spTree>
    <p:extLst>
      <p:ext uri="{BB962C8B-B14F-4D97-AF65-F5344CB8AC3E}">
        <p14:creationId xmlns:p14="http://schemas.microsoft.com/office/powerpoint/2010/main" val="9484109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A06F48-4FB1-C3BD-2D99-275A7ECE231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6B877-77D1-CD90-5BE6-F1645F683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408" y="-15798"/>
            <a:ext cx="8928992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Integrated Development Environment : Editor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B36CDA-E9A8-77C1-6AE7-D94A42FA221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2674" y="872716"/>
            <a:ext cx="8640960" cy="5112568"/>
          </a:xfrm>
        </p:spPr>
        <p:txBody>
          <a:bodyPr>
            <a:normAutofit fontScale="40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Key Features of Editor: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Syntax Highlighting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: Colours different parts of your code (keywords, variables, strings, etc.) to make it easier to read and understand.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Code Completion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: Suggests possible completions for partially typed words, helping you write code faster and with fewer errors.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Code Navigation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: Allows you to quickly jump to definitions, declarations, and references within your codebase.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Refactoring Tools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: Helps you restructure your code without changing its external behaviour, making it cleaner and more maintainable.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Error Detection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: Provides real-time feedback on syntax and semantic errors, often with suggestions for fixes.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Code Snippets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: Predefined templates for common code structures that you can insert into your code to save time.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500" b="1" dirty="0">
                <a:latin typeface="Arial" panose="020B0604020202020204" pitchFamily="34" charset="0"/>
                <a:cs typeface="Arial" panose="020B0604020202020204" pitchFamily="34" charset="0"/>
              </a:rPr>
              <a:t>Multi-Language Support</a:t>
            </a:r>
            <a:r>
              <a:rPr lang="en-GB" sz="3500" dirty="0">
                <a:latin typeface="Arial" panose="020B0604020202020204" pitchFamily="34" charset="0"/>
                <a:cs typeface="Arial" panose="020B0604020202020204" pitchFamily="34" charset="0"/>
              </a:rPr>
              <a:t>: Many editors support multiple programming languages, often with plugins or extensions.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99408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37C50B1-9E16-9709-F5C3-75DC18F968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A500D6-BE54-F72A-C52C-01BED1FA09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Integrated Development Environment : Editor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EA367-0EED-B1BF-7E58-58F16F017E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4606625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Benefits of Editor: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Improved Productivity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Features like code completion and snippets speed up the coding process.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Enhanced Readability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Syntax highlighting and code formatting make your code easier to read and understand.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Error Reduction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Real-time error detection helps you catch mistakes early, reducing debugging time.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Ease of Navigation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Code navigation tools help you move around large codebases quickly and efficiently.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57783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11F815-740C-38FF-3BE7-02C539B06CF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3FE4CB-A2EE-748E-95B0-A6E851118D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Integrated Development Environment : Editor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1D428F-AA08-1BC1-3B7D-17FC43D0F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824" y="980728"/>
            <a:ext cx="8733656" cy="4750641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Popular IDE Editors: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Visual Studio Code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Known for its extensive extension library and robust features.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IntelliJ IDEA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Offers intelligent code completion and powerful refactoring tools.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Eclipse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Provides a versatile editor with strong support for Java and other languages.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PyCharm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Tailored for Python development with excellent code analysis and navigation features.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787331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2A5B24-B09E-D2A8-7CCE-99992BC2FE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53DFD3-0851-21EE-2C66-4FB164BBC2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Integrated Development Environment : Compiler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0A693-80FB-DDAA-996C-CA6A6E287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848" y="1268760"/>
            <a:ext cx="8445624" cy="3917032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compiler is a crucial component of many Integrated Development Environments (IDEs).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translates source code written in a high-level programming language into machine code that can be executed by a computer. </a:t>
            </a:r>
          </a:p>
        </p:txBody>
      </p:sp>
    </p:spTree>
    <p:extLst>
      <p:ext uri="{BB962C8B-B14F-4D97-AF65-F5344CB8AC3E}">
        <p14:creationId xmlns:p14="http://schemas.microsoft.com/office/powerpoint/2010/main" val="42439175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7F42BB8-43A5-2B58-B35A-5EFC8426093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EC6EE9-9B1C-EC37-AAB1-DE8D35EF1F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Integrated Development Environment : Compiler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DC32AC-E135-7A2D-92D5-0833C78818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017675"/>
            <a:ext cx="8517632" cy="4822650"/>
          </a:xfrm>
        </p:spPr>
        <p:txBody>
          <a:bodyPr>
            <a:normAutofit fontScale="47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Key Features of Compiler: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Syntax Analysis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: Checks the source code for grammatical errors according to the language's syntax rules.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Semantic Analysis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: Ensures that the code makes sense logically, checking for things like type errors and variable declarations.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Optimisation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: Improves the performance and efficiency of the generated machine code.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Code Generation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: Converts the intermediate representation of the source code into machine code or bytecode.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800" b="1" dirty="0">
                <a:latin typeface="Arial" panose="020B0604020202020204" pitchFamily="34" charset="0"/>
                <a:cs typeface="Arial" panose="020B0604020202020204" pitchFamily="34" charset="0"/>
              </a:rPr>
              <a:t>Error Reporting</a:t>
            </a:r>
            <a:r>
              <a:rPr lang="en-GB" sz="3800" dirty="0">
                <a:latin typeface="Arial" panose="020B0604020202020204" pitchFamily="34" charset="0"/>
                <a:cs typeface="Arial" panose="020B0604020202020204" pitchFamily="34" charset="0"/>
              </a:rPr>
              <a:t>: Provides detailed error messages and warnings to help developers identify and fix issues in their code.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211521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756F9F-4F01-CF52-CC00-4ECC50DE696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F558C-F2A4-E116-49E1-0DACFB74AD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Integrated Development Environment : Compiler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97FDD-FBBC-63BE-4EF5-5FF7CB7863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180" y="909663"/>
            <a:ext cx="8866820" cy="5038674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Benefits of Compiler: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Performance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Optimised machine code runs faster and more efficiently.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Error Detection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Early detection of syntax and semantic errors helps in maintaining code quality.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Portability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: Compilers can generate code for different platforms, making it easier to develop cross-platform applications.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826625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886F14-0689-51C0-D4B4-8F90CF29C6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22AAF7-6CA2-8CEF-4A2C-D0E95FD4D1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Integrated Development Environment : Compiler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A93760-25C1-5E7E-03A5-2905527ACA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848" y="1126630"/>
            <a:ext cx="8517632" cy="4750642"/>
          </a:xfrm>
        </p:spPr>
        <p:txBody>
          <a:bodyPr>
            <a:normAutofit fontScale="62500" lnSpcReduction="20000"/>
          </a:bodyPr>
          <a:lstStyle/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Popular IDEs and Their Compilers: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Visual Studio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Uses the MSVC compiler for C/C++ and integrates with other compilers for different languages.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IntelliJ IDEA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Supports various compilers like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javac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Java,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scalac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for Scala, and others.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Eclipse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Often used with the Eclipse Compiler for Java (ECJ) and supports other compilers through plugins.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PyCharm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While Python is an interpreted language, PyCharm integrates with tools like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Cython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to compile Python code for performance improvements.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115877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Translators &amp; High-level Languages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699512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Program---</a:t>
            </a:r>
            <a:r>
              <a:rPr lang="en-GB" sz="2800" dirty="0">
                <a:sym typeface="Wingdings" panose="05000000000000000000" pitchFamily="2" charset="2"/>
              </a:rPr>
              <a:t>Translator--</a:t>
            </a:r>
            <a:r>
              <a:rPr lang="en-GB" sz="2800" dirty="0" err="1">
                <a:sym typeface="Wingdings" panose="05000000000000000000" pitchFamily="2" charset="2"/>
              </a:rPr>
              <a:t>MachineCode</a:t>
            </a:r>
            <a:endParaRPr lang="en-GB" sz="28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endParaRPr lang="en-GB" sz="2800" dirty="0">
              <a:sym typeface="Wingdings" panose="05000000000000000000" pitchFamily="2" charset="2"/>
            </a:endParaRPr>
          </a:p>
          <a:p>
            <a:pPr marL="0" indent="0">
              <a:buNone/>
            </a:pPr>
            <a:r>
              <a:rPr lang="en-GB" sz="2800" dirty="0">
                <a:sym typeface="Wingdings" panose="05000000000000000000" pitchFamily="2" charset="2"/>
              </a:rPr>
              <a:t>Translator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Compiler</a:t>
            </a:r>
          </a:p>
          <a:p>
            <a:pPr lvl="2"/>
            <a:r>
              <a:rPr lang="en-GB" dirty="0">
                <a:sym typeface="Wingdings" panose="05000000000000000000" pitchFamily="2" charset="2"/>
              </a:rPr>
              <a:t>Interpreter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E022ADA-1659-78EE-3750-C5FEBAB596F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4352852"/>
            <a:ext cx="2788620" cy="1127698"/>
          </a:xfrm>
          <a:prstGeom prst="rect">
            <a:avLst/>
          </a:prstGeom>
        </p:spPr>
      </p:pic>
      <p:pic>
        <p:nvPicPr>
          <p:cNvPr id="10" name="Picture 9">
            <a:hlinkClick r:id="rId4"/>
            <a:extLst>
              <a:ext uri="{FF2B5EF4-FFF2-40B4-BE49-F238E27FC236}">
                <a16:creationId xmlns:a16="http://schemas.microsoft.com/office/drawing/2014/main" id="{9D300609-92D1-F9D8-83A4-24E914B0418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55976" y="3284984"/>
            <a:ext cx="4220370" cy="1516494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57F6AA2-DB25-CF8E-37AD-F498905143E6}"/>
              </a:ext>
            </a:extLst>
          </p:cNvPr>
          <p:cNvSpPr txBox="1"/>
          <p:nvPr/>
        </p:nvSpPr>
        <p:spPr>
          <a:xfrm>
            <a:off x="4499992" y="4934633"/>
            <a:ext cx="4572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Video:</a:t>
            </a:r>
            <a:br>
              <a:rPr lang="en-GB" dirty="0"/>
            </a:br>
            <a:r>
              <a:rPr lang="en-GB" sz="1400" dirty="0">
                <a:hlinkClick r:id="rId4"/>
              </a:rPr>
              <a:t>https://youtu.be/1OukpDfsuXE?si=Rk-e3SqmSTJrCeC0</a:t>
            </a:r>
            <a:r>
              <a:rPr lang="en-GB" sz="1400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7499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CE10D45-CE5D-76A2-B055-E0419D2D95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EE1A3-968C-48E8-16CD-439BDFA608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PROGRAMMING SYNTAX AND SEMANTICS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B5A9F-47C3-C7F7-9CC6-C53DC27A9F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848" y="1126631"/>
            <a:ext cx="8229600" cy="39170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Programming syntax and semantics are fundamental concepts in computer science and software development.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Understanding both syntax and semantics is important for writing correct and efficient programs. </a:t>
            </a:r>
          </a:p>
        </p:txBody>
      </p:sp>
    </p:spTree>
    <p:extLst>
      <p:ext uri="{BB962C8B-B14F-4D97-AF65-F5344CB8AC3E}">
        <p14:creationId xmlns:p14="http://schemas.microsoft.com/office/powerpoint/2010/main" val="31085992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646542-FF5A-B71B-BDED-B0DAAD84CC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7EDDCA-DB77-0462-1F5F-45B245F267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Syntax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1986CB-2D29-AA85-86A1-ED431995EC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44169" y="908720"/>
            <a:ext cx="8229600" cy="3917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Syntax refers to the set of rules that define the structure of a programming language.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It dictates how symbols, keywords, and operators should be arranged to form valid statements or expressions.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02187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F72AEA-C93C-8534-E10E-470B935465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F0EBD9-91F0-791D-9532-5EA721795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4848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Syntax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73484-7DAE-724B-E7E4-41E92D8B46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848" y="620688"/>
            <a:ext cx="8229600" cy="4824536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Variable Declaration: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In Python, you declare a variable like this: `x = 10`.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 In Java, it would be: `int x = 10;`.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 Function Definition: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In JavaScript, a function might be defined as: `function greet() { console.log("Hello!"); }`.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3190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4333" y="-171400"/>
            <a:ext cx="7886700" cy="994172"/>
          </a:xfrm>
        </p:spPr>
        <p:txBody>
          <a:bodyPr>
            <a:normAutofit/>
          </a:bodyPr>
          <a:lstStyle/>
          <a:p>
            <a:r>
              <a:rPr lang="en-GB" dirty="0"/>
              <a:t>Python: Syntax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6619" y="808919"/>
            <a:ext cx="8103048" cy="4072021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Structure: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Indentation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Python uses indentation to define code blocks, unlike many other languages which use curly braces.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Variables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Declared without specifying a data type, and names are case-sensitive.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Comments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Use the hash mark (#) for single-line comments and triple quotes for multi-line comments.</a:t>
            </a:r>
          </a:p>
          <a:p>
            <a:pPr marL="0" indent="0">
              <a:buNone/>
            </a:pPr>
            <a:endParaRPr lang="en-GB" sz="1425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797A462-3EBB-6404-EFC5-7865B3480B7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672" y="3933056"/>
            <a:ext cx="3384000" cy="14775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85887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272460-81BE-2AD9-AA21-0E5DDBFD66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7B22F-22F0-9FB7-E48E-ECE30C4F76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Semantics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1C618C-B831-19F0-1D83-780D707FA8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848" y="1126631"/>
            <a:ext cx="8229600" cy="3917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Semantics refers to the meaning behind the syntactically correct statements.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defines what the statements do when executed.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40838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7A9050-C9DE-524D-9BAD-49354EA387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0275D-8506-AB42-D6C9-847F40920C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3568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Semantics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4A06CC-1BD7-4FA3-6035-B8F5B3967E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832" y="620688"/>
            <a:ext cx="8589640" cy="4968552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Variable Assignment: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statement `x = 10` assigns the value 10 to the variable `x`. The semantics involve storing the value 10 in the memory location associated with `x`.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Function Execution: </a:t>
            </a:r>
          </a:p>
          <a:p>
            <a:pPr marL="0" indent="0">
              <a:lnSpc>
                <a:spcPct val="160000"/>
              </a:lnSpc>
              <a:spcBef>
                <a:spcPts val="0"/>
              </a:spcBef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When you call `greet()` in JavaScript, the semantics involve executing the code within the function, which in this case prints "Hello!" to the console.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353130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7729D-863C-5B8A-2D95-ABF785B2A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-182970"/>
            <a:ext cx="7886700" cy="994172"/>
          </a:xfrm>
        </p:spPr>
        <p:txBody>
          <a:bodyPr>
            <a:normAutofit/>
          </a:bodyPr>
          <a:lstStyle/>
          <a:p>
            <a:r>
              <a:rPr lang="en-GB" dirty="0"/>
              <a:t>Python: </a:t>
            </a:r>
            <a:r>
              <a:rPr lang="en-US" sz="3300" dirty="0"/>
              <a:t>Semantics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6DE5E-E249-AD5F-5B67-CD69460B28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476672"/>
            <a:ext cx="8784976" cy="3141092"/>
          </a:xfrm>
        </p:spPr>
        <p:txBody>
          <a:bodyPr>
            <a:no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Dynamic Typing: Variables can be reassigned to different data types based on the values they are given, influencing the operation outcome.</a:t>
            </a:r>
          </a:p>
          <a:p>
            <a:pPr lvl="1">
              <a:lnSpc>
                <a:spcPct val="150000"/>
              </a:lnSpc>
              <a:spcBef>
                <a:spcPts val="0"/>
              </a:spcBef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Exception Handling: Uses try-except blocks to handle errors, impacting the flow of execution.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B8BC1D9-FB19-0C39-51DE-66A3DC6316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5696" y="3933056"/>
            <a:ext cx="6084000" cy="1263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417778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4FBD8D-009E-0004-6297-60A87A5F8E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863FB-CA7A-76B9-A2BD-31C7BE236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Key Differences between Syntax and Semantics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52FFB-D9B2-656A-7C8D-E3366701D0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848" y="1126631"/>
            <a:ext cx="8229600" cy="391703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Syntax is about the form and structure of code.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Semantics is about the behaviour and meaning of the code.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261437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430546-4806-42CB-A8FD-369CF9FAE1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54B3C9-5D32-28FE-7890-D6B8D1687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Importance of Syntax and Semantics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D41851-25B1-47C0-F787-DC0581D2E8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848" y="1126631"/>
            <a:ext cx="8229600" cy="3917032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Syntax errors are usually caught by the compiler or interpreter, preventing the code from running.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Semantic errors are logical errors that may not be caught by the compiler but can cause the program to behave incorrectly.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8196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9AD8D6-7D82-B112-D6B0-524A66BAB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PROGRAMMING ERRORS</a:t>
            </a:r>
          </a:p>
        </p:txBody>
      </p:sp>
      <p:graphicFrame>
        <p:nvGraphicFramePr>
          <p:cNvPr id="9" name="Diagram 8">
            <a:extLst>
              <a:ext uri="{FF2B5EF4-FFF2-40B4-BE49-F238E27FC236}">
                <a16:creationId xmlns:a16="http://schemas.microsoft.com/office/drawing/2014/main" id="{05FCB9C3-1ADF-5095-9948-0AC9C34470A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64413200"/>
              </p:ext>
            </p:extLst>
          </p:nvPr>
        </p:nvGraphicFramePr>
        <p:xfrm>
          <a:off x="683568" y="1052736"/>
          <a:ext cx="7620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21862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A68EEC-B3CB-286C-8E1D-BE4A5FCABA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/>
          <a:lstStyle/>
          <a:p>
            <a:r>
              <a:rPr lang="en-GB" dirty="0"/>
              <a:t>Syntax Errors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B3861D-E4F5-7038-67D3-35459DA38D2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620688"/>
            <a:ext cx="8229600" cy="3917032"/>
          </a:xfrm>
        </p:spPr>
        <p:txBody>
          <a:bodyPr>
            <a:normAutofit/>
          </a:bodyPr>
          <a:lstStyle/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Errors that occur when the code does not follow the syntax rules of the programming language.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5437583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9EA6573-C55C-D928-7F9B-0AAD62E230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AB2EA9-3C90-B50B-ACC3-E3581AF94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Syntax Errors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671162-A6D4-3F57-F691-F2E5E396B1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921" y="692696"/>
            <a:ext cx="8229600" cy="3917032"/>
          </a:xfrm>
        </p:spPr>
        <p:txBody>
          <a:bodyPr>
            <a:normAutofit/>
          </a:bodyPr>
          <a:lstStyle/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Common Causes</a:t>
            </a:r>
            <a: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2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Missing semicolons (e.g., in C++, Java).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2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Mismatched parentheses or brackets.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2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Incorrect use of keywords.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2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Typographical errors.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5970208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FB19466-7BE3-CF81-B312-87DD945B85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12B319-274F-DCEE-303B-1A8D643B30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Logical Errors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31F134-5090-32B6-0990-19B8333B30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921" y="692696"/>
            <a:ext cx="8229600" cy="3917032"/>
          </a:xfrm>
        </p:spPr>
        <p:txBody>
          <a:bodyPr>
            <a:normAutofit/>
          </a:bodyPr>
          <a:lstStyle/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Errors that occur when the code runs without crashing but produces incorrect results.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55807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EB6686-3968-A3B2-9A13-626306701D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7BE55-5830-E75B-4AC4-578BB87A4B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/>
          <a:lstStyle/>
          <a:p>
            <a:r>
              <a:rPr lang="en-GB" dirty="0"/>
              <a:t>Logical Errors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4E7743-9380-0165-40A8-A17DA056E1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7921" y="692696"/>
            <a:ext cx="8229600" cy="3917032"/>
          </a:xfrm>
        </p:spPr>
        <p:txBody>
          <a:bodyPr>
            <a:normAutofit/>
          </a:bodyPr>
          <a:lstStyle/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b="1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Common Causes</a:t>
            </a:r>
            <a:r>
              <a:rPr lang="en-GB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2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Incorrect algorithm implementation.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2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Misuse of logical operators.</a:t>
            </a:r>
          </a:p>
          <a:p>
            <a:pPr lvl="1"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200" b="0" i="0" dirty="0">
                <a:solidFill>
                  <a:srgbClr val="242424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Incorrect variable initialization.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76768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D22F10-1707-51C9-7EC8-D2F748F801E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D209E5-86FB-6E69-BCB9-47917534F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2132856"/>
            <a:ext cx="8229600" cy="1143000"/>
          </a:xfrm>
        </p:spPr>
        <p:txBody>
          <a:bodyPr/>
          <a:lstStyle/>
          <a:p>
            <a:r>
              <a:rPr lang="en-GB" b="1" dirty="0"/>
              <a:t>Questions and Answers</a:t>
            </a:r>
          </a:p>
        </p:txBody>
      </p:sp>
    </p:spTree>
    <p:extLst>
      <p:ext uri="{BB962C8B-B14F-4D97-AF65-F5344CB8AC3E}">
        <p14:creationId xmlns:p14="http://schemas.microsoft.com/office/powerpoint/2010/main" val="167988253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1631</Words>
  <Application>Microsoft Office PowerPoint</Application>
  <PresentationFormat>On-screen Show (4:3)</PresentationFormat>
  <Paragraphs>157</Paragraphs>
  <Slides>33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8" baseType="lpstr">
      <vt:lpstr>Arial</vt:lpstr>
      <vt:lpstr>Calibri</vt:lpstr>
      <vt:lpstr>Myriad Pro</vt:lpstr>
      <vt:lpstr>Wingdings</vt:lpstr>
      <vt:lpstr>20140311PresentationUWTSDTemplate</vt:lpstr>
      <vt:lpstr>PowerPoint Presentation</vt:lpstr>
      <vt:lpstr>Lesson Objectives</vt:lpstr>
      <vt:lpstr>INTEGRATED DEVELOPMENT ENVIRONMENT (IDE)</vt:lpstr>
      <vt:lpstr>Key Features of using Integrated Development Environment (IDE)</vt:lpstr>
      <vt:lpstr>Benefits of using Integrated Development Environment (IDE)</vt:lpstr>
      <vt:lpstr>Benefits of using Integrated Development Environment (IDE)</vt:lpstr>
      <vt:lpstr>Integrated Development Environment : Debugging Tools</vt:lpstr>
      <vt:lpstr>Integrated Development Environment : Debugging Tools</vt:lpstr>
      <vt:lpstr>Integrated Development Environment : Debugging Tools</vt:lpstr>
      <vt:lpstr>Integrated Development Environment : Editor</vt:lpstr>
      <vt:lpstr>Integrated Development Environment : Editor</vt:lpstr>
      <vt:lpstr>Integrated Development Environment : Editor</vt:lpstr>
      <vt:lpstr>Integrated Development Environment : Editor</vt:lpstr>
      <vt:lpstr>Integrated Development Environment : Compiler</vt:lpstr>
      <vt:lpstr>Integrated Development Environment : Compiler</vt:lpstr>
      <vt:lpstr>Integrated Development Environment : Compiler</vt:lpstr>
      <vt:lpstr>Integrated Development Environment : Compiler</vt:lpstr>
      <vt:lpstr>Translators &amp; High-level Languages</vt:lpstr>
      <vt:lpstr>PROGRAMMING SYNTAX AND SEMANTICS</vt:lpstr>
      <vt:lpstr>Syntax</vt:lpstr>
      <vt:lpstr>Syntax</vt:lpstr>
      <vt:lpstr>Python: Syntax</vt:lpstr>
      <vt:lpstr>Semantics</vt:lpstr>
      <vt:lpstr>Semantics</vt:lpstr>
      <vt:lpstr>Python: Semantics</vt:lpstr>
      <vt:lpstr>Key Differences between Syntax and Semantics</vt:lpstr>
      <vt:lpstr>Importance of Syntax and Semantics</vt:lpstr>
      <vt:lpstr>PROGRAMMING ERRORS</vt:lpstr>
      <vt:lpstr>Syntax Errors</vt:lpstr>
      <vt:lpstr>Syntax Errors</vt:lpstr>
      <vt:lpstr>Logical Errors</vt:lpstr>
      <vt:lpstr>Logical Errors</vt:lpstr>
      <vt:lpstr>Questions and Answers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Mobolanle Bello</cp:lastModifiedBy>
  <cp:revision>157</cp:revision>
  <dcterms:created xsi:type="dcterms:W3CDTF">2015-04-14T15:21:28Z</dcterms:created>
  <dcterms:modified xsi:type="dcterms:W3CDTF">2025-08-27T15:26:08Z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