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6"/>
  </p:handout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950D8F-86B2-40F6-B703-85984E588C9B}" type="datetimeFigureOut">
              <a:rPr lang="en-GB" smtClean="0"/>
              <a:pPr/>
              <a:t>03/11/2015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8BC467-B8CD-4A3E-8613-1BA82FC7C5E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0ACE2A-30D0-489C-9944-6C6E2AB188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AD9E3-0410-4C2E-8551-DB07456B9D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60792E-BD2D-4966-91AF-A48933944B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341438"/>
            <a:ext cx="4027487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341438"/>
            <a:ext cx="4029075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AE087E-8D8D-4EF4-ADCD-1ACF3E325A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9467F-22C7-4181-A27F-A06F8CAECB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7AE9F6-2FFF-4F92-AA69-E0B80F31F0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214443-DFDC-4F38-B419-7C32242B87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5ECDE9-A4E0-4BBE-95E2-291A57A278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5351E-0D03-4667-9D14-4136FB217D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9F814B-023F-410C-B8F4-851B685605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3388" y="404813"/>
            <a:ext cx="2057400" cy="5721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1188" y="404813"/>
            <a:ext cx="6019800" cy="5721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5DBDBE-D996-4DE5-9693-95BCA476EE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404813"/>
            <a:ext cx="822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341438"/>
            <a:ext cx="8208962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4E7F599-BF57-4AD0-BDFC-8746B19539D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353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196975"/>
            <a:ext cx="720090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1187450" y="404813"/>
            <a:ext cx="7210425" cy="792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2000" b="1">
              <a:latin typeface="Times New Roman" pitchFamily="18" charset="0"/>
            </a:endParaRPr>
          </a:p>
          <a:p>
            <a:pPr algn="ctr"/>
            <a:r>
              <a:rPr lang="en-GB" sz="2000" b="1">
                <a:solidFill>
                  <a:srgbClr val="0000FF"/>
                </a:solidFill>
                <a:latin typeface="Times New Roman" pitchFamily="18" charset="0"/>
              </a:rPr>
              <a:t>SUMMATION OF SAME FREQUENCY SINUSOIDS</a:t>
            </a:r>
            <a:endParaRPr lang="en-US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1187450" y="5516563"/>
            <a:ext cx="72009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/>
              <a:t>C = A + B  for all t </a:t>
            </a:r>
          </a:p>
          <a:p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 is known as the RESULTANT</a:t>
            </a:r>
            <a:endParaRPr lang="en-US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6" name="Picture 4" descr="~AUT000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52478" y="404813"/>
            <a:ext cx="7807953" cy="5835153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60350"/>
            <a:ext cx="8208962" cy="4784725"/>
          </a:xfrm>
        </p:spPr>
        <p:txBody>
          <a:bodyPr/>
          <a:lstStyle/>
          <a:p>
            <a:endParaRPr lang="en-US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04812"/>
            <a:ext cx="8137525" cy="5400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11188" y="404813"/>
            <a:ext cx="8208962" cy="58324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lvl="2"/>
            <a:r>
              <a:rPr lang="en-GB" b="1" dirty="0"/>
              <a:t>NOTE:</a:t>
            </a:r>
          </a:p>
          <a:p>
            <a:pPr lvl="2"/>
            <a:endParaRPr lang="en-GB" b="1" dirty="0"/>
          </a:p>
          <a:p>
            <a:pPr lvl="2"/>
            <a:r>
              <a:rPr lang="en-GB" b="1" dirty="0"/>
              <a:t>As the </a:t>
            </a:r>
            <a:r>
              <a:rPr lang="en-GB" b="1" dirty="0" err="1"/>
              <a:t>sinewave</a:t>
            </a:r>
            <a:r>
              <a:rPr lang="en-GB" b="1" dirty="0"/>
              <a:t> amplitude reduces, the resultant moves closer to the </a:t>
            </a:r>
            <a:r>
              <a:rPr lang="en-GB" b="1" dirty="0" err="1"/>
              <a:t>coswave</a:t>
            </a:r>
            <a:r>
              <a:rPr lang="en-GB" b="1" dirty="0"/>
              <a:t>.</a:t>
            </a:r>
          </a:p>
          <a:p>
            <a:pPr lvl="2"/>
            <a:r>
              <a:rPr lang="en-GB" b="1" dirty="0"/>
              <a:t> </a:t>
            </a:r>
          </a:p>
          <a:p>
            <a:pPr lvl="2"/>
            <a:r>
              <a:rPr lang="en-GB" b="1" dirty="0"/>
              <a:t>If the </a:t>
            </a:r>
            <a:r>
              <a:rPr lang="en-GB" b="1" dirty="0" err="1"/>
              <a:t>sinewave</a:t>
            </a:r>
            <a:r>
              <a:rPr lang="en-GB" b="1" dirty="0"/>
              <a:t> amplitude goes to a=zero then the resultant will lie exactly on top of the </a:t>
            </a:r>
            <a:r>
              <a:rPr lang="en-GB" b="1" dirty="0" err="1"/>
              <a:t>coswave</a:t>
            </a:r>
            <a:r>
              <a:rPr lang="en-GB" b="1" dirty="0"/>
              <a:t>.</a:t>
            </a:r>
          </a:p>
          <a:p>
            <a:pPr lvl="2"/>
            <a:endParaRPr lang="en-GB" b="1" dirty="0"/>
          </a:p>
          <a:p>
            <a:pPr lvl="2"/>
            <a:r>
              <a:rPr lang="en-GB" b="1" dirty="0"/>
              <a:t>A similar argument will apply for a </a:t>
            </a:r>
            <a:r>
              <a:rPr lang="en-GB" b="1" dirty="0" err="1"/>
              <a:t>coswave</a:t>
            </a:r>
            <a:r>
              <a:rPr lang="en-GB" b="1" dirty="0"/>
              <a:t> disappearing to zero amplitude, the resultant will lie on top of the </a:t>
            </a:r>
            <a:r>
              <a:rPr lang="en-GB" b="1" dirty="0" err="1"/>
              <a:t>sinewave</a:t>
            </a:r>
            <a:r>
              <a:rPr lang="en-GB" b="1" dirty="0"/>
              <a:t>.</a:t>
            </a:r>
          </a:p>
          <a:p>
            <a:pPr lvl="2"/>
            <a:endParaRPr lang="en-GB" b="1" dirty="0"/>
          </a:p>
          <a:p>
            <a:pPr lvl="2"/>
            <a:r>
              <a:rPr lang="en-GB" b="1" dirty="0"/>
              <a:t>In other words a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sinewave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contains NO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coswave</a:t>
            </a:r>
            <a:r>
              <a:rPr lang="en-GB" b="1" dirty="0"/>
              <a:t> component and </a:t>
            </a:r>
          </a:p>
          <a:p>
            <a:pPr lvl="2"/>
            <a:r>
              <a:rPr lang="en-GB" b="1" dirty="0"/>
              <a:t>a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coswave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contains NO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sinewave</a:t>
            </a:r>
            <a:r>
              <a:rPr lang="en-GB" b="1" dirty="0"/>
              <a:t> component.</a:t>
            </a:r>
          </a:p>
          <a:p>
            <a:pPr lvl="2"/>
            <a:r>
              <a:rPr lang="en-GB" b="1" dirty="0"/>
              <a:t> </a:t>
            </a:r>
          </a:p>
          <a:p>
            <a:pPr lvl="2" algn="ctr"/>
            <a:r>
              <a:rPr lang="en-GB" b="1" dirty="0">
                <a:solidFill>
                  <a:srgbClr val="FF3300"/>
                </a:solidFill>
              </a:rPr>
              <a:t>THIS IS A VERY IMPORTANT CONCEPT IN THE FIELD OF COMMUNICATIONS AND SIGNAL THEORY</a:t>
            </a:r>
            <a:r>
              <a:rPr lang="en-GB" b="1" dirty="0" smtClean="0">
                <a:solidFill>
                  <a:srgbClr val="FF3300"/>
                </a:solidFill>
              </a:rPr>
              <a:t>.</a:t>
            </a:r>
          </a:p>
          <a:p>
            <a:pPr lvl="2" algn="ctr"/>
            <a:endParaRPr lang="en-GB" b="1" dirty="0">
              <a:solidFill>
                <a:srgbClr val="FF3300"/>
              </a:solidFill>
            </a:endParaRPr>
          </a:p>
          <a:p>
            <a:pPr lvl="2" algn="ctr"/>
            <a:r>
              <a:rPr lang="en-GB" b="1" dirty="0" smtClean="0">
                <a:solidFill>
                  <a:srgbClr val="FF3300"/>
                </a:solidFill>
              </a:rPr>
              <a:t>NOTE:</a:t>
            </a:r>
          </a:p>
          <a:p>
            <a:pPr lvl="2" algn="ctr"/>
            <a:r>
              <a:rPr lang="en-GB" b="1" dirty="0" smtClean="0">
                <a:solidFill>
                  <a:srgbClr val="FF3300"/>
                </a:solidFill>
              </a:rPr>
              <a:t> </a:t>
            </a:r>
            <a:r>
              <a:rPr lang="en-GB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is a single frequency scenario. All sinusoids described here are the same frequency and frequency is not important, it applies for all frequencies.</a:t>
            </a:r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16</TotalTime>
  <Words>141</Words>
  <Application>Microsoft Office PowerPoint</Application>
  <PresentationFormat>On-screen Show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default</vt:lpstr>
      <vt:lpstr>Slide 1</vt:lpstr>
      <vt:lpstr>Slide 2</vt:lpstr>
      <vt:lpstr>Slide 3</vt:lpstr>
      <vt:lpstr>Slide 4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5</cp:revision>
  <dcterms:created xsi:type="dcterms:W3CDTF">2006-11-15T14:53:25Z</dcterms:created>
  <dcterms:modified xsi:type="dcterms:W3CDTF">2015-11-03T13:36:02Z</dcterms:modified>
</cp:coreProperties>
</file>