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9" d="100"/>
          <a:sy n="89" d="100"/>
        </p:scale>
        <p:origin x="41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11E16-1C96-4C62-9FDD-8E04165188C8}" type="datetimeFigureOut">
              <a:rPr lang="en-GB" smtClean="0"/>
              <a:t>01/02/2024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683B1C-9B12-415D-9991-027220F49797}" type="slidenum">
              <a:rPr lang="en-GB" smtClean="0"/>
              <a:t>‹#›</a:t>
            </a:fld>
            <a:endParaRPr lang="en-GB"/>
          </a:p>
        </p:txBody>
      </p:sp>
    </p:spTree>
    <p:extLst>
      <p:ext uri="{BB962C8B-B14F-4D97-AF65-F5344CB8AC3E}">
        <p14:creationId xmlns:p14="http://schemas.microsoft.com/office/powerpoint/2010/main" val="282964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"Enhancing Nike's Brand Through Instagram." Today, we'll look at a systematic strategy to incorporating one of the most influential social media networks, Instagram, into Nike's marketing campaign. Our goal is to show how Instagram's unique features and large, engaged user base can be used to boost brand visibility, engage a global audience, and generate sales. We'll discuss why we chose Instagram, the important elements of the platform that we want to use, a conceptual campaign that exemplifies our approach, and how we'll measure the effectiveness of our activities. Join us as we explore the dynamic world of Instagram marketing, geared directly to Nike's brand objectives.</a:t>
            </a:r>
          </a:p>
        </p:txBody>
      </p:sp>
      <p:sp>
        <p:nvSpPr>
          <p:cNvPr id="4" name="Slide Number Placeholder 3"/>
          <p:cNvSpPr>
            <a:spLocks noGrp="1"/>
          </p:cNvSpPr>
          <p:nvPr>
            <p:ph type="sldNum" sz="quarter" idx="5"/>
          </p:nvPr>
        </p:nvSpPr>
        <p:spPr/>
        <p:txBody>
          <a:bodyPr/>
          <a:lstStyle/>
          <a:p>
            <a:fld id="{98683B1C-9B12-415D-9991-027220F49797}" type="slidenum">
              <a:rPr lang="en-GB" smtClean="0"/>
              <a:t>1</a:t>
            </a:fld>
            <a:endParaRPr lang="en-GB"/>
          </a:p>
        </p:txBody>
      </p:sp>
    </p:spTree>
    <p:extLst>
      <p:ext uri="{BB962C8B-B14F-4D97-AF65-F5344CB8AC3E}">
        <p14:creationId xmlns:p14="http://schemas.microsoft.com/office/powerpoint/2010/main" val="3743267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selecting Instagram as the primary platform for our marketing strategy, we've made a decision rooted in the platform’s unique strengths and alignment with Nike's brand values. Let's explore why Instagram stands out:</a:t>
            </a:r>
          </a:p>
        </p:txBody>
      </p:sp>
      <p:sp>
        <p:nvSpPr>
          <p:cNvPr id="4" name="Slide Number Placeholder 3"/>
          <p:cNvSpPr>
            <a:spLocks noGrp="1"/>
          </p:cNvSpPr>
          <p:nvPr>
            <p:ph type="sldNum" sz="quarter" idx="5"/>
          </p:nvPr>
        </p:nvSpPr>
        <p:spPr/>
        <p:txBody>
          <a:bodyPr/>
          <a:lstStyle/>
          <a:p>
            <a:fld id="{98683B1C-9B12-415D-9991-027220F49797}" type="slidenum">
              <a:rPr lang="en-GB" smtClean="0"/>
              <a:t>2</a:t>
            </a:fld>
            <a:endParaRPr lang="en-GB"/>
          </a:p>
        </p:txBody>
      </p:sp>
    </p:spTree>
    <p:extLst>
      <p:ext uri="{BB962C8B-B14F-4D97-AF65-F5344CB8AC3E}">
        <p14:creationId xmlns:p14="http://schemas.microsoft.com/office/powerpoint/2010/main" val="3563641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Instagram offers several unique features that Nike can leverage for effective marketing. These features enable real-time engagement, seamless shopping experiences, and community building:</a:t>
            </a:r>
          </a:p>
        </p:txBody>
      </p:sp>
      <p:sp>
        <p:nvSpPr>
          <p:cNvPr id="4" name="Slide Number Placeholder 3"/>
          <p:cNvSpPr>
            <a:spLocks noGrp="1"/>
          </p:cNvSpPr>
          <p:nvPr>
            <p:ph type="sldNum" sz="quarter" idx="5"/>
          </p:nvPr>
        </p:nvSpPr>
        <p:spPr/>
        <p:txBody>
          <a:bodyPr/>
          <a:lstStyle/>
          <a:p>
            <a:fld id="{98683B1C-9B12-415D-9991-027220F49797}" type="slidenum">
              <a:rPr lang="en-GB" smtClean="0"/>
              <a:t>3</a:t>
            </a:fld>
            <a:endParaRPr lang="en-GB"/>
          </a:p>
        </p:txBody>
      </p:sp>
    </p:spTree>
    <p:extLst>
      <p:ext uri="{BB962C8B-B14F-4D97-AF65-F5344CB8AC3E}">
        <p14:creationId xmlns:p14="http://schemas.microsoft.com/office/powerpoint/2010/main" val="678088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we showcase a hypothetical example of how Nike can harness Instagram's capabilities for an upcoming product launch. Imagine a campaign that seamlessly blends storytelling, real-time interaction, and commerce:</a:t>
            </a:r>
          </a:p>
        </p:txBody>
      </p:sp>
      <p:sp>
        <p:nvSpPr>
          <p:cNvPr id="4" name="Slide Number Placeholder 3"/>
          <p:cNvSpPr>
            <a:spLocks noGrp="1"/>
          </p:cNvSpPr>
          <p:nvPr>
            <p:ph type="sldNum" sz="quarter" idx="5"/>
          </p:nvPr>
        </p:nvSpPr>
        <p:spPr/>
        <p:txBody>
          <a:bodyPr/>
          <a:lstStyle/>
          <a:p>
            <a:fld id="{98683B1C-9B12-415D-9991-027220F49797}" type="slidenum">
              <a:rPr lang="en-GB" smtClean="0"/>
              <a:t>4</a:t>
            </a:fld>
            <a:endParaRPr lang="en-GB"/>
          </a:p>
        </p:txBody>
      </p:sp>
    </p:spTree>
    <p:extLst>
      <p:ext uri="{BB962C8B-B14F-4D97-AF65-F5344CB8AC3E}">
        <p14:creationId xmlns:p14="http://schemas.microsoft.com/office/powerpoint/2010/main" val="563049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gauge the effectiveness of Nike's Instagram campaign, we will focus on several key performance indicators that reflect both engagement and conversion:</a:t>
            </a:r>
          </a:p>
        </p:txBody>
      </p:sp>
      <p:sp>
        <p:nvSpPr>
          <p:cNvPr id="4" name="Slide Number Placeholder 3"/>
          <p:cNvSpPr>
            <a:spLocks noGrp="1"/>
          </p:cNvSpPr>
          <p:nvPr>
            <p:ph type="sldNum" sz="quarter" idx="5"/>
          </p:nvPr>
        </p:nvSpPr>
        <p:spPr/>
        <p:txBody>
          <a:bodyPr/>
          <a:lstStyle/>
          <a:p>
            <a:fld id="{98683B1C-9B12-415D-9991-027220F49797}" type="slidenum">
              <a:rPr lang="en-GB" smtClean="0"/>
              <a:t>5</a:t>
            </a:fld>
            <a:endParaRPr lang="en-GB"/>
          </a:p>
        </p:txBody>
      </p:sp>
    </p:spTree>
    <p:extLst>
      <p:ext uri="{BB962C8B-B14F-4D97-AF65-F5344CB8AC3E}">
        <p14:creationId xmlns:p14="http://schemas.microsoft.com/office/powerpoint/2010/main" val="2586643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gauge the effectiveness of Nike's Instagram campaign, we will focus on several key performance indicators that reflect both engagement and conversion:</a:t>
            </a:r>
          </a:p>
        </p:txBody>
      </p:sp>
      <p:sp>
        <p:nvSpPr>
          <p:cNvPr id="4" name="Slide Number Placeholder 3"/>
          <p:cNvSpPr>
            <a:spLocks noGrp="1"/>
          </p:cNvSpPr>
          <p:nvPr>
            <p:ph type="sldNum" sz="quarter" idx="5"/>
          </p:nvPr>
        </p:nvSpPr>
        <p:spPr/>
        <p:txBody>
          <a:bodyPr/>
          <a:lstStyle/>
          <a:p>
            <a:fld id="{98683B1C-9B12-415D-9991-027220F49797}" type="slidenum">
              <a:rPr lang="en-GB" smtClean="0"/>
              <a:t>6</a:t>
            </a:fld>
            <a:endParaRPr lang="en-GB"/>
          </a:p>
        </p:txBody>
      </p:sp>
    </p:spTree>
    <p:extLst>
      <p:ext uri="{BB962C8B-B14F-4D97-AF65-F5344CB8AC3E}">
        <p14:creationId xmlns:p14="http://schemas.microsoft.com/office/powerpoint/2010/main" val="2594397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0241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70420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74569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30625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65170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88007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37285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564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62682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30999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2/1/2024</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47149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2/1/2024</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580404808"/>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5" r:id="rId6"/>
    <p:sldLayoutId id="2147483680"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tubuya.co/6989/"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pixabay.com/de/instagram-app-social-media-1696945/"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pixabay.com/de/instagram-app-social-media-1696945/"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hyperlink" Target="https://pixabay.com/de/instagram-app-social-media-1696945/" TargetMode="Externa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hyperlink" Target="https://pixabay.com/de/instagram-app-social-media-1696945/" TargetMode="Externa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8" Type="http://schemas.openxmlformats.org/officeDocument/2006/relationships/hyperlink" Target="https://pixabay.com/de/instagram-app-social-media-1696945/" TargetMode="External"/><Relationship Id="rId3" Type="http://schemas.openxmlformats.org/officeDocument/2006/relationships/image" Target="../media/image1.jpeg"/><Relationship Id="rId7"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www.statista.com/statistics/268790/global-market-share-of-the-leading-athletic-footwear-companies/" TargetMode="External"/><Relationship Id="rId5" Type="http://schemas.openxmlformats.org/officeDocument/2006/relationships/hyperlink" Target="https://purpose.nike.com/sustainable-innovation" TargetMode="External"/><Relationship Id="rId4" Type="http://schemas.openxmlformats.org/officeDocument/2006/relationships/hyperlink" Target="https://about.nike.com/pages/our-mi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994555E-A26A-0B58-3407-B9AE1A6E39F5}"/>
              </a:ext>
            </a:extLst>
          </p:cNvPr>
          <p:cNvSpPr>
            <a:spLocks noGrp="1"/>
          </p:cNvSpPr>
          <p:nvPr>
            <p:ph type="ctrTitle"/>
          </p:nvPr>
        </p:nvSpPr>
        <p:spPr>
          <a:xfrm>
            <a:off x="130628" y="791445"/>
            <a:ext cx="4090307" cy="5275108"/>
          </a:xfrm>
        </p:spPr>
        <p:txBody>
          <a:bodyPr>
            <a:normAutofit/>
          </a:bodyPr>
          <a:lstStyle/>
          <a:p>
            <a:r>
              <a:rPr lang="en-GB" sz="4800" dirty="0">
                <a:solidFill>
                  <a:srgbClr val="FF0000"/>
                </a:solidFill>
                <a:latin typeface="Arial Black" panose="020B0A04020102020204" pitchFamily="34" charset="0"/>
              </a:rPr>
              <a:t>Enhancing Nike's Brand Through Instagram</a:t>
            </a:r>
          </a:p>
        </p:txBody>
      </p:sp>
      <p:pic>
        <p:nvPicPr>
          <p:cNvPr id="5" name="Picture 4" descr="A black swoosh logo&#10;&#10;Description automatically generated">
            <a:extLst>
              <a:ext uri="{FF2B5EF4-FFF2-40B4-BE49-F238E27FC236}">
                <a16:creationId xmlns:a16="http://schemas.microsoft.com/office/drawing/2014/main" id="{F9CF035D-367D-8B5C-69F6-2C5EE4F9CBB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7078" b="26076"/>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099311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5"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3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9E2736-2B78-D6B4-FF5D-431C08EAC050}"/>
              </a:ext>
            </a:extLst>
          </p:cNvPr>
          <p:cNvSpPr>
            <a:spLocks noGrp="1"/>
          </p:cNvSpPr>
          <p:nvPr>
            <p:ph type="ctrTitle"/>
          </p:nvPr>
        </p:nvSpPr>
        <p:spPr>
          <a:xfrm>
            <a:off x="191163" y="154990"/>
            <a:ext cx="4829519" cy="983411"/>
          </a:xfrm>
        </p:spPr>
        <p:txBody>
          <a:bodyPr>
            <a:normAutofit/>
          </a:bodyPr>
          <a:lstStyle/>
          <a:p>
            <a:r>
              <a:rPr lang="en-GB" sz="2400" dirty="0">
                <a:solidFill>
                  <a:srgbClr val="FF0000"/>
                </a:solidFill>
                <a:latin typeface="Arial Black" panose="020B0A04020102020204" pitchFamily="34" charset="0"/>
              </a:rPr>
              <a:t>Choosing Instagram: A Strategic Decision</a:t>
            </a:r>
          </a:p>
        </p:txBody>
      </p:sp>
      <p:sp>
        <p:nvSpPr>
          <p:cNvPr id="3" name="Subtitle 2">
            <a:extLst>
              <a:ext uri="{FF2B5EF4-FFF2-40B4-BE49-F238E27FC236}">
                <a16:creationId xmlns:a16="http://schemas.microsoft.com/office/drawing/2014/main" id="{B5E0ED9E-F356-22A9-A183-A0F5E2DA7FB4}"/>
              </a:ext>
            </a:extLst>
          </p:cNvPr>
          <p:cNvSpPr>
            <a:spLocks noGrp="1"/>
          </p:cNvSpPr>
          <p:nvPr>
            <p:ph type="subTitle" idx="1"/>
          </p:nvPr>
        </p:nvSpPr>
        <p:spPr>
          <a:xfrm>
            <a:off x="191163" y="1500996"/>
            <a:ext cx="5101216" cy="5210354"/>
          </a:xfrm>
        </p:spPr>
        <p:txBody>
          <a:bodyPr>
            <a:normAutofit fontScale="77500" lnSpcReduction="20000"/>
          </a:bodyPr>
          <a:lstStyle/>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High Engagement Rates and Visual Nature: Instagram's visually driven platform garners high engagement rates. Its emphasis on imagery and videos aligns perfectly with Nike's dynamic and visually appealing content.</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Large, Diverse, and Global User Base: Instagram boasts a vast user base that is global, diverse, and inclusive, mirroring Nike’s target demographic. This platform allows us to reach a wide range of customers, from professional athletes to fashion enthusiasts.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Enhanced Storytelling Capabilities Through Visual Content: Instagram’s various features, such as Stories, Reels, and IGTV, provide enhanced storytelling capabilities. This allows for creative and immersive ways to showcase Nike products, athlete collaborations, and brand narratives.</a:t>
            </a:r>
          </a:p>
          <a:p>
            <a:r>
              <a:rPr lang="en-GB" sz="2200" b="1" dirty="0">
                <a:solidFill>
                  <a:srgbClr val="FF0000"/>
                </a:solidFill>
                <a:latin typeface="Arial" panose="020B0604020202020204" pitchFamily="34" charset="0"/>
                <a:cs typeface="Arial" panose="020B0604020202020204" pitchFamily="34" charset="0"/>
              </a:rPr>
              <a:t>Theory/Research Reference:</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As noted by Keller (1998), the power of visual content in enhancing brand engagement is unparalleled. Instagram leverages this power, making it an ideal platform for Nike's visually compelling and inspirational brand messaging</a:t>
            </a:r>
            <a:r>
              <a:rPr lang="en-GB" dirty="0"/>
              <a:t>.</a:t>
            </a:r>
          </a:p>
        </p:txBody>
      </p:sp>
      <p:pic>
        <p:nvPicPr>
          <p:cNvPr id="5" name="Picture 4" descr="A logo of a camera&#10;&#10;Description automatically generated">
            <a:extLst>
              <a:ext uri="{FF2B5EF4-FFF2-40B4-BE49-F238E27FC236}">
                <a16:creationId xmlns:a16="http://schemas.microsoft.com/office/drawing/2014/main" id="{41B6E612-FDDB-E334-B9BB-037ECF4847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02448" y="2037659"/>
            <a:ext cx="4610529" cy="3077528"/>
          </a:xfrm>
          <a:prstGeom prst="rect">
            <a:avLst/>
          </a:prstGeom>
        </p:spPr>
      </p:pic>
    </p:spTree>
    <p:extLst>
      <p:ext uri="{BB962C8B-B14F-4D97-AF65-F5344CB8AC3E}">
        <p14:creationId xmlns:p14="http://schemas.microsoft.com/office/powerpoint/2010/main" val="382394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5"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3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9E2736-2B78-D6B4-FF5D-431C08EAC050}"/>
              </a:ext>
            </a:extLst>
          </p:cNvPr>
          <p:cNvSpPr>
            <a:spLocks noGrp="1"/>
          </p:cNvSpPr>
          <p:nvPr>
            <p:ph type="ctrTitle"/>
          </p:nvPr>
        </p:nvSpPr>
        <p:spPr>
          <a:xfrm>
            <a:off x="365973" y="259655"/>
            <a:ext cx="4563482" cy="850219"/>
          </a:xfrm>
        </p:spPr>
        <p:txBody>
          <a:bodyPr>
            <a:normAutofit/>
          </a:bodyPr>
          <a:lstStyle/>
          <a:p>
            <a:r>
              <a:rPr lang="en-GB" sz="2400" dirty="0">
                <a:solidFill>
                  <a:srgbClr val="FF0000"/>
                </a:solidFill>
                <a:latin typeface="Arial Black" panose="020B0A04020102020204" pitchFamily="34" charset="0"/>
              </a:rPr>
              <a:t>Leveraging Instagram's Unique Features</a:t>
            </a:r>
          </a:p>
        </p:txBody>
      </p:sp>
      <p:sp>
        <p:nvSpPr>
          <p:cNvPr id="3" name="Subtitle 2">
            <a:extLst>
              <a:ext uri="{FF2B5EF4-FFF2-40B4-BE49-F238E27FC236}">
                <a16:creationId xmlns:a16="http://schemas.microsoft.com/office/drawing/2014/main" id="{B5E0ED9E-F356-22A9-A183-A0F5E2DA7FB4}"/>
              </a:ext>
            </a:extLst>
          </p:cNvPr>
          <p:cNvSpPr>
            <a:spLocks noGrp="1"/>
          </p:cNvSpPr>
          <p:nvPr>
            <p:ph type="subTitle" idx="1"/>
          </p:nvPr>
        </p:nvSpPr>
        <p:spPr>
          <a:xfrm>
            <a:off x="241540" y="1404035"/>
            <a:ext cx="4563482" cy="4344778"/>
          </a:xfrm>
        </p:spPr>
        <p:txBody>
          <a:bodyPr>
            <a:no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Instagram Stories and Live: These features provide a platform for real-time engagement and dynamic storytelling. Nike can use Instagram Stories and Live for product launches, live events, and athlete takeovers, offering an immediate and interactive experience to the audience.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Instagram Shopping: This feature integrates commerce directly into the Instagram experience, allowing users to purchase Nike products with ease. It bridges the gap between discovery and purchase, enabling instant transactions directly from Instagram posts and stories.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User-Generated Content: Encouraging and sharing user-generated content helps in building a sense of community and authenticity around the Nike brand. It allows customers to share their experiences with Nike products, thereby fostering brand loyalty and peer-to-peer marketing.</a:t>
            </a:r>
          </a:p>
          <a:p>
            <a:r>
              <a:rPr lang="en-GB" sz="1400" b="1" dirty="0">
                <a:solidFill>
                  <a:srgbClr val="FF0000"/>
                </a:solidFill>
                <a:latin typeface="Arial" panose="020B0604020202020204" pitchFamily="34" charset="0"/>
                <a:cs typeface="Arial" panose="020B0604020202020204" pitchFamily="34" charset="0"/>
              </a:rPr>
              <a:t>Theory/Research Reference: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Kotler &amp; Armstrong (1997) emphasize the importance of interactive features in building customer relationships. Instagram's interactive tools align perfectly with this principle, enhancing customer engagement and strengthening the bond between Nike and its consumers.</a:t>
            </a:r>
          </a:p>
        </p:txBody>
      </p:sp>
      <p:pic>
        <p:nvPicPr>
          <p:cNvPr id="5" name="Picture 4" descr="A logo of a camera&#10;&#10;Description automatically generated">
            <a:extLst>
              <a:ext uri="{FF2B5EF4-FFF2-40B4-BE49-F238E27FC236}">
                <a16:creationId xmlns:a16="http://schemas.microsoft.com/office/drawing/2014/main" id="{41B6E612-FDDB-E334-B9BB-037ECF4847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02448" y="2037659"/>
            <a:ext cx="4610529" cy="3077528"/>
          </a:xfrm>
          <a:prstGeom prst="rect">
            <a:avLst/>
          </a:prstGeom>
        </p:spPr>
      </p:pic>
    </p:spTree>
    <p:extLst>
      <p:ext uri="{BB962C8B-B14F-4D97-AF65-F5344CB8AC3E}">
        <p14:creationId xmlns:p14="http://schemas.microsoft.com/office/powerpoint/2010/main" val="766140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5"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3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9E2736-2B78-D6B4-FF5D-431C08EAC050}"/>
              </a:ext>
            </a:extLst>
          </p:cNvPr>
          <p:cNvSpPr>
            <a:spLocks noGrp="1"/>
          </p:cNvSpPr>
          <p:nvPr>
            <p:ph type="ctrTitle"/>
          </p:nvPr>
        </p:nvSpPr>
        <p:spPr>
          <a:xfrm>
            <a:off x="365973" y="228083"/>
            <a:ext cx="4563482" cy="746702"/>
          </a:xfrm>
        </p:spPr>
        <p:txBody>
          <a:bodyPr>
            <a:normAutofit fontScale="90000"/>
          </a:bodyPr>
          <a:lstStyle/>
          <a:p>
            <a:r>
              <a:rPr lang="en-GB" dirty="0"/>
              <a:t> </a:t>
            </a:r>
            <a:r>
              <a:rPr lang="en-GB" sz="2700" dirty="0">
                <a:solidFill>
                  <a:srgbClr val="FF0000"/>
                </a:solidFill>
                <a:latin typeface="Arial Black" panose="020B0A04020102020204" pitchFamily="34" charset="0"/>
              </a:rPr>
              <a:t>Nike's Instagram Campaign: An Overview</a:t>
            </a:r>
          </a:p>
        </p:txBody>
      </p:sp>
      <p:sp>
        <p:nvSpPr>
          <p:cNvPr id="3" name="Subtitle 2">
            <a:extLst>
              <a:ext uri="{FF2B5EF4-FFF2-40B4-BE49-F238E27FC236}">
                <a16:creationId xmlns:a16="http://schemas.microsoft.com/office/drawing/2014/main" id="{B5E0ED9E-F356-22A9-A183-A0F5E2DA7FB4}"/>
              </a:ext>
            </a:extLst>
          </p:cNvPr>
          <p:cNvSpPr>
            <a:spLocks noGrp="1"/>
          </p:cNvSpPr>
          <p:nvPr>
            <p:ph type="subTitle" idx="1"/>
          </p:nvPr>
        </p:nvSpPr>
        <p:spPr>
          <a:xfrm>
            <a:off x="3048" y="1966822"/>
            <a:ext cx="4874033" cy="5003321"/>
          </a:xfrm>
        </p:spPr>
        <p:txBody>
          <a:bodyPr>
            <a:normAutofit/>
          </a:bodyPr>
          <a:lstStyle/>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Visual Mock-Up/Storyboard</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Instagram Stories for Sneak Peeks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Live Sessions with Athletes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Call to Action (CTA) for Instagram Shopping</a:t>
            </a:r>
          </a:p>
          <a:p>
            <a:r>
              <a:rPr lang="en-GB" sz="1400" b="1" dirty="0">
                <a:solidFill>
                  <a:srgbClr val="FF0000"/>
                </a:solidFill>
                <a:latin typeface="Arial" panose="020B0604020202020204" pitchFamily="34" charset="0"/>
                <a:cs typeface="Arial" panose="020B0604020202020204" pitchFamily="34" charset="0"/>
              </a:rPr>
              <a:t>Theory/Research Reference:</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According to Lovelock (2001), multi-modal storytelling is highly effective in engaging consumers. This campaign leverages visual, textual, and interactive content to create a compelling narrative around the product, enhancing consumer engagement.</a:t>
            </a:r>
          </a:p>
        </p:txBody>
      </p:sp>
      <p:pic>
        <p:nvPicPr>
          <p:cNvPr id="5" name="Picture 4" descr="A logo of a camera&#10;&#10;Description automatically generated">
            <a:extLst>
              <a:ext uri="{FF2B5EF4-FFF2-40B4-BE49-F238E27FC236}">
                <a16:creationId xmlns:a16="http://schemas.microsoft.com/office/drawing/2014/main" id="{41B6E612-FDDB-E334-B9BB-037ECF4847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02448" y="2037659"/>
            <a:ext cx="4610529" cy="3077528"/>
          </a:xfrm>
          <a:prstGeom prst="rect">
            <a:avLst/>
          </a:prstGeom>
        </p:spPr>
      </p:pic>
    </p:spTree>
    <p:extLst>
      <p:ext uri="{BB962C8B-B14F-4D97-AF65-F5344CB8AC3E}">
        <p14:creationId xmlns:p14="http://schemas.microsoft.com/office/powerpoint/2010/main" val="3694971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5"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3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9E2736-2B78-D6B4-FF5D-431C08EAC050}"/>
              </a:ext>
            </a:extLst>
          </p:cNvPr>
          <p:cNvSpPr>
            <a:spLocks noGrp="1"/>
          </p:cNvSpPr>
          <p:nvPr>
            <p:ph type="ctrTitle"/>
          </p:nvPr>
        </p:nvSpPr>
        <p:spPr>
          <a:xfrm>
            <a:off x="457200" y="225147"/>
            <a:ext cx="4563482" cy="651812"/>
          </a:xfrm>
        </p:spPr>
        <p:txBody>
          <a:bodyPr>
            <a:normAutofit/>
          </a:bodyPr>
          <a:lstStyle/>
          <a:p>
            <a:r>
              <a:rPr lang="en-GB" sz="2400" dirty="0">
                <a:solidFill>
                  <a:srgbClr val="FF0000"/>
                </a:solidFill>
                <a:latin typeface="Arial Black" panose="020B0A04020102020204" pitchFamily="34" charset="0"/>
              </a:rPr>
              <a:t>Metrics for Success</a:t>
            </a:r>
          </a:p>
        </p:txBody>
      </p:sp>
      <p:sp>
        <p:nvSpPr>
          <p:cNvPr id="3" name="Subtitle 2">
            <a:extLst>
              <a:ext uri="{FF2B5EF4-FFF2-40B4-BE49-F238E27FC236}">
                <a16:creationId xmlns:a16="http://schemas.microsoft.com/office/drawing/2014/main" id="{B5E0ED9E-F356-22A9-A183-A0F5E2DA7FB4}"/>
              </a:ext>
            </a:extLst>
          </p:cNvPr>
          <p:cNvSpPr>
            <a:spLocks noGrp="1"/>
          </p:cNvSpPr>
          <p:nvPr>
            <p:ph type="subTitle" idx="1"/>
          </p:nvPr>
        </p:nvSpPr>
        <p:spPr>
          <a:xfrm>
            <a:off x="284672" y="1145238"/>
            <a:ext cx="4563482" cy="4577691"/>
          </a:xfrm>
        </p:spPr>
        <p:txBody>
          <a:bodyPr>
            <a:noAutofit/>
          </a:bodyPr>
          <a:lstStyle/>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Engagement Rates: This includes likes, comments, and shares. High engagement rates indicate that the content resonates well with the audience, fostering a strong connection between Nike and its followers.</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Conversion Rates via Instagram Shopping: Tracking the conversion rates from Instagram Shopping links will provide insights into how effectively the campaign drives sales. This metric is crucial for understanding the return on investment of the Instagram campaign.</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Growth in Follower Count: An increase in followers signifies expanding brand reach and growing interest in Nike’s products and content.</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User-Generated Content Volume: The amount of content that customers create and share about Nike products reflects brand advocacy and loyalty. It also provides valuable insights into customer preferences and experiences.</a:t>
            </a:r>
          </a:p>
          <a:p>
            <a:r>
              <a:rPr lang="en-GB" sz="1400" b="1" dirty="0">
                <a:solidFill>
                  <a:srgbClr val="FF0000"/>
                </a:solidFill>
                <a:latin typeface="Arial" panose="020B0604020202020204" pitchFamily="34" charset="0"/>
                <a:cs typeface="Arial" panose="020B0604020202020204" pitchFamily="34" charset="0"/>
              </a:rPr>
              <a:t>Theory/Research Reference:</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Aaker and Joachimsthaler (2000) highlight the importance of these metrics in assessing customer engagement and purchase intent. By monitoring these indicators, Nike can evaluate the success of its Instagram strategies in real time and make data-driven decisions for future campaigns.</a:t>
            </a:r>
          </a:p>
        </p:txBody>
      </p:sp>
      <p:pic>
        <p:nvPicPr>
          <p:cNvPr id="5" name="Picture 4" descr="A logo of a camera&#10;&#10;Description automatically generated">
            <a:extLst>
              <a:ext uri="{FF2B5EF4-FFF2-40B4-BE49-F238E27FC236}">
                <a16:creationId xmlns:a16="http://schemas.microsoft.com/office/drawing/2014/main" id="{41B6E612-FDDB-E334-B9BB-037ECF4847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02448" y="2037659"/>
            <a:ext cx="4610529" cy="3077528"/>
          </a:xfrm>
          <a:prstGeom prst="rect">
            <a:avLst/>
          </a:prstGeom>
        </p:spPr>
      </p:pic>
    </p:spTree>
    <p:extLst>
      <p:ext uri="{BB962C8B-B14F-4D97-AF65-F5344CB8AC3E}">
        <p14:creationId xmlns:p14="http://schemas.microsoft.com/office/powerpoint/2010/main" val="3642958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5"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3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9E2736-2B78-D6B4-FF5D-431C08EAC050}"/>
              </a:ext>
            </a:extLst>
          </p:cNvPr>
          <p:cNvSpPr>
            <a:spLocks noGrp="1"/>
          </p:cNvSpPr>
          <p:nvPr>
            <p:ph type="ctrTitle"/>
          </p:nvPr>
        </p:nvSpPr>
        <p:spPr>
          <a:xfrm>
            <a:off x="365973" y="46356"/>
            <a:ext cx="4563482" cy="651812"/>
          </a:xfrm>
        </p:spPr>
        <p:txBody>
          <a:bodyPr>
            <a:normAutofit/>
          </a:bodyPr>
          <a:lstStyle/>
          <a:p>
            <a:r>
              <a:rPr lang="en-GB" sz="2400" dirty="0">
                <a:solidFill>
                  <a:srgbClr val="FF0000"/>
                </a:solidFill>
                <a:latin typeface="Arial Black" panose="020B0A04020102020204" pitchFamily="34" charset="0"/>
              </a:rPr>
              <a:t>References </a:t>
            </a:r>
          </a:p>
        </p:txBody>
      </p:sp>
      <p:sp>
        <p:nvSpPr>
          <p:cNvPr id="3" name="Subtitle 2">
            <a:extLst>
              <a:ext uri="{FF2B5EF4-FFF2-40B4-BE49-F238E27FC236}">
                <a16:creationId xmlns:a16="http://schemas.microsoft.com/office/drawing/2014/main" id="{B5E0ED9E-F356-22A9-A183-A0F5E2DA7FB4}"/>
              </a:ext>
            </a:extLst>
          </p:cNvPr>
          <p:cNvSpPr>
            <a:spLocks noGrp="1"/>
          </p:cNvSpPr>
          <p:nvPr>
            <p:ph type="subTitle" idx="1"/>
          </p:nvPr>
        </p:nvSpPr>
        <p:spPr>
          <a:xfrm>
            <a:off x="124126" y="870552"/>
            <a:ext cx="4926406" cy="5815064"/>
          </a:xfrm>
        </p:spPr>
        <p:txBody>
          <a:bodyPr>
            <a:normAutofit lnSpcReduction="10000"/>
          </a:bodyPr>
          <a:lstStyle/>
          <a:p>
            <a:r>
              <a:rPr lang="en-GB" sz="1400" dirty="0">
                <a:latin typeface="Arial" panose="020B0604020202020204" pitchFamily="34" charset="0"/>
                <a:cs typeface="Arial" panose="020B0604020202020204" pitchFamily="34" charset="0"/>
              </a:rPr>
              <a:t>Aaker, D., &amp; Joachimsthaler, E. (2000). Brand leadership. The Free Press.</a:t>
            </a:r>
          </a:p>
          <a:p>
            <a:r>
              <a:rPr lang="en-GB" sz="1400" dirty="0">
                <a:latin typeface="Arial" panose="020B0604020202020204" pitchFamily="34" charset="0"/>
                <a:cs typeface="Arial" panose="020B0604020202020204" pitchFamily="34" charset="0"/>
              </a:rPr>
              <a:t>Baker, M. (2000). Marketing management and strategy (3rd ed.). Macmillan Business.</a:t>
            </a:r>
          </a:p>
          <a:p>
            <a:r>
              <a:rPr lang="en-GB" sz="1400" dirty="0">
                <a:latin typeface="Arial" panose="020B0604020202020204" pitchFamily="34" charset="0"/>
                <a:cs typeface="Arial" panose="020B0604020202020204" pitchFamily="34" charset="0"/>
              </a:rPr>
              <a:t>Gabriel, Y., &amp; Lang, T. (1995). The unmanageable consumer. Sage.</a:t>
            </a:r>
          </a:p>
          <a:p>
            <a:r>
              <a:rPr lang="en-GB" sz="1400" dirty="0">
                <a:latin typeface="Arial" panose="020B0604020202020204" pitchFamily="34" charset="0"/>
                <a:cs typeface="Arial" panose="020B0604020202020204" pitchFamily="34" charset="0"/>
              </a:rPr>
              <a:t>Kapferer, J. (1997). Strategic brand management. Kogan Page.</a:t>
            </a:r>
          </a:p>
          <a:p>
            <a:r>
              <a:rPr lang="en-GB" sz="1400" dirty="0">
                <a:latin typeface="Arial" panose="020B0604020202020204" pitchFamily="34" charset="0"/>
                <a:cs typeface="Arial" panose="020B0604020202020204" pitchFamily="34" charset="0"/>
              </a:rPr>
              <a:t>Keller, K. (1998). Strategic brand management: Building, measuring, and managing brand equity. Kogan Page, London.</a:t>
            </a:r>
          </a:p>
          <a:p>
            <a:r>
              <a:rPr lang="en-GB" sz="1400" dirty="0">
                <a:latin typeface="Arial" panose="020B0604020202020204" pitchFamily="34" charset="0"/>
                <a:cs typeface="Arial" panose="020B0604020202020204" pitchFamily="34" charset="0"/>
              </a:rPr>
              <a:t>Kotler, P., &amp; Armstrong, G. (1997). Marketing: An introduction (4th ed.). Prentice Hall International.</a:t>
            </a:r>
          </a:p>
          <a:p>
            <a:r>
              <a:rPr lang="en-GB" sz="1400" dirty="0">
                <a:latin typeface="Arial" panose="020B0604020202020204" pitchFamily="34" charset="0"/>
                <a:cs typeface="Arial" panose="020B0604020202020204" pitchFamily="34" charset="0"/>
              </a:rPr>
              <a:t>Kotler, P., Armstrong, G., Saunders, J., &amp; Wong, V. (2001). Principles of marketing: Third European edition. Prentice Hall, Harlow.</a:t>
            </a:r>
          </a:p>
          <a:p>
            <a:r>
              <a:rPr lang="en-GB" sz="1400" dirty="0">
                <a:latin typeface="Arial" panose="020B0604020202020204" pitchFamily="34" charset="0"/>
                <a:cs typeface="Arial" panose="020B0604020202020204" pitchFamily="34" charset="0"/>
              </a:rPr>
              <a:t>Nike. (n.d.). Our mission. Retrieved from </a:t>
            </a:r>
            <a:r>
              <a:rPr lang="en-GB" sz="1400" dirty="0">
                <a:latin typeface="Arial" panose="020B0604020202020204" pitchFamily="34" charset="0"/>
                <a:cs typeface="Arial" panose="020B0604020202020204" pitchFamily="34" charset="0"/>
                <a:hlinkClick r:id="rId4"/>
              </a:rPr>
              <a:t>https://about.nike.com/pages/our-mission</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Nike. (2022). Sustainable innovation. Retrieved from </a:t>
            </a:r>
            <a:r>
              <a:rPr lang="en-GB" sz="1400" dirty="0">
                <a:latin typeface="Arial" panose="020B0604020202020204" pitchFamily="34" charset="0"/>
                <a:cs typeface="Arial" panose="020B0604020202020204" pitchFamily="34" charset="0"/>
                <a:hlinkClick r:id="rId5"/>
              </a:rPr>
              <a:t>https://purpose.nike.com/sustainable-innovation</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Statista. (2022). Athletic footwear market share worldwide in 2021, by company. Retrieved from </a:t>
            </a:r>
            <a:r>
              <a:rPr lang="en-GB" sz="1400" dirty="0">
                <a:latin typeface="Arial" panose="020B0604020202020204" pitchFamily="34" charset="0"/>
                <a:cs typeface="Arial" panose="020B0604020202020204" pitchFamily="34" charset="0"/>
                <a:hlinkClick r:id="rId6"/>
              </a:rPr>
              <a:t>https://www.statista.com/statistics/268790/global-market-share-of-the-leading-athletic-footwear-companies/</a:t>
            </a:r>
            <a:endParaRPr lang="en-GB" sz="14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5" name="Picture 4" descr="A logo of a camera&#10;&#10;Description automatically generated">
            <a:extLst>
              <a:ext uri="{FF2B5EF4-FFF2-40B4-BE49-F238E27FC236}">
                <a16:creationId xmlns:a16="http://schemas.microsoft.com/office/drawing/2014/main" id="{41B6E612-FDDB-E334-B9BB-037ECF48476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02448" y="2037659"/>
            <a:ext cx="4610529" cy="3077528"/>
          </a:xfrm>
          <a:prstGeom prst="rect">
            <a:avLst/>
          </a:prstGeom>
        </p:spPr>
      </p:pic>
    </p:spTree>
    <p:extLst>
      <p:ext uri="{BB962C8B-B14F-4D97-AF65-F5344CB8AC3E}">
        <p14:creationId xmlns:p14="http://schemas.microsoft.com/office/powerpoint/2010/main" val="286592344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1110</Words>
  <Application>Microsoft Office PowerPoint</Application>
  <PresentationFormat>Widescreen</PresentationFormat>
  <Paragraphs>50</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Black</vt:lpstr>
      <vt:lpstr>Calibri</vt:lpstr>
      <vt:lpstr>Gill Sans Nova</vt:lpstr>
      <vt:lpstr>TropicVTI</vt:lpstr>
      <vt:lpstr>Enhancing Nike's Brand Through Instagram</vt:lpstr>
      <vt:lpstr>Choosing Instagram: A Strategic Decision</vt:lpstr>
      <vt:lpstr>Leveraging Instagram's Unique Features</vt:lpstr>
      <vt:lpstr> Nike's Instagram Campaign: An Overview</vt:lpstr>
      <vt:lpstr>Metrics for Success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Nike's Brand Through Instagram</dc:title>
  <dc:creator>Mirabela Voican (1907947)</dc:creator>
  <cp:lastModifiedBy>Mirabela Voican (1907947)</cp:lastModifiedBy>
  <cp:revision>1</cp:revision>
  <dcterms:created xsi:type="dcterms:W3CDTF">2024-02-01T21:14:44Z</dcterms:created>
  <dcterms:modified xsi:type="dcterms:W3CDTF">2024-02-01T21:49:38Z</dcterms:modified>
</cp:coreProperties>
</file>