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  <a:prstGeom prst="rect">
            <a:avLst/>
          </a:prstGeo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158984" y="1792224"/>
            <a:ext cx="990599" cy="304799"/>
          </a:xfrm>
        </p:spPr>
        <p:txBody>
          <a:bodyPr/>
          <a:lstStyle>
            <a:lvl1pPr algn="l">
              <a:defRPr b="0">
                <a:solidFill>
                  <a:schemeClr val="bg1"/>
                </a:solidFill>
              </a:defRPr>
            </a:lvl1pPr>
          </a:lstStyle>
          <a:p>
            <a:fld id="{E8CF216A-1019-4805-BA6E-E86C98276E1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1976" y="3227832"/>
            <a:ext cx="3867912" cy="310896"/>
          </a:xfrm>
        </p:spPr>
        <p:txBody>
          <a:bodyPr/>
          <a:lstStyle>
            <a:lvl1pPr>
              <a:defRPr sz="1000" b="0"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966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9"/>
            <a:ext cx="8825659" cy="706964"/>
          </a:xfrm>
          <a:prstGeom prst="rect">
            <a:avLst/>
          </a:prstGeo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4075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9192"/>
            <a:ext cx="4343400" cy="2286000"/>
          </a:xfrm>
          <a:prstGeom prst="rect">
            <a:avLst/>
          </a:prstGeom>
        </p:spPr>
        <p:txBody>
          <a:bodyPr anchor="ctr" anchorCtr="0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4576" y="2679192"/>
            <a:ext cx="3758184" cy="2286000"/>
          </a:xfrm>
        </p:spPr>
        <p:txBody>
          <a:bodyPr anchor="ctr" anchorCtr="0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0690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8032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76" y="2603500"/>
            <a:ext cx="4828032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4691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69264"/>
            <a:ext cx="8825659" cy="70408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98448"/>
            <a:ext cx="4828032" cy="284378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76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1" y="3187921"/>
            <a:ext cx="4825160" cy="285431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0303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2144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412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196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298448"/>
            <a:ext cx="2793159" cy="1597152"/>
          </a:xfrm>
          <a:prstGeom prst="rect">
            <a:avLst/>
          </a:prstGeo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79008" y="1447800"/>
            <a:ext cx="5195997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3" y="3129280"/>
            <a:ext cx="2793159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887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59" cy="173566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286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7" y="4969927"/>
            <a:ext cx="8825657" cy="56673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7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613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0704"/>
            <a:ext cx="8833104" cy="1371600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2144" y="3547872"/>
            <a:ext cx="8825659" cy="2478024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1155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6" name="Rectangle 1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2" name="TextBox 11"/>
          <p:cNvSpPr txBox="1"/>
          <p:nvPr/>
        </p:nvSpPr>
        <p:spPr bwMode="gray">
          <a:xfrm>
            <a:off x="898295" y="596767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 bwMode="gray">
          <a:xfrm>
            <a:off x="9715063" y="2629300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980517"/>
            <a:ext cx="8460983" cy="2698249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 bwMode="gray">
          <a:xfrm>
            <a:off x="1945945" y="3679987"/>
            <a:ext cx="7725772" cy="34217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400" cap="small" dirty="0">
                <a:solidFill>
                  <a:schemeClr val="tx2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8"/>
            <a:ext cx="8825659" cy="997858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6460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3525"/>
            <a:ext cx="8865623" cy="1819656"/>
          </a:xfrm>
          <a:prstGeom prst="rect">
            <a:avLst/>
          </a:prstGeo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9200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1949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3129168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79764"/>
            <a:ext cx="3129168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5380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4"/>
            <a:ext cx="3145380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595032"/>
            <a:ext cx="3161029" cy="58473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79764"/>
            <a:ext cx="3161029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991" y="2603500"/>
            <a:ext cx="32564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5824" y="2603500"/>
            <a:ext cx="0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0328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 anchor="ctr" anchorCtr="0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5"/>
            <a:ext cx="3050438" cy="57626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10916"/>
            <a:ext cx="2691242" cy="158409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7"/>
            <a:ext cx="3050438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09108"/>
            <a:ext cx="3050438" cy="91257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3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3" y="5109107"/>
            <a:ext cx="3050438" cy="91794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245" y="2603500"/>
            <a:ext cx="1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7352" y="2603500"/>
            <a:ext cx="0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8627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595033"/>
            <a:ext cx="8825659" cy="3424768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1922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Rectangle 12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6"/>
            <a:ext cx="1441567" cy="4748591"/>
          </a:xfrm>
          <a:prstGeom prst="rect">
            <a:avLst/>
          </a:prstGeo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5"/>
            <a:ext cx="6256025" cy="474859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F216A-1019-4805-BA6E-E86C98276E1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740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7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0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2760" y="6391656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E8CF216A-1019-4805-BA6E-E86C98276E1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7784" y="6391656"/>
            <a:ext cx="3867912" cy="310896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Rectangle 2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55419DFC-DB8B-4D1F-B0A7-7C14EE173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7736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2107283@student.uwtsd.ac.uk" TargetMode="Externa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8138CCF-09FC-4181-A092-C0E55389C094}"/>
              </a:ext>
            </a:extLst>
          </p:cNvPr>
          <p:cNvSpPr txBox="1"/>
          <p:nvPr/>
        </p:nvSpPr>
        <p:spPr>
          <a:xfrm>
            <a:off x="901337" y="907485"/>
            <a:ext cx="889254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dirty="0"/>
              <a:t>Foreign Languages &amp; Cultural Awareness</a:t>
            </a:r>
            <a:br>
              <a:rPr lang="en-US" sz="4000" b="1" dirty="0"/>
            </a:br>
            <a:r>
              <a:rPr lang="en-US" sz="4000" b="1" dirty="0"/>
              <a:t>Spanish-</a:t>
            </a:r>
            <a:r>
              <a:rPr lang="en-US" sz="4000" b="1" dirty="0" err="1"/>
              <a:t>Espanol</a:t>
            </a:r>
            <a:br>
              <a:rPr lang="en-US" sz="4000" b="1" dirty="0"/>
            </a:br>
            <a:r>
              <a:rPr lang="en-US" sz="4000" b="1" dirty="0"/>
              <a:t>BMIH5003</a:t>
            </a:r>
            <a:endParaRPr lang="en-GB" sz="40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2BB35F-3697-45AF-ABB9-71480037ECCE}"/>
              </a:ext>
            </a:extLst>
          </p:cNvPr>
          <p:cNvSpPr txBox="1"/>
          <p:nvPr/>
        </p:nvSpPr>
        <p:spPr>
          <a:xfrm>
            <a:off x="888271" y="4127866"/>
            <a:ext cx="6093822" cy="26250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0000"/>
              </a:lnSpc>
            </a:pPr>
            <a:r>
              <a:rPr lang="en-US" sz="4000" b="1" dirty="0">
                <a:solidFill>
                  <a:schemeClr val="accent2">
                    <a:lumMod val="75000"/>
                  </a:schemeClr>
                </a:solidFill>
              </a:rPr>
              <a:t>Rodrigo Aguilera</a:t>
            </a:r>
          </a:p>
          <a:p>
            <a:pPr>
              <a:lnSpc>
                <a:spcPct val="110000"/>
              </a:lnSpc>
            </a:pPr>
            <a:r>
              <a:rPr lang="en-US" sz="2800" b="1" dirty="0">
                <a:solidFill>
                  <a:schemeClr val="accent2">
                    <a:lumMod val="75000"/>
                  </a:schemeClr>
                </a:solidFill>
              </a:rPr>
              <a:t>International Hotel Management</a:t>
            </a:r>
          </a:p>
          <a:p>
            <a:pPr>
              <a:lnSpc>
                <a:spcPct val="110000"/>
              </a:lnSpc>
            </a:pPr>
            <a:endParaRPr lang="en-US" sz="2800" b="1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lnSpc>
                <a:spcPct val="110000"/>
              </a:lnSpc>
            </a:pPr>
            <a:r>
              <a:rPr lang="en-US" sz="28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</a:p>
          <a:p>
            <a:pPr>
              <a:lnSpc>
                <a:spcPct val="110000"/>
              </a:lnSpc>
            </a:pPr>
            <a:endParaRPr lang="en-US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4ABE9D-D155-4080-B471-86C532163783}"/>
              </a:ext>
            </a:extLst>
          </p:cNvPr>
          <p:cNvSpPr txBox="1"/>
          <p:nvPr/>
        </p:nvSpPr>
        <p:spPr>
          <a:xfrm>
            <a:off x="-35920" y="5447212"/>
            <a:ext cx="6093822" cy="2492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b="1" dirty="0"/>
              <a:t>Student:  Muhammed Azizur Rahman</a:t>
            </a:r>
          </a:p>
          <a:p>
            <a:pPr algn="ctr">
              <a:spcAft>
                <a:spcPts val="600"/>
              </a:spcAft>
            </a:pPr>
            <a:r>
              <a:rPr lang="en-US" b="1" dirty="0">
                <a:solidFill>
                  <a:srgbClr val="C0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2107283@student.uwtsd.ac.uk</a:t>
            </a:r>
            <a:endParaRPr lang="en-US" b="1" dirty="0">
              <a:solidFill>
                <a:srgbClr val="C00000"/>
              </a:solidFill>
            </a:endParaRPr>
          </a:p>
          <a:p>
            <a:pPr algn="ctr">
              <a:spcAft>
                <a:spcPts val="600"/>
              </a:spcAft>
            </a:pPr>
            <a:r>
              <a:rPr lang="en-US" b="1" dirty="0"/>
              <a:t>2107283</a:t>
            </a:r>
          </a:p>
          <a:p>
            <a:pPr algn="ctr">
              <a:spcAft>
                <a:spcPts val="600"/>
              </a:spcAft>
            </a:pPr>
            <a:endParaRPr lang="en-US" b="1" dirty="0"/>
          </a:p>
          <a:p>
            <a:pPr algn="ctr">
              <a:spcAft>
                <a:spcPts val="600"/>
              </a:spcAft>
            </a:pPr>
            <a:endParaRPr lang="en-US" b="1" dirty="0"/>
          </a:p>
          <a:p>
            <a:pPr algn="ctr">
              <a:spcAft>
                <a:spcPts val="600"/>
              </a:spcAft>
            </a:pPr>
            <a:endParaRPr lang="en-GB" b="1" dirty="0"/>
          </a:p>
          <a:p>
            <a:pPr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84338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59CA7BB-AE28-4230-8651-3B36891D38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8187148"/>
              </p:ext>
            </p:extLst>
          </p:nvPr>
        </p:nvGraphicFramePr>
        <p:xfrm>
          <a:off x="2899961" y="1025731"/>
          <a:ext cx="6732313" cy="3840480"/>
        </p:xfrm>
        <a:graphic>
          <a:graphicData uri="http://schemas.openxmlformats.org/drawingml/2006/table">
            <a:tbl>
              <a:tblPr firstRow="1" bandRow="1">
                <a:tableStyleId>{85BE263C-DBD7-4A20-BB59-AAB30ACAA65A}</a:tableStyleId>
              </a:tblPr>
              <a:tblGrid>
                <a:gridCol w="2238693">
                  <a:extLst>
                    <a:ext uri="{9D8B030D-6E8A-4147-A177-3AD203B41FA5}">
                      <a16:colId xmlns:a16="http://schemas.microsoft.com/office/drawing/2014/main" val="3267798490"/>
                    </a:ext>
                  </a:extLst>
                </a:gridCol>
                <a:gridCol w="2246810">
                  <a:extLst>
                    <a:ext uri="{9D8B030D-6E8A-4147-A177-3AD203B41FA5}">
                      <a16:colId xmlns:a16="http://schemas.microsoft.com/office/drawing/2014/main" val="1069135500"/>
                    </a:ext>
                  </a:extLst>
                </a:gridCol>
                <a:gridCol w="2246810">
                  <a:extLst>
                    <a:ext uri="{9D8B030D-6E8A-4147-A177-3AD203B41FA5}">
                      <a16:colId xmlns:a16="http://schemas.microsoft.com/office/drawing/2014/main" val="2211483414"/>
                    </a:ext>
                  </a:extLst>
                </a:gridCol>
              </a:tblGrid>
              <a:tr h="45139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b="1" dirty="0"/>
                        <a:t>Habitación</a:t>
                      </a:r>
                    </a:p>
                    <a:p>
                      <a:pPr algn="ctr"/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b="1" dirty="0"/>
                        <a:t>Precio (no miembros)</a:t>
                      </a:r>
                    </a:p>
                    <a:p>
                      <a:pPr algn="ctr"/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b="1" dirty="0"/>
                        <a:t>Precio (miembros)</a:t>
                      </a:r>
                    </a:p>
                    <a:p>
                      <a:pPr algn="ctr"/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5985346"/>
                  </a:ext>
                </a:extLst>
              </a:tr>
              <a:tr h="257938">
                <a:tc>
                  <a:txBody>
                    <a:bodyPr/>
                    <a:lstStyle/>
                    <a:p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Cama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induvidual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800" b="1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</a:rPr>
                        <a:t>€125.00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800" b="1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</a:rPr>
                        <a:t>€100.00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9308286"/>
                  </a:ext>
                </a:extLst>
              </a:tr>
              <a:tr h="257938">
                <a:tc>
                  <a:txBody>
                    <a:bodyPr/>
                    <a:lstStyle/>
                    <a:p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Cama</a:t>
                      </a:r>
                      <a:r>
                        <a:rPr lang="en-US" b="1" dirty="0"/>
                        <a:t> doble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800" b="1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</a:rPr>
                        <a:t>€175.00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800" b="1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</a:rPr>
                        <a:t>€150.00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2412074"/>
                  </a:ext>
                </a:extLst>
              </a:tr>
              <a:tr h="257938">
                <a:tc>
                  <a:txBody>
                    <a:bodyPr/>
                    <a:lstStyle/>
                    <a:p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Cuartro</a:t>
                      </a:r>
                      <a:r>
                        <a:rPr lang="en-US" b="1" dirty="0"/>
                        <a:t> familiar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800" b="1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</a:rPr>
                        <a:t>€250.00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800" b="1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</a:rPr>
                        <a:t>€225.00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5999394"/>
                  </a:ext>
                </a:extLst>
              </a:tr>
              <a:tr h="257938">
                <a:tc>
                  <a:txBody>
                    <a:bodyPr/>
                    <a:lstStyle/>
                    <a:p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Habitacion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delux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800" b="1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</a:rPr>
                        <a:t>€300.00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800" b="1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</a:rPr>
                        <a:t>€275.00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7486413"/>
                  </a:ext>
                </a:extLst>
              </a:tr>
              <a:tr h="257938">
                <a:tc>
                  <a:txBody>
                    <a:bodyPr/>
                    <a:lstStyle/>
                    <a:p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Exactiva</a:t>
                      </a:r>
                      <a:r>
                        <a:rPr lang="en-US" b="1" dirty="0"/>
                        <a:t> 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800" b="1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</a:rPr>
                        <a:t>€400.00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800" b="1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</a:rPr>
                        <a:t>€375.00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7805747"/>
                  </a:ext>
                </a:extLst>
              </a:tr>
              <a:tr h="257938">
                <a:tc>
                  <a:txBody>
                    <a:bodyPr/>
                    <a:lstStyle/>
                    <a:p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Cama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supletoria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800" b="1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</a:rPr>
                        <a:t>€75.00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800" b="1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</a:rPr>
                        <a:t>€50.00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4646938"/>
                  </a:ext>
                </a:extLst>
              </a:tr>
              <a:tr h="257938">
                <a:tc>
                  <a:txBody>
                    <a:bodyPr/>
                    <a:lstStyle/>
                    <a:p>
                      <a:r>
                        <a:rPr lang="en-US" b="1" dirty="0"/>
                        <a:t> Vista al mar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800" b="1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</a:rPr>
                        <a:t>€450.00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800" b="1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</a:rPr>
                        <a:t>€424.00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7053447"/>
                  </a:ext>
                </a:extLst>
              </a:tr>
              <a:tr h="257938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0154545"/>
                  </a:ext>
                </a:extLst>
              </a:tr>
            </a:tbl>
          </a:graphicData>
        </a:graphic>
      </p:graphicFrame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260CD374-86D1-4926-AA7A-841C0FCA69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819507"/>
              </p:ext>
            </p:extLst>
          </p:nvPr>
        </p:nvGraphicFramePr>
        <p:xfrm>
          <a:off x="2913017" y="4493621"/>
          <a:ext cx="6709950" cy="17557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6650">
                  <a:extLst>
                    <a:ext uri="{9D8B030D-6E8A-4147-A177-3AD203B41FA5}">
                      <a16:colId xmlns:a16="http://schemas.microsoft.com/office/drawing/2014/main" val="2963978458"/>
                    </a:ext>
                  </a:extLst>
                </a:gridCol>
                <a:gridCol w="2236650">
                  <a:extLst>
                    <a:ext uri="{9D8B030D-6E8A-4147-A177-3AD203B41FA5}">
                      <a16:colId xmlns:a16="http://schemas.microsoft.com/office/drawing/2014/main" val="4015569343"/>
                    </a:ext>
                  </a:extLst>
                </a:gridCol>
                <a:gridCol w="2236650">
                  <a:extLst>
                    <a:ext uri="{9D8B030D-6E8A-4147-A177-3AD203B41FA5}">
                      <a16:colId xmlns:a16="http://schemas.microsoft.com/office/drawing/2014/main" val="2956501486"/>
                    </a:ext>
                  </a:extLst>
                </a:gridCol>
              </a:tblGrid>
              <a:tr h="355108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EXTRA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2599604"/>
                  </a:ext>
                </a:extLst>
              </a:tr>
              <a:tr h="355108">
                <a:tc>
                  <a:txBody>
                    <a:bodyPr/>
                    <a:lstStyle/>
                    <a:p>
                      <a:r>
                        <a:rPr lang="en-US" sz="1600" b="1" dirty="0"/>
                        <a:t>ESTACIONMIENTO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600" b="1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€20.00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/>
                        <a:t>GRATIS</a:t>
                      </a:r>
                      <a:endParaRPr lang="en-GB" sz="16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0491331"/>
                  </a:ext>
                </a:extLst>
              </a:tr>
              <a:tr h="355108">
                <a:tc>
                  <a:txBody>
                    <a:bodyPr/>
                    <a:lstStyle/>
                    <a:p>
                      <a:r>
                        <a:rPr lang="en-US" sz="1600" b="1" dirty="0"/>
                        <a:t>GIMNASIO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600" b="1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€15.00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600" b="1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€10.00</a:t>
                      </a:r>
                      <a:endParaRPr lang="en-GB" sz="16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2375158"/>
                  </a:ext>
                </a:extLst>
              </a:tr>
              <a:tr h="35510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600" b="1" dirty="0">
                          <a:latin typeface="+mn-lt"/>
                          <a:ea typeface="Calibri" pitchFamily="34"/>
                          <a:cs typeface="Times New Roman" pitchFamily="18"/>
                        </a:rPr>
                        <a:t>PISCINA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600" b="1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€10.00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600" b="1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€8.00</a:t>
                      </a:r>
                      <a:endParaRPr lang="en-GB" sz="16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8583836"/>
                  </a:ext>
                </a:extLst>
              </a:tr>
              <a:tr h="32105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600" b="1" dirty="0">
                          <a:latin typeface="Century Gothic" panose="020B0502020202020204" pitchFamily="34" charset="0"/>
                          <a:ea typeface="Calibri" pitchFamily="34"/>
                          <a:cs typeface="Times New Roman" pitchFamily="18"/>
                        </a:rPr>
                        <a:t>DESAYNO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600" b="1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€</a:t>
                      </a:r>
                      <a:r>
                        <a:rPr lang="en-US" sz="1600" b="1" dirty="0"/>
                        <a:t>14.99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1600" b="1" i="0" u="none" strike="noStrike" kern="1200" cap="none" spc="0" baseline="0" dirty="0">
                          <a:solidFill>
                            <a:schemeClr val="tx1"/>
                          </a:solidFill>
                          <a:uFillTx/>
                          <a:latin typeface="+mn-lt"/>
                        </a:rPr>
                        <a:t>GRATIS</a:t>
                      </a:r>
                      <a:endParaRPr lang="en-GB" sz="16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0720302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9EAEF516-54BA-4BE6-B334-63DBF634A819}"/>
              </a:ext>
            </a:extLst>
          </p:cNvPr>
          <p:cNvSpPr txBox="1"/>
          <p:nvPr/>
        </p:nvSpPr>
        <p:spPr>
          <a:xfrm>
            <a:off x="3422471" y="431076"/>
            <a:ext cx="5577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Tablero</a:t>
            </a:r>
            <a:r>
              <a:rPr lang="en-US" sz="3200" b="1" dirty="0"/>
              <a:t> de </a:t>
            </a:r>
            <a:r>
              <a:rPr lang="en-US" sz="3200" b="1" dirty="0" err="1"/>
              <a:t>precios</a:t>
            </a:r>
            <a:endParaRPr lang="en-GB" sz="3200" b="1" dirty="0"/>
          </a:p>
        </p:txBody>
      </p:sp>
      <p:sp>
        <p:nvSpPr>
          <p:cNvPr id="2" name="Sun 1">
            <a:extLst>
              <a:ext uri="{FF2B5EF4-FFF2-40B4-BE49-F238E27FC236}">
                <a16:creationId xmlns:a16="http://schemas.microsoft.com/office/drawing/2014/main" id="{0FF204B2-8933-4528-AE92-E7C91EE9EA8A}"/>
              </a:ext>
            </a:extLst>
          </p:cNvPr>
          <p:cNvSpPr/>
          <p:nvPr/>
        </p:nvSpPr>
        <p:spPr>
          <a:xfrm>
            <a:off x="496385" y="1170368"/>
            <a:ext cx="2351318" cy="1755712"/>
          </a:xfrm>
          <a:prstGeom prst="sun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Sky link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76266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EC7F02AD-9687-440F-A9DF-FAA6F22270D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153</TotalTime>
  <Words>113</Words>
  <Application>Microsoft Office PowerPoint</Application>
  <PresentationFormat>Widescreen</PresentationFormat>
  <Paragraphs>49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Century Gothic</vt:lpstr>
      <vt:lpstr>Wingdings 3</vt:lpstr>
      <vt:lpstr>Ion Boardroom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Muhammed</dc:creator>
  <cp:lastModifiedBy>Muhammed</cp:lastModifiedBy>
  <cp:revision>30</cp:revision>
  <dcterms:created xsi:type="dcterms:W3CDTF">2022-11-15T00:24:17Z</dcterms:created>
  <dcterms:modified xsi:type="dcterms:W3CDTF">2022-11-18T03:43:02Z</dcterms:modified>
</cp:coreProperties>
</file>