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0A8753-EF24-47F1-9CE0-10012A0F284F}"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GB"/>
        </a:p>
      </dgm:t>
    </dgm:pt>
    <dgm:pt modelId="{78303D9E-4D53-491A-91CF-EFB82B15AA07}">
      <dgm:prSet custT="1"/>
      <dgm:spPr/>
      <dgm:t>
        <a:bodyPr/>
        <a:lstStyle/>
        <a:p>
          <a:r>
            <a:rPr lang="en-US" sz="1400" b="0" i="0" baseline="0" dirty="0">
              <a:latin typeface="Arial" panose="020B0604020202020204" pitchFamily="34" charset="0"/>
              <a:cs typeface="Arial" panose="020B0604020202020204" pitchFamily="34" charset="0"/>
            </a:rPr>
            <a:t>Business Overview:</a:t>
          </a:r>
          <a:br>
            <a:rPr lang="en-US" sz="1400" b="0" i="0" baseline="0" dirty="0">
              <a:latin typeface="Arial" panose="020B0604020202020204" pitchFamily="34" charset="0"/>
              <a:cs typeface="Arial" panose="020B0604020202020204" pitchFamily="34" charset="0"/>
            </a:rPr>
          </a:br>
          <a:br>
            <a:rPr lang="en-US" sz="1400" b="0" i="0" baseline="0" dirty="0">
              <a:latin typeface="Arial" panose="020B0604020202020204" pitchFamily="34" charset="0"/>
              <a:cs typeface="Arial" panose="020B0604020202020204" pitchFamily="34" charset="0"/>
            </a:rPr>
          </a:br>
          <a:r>
            <a:rPr lang="en-US" sz="1400" b="0" i="0" baseline="0" dirty="0">
              <a:latin typeface="Arial" panose="020B0604020202020204" pitchFamily="34" charset="0"/>
              <a:cs typeface="Arial" panose="020B0604020202020204" pitchFamily="34" charset="0"/>
            </a:rPr>
            <a:t>Super Clean is an environmentally conscious cleaning product firm dedicated to sustainable, non-toxic, and biodegradable solutions for residential and commercial clients.</a:t>
          </a:r>
          <a:br>
            <a:rPr lang="en-US" sz="1400" b="0" i="0" baseline="0" dirty="0">
              <a:latin typeface="Arial" panose="020B0604020202020204" pitchFamily="34" charset="0"/>
              <a:cs typeface="Arial" panose="020B0604020202020204" pitchFamily="34" charset="0"/>
            </a:rPr>
          </a:br>
          <a:r>
            <a:rPr lang="en-US" sz="1400" b="0" i="0" baseline="0" dirty="0">
              <a:latin typeface="Arial" panose="020B0604020202020204" pitchFamily="34" charset="0"/>
              <a:cs typeface="Arial" panose="020B0604020202020204" pitchFamily="34" charset="0"/>
            </a:rPr>
            <a:t>Our objective is to transform the cleaning business by offering efficient cleaning products that </a:t>
          </a:r>
          <a:r>
            <a:rPr lang="en-US" sz="1400" b="0" i="0" baseline="0" dirty="0" err="1">
              <a:latin typeface="Arial" panose="020B0604020202020204" pitchFamily="34" charset="0"/>
              <a:cs typeface="Arial" panose="020B0604020202020204" pitchFamily="34" charset="0"/>
            </a:rPr>
            <a:t>minimise</a:t>
          </a:r>
          <a:r>
            <a:rPr lang="en-US" sz="1400" b="0" i="0" baseline="0" dirty="0">
              <a:latin typeface="Arial" panose="020B0604020202020204" pitchFamily="34" charset="0"/>
              <a:cs typeface="Arial" panose="020B0604020202020204" pitchFamily="34" charset="0"/>
            </a:rPr>
            <a:t> environmental impact.</a:t>
          </a:r>
          <a:br>
            <a:rPr lang="en-US" sz="1400" b="0" i="0" baseline="0" dirty="0">
              <a:latin typeface="Arial" panose="020B0604020202020204" pitchFamily="34" charset="0"/>
              <a:cs typeface="Arial" panose="020B0604020202020204" pitchFamily="34" charset="0"/>
            </a:rPr>
          </a:br>
          <a:r>
            <a:rPr lang="en-US" sz="1400" b="0" i="0" baseline="0" dirty="0">
              <a:latin typeface="Arial" panose="020B0604020202020204" pitchFamily="34" charset="0"/>
              <a:cs typeface="Arial" panose="020B0604020202020204" pitchFamily="34" charset="0"/>
            </a:rPr>
            <a:t>Objective:</a:t>
          </a:r>
          <a:br>
            <a:rPr lang="en-US" sz="1400" b="0" i="0" baseline="0" dirty="0">
              <a:latin typeface="Arial" panose="020B0604020202020204" pitchFamily="34" charset="0"/>
              <a:cs typeface="Arial" panose="020B0604020202020204" pitchFamily="34" charset="0"/>
            </a:rPr>
          </a:br>
          <a:br>
            <a:rPr lang="en-US" sz="1400" b="0" i="0" baseline="0" dirty="0">
              <a:latin typeface="Arial" panose="020B0604020202020204" pitchFamily="34" charset="0"/>
              <a:cs typeface="Arial" panose="020B0604020202020204" pitchFamily="34" charset="0"/>
            </a:rPr>
          </a:br>
          <a:r>
            <a:rPr lang="en-US" sz="1400" b="0" i="0" baseline="0" dirty="0">
              <a:latin typeface="Arial" panose="020B0604020202020204" pitchFamily="34" charset="0"/>
              <a:cs typeface="Arial" panose="020B0604020202020204" pitchFamily="34" charset="0"/>
            </a:rPr>
            <a:t>Offer environmentally sustainable, high-efficacy cleaning products that uphold sustainability while maintaining effectiveness (Cohen &amp; Smith, 2008).</a:t>
          </a:r>
          <a:endParaRPr lang="en-GB" sz="1400" dirty="0">
            <a:latin typeface="Arial" panose="020B0604020202020204" pitchFamily="34" charset="0"/>
            <a:cs typeface="Arial" panose="020B0604020202020204" pitchFamily="34" charset="0"/>
          </a:endParaRPr>
        </a:p>
      </dgm:t>
    </dgm:pt>
    <dgm:pt modelId="{539C9872-F329-44D9-AF82-C90A642352FB}" type="parTrans" cxnId="{9B7247D3-CAFC-4413-9745-E3113C10BE9F}">
      <dgm:prSet/>
      <dgm:spPr/>
      <dgm:t>
        <a:bodyPr/>
        <a:lstStyle/>
        <a:p>
          <a:endParaRPr lang="en-GB"/>
        </a:p>
      </dgm:t>
    </dgm:pt>
    <dgm:pt modelId="{9F0FA393-8804-44C5-8881-BFA2791A3FFC}" type="sibTrans" cxnId="{9B7247D3-CAFC-4413-9745-E3113C10BE9F}">
      <dgm:prSet/>
      <dgm:spPr/>
      <dgm:t>
        <a:bodyPr/>
        <a:lstStyle/>
        <a:p>
          <a:endParaRPr lang="en-GB"/>
        </a:p>
      </dgm:t>
    </dgm:pt>
    <dgm:pt modelId="{83B1F1FD-12A1-49E8-A0DA-A163975BF3CA}" type="pres">
      <dgm:prSet presAssocID="{990A8753-EF24-47F1-9CE0-10012A0F284F}" presName="CompostProcess" presStyleCnt="0">
        <dgm:presLayoutVars>
          <dgm:dir/>
          <dgm:resizeHandles val="exact"/>
        </dgm:presLayoutVars>
      </dgm:prSet>
      <dgm:spPr/>
    </dgm:pt>
    <dgm:pt modelId="{C02BDA48-68D9-4A90-8511-1EAB56D8D9AC}" type="pres">
      <dgm:prSet presAssocID="{990A8753-EF24-47F1-9CE0-10012A0F284F}" presName="arrow" presStyleLbl="bgShp" presStyleIdx="0" presStyleCnt="1"/>
      <dgm:spPr/>
    </dgm:pt>
    <dgm:pt modelId="{A956E52C-F916-498F-BA2A-91898D95EABD}" type="pres">
      <dgm:prSet presAssocID="{990A8753-EF24-47F1-9CE0-10012A0F284F}" presName="linearProcess" presStyleCnt="0"/>
      <dgm:spPr/>
    </dgm:pt>
    <dgm:pt modelId="{5A4D9A8F-464C-40A1-B8C4-64616CA3F8A1}" type="pres">
      <dgm:prSet presAssocID="{78303D9E-4D53-491A-91CF-EFB82B15AA07}" presName="textNode" presStyleLbl="node1" presStyleIdx="0" presStyleCnt="1">
        <dgm:presLayoutVars>
          <dgm:bulletEnabled val="1"/>
        </dgm:presLayoutVars>
      </dgm:prSet>
      <dgm:spPr/>
    </dgm:pt>
  </dgm:ptLst>
  <dgm:cxnLst>
    <dgm:cxn modelId="{7D86B07D-7426-435F-9E51-E18BF2A353F1}" type="presOf" srcId="{990A8753-EF24-47F1-9CE0-10012A0F284F}" destId="{83B1F1FD-12A1-49E8-A0DA-A163975BF3CA}" srcOrd="0" destOrd="0" presId="urn:microsoft.com/office/officeart/2005/8/layout/hProcess9"/>
    <dgm:cxn modelId="{9E574EA0-476C-4B44-A587-50C088F45911}" type="presOf" srcId="{78303D9E-4D53-491A-91CF-EFB82B15AA07}" destId="{5A4D9A8F-464C-40A1-B8C4-64616CA3F8A1}" srcOrd="0" destOrd="0" presId="urn:microsoft.com/office/officeart/2005/8/layout/hProcess9"/>
    <dgm:cxn modelId="{9B7247D3-CAFC-4413-9745-E3113C10BE9F}" srcId="{990A8753-EF24-47F1-9CE0-10012A0F284F}" destId="{78303D9E-4D53-491A-91CF-EFB82B15AA07}" srcOrd="0" destOrd="0" parTransId="{539C9872-F329-44D9-AF82-C90A642352FB}" sibTransId="{9F0FA393-8804-44C5-8881-BFA2791A3FFC}"/>
    <dgm:cxn modelId="{4E4A40A4-4844-4F15-82AA-197BEDF0E7A5}" type="presParOf" srcId="{83B1F1FD-12A1-49E8-A0DA-A163975BF3CA}" destId="{C02BDA48-68D9-4A90-8511-1EAB56D8D9AC}" srcOrd="0" destOrd="0" presId="urn:microsoft.com/office/officeart/2005/8/layout/hProcess9"/>
    <dgm:cxn modelId="{891EAB71-E33E-4222-81A8-D44C328B559E}" type="presParOf" srcId="{83B1F1FD-12A1-49E8-A0DA-A163975BF3CA}" destId="{A956E52C-F916-498F-BA2A-91898D95EABD}" srcOrd="1" destOrd="0" presId="urn:microsoft.com/office/officeart/2005/8/layout/hProcess9"/>
    <dgm:cxn modelId="{0CE8D3FB-2122-470D-B756-2B365DAB7F57}" type="presParOf" srcId="{A956E52C-F916-498F-BA2A-91898D95EABD}" destId="{5A4D9A8F-464C-40A1-B8C4-64616CA3F8A1}" srcOrd="0" destOrd="0" presId="urn:microsoft.com/office/officeart/2005/8/layout/hProcess9"/>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AE740F-4935-432B-BDC7-5CDBE93A5C98}" type="doc">
      <dgm:prSet loTypeId="urn:microsoft.com/office/officeart/2005/8/layout/vList2" loCatId="list" qsTypeId="urn:microsoft.com/office/officeart/2005/8/quickstyle/simple1" qsCatId="simple" csTypeId="urn:microsoft.com/office/officeart/2005/8/colors/accent6_2" csCatId="accent6"/>
      <dgm:spPr/>
      <dgm:t>
        <a:bodyPr/>
        <a:lstStyle/>
        <a:p>
          <a:endParaRPr lang="en-GB"/>
        </a:p>
      </dgm:t>
    </dgm:pt>
    <dgm:pt modelId="{D3B957E3-7155-4667-B1C8-FB460E9AE094}">
      <dgm:prSet custT="1"/>
      <dgm:spPr/>
      <dgm:t>
        <a:bodyPr/>
        <a:lstStyle/>
        <a:p>
          <a:r>
            <a:rPr lang="en-US" sz="1400" b="0" i="0" baseline="0" dirty="0">
              <a:latin typeface="Arial" panose="020B0604020202020204" pitchFamily="34" charset="0"/>
              <a:cs typeface="Arial" panose="020B0604020202020204" pitchFamily="34" charset="0"/>
            </a:rPr>
            <a:t>Sustainability Focus:</a:t>
          </a:r>
          <a:br>
            <a:rPr lang="en-US" sz="1400" b="0" i="0" baseline="0" dirty="0">
              <a:latin typeface="Arial" panose="020B0604020202020204" pitchFamily="34" charset="0"/>
              <a:cs typeface="Arial" panose="020B0604020202020204" pitchFamily="34" charset="0"/>
            </a:rPr>
          </a:br>
          <a:br>
            <a:rPr lang="en-US" sz="1400" b="0" i="0" baseline="0" dirty="0">
              <a:latin typeface="Arial" panose="020B0604020202020204" pitchFamily="34" charset="0"/>
              <a:cs typeface="Arial" panose="020B0604020202020204" pitchFamily="34" charset="0"/>
            </a:rPr>
          </a:br>
          <a:r>
            <a:rPr lang="en-US" sz="1400" b="0" i="0" baseline="0" dirty="0">
              <a:latin typeface="Arial" panose="020B0604020202020204" pitchFamily="34" charset="0"/>
              <a:cs typeface="Arial" panose="020B0604020202020204" pitchFamily="34" charset="0"/>
            </a:rPr>
            <a:t>Biodegradable components and recyclable packaging (Cooper, 2010).</a:t>
          </a:r>
          <a:br>
            <a:rPr lang="en-US" sz="1400" b="0" i="0" baseline="0" dirty="0">
              <a:latin typeface="Arial" panose="020B0604020202020204" pitchFamily="34" charset="0"/>
              <a:cs typeface="Arial" panose="020B0604020202020204" pitchFamily="34" charset="0"/>
            </a:rPr>
          </a:br>
          <a:r>
            <a:rPr lang="en-US" sz="1400" b="0" i="0" baseline="0" dirty="0">
              <a:latin typeface="Arial" panose="020B0604020202020204" pitchFamily="34" charset="0"/>
              <a:cs typeface="Arial" panose="020B0604020202020204" pitchFamily="34" charset="0"/>
            </a:rPr>
            <a:t>Manufacturing procedures that optimise energy efficiency.</a:t>
          </a:r>
          <a:br>
            <a:rPr lang="en-US" sz="1400" b="0" i="0" baseline="0" dirty="0">
              <a:latin typeface="Arial" panose="020B0604020202020204" pitchFamily="34" charset="0"/>
              <a:cs typeface="Arial" panose="020B0604020202020204" pitchFamily="34" charset="0"/>
            </a:rPr>
          </a:br>
          <a:r>
            <a:rPr lang="en-US" sz="1400" b="0" i="0" baseline="0" dirty="0">
              <a:latin typeface="Arial" panose="020B0604020202020204" pitchFamily="34" charset="0"/>
              <a:cs typeface="Arial" panose="020B0604020202020204" pitchFamily="34" charset="0"/>
            </a:rPr>
            <a:t>Dedication to minimising plastic waste through the provision of refillable alternatives. Hahn et al. (2014).</a:t>
          </a:r>
          <a:br>
            <a:rPr lang="en-US" sz="1400" b="0" i="0" baseline="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dgm:t>
    </dgm:pt>
    <dgm:pt modelId="{16E4090C-03B7-4F8F-B4B4-40542C887ED7}" type="parTrans" cxnId="{66ABEA8C-9D3D-4912-A86F-E60642AB0651}">
      <dgm:prSet/>
      <dgm:spPr/>
      <dgm:t>
        <a:bodyPr/>
        <a:lstStyle/>
        <a:p>
          <a:endParaRPr lang="en-GB"/>
        </a:p>
      </dgm:t>
    </dgm:pt>
    <dgm:pt modelId="{CE4530D4-8A0E-4108-93F6-D2E69C91F85F}" type="sibTrans" cxnId="{66ABEA8C-9D3D-4912-A86F-E60642AB0651}">
      <dgm:prSet/>
      <dgm:spPr/>
      <dgm:t>
        <a:bodyPr/>
        <a:lstStyle/>
        <a:p>
          <a:endParaRPr lang="en-GB"/>
        </a:p>
      </dgm:t>
    </dgm:pt>
    <dgm:pt modelId="{BB21358F-5109-4F6E-B13A-3723C1460813}">
      <dgm:prSet custT="1"/>
      <dgm:spPr/>
      <dgm:t>
        <a:bodyPr/>
        <a:lstStyle/>
        <a:p>
          <a:r>
            <a:rPr lang="en-US" sz="1400" b="0" i="0" baseline="0" dirty="0">
              <a:latin typeface="Arial" panose="020B0604020202020204" pitchFamily="34" charset="0"/>
              <a:cs typeface="Arial" panose="020B0604020202020204" pitchFamily="34" charset="0"/>
            </a:rPr>
            <a:t>Social Responsibility:</a:t>
          </a:r>
          <a:br>
            <a:rPr lang="en-US" sz="1400" b="0" i="0" baseline="0" dirty="0">
              <a:latin typeface="Arial" panose="020B0604020202020204" pitchFamily="34" charset="0"/>
              <a:cs typeface="Arial" panose="020B0604020202020204" pitchFamily="34" charset="0"/>
            </a:rPr>
          </a:br>
          <a:br>
            <a:rPr lang="en-US" sz="1400" b="0" i="0" baseline="0" dirty="0">
              <a:latin typeface="Arial" panose="020B0604020202020204" pitchFamily="34" charset="0"/>
              <a:cs typeface="Arial" panose="020B0604020202020204" pitchFamily="34" charset="0"/>
            </a:rPr>
          </a:br>
          <a:r>
            <a:rPr lang="en-US" sz="1400" b="0" i="0" baseline="0" dirty="0">
              <a:latin typeface="Arial" panose="020B0604020202020204" pitchFamily="34" charset="0"/>
              <a:cs typeface="Arial" panose="020B0604020202020204" pitchFamily="34" charset="0"/>
            </a:rPr>
            <a:t>Equitable compensation and a diverse, inclusive workforce.</a:t>
          </a:r>
          <a:br>
            <a:rPr lang="en-US" sz="1400" b="0" i="0" baseline="0" dirty="0">
              <a:latin typeface="Arial" panose="020B0604020202020204" pitchFamily="34" charset="0"/>
              <a:cs typeface="Arial" panose="020B0604020202020204" pitchFamily="34" charset="0"/>
            </a:rPr>
          </a:br>
          <a:r>
            <a:rPr lang="en-US" sz="1400" b="0" i="0" baseline="0" dirty="0">
              <a:latin typeface="Arial" panose="020B0604020202020204" pitchFamily="34" charset="0"/>
              <a:cs typeface="Arial" panose="020B0604020202020204" pitchFamily="34" charset="0"/>
            </a:rPr>
            <a:t>Community engagement via ecological education programs (</a:t>
          </a:r>
          <a:r>
            <a:rPr lang="en-US" sz="1400" b="0" i="0" baseline="0" dirty="0" err="1">
              <a:latin typeface="Arial" panose="020B0604020202020204" pitchFamily="34" charset="0"/>
              <a:cs typeface="Arial" panose="020B0604020202020204" pitchFamily="34" charset="0"/>
            </a:rPr>
            <a:t>Davidsson</a:t>
          </a:r>
          <a:r>
            <a:rPr lang="en-US" sz="1400" b="0" i="0" baseline="0" dirty="0">
              <a:latin typeface="Arial" panose="020B0604020202020204" pitchFamily="34" charset="0"/>
              <a:cs typeface="Arial" panose="020B0604020202020204" pitchFamily="34" charset="0"/>
            </a:rPr>
            <a:t>, 1989).</a:t>
          </a:r>
          <a:br>
            <a:rPr lang="en-US" sz="1400" b="0" i="0" baseline="0" dirty="0">
              <a:latin typeface="Arial" panose="020B0604020202020204" pitchFamily="34" charset="0"/>
              <a:cs typeface="Arial" panose="020B0604020202020204" pitchFamily="34" charset="0"/>
            </a:rPr>
          </a:br>
          <a:r>
            <a:rPr lang="en-US" sz="1400" b="0" i="0" baseline="0" dirty="0">
              <a:latin typeface="Arial" panose="020B0604020202020204" pitchFamily="34" charset="0"/>
              <a:cs typeface="Arial" panose="020B0604020202020204" pitchFamily="34" charset="0"/>
            </a:rPr>
            <a:t>Innovation and Product Advancement:</a:t>
          </a:r>
          <a:br>
            <a:rPr lang="en-US" sz="1400" b="0" i="0" baseline="0" dirty="0">
              <a:latin typeface="Arial" panose="020B0604020202020204" pitchFamily="34" charset="0"/>
              <a:cs typeface="Arial" panose="020B0604020202020204" pitchFamily="34" charset="0"/>
            </a:rPr>
          </a:br>
          <a:br>
            <a:rPr lang="en-US" sz="1400" b="0" i="0" baseline="0" dirty="0">
              <a:latin typeface="Arial" panose="020B0604020202020204" pitchFamily="34" charset="0"/>
              <a:cs typeface="Arial" panose="020B0604020202020204" pitchFamily="34" charset="0"/>
            </a:rPr>
          </a:br>
          <a:r>
            <a:rPr lang="en-US" sz="1400" b="0" i="0" baseline="0" dirty="0">
              <a:latin typeface="Arial" panose="020B0604020202020204" pitchFamily="34" charset="0"/>
              <a:cs typeface="Arial" panose="020B0604020202020204" pitchFamily="34" charset="0"/>
            </a:rPr>
            <a:t>Ongoing enhancement of product effectiveness while maintaining sustainability standards (</a:t>
          </a:r>
          <a:r>
            <a:rPr lang="en-US" sz="1400" b="0" i="0" baseline="0" dirty="0" err="1">
              <a:latin typeface="Arial" panose="020B0604020202020204" pitchFamily="34" charset="0"/>
              <a:cs typeface="Arial" panose="020B0604020202020204" pitchFamily="34" charset="0"/>
            </a:rPr>
            <a:t>Nidumolu</a:t>
          </a:r>
          <a:r>
            <a:rPr lang="en-US" sz="1400" b="0" i="0" baseline="0" dirty="0">
              <a:latin typeface="Arial" panose="020B0604020202020204" pitchFamily="34" charset="0"/>
              <a:cs typeface="Arial" panose="020B0604020202020204" pitchFamily="34" charset="0"/>
            </a:rPr>
            <a:t> et al., 2009).</a:t>
          </a:r>
          <a:endParaRPr lang="en-GB" sz="1400" dirty="0">
            <a:latin typeface="Arial" panose="020B0604020202020204" pitchFamily="34" charset="0"/>
            <a:cs typeface="Arial" panose="020B0604020202020204" pitchFamily="34" charset="0"/>
          </a:endParaRPr>
        </a:p>
      </dgm:t>
    </dgm:pt>
    <dgm:pt modelId="{00F01F9C-36AA-41F7-96E0-9E961EAB6952}" type="parTrans" cxnId="{5C2C56E1-1641-4507-A00A-EB8131539B9D}">
      <dgm:prSet/>
      <dgm:spPr/>
      <dgm:t>
        <a:bodyPr/>
        <a:lstStyle/>
        <a:p>
          <a:endParaRPr lang="en-GB"/>
        </a:p>
      </dgm:t>
    </dgm:pt>
    <dgm:pt modelId="{81849BE6-11B9-45A7-898A-6E5D6B7922F3}" type="sibTrans" cxnId="{5C2C56E1-1641-4507-A00A-EB8131539B9D}">
      <dgm:prSet/>
      <dgm:spPr/>
      <dgm:t>
        <a:bodyPr/>
        <a:lstStyle/>
        <a:p>
          <a:endParaRPr lang="en-GB"/>
        </a:p>
      </dgm:t>
    </dgm:pt>
    <dgm:pt modelId="{D0887DA5-BC5B-4C93-9203-E95146FDA52A}" type="pres">
      <dgm:prSet presAssocID="{88AE740F-4935-432B-BDC7-5CDBE93A5C98}" presName="linear" presStyleCnt="0">
        <dgm:presLayoutVars>
          <dgm:animLvl val="lvl"/>
          <dgm:resizeHandles val="exact"/>
        </dgm:presLayoutVars>
      </dgm:prSet>
      <dgm:spPr/>
    </dgm:pt>
    <dgm:pt modelId="{A09F898C-4F83-4E0A-A2EE-A68B773E864B}" type="pres">
      <dgm:prSet presAssocID="{D3B957E3-7155-4667-B1C8-FB460E9AE094}" presName="parentText" presStyleLbl="node1" presStyleIdx="0" presStyleCnt="2">
        <dgm:presLayoutVars>
          <dgm:chMax val="0"/>
          <dgm:bulletEnabled val="1"/>
        </dgm:presLayoutVars>
      </dgm:prSet>
      <dgm:spPr/>
    </dgm:pt>
    <dgm:pt modelId="{767C4EB9-C65E-4C53-BA6A-AC38A5EC9E3A}" type="pres">
      <dgm:prSet presAssocID="{CE4530D4-8A0E-4108-93F6-D2E69C91F85F}" presName="spacer" presStyleCnt="0"/>
      <dgm:spPr/>
    </dgm:pt>
    <dgm:pt modelId="{032E0CFF-4CB5-4BA0-A470-E1C367FC759B}" type="pres">
      <dgm:prSet presAssocID="{BB21358F-5109-4F6E-B13A-3723C1460813}" presName="parentText" presStyleLbl="node1" presStyleIdx="1" presStyleCnt="2">
        <dgm:presLayoutVars>
          <dgm:chMax val="0"/>
          <dgm:bulletEnabled val="1"/>
        </dgm:presLayoutVars>
      </dgm:prSet>
      <dgm:spPr/>
    </dgm:pt>
  </dgm:ptLst>
  <dgm:cxnLst>
    <dgm:cxn modelId="{1F5D0F34-8A1C-4ACA-98DA-2B5DFC9120E1}" type="presOf" srcId="{88AE740F-4935-432B-BDC7-5CDBE93A5C98}" destId="{D0887DA5-BC5B-4C93-9203-E95146FDA52A}" srcOrd="0" destOrd="0" presId="urn:microsoft.com/office/officeart/2005/8/layout/vList2"/>
    <dgm:cxn modelId="{66ABEA8C-9D3D-4912-A86F-E60642AB0651}" srcId="{88AE740F-4935-432B-BDC7-5CDBE93A5C98}" destId="{D3B957E3-7155-4667-B1C8-FB460E9AE094}" srcOrd="0" destOrd="0" parTransId="{16E4090C-03B7-4F8F-B4B4-40542C887ED7}" sibTransId="{CE4530D4-8A0E-4108-93F6-D2E69C91F85F}"/>
    <dgm:cxn modelId="{1D8D039E-2E88-4D3A-A19D-0D567A01174A}" type="presOf" srcId="{BB21358F-5109-4F6E-B13A-3723C1460813}" destId="{032E0CFF-4CB5-4BA0-A470-E1C367FC759B}" srcOrd="0" destOrd="0" presId="urn:microsoft.com/office/officeart/2005/8/layout/vList2"/>
    <dgm:cxn modelId="{65E63FAC-0226-4266-807F-E6E13DB4DB30}" type="presOf" srcId="{D3B957E3-7155-4667-B1C8-FB460E9AE094}" destId="{A09F898C-4F83-4E0A-A2EE-A68B773E864B}" srcOrd="0" destOrd="0" presId="urn:microsoft.com/office/officeart/2005/8/layout/vList2"/>
    <dgm:cxn modelId="{5C2C56E1-1641-4507-A00A-EB8131539B9D}" srcId="{88AE740F-4935-432B-BDC7-5CDBE93A5C98}" destId="{BB21358F-5109-4F6E-B13A-3723C1460813}" srcOrd="1" destOrd="0" parTransId="{00F01F9C-36AA-41F7-96E0-9E961EAB6952}" sibTransId="{81849BE6-11B9-45A7-898A-6E5D6B7922F3}"/>
    <dgm:cxn modelId="{03753D48-226D-41E8-B09D-12316B5209FC}" type="presParOf" srcId="{D0887DA5-BC5B-4C93-9203-E95146FDA52A}" destId="{A09F898C-4F83-4E0A-A2EE-A68B773E864B}" srcOrd="0" destOrd="0" presId="urn:microsoft.com/office/officeart/2005/8/layout/vList2"/>
    <dgm:cxn modelId="{5B98804C-083D-405C-B278-6DA424373398}" type="presParOf" srcId="{D0887DA5-BC5B-4C93-9203-E95146FDA52A}" destId="{767C4EB9-C65E-4C53-BA6A-AC38A5EC9E3A}" srcOrd="1" destOrd="0" presId="urn:microsoft.com/office/officeart/2005/8/layout/vList2"/>
    <dgm:cxn modelId="{4F7D1D2C-DACA-4D69-A58E-F08151B44842}" type="presParOf" srcId="{D0887DA5-BC5B-4C93-9203-E95146FDA52A}" destId="{032E0CFF-4CB5-4BA0-A470-E1C367FC759B}"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6B24C9-FF79-44C5-9E87-299A698FBB64}"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GB"/>
        </a:p>
      </dgm:t>
    </dgm:pt>
    <dgm:pt modelId="{652C51D1-E639-484C-BDEC-C6266C84B43F}">
      <dgm:prSet custT="1"/>
      <dgm:spPr/>
      <dgm:t>
        <a:bodyPr/>
        <a:lstStyle/>
        <a:p>
          <a:r>
            <a:rPr lang="en-US" sz="1400" dirty="0">
              <a:latin typeface="Arial" panose="020B0604020202020204" pitchFamily="34" charset="0"/>
              <a:cs typeface="Arial" panose="020B0604020202020204" pitchFamily="34" charset="0"/>
            </a:rPr>
            <a:t>Growing Market Demand:</a:t>
          </a:r>
          <a:endParaRPr lang="en-GB" sz="1400" dirty="0">
            <a:latin typeface="Arial" panose="020B0604020202020204" pitchFamily="34" charset="0"/>
            <a:cs typeface="Arial" panose="020B0604020202020204" pitchFamily="34" charset="0"/>
          </a:endParaRPr>
        </a:p>
      </dgm:t>
    </dgm:pt>
    <dgm:pt modelId="{3AB52E42-BD66-42ED-BF51-39ABBF490B38}" type="parTrans" cxnId="{3C5769F6-3ED0-40F2-974C-140A651C91AB}">
      <dgm:prSet/>
      <dgm:spPr/>
      <dgm:t>
        <a:bodyPr/>
        <a:lstStyle/>
        <a:p>
          <a:endParaRPr lang="en-GB"/>
        </a:p>
      </dgm:t>
    </dgm:pt>
    <dgm:pt modelId="{C52B6B16-A8F3-4E1C-869D-819C8BB90A93}" type="sibTrans" cxnId="{3C5769F6-3ED0-40F2-974C-140A651C91AB}">
      <dgm:prSet/>
      <dgm:spPr/>
      <dgm:t>
        <a:bodyPr/>
        <a:lstStyle/>
        <a:p>
          <a:endParaRPr lang="en-GB"/>
        </a:p>
      </dgm:t>
    </dgm:pt>
    <dgm:pt modelId="{B5DC955D-2EAB-4DFE-B498-72B16B6B903C}">
      <dgm:prSet custT="1"/>
      <dgm:spPr/>
      <dgm:t>
        <a:bodyPr/>
        <a:lstStyle/>
        <a:p>
          <a:r>
            <a:rPr lang="en-US" sz="1400" dirty="0">
              <a:latin typeface="Arial" panose="020B0604020202020204" pitchFamily="34" charset="0"/>
              <a:cs typeface="Arial" panose="020B0604020202020204" pitchFamily="34" charset="0"/>
            </a:rPr>
            <a:t>Increased consumer awareness and demand for environmentally friendly products (Porter &amp; Kramer, 2011).</a:t>
          </a:r>
          <a:endParaRPr lang="en-GB" sz="1400" dirty="0">
            <a:latin typeface="Arial" panose="020B0604020202020204" pitchFamily="34" charset="0"/>
            <a:cs typeface="Arial" panose="020B0604020202020204" pitchFamily="34" charset="0"/>
          </a:endParaRPr>
        </a:p>
      </dgm:t>
    </dgm:pt>
    <dgm:pt modelId="{66378C79-C589-4CF8-B06E-C92A8E1826E0}" type="parTrans" cxnId="{A112D55F-4434-4AB1-BC8D-0823B6A3C545}">
      <dgm:prSet/>
      <dgm:spPr/>
      <dgm:t>
        <a:bodyPr/>
        <a:lstStyle/>
        <a:p>
          <a:endParaRPr lang="en-GB"/>
        </a:p>
      </dgm:t>
    </dgm:pt>
    <dgm:pt modelId="{17EE437F-269C-4C62-91A2-A199326CA113}" type="sibTrans" cxnId="{A112D55F-4434-4AB1-BC8D-0823B6A3C545}">
      <dgm:prSet/>
      <dgm:spPr/>
      <dgm:t>
        <a:bodyPr/>
        <a:lstStyle/>
        <a:p>
          <a:endParaRPr lang="en-GB"/>
        </a:p>
      </dgm:t>
    </dgm:pt>
    <dgm:pt modelId="{0A2CCB13-B3C1-48B6-B71A-2689BECFFD9B}">
      <dgm:prSet custT="1"/>
      <dgm:spPr/>
      <dgm:t>
        <a:bodyPr/>
        <a:lstStyle/>
        <a:p>
          <a:r>
            <a:rPr lang="en-US" sz="1400" dirty="0">
              <a:latin typeface="Arial" panose="020B0604020202020204" pitchFamily="34" charset="0"/>
              <a:cs typeface="Arial" panose="020B0604020202020204" pitchFamily="34" charset="0"/>
            </a:rPr>
            <a:t>Expanding market for eco-friendly cleaning products driven by health concerns and sustainability trends (</a:t>
          </a:r>
          <a:r>
            <a:rPr lang="en-US" sz="1400" dirty="0" err="1">
              <a:latin typeface="Arial" panose="020B0604020202020204" pitchFamily="34" charset="0"/>
              <a:cs typeface="Arial" panose="020B0604020202020204" pitchFamily="34" charset="0"/>
            </a:rPr>
            <a:t>Bocken</a:t>
          </a:r>
          <a:r>
            <a:rPr lang="en-US" sz="1400" dirty="0">
              <a:latin typeface="Arial" panose="020B0604020202020204" pitchFamily="34" charset="0"/>
              <a:cs typeface="Arial" panose="020B0604020202020204" pitchFamily="34" charset="0"/>
            </a:rPr>
            <a:t> et al., 2014).</a:t>
          </a:r>
          <a:endParaRPr lang="en-GB" sz="1400" dirty="0">
            <a:latin typeface="Arial" panose="020B0604020202020204" pitchFamily="34" charset="0"/>
            <a:cs typeface="Arial" panose="020B0604020202020204" pitchFamily="34" charset="0"/>
          </a:endParaRPr>
        </a:p>
      </dgm:t>
    </dgm:pt>
    <dgm:pt modelId="{A45DE1BE-44D4-43EE-8625-101AF97C4A25}" type="parTrans" cxnId="{DFDEB024-08F0-4C83-AC32-0566A20EA88B}">
      <dgm:prSet/>
      <dgm:spPr/>
      <dgm:t>
        <a:bodyPr/>
        <a:lstStyle/>
        <a:p>
          <a:endParaRPr lang="en-GB"/>
        </a:p>
      </dgm:t>
    </dgm:pt>
    <dgm:pt modelId="{21D0C2DE-1FE5-4304-8E1C-E4F5D4E564E0}" type="sibTrans" cxnId="{DFDEB024-08F0-4C83-AC32-0566A20EA88B}">
      <dgm:prSet/>
      <dgm:spPr/>
      <dgm:t>
        <a:bodyPr/>
        <a:lstStyle/>
        <a:p>
          <a:endParaRPr lang="en-GB"/>
        </a:p>
      </dgm:t>
    </dgm:pt>
    <dgm:pt modelId="{91A1D770-0B6B-4BEE-8A4F-1E4DC9B7AED3}">
      <dgm:prSet custT="1"/>
      <dgm:spPr/>
      <dgm:t>
        <a:bodyPr/>
        <a:lstStyle/>
        <a:p>
          <a:r>
            <a:rPr lang="en-US" sz="1400" dirty="0">
              <a:latin typeface="Arial" panose="020B0604020202020204" pitchFamily="34" charset="0"/>
              <a:cs typeface="Arial" panose="020B0604020202020204" pitchFamily="34" charset="0"/>
            </a:rPr>
            <a:t>Target Audience:</a:t>
          </a:r>
          <a:endParaRPr lang="en-GB" sz="1400" dirty="0">
            <a:latin typeface="Arial" panose="020B0604020202020204" pitchFamily="34" charset="0"/>
            <a:cs typeface="Arial" panose="020B0604020202020204" pitchFamily="34" charset="0"/>
          </a:endParaRPr>
        </a:p>
      </dgm:t>
    </dgm:pt>
    <dgm:pt modelId="{7C99E5BA-1C6D-4784-9996-29B826BE376C}" type="parTrans" cxnId="{B2323D1C-3A23-4A4F-AC73-71504D97F65B}">
      <dgm:prSet/>
      <dgm:spPr/>
      <dgm:t>
        <a:bodyPr/>
        <a:lstStyle/>
        <a:p>
          <a:endParaRPr lang="en-GB"/>
        </a:p>
      </dgm:t>
    </dgm:pt>
    <dgm:pt modelId="{38545E49-78CC-40A3-A5AE-E40F1C97FBC9}" type="sibTrans" cxnId="{B2323D1C-3A23-4A4F-AC73-71504D97F65B}">
      <dgm:prSet/>
      <dgm:spPr/>
      <dgm:t>
        <a:bodyPr/>
        <a:lstStyle/>
        <a:p>
          <a:endParaRPr lang="en-GB"/>
        </a:p>
      </dgm:t>
    </dgm:pt>
    <dgm:pt modelId="{25229DE5-B197-40E1-8A10-979D2793B6DC}">
      <dgm:prSet custT="1"/>
      <dgm:spPr/>
      <dgm:t>
        <a:bodyPr/>
        <a:lstStyle/>
        <a:p>
          <a:r>
            <a:rPr lang="en-US" sz="1400" dirty="0">
              <a:latin typeface="Arial" panose="020B0604020202020204" pitchFamily="34" charset="0"/>
              <a:cs typeface="Arial" panose="020B0604020202020204" pitchFamily="34" charset="0"/>
            </a:rPr>
            <a:t>Eco-conscious consumers and commercial clients (hotels, restaurants, cleaning services) seeking sustainable alternatives (Lyon &amp; Montgomery, 2015).</a:t>
          </a:r>
          <a:endParaRPr lang="en-GB" sz="1400" dirty="0">
            <a:latin typeface="Arial" panose="020B0604020202020204" pitchFamily="34" charset="0"/>
            <a:cs typeface="Arial" panose="020B0604020202020204" pitchFamily="34" charset="0"/>
          </a:endParaRPr>
        </a:p>
      </dgm:t>
    </dgm:pt>
    <dgm:pt modelId="{A39F03FF-342E-472D-ABD4-66282F474454}" type="parTrans" cxnId="{C20CCCB4-0BB1-4361-9136-795C785E2A58}">
      <dgm:prSet/>
      <dgm:spPr/>
      <dgm:t>
        <a:bodyPr/>
        <a:lstStyle/>
        <a:p>
          <a:endParaRPr lang="en-GB"/>
        </a:p>
      </dgm:t>
    </dgm:pt>
    <dgm:pt modelId="{C680F43E-9B6B-4C9F-B0D0-43CEE6512EF3}" type="sibTrans" cxnId="{C20CCCB4-0BB1-4361-9136-795C785E2A58}">
      <dgm:prSet/>
      <dgm:spPr/>
      <dgm:t>
        <a:bodyPr/>
        <a:lstStyle/>
        <a:p>
          <a:endParaRPr lang="en-GB"/>
        </a:p>
      </dgm:t>
    </dgm:pt>
    <dgm:pt modelId="{B845C9EB-DE23-4F83-A6A6-4590D3A4E773}">
      <dgm:prSet custT="1"/>
      <dgm:spPr/>
      <dgm:t>
        <a:bodyPr/>
        <a:lstStyle/>
        <a:p>
          <a:r>
            <a:rPr lang="en-US" sz="1400">
              <a:latin typeface="Arial" panose="020B0604020202020204" pitchFamily="34" charset="0"/>
              <a:cs typeface="Arial" panose="020B0604020202020204" pitchFamily="34" charset="0"/>
            </a:rPr>
            <a:t>Competitive Advantage:</a:t>
          </a:r>
          <a:endParaRPr lang="en-GB" sz="1400">
            <a:latin typeface="Arial" panose="020B0604020202020204" pitchFamily="34" charset="0"/>
            <a:cs typeface="Arial" panose="020B0604020202020204" pitchFamily="34" charset="0"/>
          </a:endParaRPr>
        </a:p>
      </dgm:t>
    </dgm:pt>
    <dgm:pt modelId="{B48DCCEA-0C8A-40BC-9C22-DD6DCBB3DEC6}" type="parTrans" cxnId="{37D19000-0D6B-4EB5-8138-F1A04A382FB2}">
      <dgm:prSet/>
      <dgm:spPr/>
      <dgm:t>
        <a:bodyPr/>
        <a:lstStyle/>
        <a:p>
          <a:endParaRPr lang="en-GB"/>
        </a:p>
      </dgm:t>
    </dgm:pt>
    <dgm:pt modelId="{20F252FD-93BF-4129-A52F-FA19F742BCE0}" type="sibTrans" cxnId="{37D19000-0D6B-4EB5-8138-F1A04A382FB2}">
      <dgm:prSet/>
      <dgm:spPr/>
      <dgm:t>
        <a:bodyPr/>
        <a:lstStyle/>
        <a:p>
          <a:endParaRPr lang="en-GB"/>
        </a:p>
      </dgm:t>
    </dgm:pt>
    <dgm:pt modelId="{B70462B5-15DD-494B-9702-7F6A23FAE76F}">
      <dgm:prSet custT="1"/>
      <dgm:spPr/>
      <dgm:t>
        <a:bodyPr/>
        <a:lstStyle/>
        <a:p>
          <a:r>
            <a:rPr lang="en-US" sz="1400" dirty="0">
              <a:latin typeface="Arial" panose="020B0604020202020204" pitchFamily="34" charset="0"/>
              <a:cs typeface="Arial" panose="020B0604020202020204" pitchFamily="34" charset="0"/>
            </a:rPr>
            <a:t>Unique position as a premium brand offering high-quality, sustainable cleaning solutions (Elkington, 1999).</a:t>
          </a:r>
          <a:endParaRPr lang="en-GB" sz="1400" dirty="0">
            <a:latin typeface="Arial" panose="020B0604020202020204" pitchFamily="34" charset="0"/>
            <a:cs typeface="Arial" panose="020B0604020202020204" pitchFamily="34" charset="0"/>
          </a:endParaRPr>
        </a:p>
      </dgm:t>
    </dgm:pt>
    <dgm:pt modelId="{CCD09234-3F52-46CC-99F8-85280A3A8CB9}" type="parTrans" cxnId="{F3EE0E20-BEF4-4ABE-8706-F54AD807C19C}">
      <dgm:prSet/>
      <dgm:spPr/>
      <dgm:t>
        <a:bodyPr/>
        <a:lstStyle/>
        <a:p>
          <a:endParaRPr lang="en-GB"/>
        </a:p>
      </dgm:t>
    </dgm:pt>
    <dgm:pt modelId="{F3BB3159-BAF3-44AD-9D97-5A2A127EF0C1}" type="sibTrans" cxnId="{F3EE0E20-BEF4-4ABE-8706-F54AD807C19C}">
      <dgm:prSet/>
      <dgm:spPr/>
      <dgm:t>
        <a:bodyPr/>
        <a:lstStyle/>
        <a:p>
          <a:endParaRPr lang="en-GB"/>
        </a:p>
      </dgm:t>
    </dgm:pt>
    <dgm:pt modelId="{E79F640B-28FF-4B3E-B210-674A16B88150}" type="pres">
      <dgm:prSet presAssocID="{2C6B24C9-FF79-44C5-9E87-299A698FBB64}" presName="linear" presStyleCnt="0">
        <dgm:presLayoutVars>
          <dgm:animLvl val="lvl"/>
          <dgm:resizeHandles val="exact"/>
        </dgm:presLayoutVars>
      </dgm:prSet>
      <dgm:spPr/>
    </dgm:pt>
    <dgm:pt modelId="{BB20A2D5-F968-43B7-BDF8-E4B151D751E6}" type="pres">
      <dgm:prSet presAssocID="{652C51D1-E639-484C-BDEC-C6266C84B43F}" presName="parentText" presStyleLbl="node1" presStyleIdx="0" presStyleCnt="3">
        <dgm:presLayoutVars>
          <dgm:chMax val="0"/>
          <dgm:bulletEnabled val="1"/>
        </dgm:presLayoutVars>
      </dgm:prSet>
      <dgm:spPr/>
    </dgm:pt>
    <dgm:pt modelId="{E9B24FF9-8FF0-4B82-94FF-1DA3DDD827BF}" type="pres">
      <dgm:prSet presAssocID="{652C51D1-E639-484C-BDEC-C6266C84B43F}" presName="childText" presStyleLbl="revTx" presStyleIdx="0" presStyleCnt="3">
        <dgm:presLayoutVars>
          <dgm:bulletEnabled val="1"/>
        </dgm:presLayoutVars>
      </dgm:prSet>
      <dgm:spPr/>
    </dgm:pt>
    <dgm:pt modelId="{81491083-13AA-424A-9C16-965F9DE4E71D}" type="pres">
      <dgm:prSet presAssocID="{91A1D770-0B6B-4BEE-8A4F-1E4DC9B7AED3}" presName="parentText" presStyleLbl="node1" presStyleIdx="1" presStyleCnt="3">
        <dgm:presLayoutVars>
          <dgm:chMax val="0"/>
          <dgm:bulletEnabled val="1"/>
        </dgm:presLayoutVars>
      </dgm:prSet>
      <dgm:spPr/>
    </dgm:pt>
    <dgm:pt modelId="{0317FE87-D0E1-40B2-89A5-BB68D7C21CE3}" type="pres">
      <dgm:prSet presAssocID="{91A1D770-0B6B-4BEE-8A4F-1E4DC9B7AED3}" presName="childText" presStyleLbl="revTx" presStyleIdx="1" presStyleCnt="3">
        <dgm:presLayoutVars>
          <dgm:bulletEnabled val="1"/>
        </dgm:presLayoutVars>
      </dgm:prSet>
      <dgm:spPr/>
    </dgm:pt>
    <dgm:pt modelId="{D5B2CDC2-7E15-4BCE-907E-B5D474D7473A}" type="pres">
      <dgm:prSet presAssocID="{B845C9EB-DE23-4F83-A6A6-4590D3A4E773}" presName="parentText" presStyleLbl="node1" presStyleIdx="2" presStyleCnt="3">
        <dgm:presLayoutVars>
          <dgm:chMax val="0"/>
          <dgm:bulletEnabled val="1"/>
        </dgm:presLayoutVars>
      </dgm:prSet>
      <dgm:spPr/>
    </dgm:pt>
    <dgm:pt modelId="{949F0C52-F11A-4A8D-B92E-E870796A63C3}" type="pres">
      <dgm:prSet presAssocID="{B845C9EB-DE23-4F83-A6A6-4590D3A4E773}" presName="childText" presStyleLbl="revTx" presStyleIdx="2" presStyleCnt="3">
        <dgm:presLayoutVars>
          <dgm:bulletEnabled val="1"/>
        </dgm:presLayoutVars>
      </dgm:prSet>
      <dgm:spPr/>
    </dgm:pt>
  </dgm:ptLst>
  <dgm:cxnLst>
    <dgm:cxn modelId="{37D19000-0D6B-4EB5-8138-F1A04A382FB2}" srcId="{2C6B24C9-FF79-44C5-9E87-299A698FBB64}" destId="{B845C9EB-DE23-4F83-A6A6-4590D3A4E773}" srcOrd="2" destOrd="0" parTransId="{B48DCCEA-0C8A-40BC-9C22-DD6DCBB3DEC6}" sibTransId="{20F252FD-93BF-4129-A52F-FA19F742BCE0}"/>
    <dgm:cxn modelId="{B2323D1C-3A23-4A4F-AC73-71504D97F65B}" srcId="{2C6B24C9-FF79-44C5-9E87-299A698FBB64}" destId="{91A1D770-0B6B-4BEE-8A4F-1E4DC9B7AED3}" srcOrd="1" destOrd="0" parTransId="{7C99E5BA-1C6D-4784-9996-29B826BE376C}" sibTransId="{38545E49-78CC-40A3-A5AE-E40F1C97FBC9}"/>
    <dgm:cxn modelId="{F3EE0E20-BEF4-4ABE-8706-F54AD807C19C}" srcId="{B845C9EB-DE23-4F83-A6A6-4590D3A4E773}" destId="{B70462B5-15DD-494B-9702-7F6A23FAE76F}" srcOrd="0" destOrd="0" parTransId="{CCD09234-3F52-46CC-99F8-85280A3A8CB9}" sibTransId="{F3BB3159-BAF3-44AD-9D97-5A2A127EF0C1}"/>
    <dgm:cxn modelId="{DFDEB024-08F0-4C83-AC32-0566A20EA88B}" srcId="{652C51D1-E639-484C-BDEC-C6266C84B43F}" destId="{0A2CCB13-B3C1-48B6-B71A-2689BECFFD9B}" srcOrd="1" destOrd="0" parTransId="{A45DE1BE-44D4-43EE-8625-101AF97C4A25}" sibTransId="{21D0C2DE-1FE5-4304-8E1C-E4F5D4E564E0}"/>
    <dgm:cxn modelId="{5645D02C-D5C7-456E-A8D6-F2E3A4A0D2F2}" type="presOf" srcId="{652C51D1-E639-484C-BDEC-C6266C84B43F}" destId="{BB20A2D5-F968-43B7-BDF8-E4B151D751E6}" srcOrd="0" destOrd="0" presId="urn:microsoft.com/office/officeart/2005/8/layout/vList2"/>
    <dgm:cxn modelId="{821DD83F-1701-44D1-9999-3AADA9728887}" type="presOf" srcId="{91A1D770-0B6B-4BEE-8A4F-1E4DC9B7AED3}" destId="{81491083-13AA-424A-9C16-965F9DE4E71D}" srcOrd="0" destOrd="0" presId="urn:microsoft.com/office/officeart/2005/8/layout/vList2"/>
    <dgm:cxn modelId="{C6404F5E-8A32-4D57-A33D-9B7F099D88E7}" type="presOf" srcId="{25229DE5-B197-40E1-8A10-979D2793B6DC}" destId="{0317FE87-D0E1-40B2-89A5-BB68D7C21CE3}" srcOrd="0" destOrd="0" presId="urn:microsoft.com/office/officeart/2005/8/layout/vList2"/>
    <dgm:cxn modelId="{A112D55F-4434-4AB1-BC8D-0823B6A3C545}" srcId="{652C51D1-E639-484C-BDEC-C6266C84B43F}" destId="{B5DC955D-2EAB-4DFE-B498-72B16B6B903C}" srcOrd="0" destOrd="0" parTransId="{66378C79-C589-4CF8-B06E-C92A8E1826E0}" sibTransId="{17EE437F-269C-4C62-91A2-A199326CA113}"/>
    <dgm:cxn modelId="{CD043355-4D69-45A0-8829-9ECE57468C25}" type="presOf" srcId="{B845C9EB-DE23-4F83-A6A6-4590D3A4E773}" destId="{D5B2CDC2-7E15-4BCE-907E-B5D474D7473A}" srcOrd="0" destOrd="0" presId="urn:microsoft.com/office/officeart/2005/8/layout/vList2"/>
    <dgm:cxn modelId="{A21D4398-3452-4C37-8137-123C91FF229A}" type="presOf" srcId="{2C6B24C9-FF79-44C5-9E87-299A698FBB64}" destId="{E79F640B-28FF-4B3E-B210-674A16B88150}" srcOrd="0" destOrd="0" presId="urn:microsoft.com/office/officeart/2005/8/layout/vList2"/>
    <dgm:cxn modelId="{A988D3A2-205D-4E19-88CC-1BEF1EA8010E}" type="presOf" srcId="{B5DC955D-2EAB-4DFE-B498-72B16B6B903C}" destId="{E9B24FF9-8FF0-4B82-94FF-1DA3DDD827BF}" srcOrd="0" destOrd="0" presId="urn:microsoft.com/office/officeart/2005/8/layout/vList2"/>
    <dgm:cxn modelId="{C20CCCB4-0BB1-4361-9136-795C785E2A58}" srcId="{91A1D770-0B6B-4BEE-8A4F-1E4DC9B7AED3}" destId="{25229DE5-B197-40E1-8A10-979D2793B6DC}" srcOrd="0" destOrd="0" parTransId="{A39F03FF-342E-472D-ABD4-66282F474454}" sibTransId="{C680F43E-9B6B-4C9F-B0D0-43CEE6512EF3}"/>
    <dgm:cxn modelId="{34BD79F1-3925-42A7-9125-78E50843F74B}" type="presOf" srcId="{0A2CCB13-B3C1-48B6-B71A-2689BECFFD9B}" destId="{E9B24FF9-8FF0-4B82-94FF-1DA3DDD827BF}" srcOrd="0" destOrd="1" presId="urn:microsoft.com/office/officeart/2005/8/layout/vList2"/>
    <dgm:cxn modelId="{E731E3F4-FE75-4932-8793-51556FD71D3D}" type="presOf" srcId="{B70462B5-15DD-494B-9702-7F6A23FAE76F}" destId="{949F0C52-F11A-4A8D-B92E-E870796A63C3}" srcOrd="0" destOrd="0" presId="urn:microsoft.com/office/officeart/2005/8/layout/vList2"/>
    <dgm:cxn modelId="{3C5769F6-3ED0-40F2-974C-140A651C91AB}" srcId="{2C6B24C9-FF79-44C5-9E87-299A698FBB64}" destId="{652C51D1-E639-484C-BDEC-C6266C84B43F}" srcOrd="0" destOrd="0" parTransId="{3AB52E42-BD66-42ED-BF51-39ABBF490B38}" sibTransId="{C52B6B16-A8F3-4E1C-869D-819C8BB90A93}"/>
    <dgm:cxn modelId="{DE7F4101-7BF8-4B40-996D-00C583DEC84D}" type="presParOf" srcId="{E79F640B-28FF-4B3E-B210-674A16B88150}" destId="{BB20A2D5-F968-43B7-BDF8-E4B151D751E6}" srcOrd="0" destOrd="0" presId="urn:microsoft.com/office/officeart/2005/8/layout/vList2"/>
    <dgm:cxn modelId="{4B98C8DC-5017-47A5-9F4F-421347FCD3A4}" type="presParOf" srcId="{E79F640B-28FF-4B3E-B210-674A16B88150}" destId="{E9B24FF9-8FF0-4B82-94FF-1DA3DDD827BF}" srcOrd="1" destOrd="0" presId="urn:microsoft.com/office/officeart/2005/8/layout/vList2"/>
    <dgm:cxn modelId="{4A303CB5-8845-4E90-910C-F04735486C0C}" type="presParOf" srcId="{E79F640B-28FF-4B3E-B210-674A16B88150}" destId="{81491083-13AA-424A-9C16-965F9DE4E71D}" srcOrd="2" destOrd="0" presId="urn:microsoft.com/office/officeart/2005/8/layout/vList2"/>
    <dgm:cxn modelId="{C50D6DE5-1898-4C0E-AD44-5B4ABA709B5F}" type="presParOf" srcId="{E79F640B-28FF-4B3E-B210-674A16B88150}" destId="{0317FE87-D0E1-40B2-89A5-BB68D7C21CE3}" srcOrd="3" destOrd="0" presId="urn:microsoft.com/office/officeart/2005/8/layout/vList2"/>
    <dgm:cxn modelId="{C05EB12D-F990-45E4-BCA1-10262CBEBEA8}" type="presParOf" srcId="{E79F640B-28FF-4B3E-B210-674A16B88150}" destId="{D5B2CDC2-7E15-4BCE-907E-B5D474D7473A}" srcOrd="4" destOrd="0" presId="urn:microsoft.com/office/officeart/2005/8/layout/vList2"/>
    <dgm:cxn modelId="{4AC9EDE5-15FE-42E7-A63B-096D92794440}" type="presParOf" srcId="{E79F640B-28FF-4B3E-B210-674A16B88150}" destId="{949F0C52-F11A-4A8D-B92E-E870796A63C3}" srcOrd="5"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AF193A-A0BF-431F-978A-144624044BAA}" type="doc">
      <dgm:prSet loTypeId="urn:microsoft.com/office/officeart/2005/8/layout/architecture" loCatId="list" qsTypeId="urn:microsoft.com/office/officeart/2005/8/quickstyle/simple1" qsCatId="simple" csTypeId="urn:microsoft.com/office/officeart/2005/8/colors/accent1_4" csCatId="accent1"/>
      <dgm:spPr/>
      <dgm:t>
        <a:bodyPr/>
        <a:lstStyle/>
        <a:p>
          <a:endParaRPr lang="en-GB"/>
        </a:p>
      </dgm:t>
    </dgm:pt>
    <dgm:pt modelId="{1BAA062E-2869-46D2-95EB-09A28C7BA7AA}">
      <dgm:prSet custT="1"/>
      <dgm:spPr/>
      <dgm:t>
        <a:bodyPr/>
        <a:lstStyle/>
        <a:p>
          <a:r>
            <a:rPr lang="en-US" sz="1400" b="0" i="0" baseline="0" dirty="0">
              <a:latin typeface="Arial" panose="020B0604020202020204" pitchFamily="34" charset="0"/>
              <a:cs typeface="Arial" panose="020B0604020202020204" pitchFamily="34" charset="0"/>
            </a:rPr>
            <a:t>Strong Brand Commitment:</a:t>
          </a:r>
          <a:br>
            <a:rPr lang="en-US" sz="1400" b="0" i="0" baseline="0" dirty="0">
              <a:latin typeface="Arial" panose="020B0604020202020204" pitchFamily="34" charset="0"/>
              <a:cs typeface="Arial" panose="020B0604020202020204" pitchFamily="34" charset="0"/>
            </a:rPr>
          </a:br>
          <a:br>
            <a:rPr lang="en-US" sz="1400" b="0" i="0" baseline="0" dirty="0">
              <a:latin typeface="Arial" panose="020B0604020202020204" pitchFamily="34" charset="0"/>
              <a:cs typeface="Arial" panose="020B0604020202020204" pitchFamily="34" charset="0"/>
            </a:rPr>
          </a:br>
          <a:r>
            <a:rPr lang="en-US" sz="1400" b="0" i="0" baseline="0" dirty="0">
              <a:latin typeface="Arial" panose="020B0604020202020204" pitchFamily="34" charset="0"/>
              <a:cs typeface="Arial" panose="020B0604020202020204" pitchFamily="34" charset="0"/>
            </a:rPr>
            <a:t>Super Clean will distinguish itself by its commitment to sustainability and eco-friendly principles, hence cultivating client loyalty (Senge et al., 2008).</a:t>
          </a:r>
          <a:br>
            <a:rPr lang="en-US" sz="1400" b="0" i="0" baseline="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dgm:t>
    </dgm:pt>
    <dgm:pt modelId="{42FE6F58-A83A-4DC9-AC94-5468EDE29224}" type="parTrans" cxnId="{42D52C78-8979-4CC5-8A1C-E733FF1A0238}">
      <dgm:prSet/>
      <dgm:spPr/>
      <dgm:t>
        <a:bodyPr/>
        <a:lstStyle/>
        <a:p>
          <a:endParaRPr lang="en-GB"/>
        </a:p>
      </dgm:t>
    </dgm:pt>
    <dgm:pt modelId="{1E9B885F-7E14-4E5C-9D47-6B96202648A7}" type="sibTrans" cxnId="{42D52C78-8979-4CC5-8A1C-E733FF1A0238}">
      <dgm:prSet/>
      <dgm:spPr/>
      <dgm:t>
        <a:bodyPr/>
        <a:lstStyle/>
        <a:p>
          <a:endParaRPr lang="en-GB"/>
        </a:p>
      </dgm:t>
    </dgm:pt>
    <dgm:pt modelId="{0FE6BCB0-1D3C-482C-9FC6-5148F48A9CD6}">
      <dgm:prSet custT="1"/>
      <dgm:spPr/>
      <dgm:t>
        <a:bodyPr/>
        <a:lstStyle/>
        <a:p>
          <a:r>
            <a:rPr lang="en-US" sz="1400" b="0" i="0" baseline="0" dirty="0">
              <a:latin typeface="Arial" panose="020B0604020202020204" pitchFamily="34" charset="0"/>
              <a:cs typeface="Arial" panose="020B0604020202020204" pitchFamily="34" charset="0"/>
            </a:rPr>
            <a:t>Robust Business Model:</a:t>
          </a:r>
          <a:br>
            <a:rPr lang="en-US" sz="1400" b="0" i="0" baseline="0" dirty="0">
              <a:latin typeface="Arial" panose="020B0604020202020204" pitchFamily="34" charset="0"/>
              <a:cs typeface="Arial" panose="020B0604020202020204" pitchFamily="34" charset="0"/>
            </a:rPr>
          </a:br>
          <a:br>
            <a:rPr lang="en-US" sz="1400" b="0" i="0" baseline="0" dirty="0">
              <a:latin typeface="Arial" panose="020B0604020202020204" pitchFamily="34" charset="0"/>
              <a:cs typeface="Arial" panose="020B0604020202020204" pitchFamily="34" charset="0"/>
            </a:rPr>
          </a:br>
          <a:r>
            <a:rPr lang="en-US" sz="1400" b="0" i="0" baseline="0" dirty="0">
              <a:latin typeface="Arial" panose="020B0604020202020204" pitchFamily="34" charset="0"/>
              <a:cs typeface="Arial" panose="020B0604020202020204" pitchFamily="34" charset="0"/>
            </a:rPr>
            <a:t>Diverse revenue streams, encompassing B2B and B2C sales, will mitigate market risks (</a:t>
          </a:r>
          <a:r>
            <a:rPr lang="en-US" sz="1400" b="0" i="0" baseline="0" dirty="0" err="1">
              <a:latin typeface="Arial" panose="020B0604020202020204" pitchFamily="34" charset="0"/>
              <a:cs typeface="Arial" panose="020B0604020202020204" pitchFamily="34" charset="0"/>
            </a:rPr>
            <a:t>Cosh</a:t>
          </a:r>
          <a:r>
            <a:rPr lang="en-US" sz="1400" b="0" i="0" baseline="0" dirty="0">
              <a:latin typeface="Arial" panose="020B0604020202020204" pitchFamily="34" charset="0"/>
              <a:cs typeface="Arial" panose="020B0604020202020204" pitchFamily="34" charset="0"/>
            </a:rPr>
            <a:t> et al., 2009).</a:t>
          </a:r>
          <a:br>
            <a:rPr lang="en-US" sz="1400" b="0" i="0" baseline="0" dirty="0">
              <a:latin typeface="Arial" panose="020B0604020202020204" pitchFamily="34" charset="0"/>
              <a:cs typeface="Arial" panose="020B0604020202020204" pitchFamily="34" charset="0"/>
            </a:rPr>
          </a:br>
          <a:r>
            <a:rPr lang="en-US" sz="1400" b="0" i="0" baseline="0" dirty="0">
              <a:latin typeface="Arial" panose="020B0604020202020204" pitchFamily="34" charset="0"/>
              <a:cs typeface="Arial" panose="020B0604020202020204" pitchFamily="34" charset="0"/>
            </a:rPr>
            <a:t>Collaborative alliances with eco-friendly shops will improve market awareness (Hahn et al., 2014).</a:t>
          </a:r>
          <a:br>
            <a:rPr lang="en-US" sz="1400" b="0" i="0" baseline="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dgm:t>
    </dgm:pt>
    <dgm:pt modelId="{4BBAF5F8-EE2C-4F6E-99CA-BC83121A7FF4}" type="parTrans" cxnId="{B72AEE80-72C7-416A-B218-CDE9A9AA21C3}">
      <dgm:prSet/>
      <dgm:spPr/>
      <dgm:t>
        <a:bodyPr/>
        <a:lstStyle/>
        <a:p>
          <a:endParaRPr lang="en-GB"/>
        </a:p>
      </dgm:t>
    </dgm:pt>
    <dgm:pt modelId="{40C19227-933E-4F06-9FA4-1EAA057E4717}" type="sibTrans" cxnId="{B72AEE80-72C7-416A-B218-CDE9A9AA21C3}">
      <dgm:prSet/>
      <dgm:spPr/>
      <dgm:t>
        <a:bodyPr/>
        <a:lstStyle/>
        <a:p>
          <a:endParaRPr lang="en-GB"/>
        </a:p>
      </dgm:t>
    </dgm:pt>
    <dgm:pt modelId="{1C9A82E7-72C6-4EC2-A7A0-940DD6392108}">
      <dgm:prSet custT="1"/>
      <dgm:spPr/>
      <dgm:t>
        <a:bodyPr/>
        <a:lstStyle/>
        <a:p>
          <a:r>
            <a:rPr lang="en-US" sz="1400" b="0" i="0" baseline="0" dirty="0">
              <a:latin typeface="Arial" panose="020B0604020202020204" pitchFamily="34" charset="0"/>
              <a:cs typeface="Arial" panose="020B0604020202020204" pitchFamily="34" charset="0"/>
            </a:rPr>
            <a:t>Scalable growth:</a:t>
          </a:r>
          <a:br>
            <a:rPr lang="en-US" sz="1400" b="0" i="0" baseline="0" dirty="0">
              <a:latin typeface="Arial" panose="020B0604020202020204" pitchFamily="34" charset="0"/>
              <a:cs typeface="Arial" panose="020B0604020202020204" pitchFamily="34" charset="0"/>
            </a:rPr>
          </a:br>
          <a:br>
            <a:rPr lang="en-US" sz="1400" b="0" i="0" baseline="0" dirty="0">
              <a:latin typeface="Arial" panose="020B0604020202020204" pitchFamily="34" charset="0"/>
              <a:cs typeface="Arial" panose="020B0604020202020204" pitchFamily="34" charset="0"/>
            </a:rPr>
          </a:br>
          <a:r>
            <a:rPr lang="en-US" sz="1400" b="0" i="0" baseline="0" dirty="0">
              <a:latin typeface="Arial" panose="020B0604020202020204" pitchFamily="34" charset="0"/>
              <a:cs typeface="Arial" panose="020B0604020202020204" pitchFamily="34" charset="0"/>
            </a:rPr>
            <a:t>Entering new markets and developing product lines will facilitate sustained growth (</a:t>
          </a:r>
          <a:r>
            <a:rPr lang="en-US" sz="1400" b="0" i="0" baseline="0" dirty="0" err="1">
              <a:latin typeface="Arial" panose="020B0604020202020204" pitchFamily="34" charset="0"/>
              <a:cs typeface="Arial" panose="020B0604020202020204" pitchFamily="34" charset="0"/>
            </a:rPr>
            <a:t>Nidumolu</a:t>
          </a:r>
          <a:r>
            <a:rPr lang="en-US" sz="1400" b="0" i="0" baseline="0" dirty="0">
              <a:latin typeface="Arial" panose="020B0604020202020204" pitchFamily="34" charset="0"/>
              <a:cs typeface="Arial" panose="020B0604020202020204" pitchFamily="34" charset="0"/>
            </a:rPr>
            <a:t> et al., 2009).</a:t>
          </a:r>
          <a:br>
            <a:rPr lang="en-US" sz="1200" b="0" i="0" baseline="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dgm:t>
    </dgm:pt>
    <dgm:pt modelId="{17AE1369-AEEB-4CFD-9D73-447950CFF78F}" type="parTrans" cxnId="{C44FDE64-A82B-40BE-9BE1-E0A33F424361}">
      <dgm:prSet/>
      <dgm:spPr/>
      <dgm:t>
        <a:bodyPr/>
        <a:lstStyle/>
        <a:p>
          <a:endParaRPr lang="en-GB"/>
        </a:p>
      </dgm:t>
    </dgm:pt>
    <dgm:pt modelId="{88FD69C4-CBD5-43BE-8FF7-0AFE38E7EEBE}" type="sibTrans" cxnId="{C44FDE64-A82B-40BE-9BE1-E0A33F424361}">
      <dgm:prSet/>
      <dgm:spPr/>
      <dgm:t>
        <a:bodyPr/>
        <a:lstStyle/>
        <a:p>
          <a:endParaRPr lang="en-GB"/>
        </a:p>
      </dgm:t>
    </dgm:pt>
    <dgm:pt modelId="{1562199B-F835-4F83-8A13-F9C03A7F0C92}" type="pres">
      <dgm:prSet presAssocID="{E8AF193A-A0BF-431F-978A-144624044BAA}" presName="Name0" presStyleCnt="0">
        <dgm:presLayoutVars>
          <dgm:chPref val="1"/>
          <dgm:dir/>
          <dgm:animOne val="branch"/>
          <dgm:animLvl val="lvl"/>
          <dgm:resizeHandles/>
        </dgm:presLayoutVars>
      </dgm:prSet>
      <dgm:spPr/>
    </dgm:pt>
    <dgm:pt modelId="{BC6AAEAD-8BD7-40F1-97EB-426C0CFD1C3F}" type="pres">
      <dgm:prSet presAssocID="{1BAA062E-2869-46D2-95EB-09A28C7BA7AA}" presName="vertOne" presStyleCnt="0"/>
      <dgm:spPr/>
    </dgm:pt>
    <dgm:pt modelId="{E53F9A5D-867A-44B8-81AA-559D14C95F39}" type="pres">
      <dgm:prSet presAssocID="{1BAA062E-2869-46D2-95EB-09A28C7BA7AA}" presName="txOne" presStyleLbl="node0" presStyleIdx="0" presStyleCnt="3">
        <dgm:presLayoutVars>
          <dgm:chPref val="3"/>
        </dgm:presLayoutVars>
      </dgm:prSet>
      <dgm:spPr/>
    </dgm:pt>
    <dgm:pt modelId="{7F6400CE-D1B4-4078-936D-CCC426517D45}" type="pres">
      <dgm:prSet presAssocID="{1BAA062E-2869-46D2-95EB-09A28C7BA7AA}" presName="horzOne" presStyleCnt="0"/>
      <dgm:spPr/>
    </dgm:pt>
    <dgm:pt modelId="{4E5DA383-D938-4306-88F6-6D05961BC640}" type="pres">
      <dgm:prSet presAssocID="{1E9B885F-7E14-4E5C-9D47-6B96202648A7}" presName="sibSpaceOne" presStyleCnt="0"/>
      <dgm:spPr/>
    </dgm:pt>
    <dgm:pt modelId="{32D6F2AD-7829-4FDB-9126-1CFA6B8EA167}" type="pres">
      <dgm:prSet presAssocID="{0FE6BCB0-1D3C-482C-9FC6-5148F48A9CD6}" presName="vertOne" presStyleCnt="0"/>
      <dgm:spPr/>
    </dgm:pt>
    <dgm:pt modelId="{51DC6238-A154-42FF-9FF5-6D00DFFD4510}" type="pres">
      <dgm:prSet presAssocID="{0FE6BCB0-1D3C-482C-9FC6-5148F48A9CD6}" presName="txOne" presStyleLbl="node0" presStyleIdx="1" presStyleCnt="3">
        <dgm:presLayoutVars>
          <dgm:chPref val="3"/>
        </dgm:presLayoutVars>
      </dgm:prSet>
      <dgm:spPr/>
    </dgm:pt>
    <dgm:pt modelId="{D9B4AE58-5DAB-4A75-B47F-477538781E0E}" type="pres">
      <dgm:prSet presAssocID="{0FE6BCB0-1D3C-482C-9FC6-5148F48A9CD6}" presName="horzOne" presStyleCnt="0"/>
      <dgm:spPr/>
    </dgm:pt>
    <dgm:pt modelId="{6B62112F-1F02-4D96-A51D-0FE2F12DBED8}" type="pres">
      <dgm:prSet presAssocID="{40C19227-933E-4F06-9FA4-1EAA057E4717}" presName="sibSpaceOne" presStyleCnt="0"/>
      <dgm:spPr/>
    </dgm:pt>
    <dgm:pt modelId="{4753D721-077B-4904-B7A7-14F9B07891BE}" type="pres">
      <dgm:prSet presAssocID="{1C9A82E7-72C6-4EC2-A7A0-940DD6392108}" presName="vertOne" presStyleCnt="0"/>
      <dgm:spPr/>
    </dgm:pt>
    <dgm:pt modelId="{53CF704E-4BBE-431F-A673-812665159CBD}" type="pres">
      <dgm:prSet presAssocID="{1C9A82E7-72C6-4EC2-A7A0-940DD6392108}" presName="txOne" presStyleLbl="node0" presStyleIdx="2" presStyleCnt="3">
        <dgm:presLayoutVars>
          <dgm:chPref val="3"/>
        </dgm:presLayoutVars>
      </dgm:prSet>
      <dgm:spPr/>
    </dgm:pt>
    <dgm:pt modelId="{FFEA57A3-FAFA-46B1-B044-AECF68A90F37}" type="pres">
      <dgm:prSet presAssocID="{1C9A82E7-72C6-4EC2-A7A0-940DD6392108}" presName="horzOne" presStyleCnt="0"/>
      <dgm:spPr/>
    </dgm:pt>
  </dgm:ptLst>
  <dgm:cxnLst>
    <dgm:cxn modelId="{CAED191F-DCC8-468D-8BED-AC8A6B6F4ECA}" type="presOf" srcId="{1BAA062E-2869-46D2-95EB-09A28C7BA7AA}" destId="{E53F9A5D-867A-44B8-81AA-559D14C95F39}" srcOrd="0" destOrd="0" presId="urn:microsoft.com/office/officeart/2005/8/layout/architecture"/>
    <dgm:cxn modelId="{C44FDE64-A82B-40BE-9BE1-E0A33F424361}" srcId="{E8AF193A-A0BF-431F-978A-144624044BAA}" destId="{1C9A82E7-72C6-4EC2-A7A0-940DD6392108}" srcOrd="2" destOrd="0" parTransId="{17AE1369-AEEB-4CFD-9D73-447950CFF78F}" sibTransId="{88FD69C4-CBD5-43BE-8FF7-0AFE38E7EEBE}"/>
    <dgm:cxn modelId="{42D52C78-8979-4CC5-8A1C-E733FF1A0238}" srcId="{E8AF193A-A0BF-431F-978A-144624044BAA}" destId="{1BAA062E-2869-46D2-95EB-09A28C7BA7AA}" srcOrd="0" destOrd="0" parTransId="{42FE6F58-A83A-4DC9-AC94-5468EDE29224}" sibTransId="{1E9B885F-7E14-4E5C-9D47-6B96202648A7}"/>
    <dgm:cxn modelId="{F119D37C-EF5C-4D26-B332-95C0C4C2FF03}" type="presOf" srcId="{1C9A82E7-72C6-4EC2-A7A0-940DD6392108}" destId="{53CF704E-4BBE-431F-A673-812665159CBD}" srcOrd="0" destOrd="0" presId="urn:microsoft.com/office/officeart/2005/8/layout/architecture"/>
    <dgm:cxn modelId="{B72AEE80-72C7-416A-B218-CDE9A9AA21C3}" srcId="{E8AF193A-A0BF-431F-978A-144624044BAA}" destId="{0FE6BCB0-1D3C-482C-9FC6-5148F48A9CD6}" srcOrd="1" destOrd="0" parTransId="{4BBAF5F8-EE2C-4F6E-99CA-BC83121A7FF4}" sibTransId="{40C19227-933E-4F06-9FA4-1EAA057E4717}"/>
    <dgm:cxn modelId="{F891D7B5-2811-42A7-BF32-6D30F735DBEB}" type="presOf" srcId="{E8AF193A-A0BF-431F-978A-144624044BAA}" destId="{1562199B-F835-4F83-8A13-F9C03A7F0C92}" srcOrd="0" destOrd="0" presId="urn:microsoft.com/office/officeart/2005/8/layout/architecture"/>
    <dgm:cxn modelId="{DF2775E2-097A-487A-84DE-7DD013BCDB85}" type="presOf" srcId="{0FE6BCB0-1D3C-482C-9FC6-5148F48A9CD6}" destId="{51DC6238-A154-42FF-9FF5-6D00DFFD4510}" srcOrd="0" destOrd="0" presId="urn:microsoft.com/office/officeart/2005/8/layout/architecture"/>
    <dgm:cxn modelId="{DDF1A88D-C436-4506-9F9E-776BE4E4C5E4}" type="presParOf" srcId="{1562199B-F835-4F83-8A13-F9C03A7F0C92}" destId="{BC6AAEAD-8BD7-40F1-97EB-426C0CFD1C3F}" srcOrd="0" destOrd="0" presId="urn:microsoft.com/office/officeart/2005/8/layout/architecture"/>
    <dgm:cxn modelId="{15D0B764-2FDF-425F-9E8C-BD7C0C3E76CE}" type="presParOf" srcId="{BC6AAEAD-8BD7-40F1-97EB-426C0CFD1C3F}" destId="{E53F9A5D-867A-44B8-81AA-559D14C95F39}" srcOrd="0" destOrd="0" presId="urn:microsoft.com/office/officeart/2005/8/layout/architecture"/>
    <dgm:cxn modelId="{5233D720-B492-4691-8D9D-73EDDFFEB13B}" type="presParOf" srcId="{BC6AAEAD-8BD7-40F1-97EB-426C0CFD1C3F}" destId="{7F6400CE-D1B4-4078-936D-CCC426517D45}" srcOrd="1" destOrd="0" presId="urn:microsoft.com/office/officeart/2005/8/layout/architecture"/>
    <dgm:cxn modelId="{2FFA7AC5-2ED2-4B1B-8AAB-AD8966F4663F}" type="presParOf" srcId="{1562199B-F835-4F83-8A13-F9C03A7F0C92}" destId="{4E5DA383-D938-4306-88F6-6D05961BC640}" srcOrd="1" destOrd="0" presId="urn:microsoft.com/office/officeart/2005/8/layout/architecture"/>
    <dgm:cxn modelId="{68F1A607-CA17-458D-83D3-7E14713082B2}" type="presParOf" srcId="{1562199B-F835-4F83-8A13-F9C03A7F0C92}" destId="{32D6F2AD-7829-4FDB-9126-1CFA6B8EA167}" srcOrd="2" destOrd="0" presId="urn:microsoft.com/office/officeart/2005/8/layout/architecture"/>
    <dgm:cxn modelId="{C4C7D864-CDF8-4BD3-B9A1-367FB33FDF77}" type="presParOf" srcId="{32D6F2AD-7829-4FDB-9126-1CFA6B8EA167}" destId="{51DC6238-A154-42FF-9FF5-6D00DFFD4510}" srcOrd="0" destOrd="0" presId="urn:microsoft.com/office/officeart/2005/8/layout/architecture"/>
    <dgm:cxn modelId="{6D853D31-C53B-4C65-B390-CCAE3E3A1869}" type="presParOf" srcId="{32D6F2AD-7829-4FDB-9126-1CFA6B8EA167}" destId="{D9B4AE58-5DAB-4A75-B47F-477538781E0E}" srcOrd="1" destOrd="0" presId="urn:microsoft.com/office/officeart/2005/8/layout/architecture"/>
    <dgm:cxn modelId="{8F8167A3-665C-4AAF-AFFE-C06D79834768}" type="presParOf" srcId="{1562199B-F835-4F83-8A13-F9C03A7F0C92}" destId="{6B62112F-1F02-4D96-A51D-0FE2F12DBED8}" srcOrd="3" destOrd="0" presId="urn:microsoft.com/office/officeart/2005/8/layout/architecture"/>
    <dgm:cxn modelId="{54273873-A461-412A-B0DC-9A83D35EA8FF}" type="presParOf" srcId="{1562199B-F835-4F83-8A13-F9C03A7F0C92}" destId="{4753D721-077B-4904-B7A7-14F9B07891BE}" srcOrd="4" destOrd="0" presId="urn:microsoft.com/office/officeart/2005/8/layout/architecture"/>
    <dgm:cxn modelId="{09284AF6-6971-4896-B641-2800D8A09208}" type="presParOf" srcId="{4753D721-077B-4904-B7A7-14F9B07891BE}" destId="{53CF704E-4BBE-431F-A673-812665159CBD}" srcOrd="0" destOrd="0" presId="urn:microsoft.com/office/officeart/2005/8/layout/architecture"/>
    <dgm:cxn modelId="{9FC4245C-D001-4014-A159-2DBEE448C081}" type="presParOf" srcId="{4753D721-077B-4904-B7A7-14F9B07891BE}" destId="{FFEA57A3-FAFA-46B1-B044-AECF68A90F37}" srcOrd="1" destOrd="0" presId="urn:microsoft.com/office/officeart/2005/8/layout/architecture"/>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A5FC029-05B7-485A-AFAF-384725ECEA5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370E84EE-CDA8-46C6-874E-4228B05CBBEC}">
      <dgm:prSet custT="1"/>
      <dgm:spPr/>
      <dgm:t>
        <a:bodyPr/>
        <a:lstStyle/>
        <a:p>
          <a:r>
            <a:rPr lang="en-US" sz="1400" dirty="0">
              <a:latin typeface="Arial" panose="020B0604020202020204" pitchFamily="34" charset="0"/>
              <a:cs typeface="Arial" panose="020B0604020202020204" pitchFamily="34" charset="0"/>
            </a:rPr>
            <a:t>Sustainability as the Core:</a:t>
          </a:r>
          <a:endParaRPr lang="en-GB" sz="1400" dirty="0">
            <a:latin typeface="Arial" panose="020B0604020202020204" pitchFamily="34" charset="0"/>
            <a:cs typeface="Arial" panose="020B0604020202020204" pitchFamily="34" charset="0"/>
          </a:endParaRPr>
        </a:p>
      </dgm:t>
    </dgm:pt>
    <dgm:pt modelId="{DAFE55C5-0A61-4168-AAB2-700DE2F08C88}" type="parTrans" cxnId="{4BA8B02E-9E16-4FA4-9CF5-32CBE761C577}">
      <dgm:prSet/>
      <dgm:spPr/>
      <dgm:t>
        <a:bodyPr/>
        <a:lstStyle/>
        <a:p>
          <a:endParaRPr lang="en-GB"/>
        </a:p>
      </dgm:t>
    </dgm:pt>
    <dgm:pt modelId="{1E83E6EF-D87F-4424-A3BC-16EBBB437699}" type="sibTrans" cxnId="{4BA8B02E-9E16-4FA4-9CF5-32CBE761C577}">
      <dgm:prSet/>
      <dgm:spPr/>
      <dgm:t>
        <a:bodyPr/>
        <a:lstStyle/>
        <a:p>
          <a:endParaRPr lang="en-GB"/>
        </a:p>
      </dgm:t>
    </dgm:pt>
    <dgm:pt modelId="{27B4C297-99F7-47A6-99F4-9EC04747F4D4}">
      <dgm:prSet custT="1"/>
      <dgm:spPr/>
      <dgm:t>
        <a:bodyPr/>
        <a:lstStyle/>
        <a:p>
          <a:r>
            <a:rPr lang="en-US" sz="1400" dirty="0">
              <a:latin typeface="Arial" panose="020B0604020202020204" pitchFamily="34" charset="0"/>
              <a:cs typeface="Arial" panose="020B0604020202020204" pitchFamily="34" charset="0"/>
            </a:rPr>
            <a:t>Super Clean’s commitment to sustainable practices, high-quality products, and social responsibility will lead to long-term success (Cohen &amp; Winn, 2007).</a:t>
          </a:r>
          <a:endParaRPr lang="en-GB" sz="1400" dirty="0">
            <a:latin typeface="Arial" panose="020B0604020202020204" pitchFamily="34" charset="0"/>
            <a:cs typeface="Arial" panose="020B0604020202020204" pitchFamily="34" charset="0"/>
          </a:endParaRPr>
        </a:p>
      </dgm:t>
    </dgm:pt>
    <dgm:pt modelId="{DBF2C564-5AB3-42ED-92A8-38C2B054CE26}" type="parTrans" cxnId="{2AE984A5-D978-4CCE-8DF2-74D7824356A2}">
      <dgm:prSet/>
      <dgm:spPr/>
      <dgm:t>
        <a:bodyPr/>
        <a:lstStyle/>
        <a:p>
          <a:endParaRPr lang="en-GB"/>
        </a:p>
      </dgm:t>
    </dgm:pt>
    <dgm:pt modelId="{D488DE9A-B593-4913-B463-B9884F34767F}" type="sibTrans" cxnId="{2AE984A5-D978-4CCE-8DF2-74D7824356A2}">
      <dgm:prSet/>
      <dgm:spPr/>
      <dgm:t>
        <a:bodyPr/>
        <a:lstStyle/>
        <a:p>
          <a:endParaRPr lang="en-GB"/>
        </a:p>
      </dgm:t>
    </dgm:pt>
    <dgm:pt modelId="{D97A9E4D-DB7F-4AB9-86B6-DAEF703FBA4A}">
      <dgm:prSet custT="1"/>
      <dgm:spPr/>
      <dgm:t>
        <a:bodyPr/>
        <a:lstStyle/>
        <a:p>
          <a:r>
            <a:rPr lang="en-US" sz="1400">
              <a:latin typeface="Arial" panose="020B0604020202020204" pitchFamily="34" charset="0"/>
              <a:cs typeface="Arial" panose="020B0604020202020204" pitchFamily="34" charset="0"/>
            </a:rPr>
            <a:t>Future Goals:</a:t>
          </a:r>
          <a:endParaRPr lang="en-GB" sz="1400">
            <a:latin typeface="Arial" panose="020B0604020202020204" pitchFamily="34" charset="0"/>
            <a:cs typeface="Arial" panose="020B0604020202020204" pitchFamily="34" charset="0"/>
          </a:endParaRPr>
        </a:p>
      </dgm:t>
    </dgm:pt>
    <dgm:pt modelId="{CB0E541F-3BB6-48DF-B899-FAC4DE24B141}" type="parTrans" cxnId="{EA7D797A-7AA5-4F77-8C39-A9E511344ADA}">
      <dgm:prSet/>
      <dgm:spPr/>
      <dgm:t>
        <a:bodyPr/>
        <a:lstStyle/>
        <a:p>
          <a:endParaRPr lang="en-GB"/>
        </a:p>
      </dgm:t>
    </dgm:pt>
    <dgm:pt modelId="{37CD451E-07E1-4DAB-921E-3034B7BF7B10}" type="sibTrans" cxnId="{EA7D797A-7AA5-4F77-8C39-A9E511344ADA}">
      <dgm:prSet/>
      <dgm:spPr/>
      <dgm:t>
        <a:bodyPr/>
        <a:lstStyle/>
        <a:p>
          <a:endParaRPr lang="en-GB"/>
        </a:p>
      </dgm:t>
    </dgm:pt>
    <dgm:pt modelId="{815F363C-CEC0-4508-A054-4D8555982D83}">
      <dgm:prSet custT="1"/>
      <dgm:spPr/>
      <dgm:t>
        <a:bodyPr/>
        <a:lstStyle/>
        <a:p>
          <a:r>
            <a:rPr lang="en-US" sz="1400" dirty="0">
              <a:latin typeface="Arial" panose="020B0604020202020204" pitchFamily="34" charset="0"/>
              <a:cs typeface="Arial" panose="020B0604020202020204" pitchFamily="34" charset="0"/>
            </a:rPr>
            <a:t>Achieve 50% carbon footprint reduction within 3 </a:t>
          </a:r>
          <a:r>
            <a:rPr lang="en-US" sz="1400" dirty="0" err="1">
              <a:latin typeface="Arial" panose="020B0604020202020204" pitchFamily="34" charset="0"/>
              <a:cs typeface="Arial" panose="020B0604020202020204" pitchFamily="34" charset="0"/>
            </a:rPr>
            <a:t>years.Expand</a:t>
          </a:r>
          <a:r>
            <a:rPr lang="en-US" sz="1400" dirty="0">
              <a:latin typeface="Arial" panose="020B0604020202020204" pitchFamily="34" charset="0"/>
              <a:cs typeface="Arial" panose="020B0604020202020204" pitchFamily="34" charset="0"/>
            </a:rPr>
            <a:t> into global markets and diversify the product line (</a:t>
          </a:r>
          <a:r>
            <a:rPr lang="en-US" sz="1400" dirty="0" err="1">
              <a:latin typeface="Arial" panose="020B0604020202020204" pitchFamily="34" charset="0"/>
              <a:cs typeface="Arial" panose="020B0604020202020204" pitchFamily="34" charset="0"/>
            </a:rPr>
            <a:t>Bocken</a:t>
          </a:r>
          <a:r>
            <a:rPr lang="en-US" sz="1400" dirty="0">
              <a:latin typeface="Arial" panose="020B0604020202020204" pitchFamily="34" charset="0"/>
              <a:cs typeface="Arial" panose="020B0604020202020204" pitchFamily="34" charset="0"/>
            </a:rPr>
            <a:t> et al., 2014).</a:t>
          </a:r>
          <a:endParaRPr lang="en-GB" sz="1400" dirty="0">
            <a:latin typeface="Arial" panose="020B0604020202020204" pitchFamily="34" charset="0"/>
            <a:cs typeface="Arial" panose="020B0604020202020204" pitchFamily="34" charset="0"/>
          </a:endParaRPr>
        </a:p>
      </dgm:t>
    </dgm:pt>
    <dgm:pt modelId="{ED2EECE1-EF30-4BF2-9CD3-4968495BDAE3}" type="parTrans" cxnId="{13AB7D7F-E44E-441A-A23D-55699C8759AD}">
      <dgm:prSet/>
      <dgm:spPr/>
      <dgm:t>
        <a:bodyPr/>
        <a:lstStyle/>
        <a:p>
          <a:endParaRPr lang="en-GB"/>
        </a:p>
      </dgm:t>
    </dgm:pt>
    <dgm:pt modelId="{91E4DD69-C127-4F83-9CE8-1A4F67C9A056}" type="sibTrans" cxnId="{13AB7D7F-E44E-441A-A23D-55699C8759AD}">
      <dgm:prSet/>
      <dgm:spPr/>
      <dgm:t>
        <a:bodyPr/>
        <a:lstStyle/>
        <a:p>
          <a:endParaRPr lang="en-GB"/>
        </a:p>
      </dgm:t>
    </dgm:pt>
    <dgm:pt modelId="{A8D7DE4D-CAA0-4D0F-A5D0-1AE3E26EB84B}">
      <dgm:prSet custT="1"/>
      <dgm:spPr/>
      <dgm:t>
        <a:bodyPr/>
        <a:lstStyle/>
        <a:p>
          <a:r>
            <a:rPr lang="en-US" sz="1400" dirty="0">
              <a:latin typeface="Arial" panose="020B0604020202020204" pitchFamily="34" charset="0"/>
              <a:cs typeface="Arial" panose="020B0604020202020204" pitchFamily="34" charset="0"/>
            </a:rPr>
            <a:t>Final Thought:</a:t>
          </a:r>
          <a:endParaRPr lang="en-GB" sz="1400" dirty="0">
            <a:latin typeface="Arial" panose="020B0604020202020204" pitchFamily="34" charset="0"/>
            <a:cs typeface="Arial" panose="020B0604020202020204" pitchFamily="34" charset="0"/>
          </a:endParaRPr>
        </a:p>
      </dgm:t>
    </dgm:pt>
    <dgm:pt modelId="{CA57112E-BB0C-4876-974F-0AE01F646A4A}" type="parTrans" cxnId="{0FD14999-97EB-456D-9567-C4288C3AF717}">
      <dgm:prSet/>
      <dgm:spPr/>
      <dgm:t>
        <a:bodyPr/>
        <a:lstStyle/>
        <a:p>
          <a:endParaRPr lang="en-GB"/>
        </a:p>
      </dgm:t>
    </dgm:pt>
    <dgm:pt modelId="{F2F49D68-01FB-4C5E-BCC1-3F8E047CA2EC}" type="sibTrans" cxnId="{0FD14999-97EB-456D-9567-C4288C3AF717}">
      <dgm:prSet/>
      <dgm:spPr/>
      <dgm:t>
        <a:bodyPr/>
        <a:lstStyle/>
        <a:p>
          <a:endParaRPr lang="en-GB"/>
        </a:p>
      </dgm:t>
    </dgm:pt>
    <dgm:pt modelId="{79E1C48B-3A02-472A-9BA2-6E2EB78B66DA}">
      <dgm:prSet custT="1"/>
      <dgm:spPr/>
      <dgm:t>
        <a:bodyPr/>
        <a:lstStyle/>
        <a:p>
          <a:r>
            <a:rPr lang="en-US" sz="1400" dirty="0">
              <a:latin typeface="Arial" panose="020B0604020202020204" pitchFamily="34" charset="0"/>
              <a:cs typeface="Arial" panose="020B0604020202020204" pitchFamily="34" charset="0"/>
            </a:rPr>
            <a:t>By staying true to its mission of providing sustainable, effective cleaning products, Super Clean will become a leader in the green cleaning industry.</a:t>
          </a:r>
          <a:endParaRPr lang="en-GB" sz="1400" dirty="0">
            <a:latin typeface="Arial" panose="020B0604020202020204" pitchFamily="34" charset="0"/>
            <a:cs typeface="Arial" panose="020B0604020202020204" pitchFamily="34" charset="0"/>
          </a:endParaRPr>
        </a:p>
      </dgm:t>
    </dgm:pt>
    <dgm:pt modelId="{7EA1400B-D3DC-465D-A0A9-8B1AE4503A41}" type="parTrans" cxnId="{9ADC3108-217F-40FA-91FE-FA425CDDB712}">
      <dgm:prSet/>
      <dgm:spPr/>
      <dgm:t>
        <a:bodyPr/>
        <a:lstStyle/>
        <a:p>
          <a:endParaRPr lang="en-GB"/>
        </a:p>
      </dgm:t>
    </dgm:pt>
    <dgm:pt modelId="{EEA1CB8F-CFB5-4F0D-80A6-0F3FD844803D}" type="sibTrans" cxnId="{9ADC3108-217F-40FA-91FE-FA425CDDB712}">
      <dgm:prSet/>
      <dgm:spPr/>
      <dgm:t>
        <a:bodyPr/>
        <a:lstStyle/>
        <a:p>
          <a:endParaRPr lang="en-GB"/>
        </a:p>
      </dgm:t>
    </dgm:pt>
    <dgm:pt modelId="{B97FABE4-C6AC-47F6-86D5-83A42C3066D8}" type="pres">
      <dgm:prSet presAssocID="{AA5FC029-05B7-485A-AFAF-384725ECEA5E}" presName="linear" presStyleCnt="0">
        <dgm:presLayoutVars>
          <dgm:animLvl val="lvl"/>
          <dgm:resizeHandles val="exact"/>
        </dgm:presLayoutVars>
      </dgm:prSet>
      <dgm:spPr/>
    </dgm:pt>
    <dgm:pt modelId="{3902DBA9-0DB5-4C33-9232-47256B87C992}" type="pres">
      <dgm:prSet presAssocID="{370E84EE-CDA8-46C6-874E-4228B05CBBEC}" presName="parentText" presStyleLbl="node1" presStyleIdx="0" presStyleCnt="3">
        <dgm:presLayoutVars>
          <dgm:chMax val="0"/>
          <dgm:bulletEnabled val="1"/>
        </dgm:presLayoutVars>
      </dgm:prSet>
      <dgm:spPr/>
    </dgm:pt>
    <dgm:pt modelId="{A87204E2-9D92-4080-9878-4BFA6DA066E7}" type="pres">
      <dgm:prSet presAssocID="{370E84EE-CDA8-46C6-874E-4228B05CBBEC}" presName="childText" presStyleLbl="revTx" presStyleIdx="0" presStyleCnt="3">
        <dgm:presLayoutVars>
          <dgm:bulletEnabled val="1"/>
        </dgm:presLayoutVars>
      </dgm:prSet>
      <dgm:spPr/>
    </dgm:pt>
    <dgm:pt modelId="{551827AB-E840-4C3A-A526-ED6794932F0C}" type="pres">
      <dgm:prSet presAssocID="{D97A9E4D-DB7F-4AB9-86B6-DAEF703FBA4A}" presName="parentText" presStyleLbl="node1" presStyleIdx="1" presStyleCnt="3">
        <dgm:presLayoutVars>
          <dgm:chMax val="0"/>
          <dgm:bulletEnabled val="1"/>
        </dgm:presLayoutVars>
      </dgm:prSet>
      <dgm:spPr/>
    </dgm:pt>
    <dgm:pt modelId="{32015AE0-78EE-4248-9277-674CCD47ABA9}" type="pres">
      <dgm:prSet presAssocID="{D97A9E4D-DB7F-4AB9-86B6-DAEF703FBA4A}" presName="childText" presStyleLbl="revTx" presStyleIdx="1" presStyleCnt="3">
        <dgm:presLayoutVars>
          <dgm:bulletEnabled val="1"/>
        </dgm:presLayoutVars>
      </dgm:prSet>
      <dgm:spPr/>
    </dgm:pt>
    <dgm:pt modelId="{B1BF9321-14ED-4200-94E3-7B4E703229A3}" type="pres">
      <dgm:prSet presAssocID="{A8D7DE4D-CAA0-4D0F-A5D0-1AE3E26EB84B}" presName="parentText" presStyleLbl="node1" presStyleIdx="2" presStyleCnt="3">
        <dgm:presLayoutVars>
          <dgm:chMax val="0"/>
          <dgm:bulletEnabled val="1"/>
        </dgm:presLayoutVars>
      </dgm:prSet>
      <dgm:spPr/>
    </dgm:pt>
    <dgm:pt modelId="{C1D1E7F5-72DA-47D2-9BFA-F54FC58FB6DF}" type="pres">
      <dgm:prSet presAssocID="{A8D7DE4D-CAA0-4D0F-A5D0-1AE3E26EB84B}" presName="childText" presStyleLbl="revTx" presStyleIdx="2" presStyleCnt="3">
        <dgm:presLayoutVars>
          <dgm:bulletEnabled val="1"/>
        </dgm:presLayoutVars>
      </dgm:prSet>
      <dgm:spPr/>
    </dgm:pt>
  </dgm:ptLst>
  <dgm:cxnLst>
    <dgm:cxn modelId="{9ADC3108-217F-40FA-91FE-FA425CDDB712}" srcId="{A8D7DE4D-CAA0-4D0F-A5D0-1AE3E26EB84B}" destId="{79E1C48B-3A02-472A-9BA2-6E2EB78B66DA}" srcOrd="0" destOrd="0" parTransId="{7EA1400B-D3DC-465D-A0A9-8B1AE4503A41}" sibTransId="{EEA1CB8F-CFB5-4F0D-80A6-0F3FD844803D}"/>
    <dgm:cxn modelId="{4BA8B02E-9E16-4FA4-9CF5-32CBE761C577}" srcId="{AA5FC029-05B7-485A-AFAF-384725ECEA5E}" destId="{370E84EE-CDA8-46C6-874E-4228B05CBBEC}" srcOrd="0" destOrd="0" parTransId="{DAFE55C5-0A61-4168-AAB2-700DE2F08C88}" sibTransId="{1E83E6EF-D87F-4424-A3BC-16EBBB437699}"/>
    <dgm:cxn modelId="{5731F630-9C43-446D-99C8-E348D104F568}" type="presOf" srcId="{27B4C297-99F7-47A6-99F4-9EC04747F4D4}" destId="{A87204E2-9D92-4080-9878-4BFA6DA066E7}" srcOrd="0" destOrd="0" presId="urn:microsoft.com/office/officeart/2005/8/layout/vList2"/>
    <dgm:cxn modelId="{298E6C31-C809-4E28-A796-47207E1467E9}" type="presOf" srcId="{D97A9E4D-DB7F-4AB9-86B6-DAEF703FBA4A}" destId="{551827AB-E840-4C3A-A526-ED6794932F0C}" srcOrd="0" destOrd="0" presId="urn:microsoft.com/office/officeart/2005/8/layout/vList2"/>
    <dgm:cxn modelId="{993F7C4C-0E0E-4EED-91D6-F2875DBAED9D}" type="presOf" srcId="{AA5FC029-05B7-485A-AFAF-384725ECEA5E}" destId="{B97FABE4-C6AC-47F6-86D5-83A42C3066D8}" srcOrd="0" destOrd="0" presId="urn:microsoft.com/office/officeart/2005/8/layout/vList2"/>
    <dgm:cxn modelId="{EA7D797A-7AA5-4F77-8C39-A9E511344ADA}" srcId="{AA5FC029-05B7-485A-AFAF-384725ECEA5E}" destId="{D97A9E4D-DB7F-4AB9-86B6-DAEF703FBA4A}" srcOrd="1" destOrd="0" parTransId="{CB0E541F-3BB6-48DF-B899-FAC4DE24B141}" sibTransId="{37CD451E-07E1-4DAB-921E-3034B7BF7B10}"/>
    <dgm:cxn modelId="{13AB7D7F-E44E-441A-A23D-55699C8759AD}" srcId="{D97A9E4D-DB7F-4AB9-86B6-DAEF703FBA4A}" destId="{815F363C-CEC0-4508-A054-4D8555982D83}" srcOrd="0" destOrd="0" parTransId="{ED2EECE1-EF30-4BF2-9CD3-4968495BDAE3}" sibTransId="{91E4DD69-C127-4F83-9CE8-1A4F67C9A056}"/>
    <dgm:cxn modelId="{0FD14999-97EB-456D-9567-C4288C3AF717}" srcId="{AA5FC029-05B7-485A-AFAF-384725ECEA5E}" destId="{A8D7DE4D-CAA0-4D0F-A5D0-1AE3E26EB84B}" srcOrd="2" destOrd="0" parTransId="{CA57112E-BB0C-4876-974F-0AE01F646A4A}" sibTransId="{F2F49D68-01FB-4C5E-BCC1-3F8E047CA2EC}"/>
    <dgm:cxn modelId="{2AE984A5-D978-4CCE-8DF2-74D7824356A2}" srcId="{370E84EE-CDA8-46C6-874E-4228B05CBBEC}" destId="{27B4C297-99F7-47A6-99F4-9EC04747F4D4}" srcOrd="0" destOrd="0" parTransId="{DBF2C564-5AB3-42ED-92A8-38C2B054CE26}" sibTransId="{D488DE9A-B593-4913-B463-B9884F34767F}"/>
    <dgm:cxn modelId="{FD6D93BA-594E-40C1-AB6B-8514DCD20FB5}" type="presOf" srcId="{370E84EE-CDA8-46C6-874E-4228B05CBBEC}" destId="{3902DBA9-0DB5-4C33-9232-47256B87C992}" srcOrd="0" destOrd="0" presId="urn:microsoft.com/office/officeart/2005/8/layout/vList2"/>
    <dgm:cxn modelId="{EFA408C7-CF9B-43C7-9162-330B3DA954E4}" type="presOf" srcId="{A8D7DE4D-CAA0-4D0F-A5D0-1AE3E26EB84B}" destId="{B1BF9321-14ED-4200-94E3-7B4E703229A3}" srcOrd="0" destOrd="0" presId="urn:microsoft.com/office/officeart/2005/8/layout/vList2"/>
    <dgm:cxn modelId="{CCAFEFD2-C824-4492-A4D1-23BE963B660C}" type="presOf" srcId="{79E1C48B-3A02-472A-9BA2-6E2EB78B66DA}" destId="{C1D1E7F5-72DA-47D2-9BFA-F54FC58FB6DF}" srcOrd="0" destOrd="0" presId="urn:microsoft.com/office/officeart/2005/8/layout/vList2"/>
    <dgm:cxn modelId="{515974DE-A672-4B4D-91FF-02983A2A6AA2}" type="presOf" srcId="{815F363C-CEC0-4508-A054-4D8555982D83}" destId="{32015AE0-78EE-4248-9277-674CCD47ABA9}" srcOrd="0" destOrd="0" presId="urn:microsoft.com/office/officeart/2005/8/layout/vList2"/>
    <dgm:cxn modelId="{AADCD348-7CA4-4809-9896-61AD8C85108B}" type="presParOf" srcId="{B97FABE4-C6AC-47F6-86D5-83A42C3066D8}" destId="{3902DBA9-0DB5-4C33-9232-47256B87C992}" srcOrd="0" destOrd="0" presId="urn:microsoft.com/office/officeart/2005/8/layout/vList2"/>
    <dgm:cxn modelId="{0587A146-6FCF-4CF5-A48C-A4A4752681FC}" type="presParOf" srcId="{B97FABE4-C6AC-47F6-86D5-83A42C3066D8}" destId="{A87204E2-9D92-4080-9878-4BFA6DA066E7}" srcOrd="1" destOrd="0" presId="urn:microsoft.com/office/officeart/2005/8/layout/vList2"/>
    <dgm:cxn modelId="{1510596E-225E-4ADA-822B-6BA3E9D2046C}" type="presParOf" srcId="{B97FABE4-C6AC-47F6-86D5-83A42C3066D8}" destId="{551827AB-E840-4C3A-A526-ED6794932F0C}" srcOrd="2" destOrd="0" presId="urn:microsoft.com/office/officeart/2005/8/layout/vList2"/>
    <dgm:cxn modelId="{8CE19F6B-F23D-49DE-B9EB-D0EDD63945BB}" type="presParOf" srcId="{B97FABE4-C6AC-47F6-86D5-83A42C3066D8}" destId="{32015AE0-78EE-4248-9277-674CCD47ABA9}" srcOrd="3" destOrd="0" presId="urn:microsoft.com/office/officeart/2005/8/layout/vList2"/>
    <dgm:cxn modelId="{99220398-7ECD-4497-97BC-22D53C763A6D}" type="presParOf" srcId="{B97FABE4-C6AC-47F6-86D5-83A42C3066D8}" destId="{B1BF9321-14ED-4200-94E3-7B4E703229A3}" srcOrd="4" destOrd="0" presId="urn:microsoft.com/office/officeart/2005/8/layout/vList2"/>
    <dgm:cxn modelId="{4DFC6F53-71AA-4C2D-A9D7-D32D2334BE0A}" type="presParOf" srcId="{B97FABE4-C6AC-47F6-86D5-83A42C3066D8}" destId="{C1D1E7F5-72DA-47D2-9BFA-F54FC58FB6DF}" srcOrd="5"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2BDA48-68D9-4A90-8511-1EAB56D8D9AC}">
      <dsp:nvSpPr>
        <dsp:cNvPr id="0" name=""/>
        <dsp:cNvSpPr/>
      </dsp:nvSpPr>
      <dsp:spPr>
        <a:xfrm>
          <a:off x="428537" y="0"/>
          <a:ext cx="4856753" cy="548009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4D9A8F-464C-40A1-B8C4-64616CA3F8A1}">
      <dsp:nvSpPr>
        <dsp:cNvPr id="0" name=""/>
        <dsp:cNvSpPr/>
      </dsp:nvSpPr>
      <dsp:spPr>
        <a:xfrm>
          <a:off x="0" y="1644028"/>
          <a:ext cx="5713828" cy="2192037"/>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dirty="0">
              <a:latin typeface="Arial" panose="020B0604020202020204" pitchFamily="34" charset="0"/>
              <a:cs typeface="Arial" panose="020B0604020202020204" pitchFamily="34" charset="0"/>
            </a:rPr>
            <a:t>Business Overview:</a:t>
          </a:r>
          <a:br>
            <a:rPr lang="en-US" sz="1400" b="0" i="0" kern="1200" baseline="0" dirty="0">
              <a:latin typeface="Arial" panose="020B0604020202020204" pitchFamily="34" charset="0"/>
              <a:cs typeface="Arial" panose="020B0604020202020204" pitchFamily="34" charset="0"/>
            </a:rPr>
          </a:br>
          <a:br>
            <a:rPr lang="en-US" sz="1400" b="0" i="0" kern="1200" baseline="0" dirty="0">
              <a:latin typeface="Arial" panose="020B0604020202020204" pitchFamily="34" charset="0"/>
              <a:cs typeface="Arial" panose="020B0604020202020204" pitchFamily="34" charset="0"/>
            </a:rPr>
          </a:br>
          <a:r>
            <a:rPr lang="en-US" sz="1400" b="0" i="0" kern="1200" baseline="0" dirty="0">
              <a:latin typeface="Arial" panose="020B0604020202020204" pitchFamily="34" charset="0"/>
              <a:cs typeface="Arial" panose="020B0604020202020204" pitchFamily="34" charset="0"/>
            </a:rPr>
            <a:t>Super Clean is an environmentally conscious cleaning product firm dedicated to sustainable, non-toxic, and biodegradable solutions for residential and commercial clients.</a:t>
          </a:r>
          <a:br>
            <a:rPr lang="en-US" sz="1400" b="0" i="0" kern="1200" baseline="0" dirty="0">
              <a:latin typeface="Arial" panose="020B0604020202020204" pitchFamily="34" charset="0"/>
              <a:cs typeface="Arial" panose="020B0604020202020204" pitchFamily="34" charset="0"/>
            </a:rPr>
          </a:br>
          <a:r>
            <a:rPr lang="en-US" sz="1400" b="0" i="0" kern="1200" baseline="0" dirty="0">
              <a:latin typeface="Arial" panose="020B0604020202020204" pitchFamily="34" charset="0"/>
              <a:cs typeface="Arial" panose="020B0604020202020204" pitchFamily="34" charset="0"/>
            </a:rPr>
            <a:t>Our objective is to transform the cleaning business by offering efficient cleaning products that </a:t>
          </a:r>
          <a:r>
            <a:rPr lang="en-US" sz="1400" b="0" i="0" kern="1200" baseline="0" dirty="0" err="1">
              <a:latin typeface="Arial" panose="020B0604020202020204" pitchFamily="34" charset="0"/>
              <a:cs typeface="Arial" panose="020B0604020202020204" pitchFamily="34" charset="0"/>
            </a:rPr>
            <a:t>minimise</a:t>
          </a:r>
          <a:r>
            <a:rPr lang="en-US" sz="1400" b="0" i="0" kern="1200" baseline="0" dirty="0">
              <a:latin typeface="Arial" panose="020B0604020202020204" pitchFamily="34" charset="0"/>
              <a:cs typeface="Arial" panose="020B0604020202020204" pitchFamily="34" charset="0"/>
            </a:rPr>
            <a:t> environmental impact.</a:t>
          </a:r>
          <a:br>
            <a:rPr lang="en-US" sz="1400" b="0" i="0" kern="1200" baseline="0" dirty="0">
              <a:latin typeface="Arial" panose="020B0604020202020204" pitchFamily="34" charset="0"/>
              <a:cs typeface="Arial" panose="020B0604020202020204" pitchFamily="34" charset="0"/>
            </a:rPr>
          </a:br>
          <a:r>
            <a:rPr lang="en-US" sz="1400" b="0" i="0" kern="1200" baseline="0" dirty="0">
              <a:latin typeface="Arial" panose="020B0604020202020204" pitchFamily="34" charset="0"/>
              <a:cs typeface="Arial" panose="020B0604020202020204" pitchFamily="34" charset="0"/>
            </a:rPr>
            <a:t>Objective:</a:t>
          </a:r>
          <a:br>
            <a:rPr lang="en-US" sz="1400" b="0" i="0" kern="1200" baseline="0" dirty="0">
              <a:latin typeface="Arial" panose="020B0604020202020204" pitchFamily="34" charset="0"/>
              <a:cs typeface="Arial" panose="020B0604020202020204" pitchFamily="34" charset="0"/>
            </a:rPr>
          </a:br>
          <a:br>
            <a:rPr lang="en-US" sz="1400" b="0" i="0" kern="1200" baseline="0" dirty="0">
              <a:latin typeface="Arial" panose="020B0604020202020204" pitchFamily="34" charset="0"/>
              <a:cs typeface="Arial" panose="020B0604020202020204" pitchFamily="34" charset="0"/>
            </a:rPr>
          </a:br>
          <a:r>
            <a:rPr lang="en-US" sz="1400" b="0" i="0" kern="1200" baseline="0" dirty="0">
              <a:latin typeface="Arial" panose="020B0604020202020204" pitchFamily="34" charset="0"/>
              <a:cs typeface="Arial" panose="020B0604020202020204" pitchFamily="34" charset="0"/>
            </a:rPr>
            <a:t>Offer environmentally sustainable, high-efficacy cleaning products that uphold sustainability while maintaining effectiveness (Cohen &amp; Smith, 2008).</a:t>
          </a:r>
          <a:endParaRPr lang="en-GB" sz="1400" kern="1200" dirty="0">
            <a:latin typeface="Arial" panose="020B0604020202020204" pitchFamily="34" charset="0"/>
            <a:cs typeface="Arial" panose="020B0604020202020204" pitchFamily="34" charset="0"/>
          </a:endParaRPr>
        </a:p>
      </dsp:txBody>
      <dsp:txXfrm>
        <a:off x="107006" y="1751034"/>
        <a:ext cx="5499816" cy="19780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9F898C-4F83-4E0A-A2EE-A68B773E864B}">
      <dsp:nvSpPr>
        <dsp:cNvPr id="0" name=""/>
        <dsp:cNvSpPr/>
      </dsp:nvSpPr>
      <dsp:spPr>
        <a:xfrm>
          <a:off x="0" y="5135"/>
          <a:ext cx="5549866" cy="1954722"/>
        </a:xfrm>
        <a:prstGeom prst="round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baseline="0" dirty="0">
              <a:latin typeface="Arial" panose="020B0604020202020204" pitchFamily="34" charset="0"/>
              <a:cs typeface="Arial" panose="020B0604020202020204" pitchFamily="34" charset="0"/>
            </a:rPr>
            <a:t>Sustainability Focus:</a:t>
          </a:r>
          <a:br>
            <a:rPr lang="en-US" sz="1400" b="0" i="0" kern="1200" baseline="0" dirty="0">
              <a:latin typeface="Arial" panose="020B0604020202020204" pitchFamily="34" charset="0"/>
              <a:cs typeface="Arial" panose="020B0604020202020204" pitchFamily="34" charset="0"/>
            </a:rPr>
          </a:br>
          <a:br>
            <a:rPr lang="en-US" sz="1400" b="0" i="0" kern="1200" baseline="0" dirty="0">
              <a:latin typeface="Arial" panose="020B0604020202020204" pitchFamily="34" charset="0"/>
              <a:cs typeface="Arial" panose="020B0604020202020204" pitchFamily="34" charset="0"/>
            </a:rPr>
          </a:br>
          <a:r>
            <a:rPr lang="en-US" sz="1400" b="0" i="0" kern="1200" baseline="0" dirty="0">
              <a:latin typeface="Arial" panose="020B0604020202020204" pitchFamily="34" charset="0"/>
              <a:cs typeface="Arial" panose="020B0604020202020204" pitchFamily="34" charset="0"/>
            </a:rPr>
            <a:t>Biodegradable components and recyclable packaging (Cooper, 2010).</a:t>
          </a:r>
          <a:br>
            <a:rPr lang="en-US" sz="1400" b="0" i="0" kern="1200" baseline="0" dirty="0">
              <a:latin typeface="Arial" panose="020B0604020202020204" pitchFamily="34" charset="0"/>
              <a:cs typeface="Arial" panose="020B0604020202020204" pitchFamily="34" charset="0"/>
            </a:rPr>
          </a:br>
          <a:r>
            <a:rPr lang="en-US" sz="1400" b="0" i="0" kern="1200" baseline="0" dirty="0">
              <a:latin typeface="Arial" panose="020B0604020202020204" pitchFamily="34" charset="0"/>
              <a:cs typeface="Arial" panose="020B0604020202020204" pitchFamily="34" charset="0"/>
            </a:rPr>
            <a:t>Manufacturing procedures that optimise energy efficiency.</a:t>
          </a:r>
          <a:br>
            <a:rPr lang="en-US" sz="1400" b="0" i="0" kern="1200" baseline="0" dirty="0">
              <a:latin typeface="Arial" panose="020B0604020202020204" pitchFamily="34" charset="0"/>
              <a:cs typeface="Arial" panose="020B0604020202020204" pitchFamily="34" charset="0"/>
            </a:rPr>
          </a:br>
          <a:r>
            <a:rPr lang="en-US" sz="1400" b="0" i="0" kern="1200" baseline="0" dirty="0">
              <a:latin typeface="Arial" panose="020B0604020202020204" pitchFamily="34" charset="0"/>
              <a:cs typeface="Arial" panose="020B0604020202020204" pitchFamily="34" charset="0"/>
            </a:rPr>
            <a:t>Dedication to minimising plastic waste through the provision of refillable alternatives. Hahn et al. (2014).</a:t>
          </a:r>
          <a:br>
            <a:rPr lang="en-US" sz="1400" b="0" i="0" kern="1200" baseline="0" dirty="0">
              <a:latin typeface="Arial" panose="020B0604020202020204" pitchFamily="34" charset="0"/>
              <a:cs typeface="Arial" panose="020B0604020202020204" pitchFamily="34" charset="0"/>
            </a:rPr>
          </a:br>
          <a:endParaRPr lang="en-GB" sz="1400" kern="1200" dirty="0">
            <a:latin typeface="Arial" panose="020B0604020202020204" pitchFamily="34" charset="0"/>
            <a:cs typeface="Arial" panose="020B0604020202020204" pitchFamily="34" charset="0"/>
          </a:endParaRPr>
        </a:p>
      </dsp:txBody>
      <dsp:txXfrm>
        <a:off x="95422" y="100557"/>
        <a:ext cx="5359022" cy="1763878"/>
      </dsp:txXfrm>
    </dsp:sp>
    <dsp:sp modelId="{032E0CFF-4CB5-4BA0-A470-E1C367FC759B}">
      <dsp:nvSpPr>
        <dsp:cNvPr id="0" name=""/>
        <dsp:cNvSpPr/>
      </dsp:nvSpPr>
      <dsp:spPr>
        <a:xfrm>
          <a:off x="0" y="2147058"/>
          <a:ext cx="5549866" cy="1954722"/>
        </a:xfrm>
        <a:prstGeom prst="round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baseline="0" dirty="0">
              <a:latin typeface="Arial" panose="020B0604020202020204" pitchFamily="34" charset="0"/>
              <a:cs typeface="Arial" panose="020B0604020202020204" pitchFamily="34" charset="0"/>
            </a:rPr>
            <a:t>Social Responsibility:</a:t>
          </a:r>
          <a:br>
            <a:rPr lang="en-US" sz="1400" b="0" i="0" kern="1200" baseline="0" dirty="0">
              <a:latin typeface="Arial" panose="020B0604020202020204" pitchFamily="34" charset="0"/>
              <a:cs typeface="Arial" panose="020B0604020202020204" pitchFamily="34" charset="0"/>
            </a:rPr>
          </a:br>
          <a:br>
            <a:rPr lang="en-US" sz="1400" b="0" i="0" kern="1200" baseline="0" dirty="0">
              <a:latin typeface="Arial" panose="020B0604020202020204" pitchFamily="34" charset="0"/>
              <a:cs typeface="Arial" panose="020B0604020202020204" pitchFamily="34" charset="0"/>
            </a:rPr>
          </a:br>
          <a:r>
            <a:rPr lang="en-US" sz="1400" b="0" i="0" kern="1200" baseline="0" dirty="0">
              <a:latin typeface="Arial" panose="020B0604020202020204" pitchFamily="34" charset="0"/>
              <a:cs typeface="Arial" panose="020B0604020202020204" pitchFamily="34" charset="0"/>
            </a:rPr>
            <a:t>Equitable compensation and a diverse, inclusive workforce.</a:t>
          </a:r>
          <a:br>
            <a:rPr lang="en-US" sz="1400" b="0" i="0" kern="1200" baseline="0" dirty="0">
              <a:latin typeface="Arial" panose="020B0604020202020204" pitchFamily="34" charset="0"/>
              <a:cs typeface="Arial" panose="020B0604020202020204" pitchFamily="34" charset="0"/>
            </a:rPr>
          </a:br>
          <a:r>
            <a:rPr lang="en-US" sz="1400" b="0" i="0" kern="1200" baseline="0" dirty="0">
              <a:latin typeface="Arial" panose="020B0604020202020204" pitchFamily="34" charset="0"/>
              <a:cs typeface="Arial" panose="020B0604020202020204" pitchFamily="34" charset="0"/>
            </a:rPr>
            <a:t>Community engagement via ecological education programs (</a:t>
          </a:r>
          <a:r>
            <a:rPr lang="en-US" sz="1400" b="0" i="0" kern="1200" baseline="0" dirty="0" err="1">
              <a:latin typeface="Arial" panose="020B0604020202020204" pitchFamily="34" charset="0"/>
              <a:cs typeface="Arial" panose="020B0604020202020204" pitchFamily="34" charset="0"/>
            </a:rPr>
            <a:t>Davidsson</a:t>
          </a:r>
          <a:r>
            <a:rPr lang="en-US" sz="1400" b="0" i="0" kern="1200" baseline="0" dirty="0">
              <a:latin typeface="Arial" panose="020B0604020202020204" pitchFamily="34" charset="0"/>
              <a:cs typeface="Arial" panose="020B0604020202020204" pitchFamily="34" charset="0"/>
            </a:rPr>
            <a:t>, 1989).</a:t>
          </a:r>
          <a:br>
            <a:rPr lang="en-US" sz="1400" b="0" i="0" kern="1200" baseline="0" dirty="0">
              <a:latin typeface="Arial" panose="020B0604020202020204" pitchFamily="34" charset="0"/>
              <a:cs typeface="Arial" panose="020B0604020202020204" pitchFamily="34" charset="0"/>
            </a:rPr>
          </a:br>
          <a:r>
            <a:rPr lang="en-US" sz="1400" b="0" i="0" kern="1200" baseline="0" dirty="0">
              <a:latin typeface="Arial" panose="020B0604020202020204" pitchFamily="34" charset="0"/>
              <a:cs typeface="Arial" panose="020B0604020202020204" pitchFamily="34" charset="0"/>
            </a:rPr>
            <a:t>Innovation and Product Advancement:</a:t>
          </a:r>
          <a:br>
            <a:rPr lang="en-US" sz="1400" b="0" i="0" kern="1200" baseline="0" dirty="0">
              <a:latin typeface="Arial" panose="020B0604020202020204" pitchFamily="34" charset="0"/>
              <a:cs typeface="Arial" panose="020B0604020202020204" pitchFamily="34" charset="0"/>
            </a:rPr>
          </a:br>
          <a:br>
            <a:rPr lang="en-US" sz="1400" b="0" i="0" kern="1200" baseline="0" dirty="0">
              <a:latin typeface="Arial" panose="020B0604020202020204" pitchFamily="34" charset="0"/>
              <a:cs typeface="Arial" panose="020B0604020202020204" pitchFamily="34" charset="0"/>
            </a:rPr>
          </a:br>
          <a:r>
            <a:rPr lang="en-US" sz="1400" b="0" i="0" kern="1200" baseline="0" dirty="0">
              <a:latin typeface="Arial" panose="020B0604020202020204" pitchFamily="34" charset="0"/>
              <a:cs typeface="Arial" panose="020B0604020202020204" pitchFamily="34" charset="0"/>
            </a:rPr>
            <a:t>Ongoing enhancement of product effectiveness while maintaining sustainability standards (</a:t>
          </a:r>
          <a:r>
            <a:rPr lang="en-US" sz="1400" b="0" i="0" kern="1200" baseline="0" dirty="0" err="1">
              <a:latin typeface="Arial" panose="020B0604020202020204" pitchFamily="34" charset="0"/>
              <a:cs typeface="Arial" panose="020B0604020202020204" pitchFamily="34" charset="0"/>
            </a:rPr>
            <a:t>Nidumolu</a:t>
          </a:r>
          <a:r>
            <a:rPr lang="en-US" sz="1400" b="0" i="0" kern="1200" baseline="0" dirty="0">
              <a:latin typeface="Arial" panose="020B0604020202020204" pitchFamily="34" charset="0"/>
              <a:cs typeface="Arial" panose="020B0604020202020204" pitchFamily="34" charset="0"/>
            </a:rPr>
            <a:t> et al., 2009).</a:t>
          </a:r>
          <a:endParaRPr lang="en-GB" sz="1400" kern="1200" dirty="0">
            <a:latin typeface="Arial" panose="020B0604020202020204" pitchFamily="34" charset="0"/>
            <a:cs typeface="Arial" panose="020B0604020202020204" pitchFamily="34" charset="0"/>
          </a:endParaRPr>
        </a:p>
      </dsp:txBody>
      <dsp:txXfrm>
        <a:off x="95422" y="2242480"/>
        <a:ext cx="5359022" cy="17638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20A2D5-F968-43B7-BDF8-E4B151D751E6}">
      <dsp:nvSpPr>
        <dsp:cNvPr id="0" name=""/>
        <dsp:cNvSpPr/>
      </dsp:nvSpPr>
      <dsp:spPr>
        <a:xfrm>
          <a:off x="0" y="5833"/>
          <a:ext cx="4609848" cy="411840"/>
        </a:xfrm>
        <a:prstGeom prst="roundRect">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Growing Market Demand:</a:t>
          </a:r>
          <a:endParaRPr lang="en-GB" sz="1400" kern="1200" dirty="0">
            <a:latin typeface="Arial" panose="020B0604020202020204" pitchFamily="34" charset="0"/>
            <a:cs typeface="Arial" panose="020B0604020202020204" pitchFamily="34" charset="0"/>
          </a:endParaRPr>
        </a:p>
      </dsp:txBody>
      <dsp:txXfrm>
        <a:off x="20104" y="25937"/>
        <a:ext cx="4569640" cy="371632"/>
      </dsp:txXfrm>
    </dsp:sp>
    <dsp:sp modelId="{E9B24FF9-8FF0-4B82-94FF-1DA3DDD827BF}">
      <dsp:nvSpPr>
        <dsp:cNvPr id="0" name=""/>
        <dsp:cNvSpPr/>
      </dsp:nvSpPr>
      <dsp:spPr>
        <a:xfrm>
          <a:off x="0" y="417673"/>
          <a:ext cx="4609848" cy="1184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363"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US" sz="1400" kern="1200" dirty="0">
              <a:latin typeface="Arial" panose="020B0604020202020204" pitchFamily="34" charset="0"/>
              <a:cs typeface="Arial" panose="020B0604020202020204" pitchFamily="34" charset="0"/>
            </a:rPr>
            <a:t>Increased consumer awareness and demand for environmentally friendly products (Porter &amp; Kramer, 2011).</a:t>
          </a:r>
          <a:endParaRPr lang="en-GB"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20000"/>
            </a:spcAft>
            <a:buChar char="•"/>
          </a:pPr>
          <a:r>
            <a:rPr lang="en-US" sz="1400" kern="1200" dirty="0">
              <a:latin typeface="Arial" panose="020B0604020202020204" pitchFamily="34" charset="0"/>
              <a:cs typeface="Arial" panose="020B0604020202020204" pitchFamily="34" charset="0"/>
            </a:rPr>
            <a:t>Expanding market for eco-friendly cleaning products driven by health concerns and sustainability trends (</a:t>
          </a:r>
          <a:r>
            <a:rPr lang="en-US" sz="1400" kern="1200" dirty="0" err="1">
              <a:latin typeface="Arial" panose="020B0604020202020204" pitchFamily="34" charset="0"/>
              <a:cs typeface="Arial" panose="020B0604020202020204" pitchFamily="34" charset="0"/>
            </a:rPr>
            <a:t>Bocken</a:t>
          </a:r>
          <a:r>
            <a:rPr lang="en-US" sz="1400" kern="1200" dirty="0">
              <a:latin typeface="Arial" panose="020B0604020202020204" pitchFamily="34" charset="0"/>
              <a:cs typeface="Arial" panose="020B0604020202020204" pitchFamily="34" charset="0"/>
            </a:rPr>
            <a:t> et al., 2014).</a:t>
          </a:r>
          <a:endParaRPr lang="en-GB" sz="1400" kern="1200" dirty="0">
            <a:latin typeface="Arial" panose="020B0604020202020204" pitchFamily="34" charset="0"/>
            <a:cs typeface="Arial" panose="020B0604020202020204" pitchFamily="34" charset="0"/>
          </a:endParaRPr>
        </a:p>
      </dsp:txBody>
      <dsp:txXfrm>
        <a:off x="0" y="417673"/>
        <a:ext cx="4609848" cy="1184040"/>
      </dsp:txXfrm>
    </dsp:sp>
    <dsp:sp modelId="{81491083-13AA-424A-9C16-965F9DE4E71D}">
      <dsp:nvSpPr>
        <dsp:cNvPr id="0" name=""/>
        <dsp:cNvSpPr/>
      </dsp:nvSpPr>
      <dsp:spPr>
        <a:xfrm>
          <a:off x="0" y="1601713"/>
          <a:ext cx="4609848" cy="411840"/>
        </a:xfrm>
        <a:prstGeom prst="roundRect">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Target Audience:</a:t>
          </a:r>
          <a:endParaRPr lang="en-GB" sz="1400" kern="1200" dirty="0">
            <a:latin typeface="Arial" panose="020B0604020202020204" pitchFamily="34" charset="0"/>
            <a:cs typeface="Arial" panose="020B0604020202020204" pitchFamily="34" charset="0"/>
          </a:endParaRPr>
        </a:p>
      </dsp:txBody>
      <dsp:txXfrm>
        <a:off x="20104" y="1621817"/>
        <a:ext cx="4569640" cy="371632"/>
      </dsp:txXfrm>
    </dsp:sp>
    <dsp:sp modelId="{0317FE87-D0E1-40B2-89A5-BB68D7C21CE3}">
      <dsp:nvSpPr>
        <dsp:cNvPr id="0" name=""/>
        <dsp:cNvSpPr/>
      </dsp:nvSpPr>
      <dsp:spPr>
        <a:xfrm>
          <a:off x="0" y="2013553"/>
          <a:ext cx="4609848" cy="592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363"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US" sz="1400" kern="1200" dirty="0">
              <a:latin typeface="Arial" panose="020B0604020202020204" pitchFamily="34" charset="0"/>
              <a:cs typeface="Arial" panose="020B0604020202020204" pitchFamily="34" charset="0"/>
            </a:rPr>
            <a:t>Eco-conscious consumers and commercial clients (hotels, restaurants, cleaning services) seeking sustainable alternatives (Lyon &amp; Montgomery, 2015).</a:t>
          </a:r>
          <a:endParaRPr lang="en-GB" sz="1400" kern="1200" dirty="0">
            <a:latin typeface="Arial" panose="020B0604020202020204" pitchFamily="34" charset="0"/>
            <a:cs typeface="Arial" panose="020B0604020202020204" pitchFamily="34" charset="0"/>
          </a:endParaRPr>
        </a:p>
      </dsp:txBody>
      <dsp:txXfrm>
        <a:off x="0" y="2013553"/>
        <a:ext cx="4609848" cy="592020"/>
      </dsp:txXfrm>
    </dsp:sp>
    <dsp:sp modelId="{D5B2CDC2-7E15-4BCE-907E-B5D474D7473A}">
      <dsp:nvSpPr>
        <dsp:cNvPr id="0" name=""/>
        <dsp:cNvSpPr/>
      </dsp:nvSpPr>
      <dsp:spPr>
        <a:xfrm>
          <a:off x="0" y="2605573"/>
          <a:ext cx="4609848" cy="411840"/>
        </a:xfrm>
        <a:prstGeom prst="roundRect">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latin typeface="Arial" panose="020B0604020202020204" pitchFamily="34" charset="0"/>
              <a:cs typeface="Arial" panose="020B0604020202020204" pitchFamily="34" charset="0"/>
            </a:rPr>
            <a:t>Competitive Advantage:</a:t>
          </a:r>
          <a:endParaRPr lang="en-GB" sz="1400" kern="1200">
            <a:latin typeface="Arial" panose="020B0604020202020204" pitchFamily="34" charset="0"/>
            <a:cs typeface="Arial" panose="020B0604020202020204" pitchFamily="34" charset="0"/>
          </a:endParaRPr>
        </a:p>
      </dsp:txBody>
      <dsp:txXfrm>
        <a:off x="20104" y="2625677"/>
        <a:ext cx="4569640" cy="371632"/>
      </dsp:txXfrm>
    </dsp:sp>
    <dsp:sp modelId="{949F0C52-F11A-4A8D-B92E-E870796A63C3}">
      <dsp:nvSpPr>
        <dsp:cNvPr id="0" name=""/>
        <dsp:cNvSpPr/>
      </dsp:nvSpPr>
      <dsp:spPr>
        <a:xfrm>
          <a:off x="0" y="3017413"/>
          <a:ext cx="4609848" cy="592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363"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US" sz="1400" kern="1200" dirty="0">
              <a:latin typeface="Arial" panose="020B0604020202020204" pitchFamily="34" charset="0"/>
              <a:cs typeface="Arial" panose="020B0604020202020204" pitchFamily="34" charset="0"/>
            </a:rPr>
            <a:t>Unique position as a premium brand offering high-quality, sustainable cleaning solutions (Elkington, 1999).</a:t>
          </a:r>
          <a:endParaRPr lang="en-GB" sz="1400" kern="1200" dirty="0">
            <a:latin typeface="Arial" panose="020B0604020202020204" pitchFamily="34" charset="0"/>
            <a:cs typeface="Arial" panose="020B0604020202020204" pitchFamily="34" charset="0"/>
          </a:endParaRPr>
        </a:p>
      </dsp:txBody>
      <dsp:txXfrm>
        <a:off x="0" y="3017413"/>
        <a:ext cx="4609848" cy="5920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3F9A5D-867A-44B8-81AA-559D14C95F39}">
      <dsp:nvSpPr>
        <dsp:cNvPr id="0" name=""/>
        <dsp:cNvSpPr/>
      </dsp:nvSpPr>
      <dsp:spPr>
        <a:xfrm>
          <a:off x="3926" y="0"/>
          <a:ext cx="1587551" cy="4592495"/>
        </a:xfrm>
        <a:prstGeom prst="roundRect">
          <a:avLst>
            <a:gd name="adj" fmla="val 10000"/>
          </a:avLst>
        </a:prstGeom>
        <a:solidFill>
          <a:schemeClr val="accent1">
            <a:shade val="6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dirty="0">
              <a:latin typeface="Arial" panose="020B0604020202020204" pitchFamily="34" charset="0"/>
              <a:cs typeface="Arial" panose="020B0604020202020204" pitchFamily="34" charset="0"/>
            </a:rPr>
            <a:t>Strong Brand Commitment:</a:t>
          </a:r>
          <a:br>
            <a:rPr lang="en-US" sz="1400" b="0" i="0" kern="1200" baseline="0" dirty="0">
              <a:latin typeface="Arial" panose="020B0604020202020204" pitchFamily="34" charset="0"/>
              <a:cs typeface="Arial" panose="020B0604020202020204" pitchFamily="34" charset="0"/>
            </a:rPr>
          </a:br>
          <a:br>
            <a:rPr lang="en-US" sz="1400" b="0" i="0" kern="1200" baseline="0" dirty="0">
              <a:latin typeface="Arial" panose="020B0604020202020204" pitchFamily="34" charset="0"/>
              <a:cs typeface="Arial" panose="020B0604020202020204" pitchFamily="34" charset="0"/>
            </a:rPr>
          </a:br>
          <a:r>
            <a:rPr lang="en-US" sz="1400" b="0" i="0" kern="1200" baseline="0" dirty="0">
              <a:latin typeface="Arial" panose="020B0604020202020204" pitchFamily="34" charset="0"/>
              <a:cs typeface="Arial" panose="020B0604020202020204" pitchFamily="34" charset="0"/>
            </a:rPr>
            <a:t>Super Clean will distinguish itself by its commitment to sustainability and eco-friendly principles, hence cultivating client loyalty (Senge et al., 2008).</a:t>
          </a:r>
          <a:br>
            <a:rPr lang="en-US" sz="1400" b="0" i="0" kern="1200" baseline="0" dirty="0">
              <a:latin typeface="Arial" panose="020B0604020202020204" pitchFamily="34" charset="0"/>
              <a:cs typeface="Arial" panose="020B0604020202020204" pitchFamily="34" charset="0"/>
            </a:rPr>
          </a:br>
          <a:endParaRPr lang="en-GB" sz="1400" kern="1200" dirty="0">
            <a:latin typeface="Arial" panose="020B0604020202020204" pitchFamily="34" charset="0"/>
            <a:cs typeface="Arial" panose="020B0604020202020204" pitchFamily="34" charset="0"/>
          </a:endParaRPr>
        </a:p>
      </dsp:txBody>
      <dsp:txXfrm>
        <a:off x="50424" y="46498"/>
        <a:ext cx="1494555" cy="4499499"/>
      </dsp:txXfrm>
    </dsp:sp>
    <dsp:sp modelId="{51DC6238-A154-42FF-9FF5-6D00DFFD4510}">
      <dsp:nvSpPr>
        <dsp:cNvPr id="0" name=""/>
        <dsp:cNvSpPr/>
      </dsp:nvSpPr>
      <dsp:spPr>
        <a:xfrm>
          <a:off x="1858186" y="0"/>
          <a:ext cx="1587551" cy="4592495"/>
        </a:xfrm>
        <a:prstGeom prst="roundRect">
          <a:avLst>
            <a:gd name="adj" fmla="val 10000"/>
          </a:avLst>
        </a:prstGeom>
        <a:solidFill>
          <a:schemeClr val="accent1">
            <a:shade val="6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dirty="0">
              <a:latin typeface="Arial" panose="020B0604020202020204" pitchFamily="34" charset="0"/>
              <a:cs typeface="Arial" panose="020B0604020202020204" pitchFamily="34" charset="0"/>
            </a:rPr>
            <a:t>Robust Business Model:</a:t>
          </a:r>
          <a:br>
            <a:rPr lang="en-US" sz="1400" b="0" i="0" kern="1200" baseline="0" dirty="0">
              <a:latin typeface="Arial" panose="020B0604020202020204" pitchFamily="34" charset="0"/>
              <a:cs typeface="Arial" panose="020B0604020202020204" pitchFamily="34" charset="0"/>
            </a:rPr>
          </a:br>
          <a:br>
            <a:rPr lang="en-US" sz="1400" b="0" i="0" kern="1200" baseline="0" dirty="0">
              <a:latin typeface="Arial" panose="020B0604020202020204" pitchFamily="34" charset="0"/>
              <a:cs typeface="Arial" panose="020B0604020202020204" pitchFamily="34" charset="0"/>
            </a:rPr>
          </a:br>
          <a:r>
            <a:rPr lang="en-US" sz="1400" b="0" i="0" kern="1200" baseline="0" dirty="0">
              <a:latin typeface="Arial" panose="020B0604020202020204" pitchFamily="34" charset="0"/>
              <a:cs typeface="Arial" panose="020B0604020202020204" pitchFamily="34" charset="0"/>
            </a:rPr>
            <a:t>Diverse revenue streams, encompassing B2B and B2C sales, will mitigate market risks (</a:t>
          </a:r>
          <a:r>
            <a:rPr lang="en-US" sz="1400" b="0" i="0" kern="1200" baseline="0" dirty="0" err="1">
              <a:latin typeface="Arial" panose="020B0604020202020204" pitchFamily="34" charset="0"/>
              <a:cs typeface="Arial" panose="020B0604020202020204" pitchFamily="34" charset="0"/>
            </a:rPr>
            <a:t>Cosh</a:t>
          </a:r>
          <a:r>
            <a:rPr lang="en-US" sz="1400" b="0" i="0" kern="1200" baseline="0" dirty="0">
              <a:latin typeface="Arial" panose="020B0604020202020204" pitchFamily="34" charset="0"/>
              <a:cs typeface="Arial" panose="020B0604020202020204" pitchFamily="34" charset="0"/>
            </a:rPr>
            <a:t> et al., 2009).</a:t>
          </a:r>
          <a:br>
            <a:rPr lang="en-US" sz="1400" b="0" i="0" kern="1200" baseline="0" dirty="0">
              <a:latin typeface="Arial" panose="020B0604020202020204" pitchFamily="34" charset="0"/>
              <a:cs typeface="Arial" panose="020B0604020202020204" pitchFamily="34" charset="0"/>
            </a:rPr>
          </a:br>
          <a:r>
            <a:rPr lang="en-US" sz="1400" b="0" i="0" kern="1200" baseline="0" dirty="0">
              <a:latin typeface="Arial" panose="020B0604020202020204" pitchFamily="34" charset="0"/>
              <a:cs typeface="Arial" panose="020B0604020202020204" pitchFamily="34" charset="0"/>
            </a:rPr>
            <a:t>Collaborative alliances with eco-friendly shops will improve market awareness (Hahn et al., 2014).</a:t>
          </a:r>
          <a:br>
            <a:rPr lang="en-US" sz="1400" b="0" i="0" kern="1200" baseline="0" dirty="0">
              <a:latin typeface="Arial" panose="020B0604020202020204" pitchFamily="34" charset="0"/>
              <a:cs typeface="Arial" panose="020B0604020202020204" pitchFamily="34" charset="0"/>
            </a:rPr>
          </a:br>
          <a:endParaRPr lang="en-GB" sz="1400" kern="1200" dirty="0">
            <a:latin typeface="Arial" panose="020B0604020202020204" pitchFamily="34" charset="0"/>
            <a:cs typeface="Arial" panose="020B0604020202020204" pitchFamily="34" charset="0"/>
          </a:endParaRPr>
        </a:p>
      </dsp:txBody>
      <dsp:txXfrm>
        <a:off x="1904684" y="46498"/>
        <a:ext cx="1494555" cy="4499499"/>
      </dsp:txXfrm>
    </dsp:sp>
    <dsp:sp modelId="{53CF704E-4BBE-431F-A673-812665159CBD}">
      <dsp:nvSpPr>
        <dsp:cNvPr id="0" name=""/>
        <dsp:cNvSpPr/>
      </dsp:nvSpPr>
      <dsp:spPr>
        <a:xfrm>
          <a:off x="3712446" y="0"/>
          <a:ext cx="1587551" cy="4592495"/>
        </a:xfrm>
        <a:prstGeom prst="roundRect">
          <a:avLst>
            <a:gd name="adj" fmla="val 10000"/>
          </a:avLst>
        </a:prstGeom>
        <a:solidFill>
          <a:schemeClr val="accent1">
            <a:shade val="6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dirty="0">
              <a:latin typeface="Arial" panose="020B0604020202020204" pitchFamily="34" charset="0"/>
              <a:cs typeface="Arial" panose="020B0604020202020204" pitchFamily="34" charset="0"/>
            </a:rPr>
            <a:t>Scalable growth:</a:t>
          </a:r>
          <a:br>
            <a:rPr lang="en-US" sz="1400" b="0" i="0" kern="1200" baseline="0" dirty="0">
              <a:latin typeface="Arial" panose="020B0604020202020204" pitchFamily="34" charset="0"/>
              <a:cs typeface="Arial" panose="020B0604020202020204" pitchFamily="34" charset="0"/>
            </a:rPr>
          </a:br>
          <a:br>
            <a:rPr lang="en-US" sz="1400" b="0" i="0" kern="1200" baseline="0" dirty="0">
              <a:latin typeface="Arial" panose="020B0604020202020204" pitchFamily="34" charset="0"/>
              <a:cs typeface="Arial" panose="020B0604020202020204" pitchFamily="34" charset="0"/>
            </a:rPr>
          </a:br>
          <a:r>
            <a:rPr lang="en-US" sz="1400" b="0" i="0" kern="1200" baseline="0" dirty="0">
              <a:latin typeface="Arial" panose="020B0604020202020204" pitchFamily="34" charset="0"/>
              <a:cs typeface="Arial" panose="020B0604020202020204" pitchFamily="34" charset="0"/>
            </a:rPr>
            <a:t>Entering new markets and developing product lines will facilitate sustained growth (</a:t>
          </a:r>
          <a:r>
            <a:rPr lang="en-US" sz="1400" b="0" i="0" kern="1200" baseline="0" dirty="0" err="1">
              <a:latin typeface="Arial" panose="020B0604020202020204" pitchFamily="34" charset="0"/>
              <a:cs typeface="Arial" panose="020B0604020202020204" pitchFamily="34" charset="0"/>
            </a:rPr>
            <a:t>Nidumolu</a:t>
          </a:r>
          <a:r>
            <a:rPr lang="en-US" sz="1400" b="0" i="0" kern="1200" baseline="0" dirty="0">
              <a:latin typeface="Arial" panose="020B0604020202020204" pitchFamily="34" charset="0"/>
              <a:cs typeface="Arial" panose="020B0604020202020204" pitchFamily="34" charset="0"/>
            </a:rPr>
            <a:t> et al., 2009).</a:t>
          </a:r>
          <a:br>
            <a:rPr lang="en-US" sz="1200" b="0" i="0" kern="1200" baseline="0" dirty="0">
              <a:latin typeface="Arial" panose="020B0604020202020204" pitchFamily="34" charset="0"/>
              <a:cs typeface="Arial" panose="020B0604020202020204" pitchFamily="34" charset="0"/>
            </a:rPr>
          </a:br>
          <a:endParaRPr lang="en-GB" sz="1200" kern="1200" dirty="0">
            <a:latin typeface="Arial" panose="020B0604020202020204" pitchFamily="34" charset="0"/>
            <a:cs typeface="Arial" panose="020B0604020202020204" pitchFamily="34" charset="0"/>
          </a:endParaRPr>
        </a:p>
      </dsp:txBody>
      <dsp:txXfrm>
        <a:off x="3758944" y="46498"/>
        <a:ext cx="1494555" cy="44994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02DBA9-0DB5-4C33-9232-47256B87C992}">
      <dsp:nvSpPr>
        <dsp:cNvPr id="0" name=""/>
        <dsp:cNvSpPr/>
      </dsp:nvSpPr>
      <dsp:spPr>
        <a:xfrm>
          <a:off x="0" y="14833"/>
          <a:ext cx="4609848" cy="59904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Sustainability as the Core:</a:t>
          </a:r>
          <a:endParaRPr lang="en-GB" sz="1400" kern="1200" dirty="0">
            <a:latin typeface="Arial" panose="020B0604020202020204" pitchFamily="34" charset="0"/>
            <a:cs typeface="Arial" panose="020B0604020202020204" pitchFamily="34" charset="0"/>
          </a:endParaRPr>
        </a:p>
      </dsp:txBody>
      <dsp:txXfrm>
        <a:off x="29243" y="44076"/>
        <a:ext cx="4551362" cy="540554"/>
      </dsp:txXfrm>
    </dsp:sp>
    <dsp:sp modelId="{A87204E2-9D92-4080-9878-4BFA6DA066E7}">
      <dsp:nvSpPr>
        <dsp:cNvPr id="0" name=""/>
        <dsp:cNvSpPr/>
      </dsp:nvSpPr>
      <dsp:spPr>
        <a:xfrm>
          <a:off x="0" y="613873"/>
          <a:ext cx="4609848" cy="596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363"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US" sz="1400" kern="1200" dirty="0">
              <a:latin typeface="Arial" panose="020B0604020202020204" pitchFamily="34" charset="0"/>
              <a:cs typeface="Arial" panose="020B0604020202020204" pitchFamily="34" charset="0"/>
            </a:rPr>
            <a:t>Super Clean’s commitment to sustainable practices, high-quality products, and social responsibility will lead to long-term success (Cohen &amp; Winn, 2007).</a:t>
          </a:r>
          <a:endParaRPr lang="en-GB" sz="1400" kern="1200" dirty="0">
            <a:latin typeface="Arial" panose="020B0604020202020204" pitchFamily="34" charset="0"/>
            <a:cs typeface="Arial" panose="020B0604020202020204" pitchFamily="34" charset="0"/>
          </a:endParaRPr>
        </a:p>
      </dsp:txBody>
      <dsp:txXfrm>
        <a:off x="0" y="613873"/>
        <a:ext cx="4609848" cy="596160"/>
      </dsp:txXfrm>
    </dsp:sp>
    <dsp:sp modelId="{551827AB-E840-4C3A-A526-ED6794932F0C}">
      <dsp:nvSpPr>
        <dsp:cNvPr id="0" name=""/>
        <dsp:cNvSpPr/>
      </dsp:nvSpPr>
      <dsp:spPr>
        <a:xfrm>
          <a:off x="0" y="1210033"/>
          <a:ext cx="4609848" cy="59904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latin typeface="Arial" panose="020B0604020202020204" pitchFamily="34" charset="0"/>
              <a:cs typeface="Arial" panose="020B0604020202020204" pitchFamily="34" charset="0"/>
            </a:rPr>
            <a:t>Future Goals:</a:t>
          </a:r>
          <a:endParaRPr lang="en-GB" sz="1400" kern="1200">
            <a:latin typeface="Arial" panose="020B0604020202020204" pitchFamily="34" charset="0"/>
            <a:cs typeface="Arial" panose="020B0604020202020204" pitchFamily="34" charset="0"/>
          </a:endParaRPr>
        </a:p>
      </dsp:txBody>
      <dsp:txXfrm>
        <a:off x="29243" y="1239276"/>
        <a:ext cx="4551362" cy="540554"/>
      </dsp:txXfrm>
    </dsp:sp>
    <dsp:sp modelId="{32015AE0-78EE-4248-9277-674CCD47ABA9}">
      <dsp:nvSpPr>
        <dsp:cNvPr id="0" name=""/>
        <dsp:cNvSpPr/>
      </dsp:nvSpPr>
      <dsp:spPr>
        <a:xfrm>
          <a:off x="0" y="1809073"/>
          <a:ext cx="4609848" cy="596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363"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US" sz="1400" kern="1200" dirty="0">
              <a:latin typeface="Arial" panose="020B0604020202020204" pitchFamily="34" charset="0"/>
              <a:cs typeface="Arial" panose="020B0604020202020204" pitchFamily="34" charset="0"/>
            </a:rPr>
            <a:t>Achieve 50% carbon footprint reduction within 3 </a:t>
          </a:r>
          <a:r>
            <a:rPr lang="en-US" sz="1400" kern="1200" dirty="0" err="1">
              <a:latin typeface="Arial" panose="020B0604020202020204" pitchFamily="34" charset="0"/>
              <a:cs typeface="Arial" panose="020B0604020202020204" pitchFamily="34" charset="0"/>
            </a:rPr>
            <a:t>years.Expand</a:t>
          </a:r>
          <a:r>
            <a:rPr lang="en-US" sz="1400" kern="1200" dirty="0">
              <a:latin typeface="Arial" panose="020B0604020202020204" pitchFamily="34" charset="0"/>
              <a:cs typeface="Arial" panose="020B0604020202020204" pitchFamily="34" charset="0"/>
            </a:rPr>
            <a:t> into global markets and diversify the product line (</a:t>
          </a:r>
          <a:r>
            <a:rPr lang="en-US" sz="1400" kern="1200" dirty="0" err="1">
              <a:latin typeface="Arial" panose="020B0604020202020204" pitchFamily="34" charset="0"/>
              <a:cs typeface="Arial" panose="020B0604020202020204" pitchFamily="34" charset="0"/>
            </a:rPr>
            <a:t>Bocken</a:t>
          </a:r>
          <a:r>
            <a:rPr lang="en-US" sz="1400" kern="1200" dirty="0">
              <a:latin typeface="Arial" panose="020B0604020202020204" pitchFamily="34" charset="0"/>
              <a:cs typeface="Arial" panose="020B0604020202020204" pitchFamily="34" charset="0"/>
            </a:rPr>
            <a:t> et al., 2014).</a:t>
          </a:r>
          <a:endParaRPr lang="en-GB" sz="1400" kern="1200" dirty="0">
            <a:latin typeface="Arial" panose="020B0604020202020204" pitchFamily="34" charset="0"/>
            <a:cs typeface="Arial" panose="020B0604020202020204" pitchFamily="34" charset="0"/>
          </a:endParaRPr>
        </a:p>
      </dsp:txBody>
      <dsp:txXfrm>
        <a:off x="0" y="1809073"/>
        <a:ext cx="4609848" cy="596160"/>
      </dsp:txXfrm>
    </dsp:sp>
    <dsp:sp modelId="{B1BF9321-14ED-4200-94E3-7B4E703229A3}">
      <dsp:nvSpPr>
        <dsp:cNvPr id="0" name=""/>
        <dsp:cNvSpPr/>
      </dsp:nvSpPr>
      <dsp:spPr>
        <a:xfrm>
          <a:off x="0" y="2405233"/>
          <a:ext cx="4609848" cy="59904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Final Thought:</a:t>
          </a:r>
          <a:endParaRPr lang="en-GB" sz="1400" kern="1200" dirty="0">
            <a:latin typeface="Arial" panose="020B0604020202020204" pitchFamily="34" charset="0"/>
            <a:cs typeface="Arial" panose="020B0604020202020204" pitchFamily="34" charset="0"/>
          </a:endParaRPr>
        </a:p>
      </dsp:txBody>
      <dsp:txXfrm>
        <a:off x="29243" y="2434476"/>
        <a:ext cx="4551362" cy="540554"/>
      </dsp:txXfrm>
    </dsp:sp>
    <dsp:sp modelId="{C1D1E7F5-72DA-47D2-9BFA-F54FC58FB6DF}">
      <dsp:nvSpPr>
        <dsp:cNvPr id="0" name=""/>
        <dsp:cNvSpPr/>
      </dsp:nvSpPr>
      <dsp:spPr>
        <a:xfrm>
          <a:off x="0" y="3004273"/>
          <a:ext cx="4609848" cy="596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363"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US" sz="1400" kern="1200" dirty="0">
              <a:latin typeface="Arial" panose="020B0604020202020204" pitchFamily="34" charset="0"/>
              <a:cs typeface="Arial" panose="020B0604020202020204" pitchFamily="34" charset="0"/>
            </a:rPr>
            <a:t>By staying true to its mission of providing sustainable, effective cleaning products, Super Clean will become a leader in the green cleaning industry.</a:t>
          </a:r>
          <a:endParaRPr lang="en-GB" sz="1400" kern="1200" dirty="0">
            <a:latin typeface="Arial" panose="020B0604020202020204" pitchFamily="34" charset="0"/>
            <a:cs typeface="Arial" panose="020B0604020202020204" pitchFamily="34" charset="0"/>
          </a:endParaRPr>
        </a:p>
      </dsp:txBody>
      <dsp:txXfrm>
        <a:off x="0" y="3004273"/>
        <a:ext cx="4609848" cy="59616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EF7125-B4E4-47C1-AA10-B9FB71D7C5CB}"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C436D7-EE94-4D68-868F-DA86888038BF}"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619696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EF7125-B4E4-47C1-AA10-B9FB71D7C5CB}"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C436D7-EE94-4D68-868F-DA86888038BF}" type="slidenum">
              <a:rPr lang="en-GB" smtClean="0"/>
              <a:t>‹#›</a:t>
            </a:fld>
            <a:endParaRPr lang="en-GB"/>
          </a:p>
        </p:txBody>
      </p:sp>
    </p:spTree>
    <p:extLst>
      <p:ext uri="{BB962C8B-B14F-4D97-AF65-F5344CB8AC3E}">
        <p14:creationId xmlns:p14="http://schemas.microsoft.com/office/powerpoint/2010/main" val="4245644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EF7125-B4E4-47C1-AA10-B9FB71D7C5CB}"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C436D7-EE94-4D68-868F-DA86888038BF}" type="slidenum">
              <a:rPr lang="en-GB" smtClean="0"/>
              <a:t>‹#›</a:t>
            </a:fld>
            <a:endParaRPr lang="en-GB"/>
          </a:p>
        </p:txBody>
      </p:sp>
    </p:spTree>
    <p:extLst>
      <p:ext uri="{BB962C8B-B14F-4D97-AF65-F5344CB8AC3E}">
        <p14:creationId xmlns:p14="http://schemas.microsoft.com/office/powerpoint/2010/main" val="2416199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EF7125-B4E4-47C1-AA10-B9FB71D7C5CB}" type="datetimeFigureOut">
              <a:rPr lang="en-GB" smtClean="0"/>
              <a:t>11/03/2025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C436D7-EE94-4D68-868F-DA86888038BF}" type="slidenum">
              <a:rPr lang="en-GB" smtClean="0"/>
              <a:t>‹#›</a:t>
            </a:fld>
            <a:endParaRPr lang="en-GB"/>
          </a:p>
        </p:txBody>
      </p:sp>
    </p:spTree>
    <p:extLst>
      <p:ext uri="{BB962C8B-B14F-4D97-AF65-F5344CB8AC3E}">
        <p14:creationId xmlns:p14="http://schemas.microsoft.com/office/powerpoint/2010/main" val="3114780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EF7125-B4E4-47C1-AA10-B9FB71D7C5CB}" type="datetimeFigureOut">
              <a:rPr lang="en-GB" smtClean="0"/>
              <a:t>11/03/2025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DC436D7-EE94-4D68-868F-DA86888038BF}" type="slidenum">
              <a:rPr lang="en-GB" smtClean="0"/>
              <a:t>‹#›</a:t>
            </a:fld>
            <a:endParaRPr lang="en-GB"/>
          </a:p>
        </p:txBody>
      </p:sp>
    </p:spTree>
    <p:extLst>
      <p:ext uri="{BB962C8B-B14F-4D97-AF65-F5344CB8AC3E}">
        <p14:creationId xmlns:p14="http://schemas.microsoft.com/office/powerpoint/2010/main" val="8007062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EF7125-B4E4-47C1-AA10-B9FB71D7C5CB}" type="datetimeFigureOut">
              <a:rPr lang="en-GB" smtClean="0"/>
              <a:t>11/03/2025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C436D7-EE94-4D68-868F-DA86888038BF}" type="slidenum">
              <a:rPr lang="en-GB" smtClean="0"/>
              <a:t>‹#›</a:t>
            </a:fld>
            <a:endParaRPr lang="en-GB"/>
          </a:p>
        </p:txBody>
      </p:sp>
    </p:spTree>
    <p:extLst>
      <p:ext uri="{BB962C8B-B14F-4D97-AF65-F5344CB8AC3E}">
        <p14:creationId xmlns:p14="http://schemas.microsoft.com/office/powerpoint/2010/main" val="10383599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EF7125-B4E4-47C1-AA10-B9FB71D7C5CB}" type="datetimeFigureOut">
              <a:rPr lang="en-GB" smtClean="0"/>
              <a:t>11/03/2025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DC436D7-EE94-4D68-868F-DA86888038BF}" type="slidenum">
              <a:rPr lang="en-GB" smtClean="0"/>
              <a:t>‹#›</a:t>
            </a:fld>
            <a:endParaRPr lang="en-GB"/>
          </a:p>
        </p:txBody>
      </p:sp>
    </p:spTree>
    <p:extLst>
      <p:ext uri="{BB962C8B-B14F-4D97-AF65-F5344CB8AC3E}">
        <p14:creationId xmlns:p14="http://schemas.microsoft.com/office/powerpoint/2010/main" val="3381372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EF7125-B4E4-47C1-AA10-B9FB71D7C5CB}" type="datetimeFigureOut">
              <a:rPr lang="en-GB" smtClean="0"/>
              <a:t>11/03/2025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C436D7-EE94-4D68-868F-DA86888038BF}" type="slidenum">
              <a:rPr lang="en-GB" smtClean="0"/>
              <a:t>‹#›</a:t>
            </a:fld>
            <a:endParaRPr lang="en-GB"/>
          </a:p>
        </p:txBody>
      </p:sp>
    </p:spTree>
    <p:extLst>
      <p:ext uri="{BB962C8B-B14F-4D97-AF65-F5344CB8AC3E}">
        <p14:creationId xmlns:p14="http://schemas.microsoft.com/office/powerpoint/2010/main" val="9278827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EF7125-B4E4-47C1-AA10-B9FB71D7C5CB}" type="datetimeFigureOut">
              <a:rPr lang="en-GB" smtClean="0"/>
              <a:t>11/03/2025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C436D7-EE94-4D68-868F-DA86888038BF}" type="slidenum">
              <a:rPr lang="en-GB" smtClean="0"/>
              <a:t>‹#›</a:t>
            </a:fld>
            <a:endParaRPr lang="en-GB"/>
          </a:p>
        </p:txBody>
      </p:sp>
    </p:spTree>
    <p:extLst>
      <p:ext uri="{BB962C8B-B14F-4D97-AF65-F5344CB8AC3E}">
        <p14:creationId xmlns:p14="http://schemas.microsoft.com/office/powerpoint/2010/main" val="2853615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1DEF7125-B4E4-47C1-AA10-B9FB71D7C5CB}" type="datetimeFigureOut">
              <a:rPr lang="en-GB" smtClean="0"/>
              <a:t>11/03/2025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C436D7-EE94-4D68-868F-DA86888038BF}" type="slidenum">
              <a:rPr lang="en-GB" smtClean="0"/>
              <a:t>‹#›</a:t>
            </a:fld>
            <a:endParaRPr lang="en-GB"/>
          </a:p>
        </p:txBody>
      </p:sp>
    </p:spTree>
    <p:extLst>
      <p:ext uri="{BB962C8B-B14F-4D97-AF65-F5344CB8AC3E}">
        <p14:creationId xmlns:p14="http://schemas.microsoft.com/office/powerpoint/2010/main" val="1945197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EF7125-B4E4-47C1-AA10-B9FB71D7C5CB}"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C436D7-EE94-4D68-868F-DA86888038BF}" type="slidenum">
              <a:rPr lang="en-GB" smtClean="0"/>
              <a:t>‹#›</a:t>
            </a:fld>
            <a:endParaRPr lang="en-GB"/>
          </a:p>
        </p:txBody>
      </p:sp>
    </p:spTree>
    <p:extLst>
      <p:ext uri="{BB962C8B-B14F-4D97-AF65-F5344CB8AC3E}">
        <p14:creationId xmlns:p14="http://schemas.microsoft.com/office/powerpoint/2010/main" val="564739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EF7125-B4E4-47C1-AA10-B9FB71D7C5CB}"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C436D7-EE94-4D68-868F-DA86888038BF}"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8118081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EF7125-B4E4-47C1-AA10-B9FB71D7C5CB}"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C436D7-EE94-4D68-868F-DA86888038BF}" type="slidenum">
              <a:rPr lang="en-GB" smtClean="0"/>
              <a:t>‹#›</a:t>
            </a:fld>
            <a:endParaRPr lang="en-GB"/>
          </a:p>
        </p:txBody>
      </p:sp>
    </p:spTree>
    <p:extLst>
      <p:ext uri="{BB962C8B-B14F-4D97-AF65-F5344CB8AC3E}">
        <p14:creationId xmlns:p14="http://schemas.microsoft.com/office/powerpoint/2010/main" val="35320402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EF7125-B4E4-47C1-AA10-B9FB71D7C5CB}"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C436D7-EE94-4D68-868F-DA86888038BF}"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9697253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EF7125-B4E4-47C1-AA10-B9FB71D7C5CB}"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C436D7-EE94-4D68-868F-DA86888038BF}" type="slidenum">
              <a:rPr lang="en-GB" smtClean="0"/>
              <a:t>‹#›</a:t>
            </a:fld>
            <a:endParaRPr lang="en-GB"/>
          </a:p>
        </p:txBody>
      </p:sp>
    </p:spTree>
    <p:extLst>
      <p:ext uri="{BB962C8B-B14F-4D97-AF65-F5344CB8AC3E}">
        <p14:creationId xmlns:p14="http://schemas.microsoft.com/office/powerpoint/2010/main" val="18939569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EF7125-B4E4-47C1-AA10-B9FB71D7C5CB}"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C436D7-EE94-4D68-868F-DA86888038BF}" type="slidenum">
              <a:rPr lang="en-GB" smtClean="0"/>
              <a:t>‹#›</a:t>
            </a:fld>
            <a:endParaRPr lang="en-GB"/>
          </a:p>
        </p:txBody>
      </p:sp>
    </p:spTree>
    <p:extLst>
      <p:ext uri="{BB962C8B-B14F-4D97-AF65-F5344CB8AC3E}">
        <p14:creationId xmlns:p14="http://schemas.microsoft.com/office/powerpoint/2010/main" val="5891210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EF7125-B4E4-47C1-AA10-B9FB71D7C5CB}" type="datetimeFigureOut">
              <a:rPr lang="en-GB" smtClean="0"/>
              <a:t>11/03/2025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C436D7-EE94-4D68-868F-DA86888038BF}" type="slidenum">
              <a:rPr lang="en-GB" smtClean="0"/>
              <a:t>‹#›</a:t>
            </a:fld>
            <a:endParaRPr lang="en-GB"/>
          </a:p>
        </p:txBody>
      </p:sp>
    </p:spTree>
    <p:extLst>
      <p:ext uri="{BB962C8B-B14F-4D97-AF65-F5344CB8AC3E}">
        <p14:creationId xmlns:p14="http://schemas.microsoft.com/office/powerpoint/2010/main" val="35309077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1DEF7125-B4E4-47C1-AA10-B9FB71D7C5CB}" type="datetimeFigureOut">
              <a:rPr lang="en-GB" smtClean="0"/>
              <a:t>11/03/2025</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7DC436D7-EE94-4D68-868F-DA86888038BF}" type="slidenum">
              <a:rPr lang="en-GB" smtClean="0"/>
              <a:t>‹#›</a:t>
            </a:fld>
            <a:endParaRPr lang="en-GB"/>
          </a:p>
        </p:txBody>
      </p:sp>
    </p:spTree>
    <p:extLst>
      <p:ext uri="{BB962C8B-B14F-4D97-AF65-F5344CB8AC3E}">
        <p14:creationId xmlns:p14="http://schemas.microsoft.com/office/powerpoint/2010/main" val="54015257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3.png"/><Relationship Id="rId7" Type="http://schemas.openxmlformats.org/officeDocument/2006/relationships/diagramLayout" Target="../diagrams/layout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image" Target="../media/image5.png"/><Relationship Id="rId10" Type="http://schemas.microsoft.com/office/2007/relationships/diagramDrawing" Target="../diagrams/drawing1.xml"/><Relationship Id="rId4" Type="http://schemas.openxmlformats.org/officeDocument/2006/relationships/image" Target="../media/image4.png"/><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7.png"/><Relationship Id="rId7" Type="http://schemas.openxmlformats.org/officeDocument/2006/relationships/diagramLayout" Target="../diagrams/layout2.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openxmlformats.org/officeDocument/2006/relationships/image" Target="../media/image9.png"/><Relationship Id="rId10" Type="http://schemas.microsoft.com/office/2007/relationships/diagramDrawing" Target="../diagrams/drawing2.xml"/><Relationship Id="rId4" Type="http://schemas.openxmlformats.org/officeDocument/2006/relationships/image" Target="../media/image8.png"/><Relationship Id="rId9" Type="http://schemas.openxmlformats.org/officeDocument/2006/relationships/diagramColors" Target="../diagrams/colors2.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11.png"/><Relationship Id="rId7" Type="http://schemas.openxmlformats.org/officeDocument/2006/relationships/diagramLayout" Target="../diagrams/layout3.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diagramData" Target="../diagrams/data3.xml"/><Relationship Id="rId5" Type="http://schemas.openxmlformats.org/officeDocument/2006/relationships/image" Target="../media/image13.png"/><Relationship Id="rId10" Type="http://schemas.microsoft.com/office/2007/relationships/diagramDrawing" Target="../diagrams/drawing3.xml"/><Relationship Id="rId4" Type="http://schemas.openxmlformats.org/officeDocument/2006/relationships/image" Target="../media/image12.png"/><Relationship Id="rId9" Type="http://schemas.openxmlformats.org/officeDocument/2006/relationships/diagramColors" Target="../diagrams/colors3.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15.png"/><Relationship Id="rId7" Type="http://schemas.openxmlformats.org/officeDocument/2006/relationships/diagramLayout" Target="../diagrams/layout4.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Data" Target="../diagrams/data4.xml"/><Relationship Id="rId5" Type="http://schemas.openxmlformats.org/officeDocument/2006/relationships/image" Target="../media/image17.png"/><Relationship Id="rId10" Type="http://schemas.microsoft.com/office/2007/relationships/diagramDrawing" Target="../diagrams/drawing4.xml"/><Relationship Id="rId4" Type="http://schemas.openxmlformats.org/officeDocument/2006/relationships/image" Target="../media/image16.png"/><Relationship Id="rId9" Type="http://schemas.openxmlformats.org/officeDocument/2006/relationships/diagramColors" Target="../diagrams/colors4.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image" Target="../media/image19.png"/><Relationship Id="rId7" Type="http://schemas.openxmlformats.org/officeDocument/2006/relationships/diagramLayout" Target="../diagrams/layout5.xml"/><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diagramData" Target="../diagrams/data5.xml"/><Relationship Id="rId5" Type="http://schemas.openxmlformats.org/officeDocument/2006/relationships/image" Target="../media/image21.png"/><Relationship Id="rId10" Type="http://schemas.microsoft.com/office/2007/relationships/diagramDrawing" Target="../diagrams/drawing5.xml"/><Relationship Id="rId4" Type="http://schemas.openxmlformats.org/officeDocument/2006/relationships/image" Target="../media/image20.png"/><Relationship Id="rId9" Type="http://schemas.openxmlformats.org/officeDocument/2006/relationships/diagramColors" Target="../diagrams/colors5.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1002/csr.1400" TargetMode="External"/><Relationship Id="rId2" Type="http://schemas.openxmlformats.org/officeDocument/2006/relationships/hyperlink" Target="https://doi.org/10.1007/s10551-014-2053-y" TargetMode="External"/><Relationship Id="rId1" Type="http://schemas.openxmlformats.org/officeDocument/2006/relationships/slideLayout" Target="../slideLayouts/slideLayout2.xml"/><Relationship Id="rId5" Type="http://schemas.openxmlformats.org/officeDocument/2006/relationships/hyperlink" Target="https://doi.org/10.1016/j.bushor.2010.12.007" TargetMode="External"/><Relationship Id="rId4" Type="http://schemas.openxmlformats.org/officeDocument/2006/relationships/hyperlink" Target="https://doi.org/10.2777/564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11F35AE-7F5A-42E1-B3B2-146E628EE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3D8807-96E3-4843-9440-A49BE0E358B8}"/>
              </a:ext>
            </a:extLst>
          </p:cNvPr>
          <p:cNvSpPr>
            <a:spLocks noGrp="1"/>
          </p:cNvSpPr>
          <p:nvPr>
            <p:ph type="ctrTitle"/>
          </p:nvPr>
        </p:nvSpPr>
        <p:spPr>
          <a:xfrm>
            <a:off x="665641" y="3949438"/>
            <a:ext cx="9552558" cy="1443483"/>
          </a:xfrm>
        </p:spPr>
        <p:txBody>
          <a:bodyPr>
            <a:normAutofit/>
            <a:scene3d>
              <a:camera prst="orthographicFront"/>
              <a:lightRig rig="harsh" dir="t"/>
            </a:scene3d>
            <a:sp3d extrusionH="57150" prstMaterial="matte">
              <a:bevelT w="63500" h="12700" prst="angle"/>
              <a:contourClr>
                <a:schemeClr val="bg1">
                  <a:lumMod val="65000"/>
                </a:schemeClr>
              </a:contourClr>
            </a:sp3d>
          </a:bodyPr>
          <a:lstStyle/>
          <a:p>
            <a:pPr>
              <a:lnSpc>
                <a:spcPct val="90000"/>
              </a:lnSpc>
            </a:pPr>
            <a:r>
              <a:rPr lang="en-US" sz="3000" b="1" cap="none" dirty="0">
                <a:ln w="9525">
                  <a:solidFill>
                    <a:schemeClr val="bg1"/>
                  </a:solidFill>
                  <a:prstDash val="solid"/>
                </a:ln>
                <a:effectLst>
                  <a:outerShdw blurRad="12700" dist="38100" dir="2700000" algn="tl" rotWithShape="0">
                    <a:schemeClr val="bg1">
                      <a:lumMod val="50000"/>
                    </a:schemeClr>
                  </a:outerShdw>
                </a:effectLst>
                <a:latin typeface="Arial Black" panose="020B0A04020102020204" pitchFamily="34" charset="0"/>
              </a:rPr>
              <a:t>Business Plan for Super Clean: A Sustainable Cleaning Product Company</a:t>
            </a:r>
            <a:endParaRPr lang="en-GB" sz="3000" b="1" cap="none" dirty="0">
              <a:ln w="9525">
                <a:solidFill>
                  <a:schemeClr val="bg1"/>
                </a:solidFill>
                <a:prstDash val="solid"/>
              </a:ln>
              <a:effectLst>
                <a:outerShdw blurRad="12700" dist="38100" dir="2700000" algn="tl" rotWithShape="0">
                  <a:schemeClr val="bg1">
                    <a:lumMod val="50000"/>
                  </a:schemeClr>
                </a:outerShdw>
              </a:effectLst>
              <a:latin typeface="Arial Black" panose="020B0A04020102020204" pitchFamily="34" charset="0"/>
            </a:endParaRPr>
          </a:p>
        </p:txBody>
      </p:sp>
      <p:sp>
        <p:nvSpPr>
          <p:cNvPr id="3" name="Subtitle 2">
            <a:extLst>
              <a:ext uri="{FF2B5EF4-FFF2-40B4-BE49-F238E27FC236}">
                <a16:creationId xmlns:a16="http://schemas.microsoft.com/office/drawing/2014/main" id="{7454973D-96BB-FCFD-E08D-A5B84CBB98C1}"/>
              </a:ext>
            </a:extLst>
          </p:cNvPr>
          <p:cNvSpPr>
            <a:spLocks noGrp="1"/>
          </p:cNvSpPr>
          <p:nvPr>
            <p:ph type="subTitle" idx="1"/>
          </p:nvPr>
        </p:nvSpPr>
        <p:spPr>
          <a:xfrm>
            <a:off x="7826360" y="6222794"/>
            <a:ext cx="4023003" cy="462967"/>
          </a:xfrm>
        </p:spPr>
        <p:txBody>
          <a:bodyPr>
            <a:normAutofit/>
          </a:bodyPr>
          <a:lstStyle/>
          <a:p>
            <a:r>
              <a:rPr lang="en-US" dirty="0">
                <a:latin typeface="Arial Black" panose="020B0A04020102020204" pitchFamily="34" charset="0"/>
              </a:rPr>
              <a:t>By: Daniel Radulea </a:t>
            </a:r>
            <a:endParaRPr lang="en-GB" dirty="0">
              <a:latin typeface="Arial Black" panose="020B0A04020102020204" pitchFamily="34" charset="0"/>
            </a:endParaRPr>
          </a:p>
        </p:txBody>
      </p:sp>
      <p:pic>
        <p:nvPicPr>
          <p:cNvPr id="4" name="Picture 3">
            <a:extLst>
              <a:ext uri="{FF2B5EF4-FFF2-40B4-BE49-F238E27FC236}">
                <a16:creationId xmlns:a16="http://schemas.microsoft.com/office/drawing/2014/main" id="{D9622734-0201-2CD5-2222-F2109118E57C}"/>
              </a:ext>
            </a:extLst>
          </p:cNvPr>
          <p:cNvPicPr>
            <a:picLocks noChangeAspect="1"/>
          </p:cNvPicPr>
          <p:nvPr/>
        </p:nvPicPr>
        <p:blipFill>
          <a:blip r:embed="rId2"/>
          <a:srcRect t="15497" r="2" b="7150"/>
          <a:stretch/>
        </p:blipFill>
        <p:spPr>
          <a:xfrm>
            <a:off x="239353" y="685799"/>
            <a:ext cx="11364068" cy="4037549"/>
          </a:xfrm>
          <a:custGeom>
            <a:avLst/>
            <a:gdLst/>
            <a:ahLst/>
            <a:cxnLst/>
            <a:rect l="l" t="t" r="r" b="b"/>
            <a:pathLst>
              <a:path w="7543799" h="2917756">
                <a:moveTo>
                  <a:pt x="325906" y="0"/>
                </a:moveTo>
                <a:lnTo>
                  <a:pt x="7543799" y="0"/>
                </a:lnTo>
                <a:lnTo>
                  <a:pt x="7543799" y="2601638"/>
                </a:lnTo>
                <a:lnTo>
                  <a:pt x="7227681" y="2917756"/>
                </a:lnTo>
                <a:lnTo>
                  <a:pt x="0" y="2917756"/>
                </a:lnTo>
                <a:lnTo>
                  <a:pt x="0" y="325906"/>
                </a:lnTo>
                <a:close/>
              </a:path>
            </a:pathLst>
          </a:custGeom>
          <a:ln w="15875">
            <a:solidFill>
              <a:srgbClr val="FFFFFF">
                <a:alpha val="40000"/>
              </a:srgbClr>
            </a:solidFill>
          </a:ln>
          <a:effectLst>
            <a:innerShdw blurRad="57150" dist="38100" dir="14460000">
              <a:srgbClr val="000000">
                <a:alpha val="70000"/>
              </a:srgbClr>
            </a:innerShdw>
            <a:softEdge rad="635000"/>
          </a:effectLst>
        </p:spPr>
      </p:pic>
      <p:grpSp>
        <p:nvGrpSpPr>
          <p:cNvPr id="11" name="Group 10">
            <a:extLst>
              <a:ext uri="{FF2B5EF4-FFF2-40B4-BE49-F238E27FC236}">
                <a16:creationId xmlns:a16="http://schemas.microsoft.com/office/drawing/2014/main" id="{A4D0269D-39E2-42E4-AD56-F65D629C9E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DC4175A4-E4D7-4D1A-93E8-FD679229FC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45E9403-561B-4CEC-B6F7-9BD476FB43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FE00C17-2C9E-48CF-9BC3-61B34FD13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CA37D796-28F7-4A9C-AD5B-7D8CCE81EE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02E25AE7-6B25-4C75-85E5-733E8A4CE0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289122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8E8BA51-FC95-4979-B554-7B13D3FE4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C649B9-F797-ECC5-552D-6D26EE2AF511}"/>
              </a:ext>
            </a:extLst>
          </p:cNvPr>
          <p:cNvSpPr>
            <a:spLocks noGrp="1"/>
          </p:cNvSpPr>
          <p:nvPr>
            <p:ph type="title"/>
          </p:nvPr>
        </p:nvSpPr>
        <p:spPr>
          <a:xfrm>
            <a:off x="7257245" y="5615683"/>
            <a:ext cx="3983314" cy="1207626"/>
          </a:xfrm>
        </p:spPr>
        <p:txBody>
          <a:bodyPr>
            <a:normAutofit/>
          </a:bodyPr>
          <a:lstStyle/>
          <a:p>
            <a:r>
              <a:rPr lang="en-GB" sz="2800" dirty="0">
                <a:solidFill>
                  <a:srgbClr val="FFFF00"/>
                </a:solidFill>
                <a:latin typeface="Arial Black" panose="020B0A04020102020204" pitchFamily="34" charset="0"/>
              </a:rPr>
              <a:t>Introduction to Super Clean</a:t>
            </a:r>
          </a:p>
        </p:txBody>
      </p:sp>
      <p:sp>
        <p:nvSpPr>
          <p:cNvPr id="16" name="Snip Diagonal Corner Rectangle 20">
            <a:extLst>
              <a:ext uri="{FF2B5EF4-FFF2-40B4-BE49-F238E27FC236}">
                <a16:creationId xmlns:a16="http://schemas.microsoft.com/office/drawing/2014/main" id="{6100855A-1E75-49BA-9F71-A825AD8A6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2"/>
            <a:ext cx="6084115" cy="6858000"/>
          </a:xfrm>
          <a:prstGeom prst="snip2DiagRect">
            <a:avLst>
              <a:gd name="adj1" fmla="val 0"/>
              <a:gd name="adj2" fmla="val 0"/>
            </a:avLst>
          </a:pr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A38F1D93-3E69-4EF1-B60F-335C29864B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2157" y="0"/>
            <a:ext cx="1935271" cy="30822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269BC569-E369-4563-9EF3-7CB91D8AB9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50" y="4061862"/>
            <a:ext cx="2401830" cy="278687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F38A0F47-6146-BD7E-02CB-26E7073514D2}"/>
              </a:ext>
            </a:extLst>
          </p:cNvPr>
          <p:cNvPicPr>
            <a:picLocks noChangeAspect="1"/>
          </p:cNvPicPr>
          <p:nvPr/>
        </p:nvPicPr>
        <p:blipFill>
          <a:blip r:embed="rId2"/>
          <a:srcRect l="15694" r="32104" b="-1"/>
          <a:stretch/>
        </p:blipFill>
        <p:spPr>
          <a:xfrm>
            <a:off x="2556346" y="3243069"/>
            <a:ext cx="3361082" cy="3605670"/>
          </a:xfrm>
          <a:prstGeom prst="rect">
            <a:avLst/>
          </a:prstGeom>
        </p:spPr>
      </p:pic>
      <p:pic>
        <p:nvPicPr>
          <p:cNvPr id="8" name="Picture 7">
            <a:extLst>
              <a:ext uri="{FF2B5EF4-FFF2-40B4-BE49-F238E27FC236}">
                <a16:creationId xmlns:a16="http://schemas.microsoft.com/office/drawing/2014/main" id="{2895E5D2-29D4-469C-369D-C6B5DD38B86C}"/>
              </a:ext>
            </a:extLst>
          </p:cNvPr>
          <p:cNvPicPr>
            <a:picLocks noChangeAspect="1"/>
          </p:cNvPicPr>
          <p:nvPr/>
        </p:nvPicPr>
        <p:blipFill>
          <a:blip r:embed="rId3"/>
          <a:srcRect l="20633" r="14744" b="-1"/>
          <a:stretch/>
        </p:blipFill>
        <p:spPr>
          <a:xfrm>
            <a:off x="-499" y="10"/>
            <a:ext cx="3835570" cy="3899748"/>
          </a:xfrm>
          <a:custGeom>
            <a:avLst/>
            <a:gdLst/>
            <a:ahLst/>
            <a:cxnLst/>
            <a:rect l="l" t="t" r="r" b="b"/>
            <a:pathLst>
              <a:path w="4551358" h="3899758">
                <a:moveTo>
                  <a:pt x="0" y="0"/>
                </a:moveTo>
                <a:lnTo>
                  <a:pt x="4551358" y="0"/>
                </a:lnTo>
                <a:lnTo>
                  <a:pt x="4551358" y="3077500"/>
                </a:lnTo>
                <a:lnTo>
                  <a:pt x="2843111" y="3077500"/>
                </a:lnTo>
                <a:lnTo>
                  <a:pt x="2843111" y="3899758"/>
                </a:lnTo>
                <a:lnTo>
                  <a:pt x="0" y="3899758"/>
                </a:lnTo>
                <a:close/>
              </a:path>
            </a:pathLst>
          </a:custGeom>
        </p:spPr>
      </p:pic>
      <p:pic>
        <p:nvPicPr>
          <p:cNvPr id="9" name="Picture 8">
            <a:extLst>
              <a:ext uri="{FF2B5EF4-FFF2-40B4-BE49-F238E27FC236}">
                <a16:creationId xmlns:a16="http://schemas.microsoft.com/office/drawing/2014/main" id="{14A05397-31B1-F267-009D-1564606AD6D9}"/>
              </a:ext>
            </a:extLst>
          </p:cNvPr>
          <p:cNvPicPr>
            <a:picLocks noChangeAspect="1"/>
          </p:cNvPicPr>
          <p:nvPr/>
        </p:nvPicPr>
        <p:blipFill>
          <a:blip r:embed="rId4"/>
          <a:srcRect l="51088" r="14076" b="-1"/>
          <a:stretch/>
        </p:blipFill>
        <p:spPr>
          <a:xfrm>
            <a:off x="3982157" y="10"/>
            <a:ext cx="1935271" cy="3082192"/>
          </a:xfrm>
          <a:prstGeom prst="rect">
            <a:avLst/>
          </a:prstGeom>
        </p:spPr>
      </p:pic>
      <p:pic>
        <p:nvPicPr>
          <p:cNvPr id="6" name="Picture 5">
            <a:extLst>
              <a:ext uri="{FF2B5EF4-FFF2-40B4-BE49-F238E27FC236}">
                <a16:creationId xmlns:a16="http://schemas.microsoft.com/office/drawing/2014/main" id="{C9DA2AAF-47E1-639C-949D-3FC1CBFC9AAE}"/>
              </a:ext>
            </a:extLst>
          </p:cNvPr>
          <p:cNvPicPr>
            <a:picLocks noChangeAspect="1"/>
          </p:cNvPicPr>
          <p:nvPr/>
        </p:nvPicPr>
        <p:blipFill>
          <a:blip r:embed="rId5"/>
          <a:srcRect l="14674" r="27976" b="1"/>
          <a:stretch/>
        </p:blipFill>
        <p:spPr>
          <a:xfrm>
            <a:off x="-6350" y="4061862"/>
            <a:ext cx="2401830" cy="2786877"/>
          </a:xfrm>
          <a:prstGeom prst="rect">
            <a:avLst/>
          </a:prstGeom>
        </p:spPr>
      </p:pic>
      <p:graphicFrame>
        <p:nvGraphicFramePr>
          <p:cNvPr id="11" name="Content Placeholder 10">
            <a:extLst>
              <a:ext uri="{FF2B5EF4-FFF2-40B4-BE49-F238E27FC236}">
                <a16:creationId xmlns:a16="http://schemas.microsoft.com/office/drawing/2014/main" id="{E15849C7-D5DD-0C44-2EE7-1A9FE57F240A}"/>
              </a:ext>
            </a:extLst>
          </p:cNvPr>
          <p:cNvGraphicFramePr>
            <a:graphicFrameLocks noGrp="1"/>
          </p:cNvGraphicFramePr>
          <p:nvPr>
            <p:ph idx="1"/>
            <p:extLst>
              <p:ext uri="{D42A27DB-BD31-4B8C-83A1-F6EECF244321}">
                <p14:modId xmlns:p14="http://schemas.microsoft.com/office/powerpoint/2010/main" val="3423501154"/>
              </p:ext>
            </p:extLst>
          </p:nvPr>
        </p:nvGraphicFramePr>
        <p:xfrm>
          <a:off x="6305802" y="100899"/>
          <a:ext cx="5713828" cy="548009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pSp>
        <p:nvGrpSpPr>
          <p:cNvPr id="22" name="Group 21">
            <a:extLst>
              <a:ext uri="{FF2B5EF4-FFF2-40B4-BE49-F238E27FC236}">
                <a16:creationId xmlns:a16="http://schemas.microsoft.com/office/drawing/2014/main" id="{A8C415EB-3460-4754-9FEA-02108AED7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2292" y="2963333"/>
            <a:ext cx="1896535" cy="2218267"/>
            <a:chOff x="10292292" y="2963333"/>
            <a:chExt cx="1896535" cy="2218267"/>
          </a:xfrm>
        </p:grpSpPr>
        <p:cxnSp>
          <p:nvCxnSpPr>
            <p:cNvPr id="23" name="Straight Connector 22">
              <a:extLst>
                <a:ext uri="{FF2B5EF4-FFF2-40B4-BE49-F238E27FC236}">
                  <a16:creationId xmlns:a16="http://schemas.microsoft.com/office/drawing/2014/main" id="{E84F6811-8EEA-45A0-BF89-5C06734F52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505DEA48-56FF-4C47-AD6B-302A2E7DA58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699485" y="3190344"/>
              <a:ext cx="1489342" cy="1489341"/>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0E262D76-9C36-442D-B023-F1E8AB3B75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92FC0AB4-E8C8-467E-A0BD-EF27798DEF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A3664711-E34F-4F11-8E5C-CAAD69B2FB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266623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8E8BA51-FC95-4979-B554-7B13D3FE4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1770A8-4A6A-1A00-5AEE-0929340A8654}"/>
              </a:ext>
            </a:extLst>
          </p:cNvPr>
          <p:cNvSpPr>
            <a:spLocks noGrp="1"/>
          </p:cNvSpPr>
          <p:nvPr>
            <p:ph type="title"/>
          </p:nvPr>
        </p:nvSpPr>
        <p:spPr>
          <a:xfrm>
            <a:off x="6308978" y="5266266"/>
            <a:ext cx="5748490" cy="1507067"/>
          </a:xfrm>
        </p:spPr>
        <p:txBody>
          <a:bodyPr>
            <a:normAutofit/>
          </a:bodyPr>
          <a:lstStyle/>
          <a:p>
            <a:pPr>
              <a:lnSpc>
                <a:spcPct val="90000"/>
              </a:lnSpc>
            </a:pPr>
            <a:r>
              <a:rPr lang="en-US" sz="2800" dirty="0">
                <a:solidFill>
                  <a:srgbClr val="FFFF00"/>
                </a:solidFill>
                <a:latin typeface="Arial Black" panose="020B0A04020102020204" pitchFamily="34" charset="0"/>
              </a:rPr>
              <a:t>Key Features of the Sustainable Enterprise</a:t>
            </a:r>
            <a:endParaRPr lang="en-GB" sz="2800" dirty="0">
              <a:solidFill>
                <a:srgbClr val="FFFF00"/>
              </a:solidFill>
              <a:latin typeface="Arial Black" panose="020B0A04020102020204" pitchFamily="34" charset="0"/>
            </a:endParaRPr>
          </a:p>
        </p:txBody>
      </p:sp>
      <p:sp>
        <p:nvSpPr>
          <p:cNvPr id="16" name="Snip Diagonal Corner Rectangle 20">
            <a:extLst>
              <a:ext uri="{FF2B5EF4-FFF2-40B4-BE49-F238E27FC236}">
                <a16:creationId xmlns:a16="http://schemas.microsoft.com/office/drawing/2014/main" id="{6100855A-1E75-49BA-9F71-A825AD8A6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2"/>
            <a:ext cx="6084115" cy="6858000"/>
          </a:xfrm>
          <a:prstGeom prst="snip2DiagRect">
            <a:avLst>
              <a:gd name="adj1" fmla="val 0"/>
              <a:gd name="adj2" fmla="val 0"/>
            </a:avLst>
          </a:pr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A38F1D93-3E69-4EF1-B60F-335C29864B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2157" y="0"/>
            <a:ext cx="1935271" cy="30822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269BC569-E369-4563-9EF3-7CB91D8AB9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50" y="4061862"/>
            <a:ext cx="2401830" cy="278687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3C5324F-D121-AA59-195F-94C8DF574186}"/>
              </a:ext>
            </a:extLst>
          </p:cNvPr>
          <p:cNvPicPr>
            <a:picLocks noChangeAspect="1"/>
          </p:cNvPicPr>
          <p:nvPr/>
        </p:nvPicPr>
        <p:blipFill>
          <a:blip r:embed="rId2"/>
          <a:srcRect l="4402" r="2380" b="-1"/>
          <a:stretch/>
        </p:blipFill>
        <p:spPr>
          <a:xfrm>
            <a:off x="2556346" y="3243069"/>
            <a:ext cx="3361082" cy="3605670"/>
          </a:xfrm>
          <a:prstGeom prst="rect">
            <a:avLst/>
          </a:prstGeom>
        </p:spPr>
      </p:pic>
      <p:pic>
        <p:nvPicPr>
          <p:cNvPr id="9" name="Picture 8">
            <a:extLst>
              <a:ext uri="{FF2B5EF4-FFF2-40B4-BE49-F238E27FC236}">
                <a16:creationId xmlns:a16="http://schemas.microsoft.com/office/drawing/2014/main" id="{C8DAB185-5BAD-A3DB-D68D-FCA467B15F61}"/>
              </a:ext>
            </a:extLst>
          </p:cNvPr>
          <p:cNvPicPr>
            <a:picLocks noChangeAspect="1"/>
          </p:cNvPicPr>
          <p:nvPr/>
        </p:nvPicPr>
        <p:blipFill>
          <a:blip r:embed="rId3"/>
          <a:srcRect l="23268" r="16967" b="-1"/>
          <a:stretch/>
        </p:blipFill>
        <p:spPr>
          <a:xfrm>
            <a:off x="-499" y="10"/>
            <a:ext cx="3835570" cy="3899748"/>
          </a:xfrm>
          <a:custGeom>
            <a:avLst/>
            <a:gdLst/>
            <a:ahLst/>
            <a:cxnLst/>
            <a:rect l="l" t="t" r="r" b="b"/>
            <a:pathLst>
              <a:path w="4551358" h="3899758">
                <a:moveTo>
                  <a:pt x="0" y="0"/>
                </a:moveTo>
                <a:lnTo>
                  <a:pt x="4551358" y="0"/>
                </a:lnTo>
                <a:lnTo>
                  <a:pt x="4551358" y="3077500"/>
                </a:lnTo>
                <a:lnTo>
                  <a:pt x="2843111" y="3077500"/>
                </a:lnTo>
                <a:lnTo>
                  <a:pt x="2843111" y="3899758"/>
                </a:lnTo>
                <a:lnTo>
                  <a:pt x="0" y="3899758"/>
                </a:lnTo>
                <a:close/>
              </a:path>
            </a:pathLst>
          </a:custGeom>
        </p:spPr>
      </p:pic>
      <p:pic>
        <p:nvPicPr>
          <p:cNvPr id="7" name="Picture 6">
            <a:extLst>
              <a:ext uri="{FF2B5EF4-FFF2-40B4-BE49-F238E27FC236}">
                <a16:creationId xmlns:a16="http://schemas.microsoft.com/office/drawing/2014/main" id="{CA9FB953-5727-C0D2-FC6D-E0EDF0942B5E}"/>
              </a:ext>
            </a:extLst>
          </p:cNvPr>
          <p:cNvPicPr>
            <a:picLocks noChangeAspect="1"/>
          </p:cNvPicPr>
          <p:nvPr/>
        </p:nvPicPr>
        <p:blipFill>
          <a:blip r:embed="rId4"/>
          <a:srcRect l="24232" r="40160" b="1"/>
          <a:stretch/>
        </p:blipFill>
        <p:spPr>
          <a:xfrm>
            <a:off x="3982157" y="10"/>
            <a:ext cx="1935271" cy="3082192"/>
          </a:xfrm>
          <a:prstGeom prst="rect">
            <a:avLst/>
          </a:prstGeom>
        </p:spPr>
      </p:pic>
      <p:pic>
        <p:nvPicPr>
          <p:cNvPr id="6" name="Picture 5">
            <a:extLst>
              <a:ext uri="{FF2B5EF4-FFF2-40B4-BE49-F238E27FC236}">
                <a16:creationId xmlns:a16="http://schemas.microsoft.com/office/drawing/2014/main" id="{8E924489-3BC9-ACE4-B18C-99AA7F2FFCD9}"/>
              </a:ext>
            </a:extLst>
          </p:cNvPr>
          <p:cNvPicPr>
            <a:picLocks noChangeAspect="1"/>
          </p:cNvPicPr>
          <p:nvPr/>
        </p:nvPicPr>
        <p:blipFill>
          <a:blip r:embed="rId5"/>
          <a:srcRect l="8777" r="5039" b="-1"/>
          <a:stretch/>
        </p:blipFill>
        <p:spPr>
          <a:xfrm>
            <a:off x="-6350" y="4061862"/>
            <a:ext cx="2401830" cy="2786877"/>
          </a:xfrm>
          <a:prstGeom prst="rect">
            <a:avLst/>
          </a:prstGeom>
        </p:spPr>
      </p:pic>
      <p:graphicFrame>
        <p:nvGraphicFramePr>
          <p:cNvPr id="10" name="Content Placeholder 9">
            <a:extLst>
              <a:ext uri="{FF2B5EF4-FFF2-40B4-BE49-F238E27FC236}">
                <a16:creationId xmlns:a16="http://schemas.microsoft.com/office/drawing/2014/main" id="{3F90A599-3A53-4960-73E9-C0332FD8510B}"/>
              </a:ext>
            </a:extLst>
          </p:cNvPr>
          <p:cNvGraphicFramePr>
            <a:graphicFrameLocks noGrp="1"/>
          </p:cNvGraphicFramePr>
          <p:nvPr>
            <p:ph idx="1"/>
            <p:extLst>
              <p:ext uri="{D42A27DB-BD31-4B8C-83A1-F6EECF244321}">
                <p14:modId xmlns:p14="http://schemas.microsoft.com/office/powerpoint/2010/main" val="3173783537"/>
              </p:ext>
            </p:extLst>
          </p:nvPr>
        </p:nvGraphicFramePr>
        <p:xfrm>
          <a:off x="6305802" y="685799"/>
          <a:ext cx="5549867" cy="410691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pSp>
        <p:nvGrpSpPr>
          <p:cNvPr id="22" name="Group 21">
            <a:extLst>
              <a:ext uri="{FF2B5EF4-FFF2-40B4-BE49-F238E27FC236}">
                <a16:creationId xmlns:a16="http://schemas.microsoft.com/office/drawing/2014/main" id="{A8C415EB-3460-4754-9FEA-02108AED7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2292" y="2963333"/>
            <a:ext cx="1896535" cy="2218267"/>
            <a:chOff x="10292292" y="2963333"/>
            <a:chExt cx="1896535" cy="2218267"/>
          </a:xfrm>
        </p:grpSpPr>
        <p:cxnSp>
          <p:nvCxnSpPr>
            <p:cNvPr id="23" name="Straight Connector 22">
              <a:extLst>
                <a:ext uri="{FF2B5EF4-FFF2-40B4-BE49-F238E27FC236}">
                  <a16:creationId xmlns:a16="http://schemas.microsoft.com/office/drawing/2014/main" id="{E84F6811-8EEA-45A0-BF89-5C06734F52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505DEA48-56FF-4C47-AD6B-302A2E7DA58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699485" y="3190344"/>
              <a:ext cx="1489342" cy="1489341"/>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0E262D76-9C36-442D-B023-F1E8AB3B75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92FC0AB4-E8C8-467E-A0BD-EF27798DEF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A3664711-E34F-4F11-8E5C-CAAD69B2FB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8836936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9A12AE9-4A74-4031-A8FD-0ACAE2EB3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30B6D6-1AF5-A5BC-DCCB-C295429B547C}"/>
              </a:ext>
            </a:extLst>
          </p:cNvPr>
          <p:cNvSpPr>
            <a:spLocks noGrp="1"/>
          </p:cNvSpPr>
          <p:nvPr>
            <p:ph type="title"/>
          </p:nvPr>
        </p:nvSpPr>
        <p:spPr>
          <a:xfrm>
            <a:off x="6213252" y="5274734"/>
            <a:ext cx="5764277" cy="1507067"/>
          </a:xfrm>
        </p:spPr>
        <p:txBody>
          <a:bodyPr>
            <a:noAutofit/>
          </a:bodyPr>
          <a:lstStyle/>
          <a:p>
            <a:pPr>
              <a:lnSpc>
                <a:spcPct val="90000"/>
              </a:lnSpc>
            </a:pPr>
            <a:r>
              <a:rPr lang="en-US" sz="2800" dirty="0">
                <a:solidFill>
                  <a:srgbClr val="FFFF00"/>
                </a:solidFill>
                <a:latin typeface="Arial Black" panose="020B0A04020102020204" pitchFamily="34" charset="0"/>
              </a:rPr>
              <a:t>Market Opportunity and Demand for Eco-friendly Products</a:t>
            </a:r>
            <a:endParaRPr lang="en-GB" sz="2800" dirty="0">
              <a:solidFill>
                <a:srgbClr val="FFFF00"/>
              </a:solidFill>
              <a:latin typeface="Arial Black" panose="020B0A04020102020204" pitchFamily="34" charset="0"/>
            </a:endParaRPr>
          </a:p>
        </p:txBody>
      </p:sp>
      <p:sp>
        <p:nvSpPr>
          <p:cNvPr id="15" name="Snip Diagonal Corner Rectangle 20">
            <a:extLst>
              <a:ext uri="{FF2B5EF4-FFF2-40B4-BE49-F238E27FC236}">
                <a16:creationId xmlns:a16="http://schemas.microsoft.com/office/drawing/2014/main" id="{3EC58093-4B2A-4006-A3E5-285C8F323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2"/>
            <a:ext cx="6084115" cy="6858000"/>
          </a:xfrm>
          <a:prstGeom prst="snip2DiagRect">
            <a:avLst>
              <a:gd name="adj1" fmla="val 0"/>
              <a:gd name="adj2" fmla="val 0"/>
            </a:avLst>
          </a:pr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C34E52C-3E36-BA38-F770-091F00D08FED}"/>
              </a:ext>
            </a:extLst>
          </p:cNvPr>
          <p:cNvPicPr>
            <a:picLocks noChangeAspect="1"/>
          </p:cNvPicPr>
          <p:nvPr/>
        </p:nvPicPr>
        <p:blipFill>
          <a:blip r:embed="rId2"/>
          <a:srcRect l="25827" r="30865"/>
          <a:stretch/>
        </p:blipFill>
        <p:spPr>
          <a:xfrm>
            <a:off x="2534145" y="3209544"/>
            <a:ext cx="3397695" cy="3648456"/>
          </a:xfrm>
          <a:prstGeom prst="rect">
            <a:avLst/>
          </a:prstGeom>
        </p:spPr>
      </p:pic>
      <p:pic>
        <p:nvPicPr>
          <p:cNvPr id="8" name="Picture 7">
            <a:extLst>
              <a:ext uri="{FF2B5EF4-FFF2-40B4-BE49-F238E27FC236}">
                <a16:creationId xmlns:a16="http://schemas.microsoft.com/office/drawing/2014/main" id="{D3F08891-2E98-D1FC-3BF5-09E77C6B410A}"/>
              </a:ext>
            </a:extLst>
          </p:cNvPr>
          <p:cNvPicPr>
            <a:picLocks noChangeAspect="1"/>
          </p:cNvPicPr>
          <p:nvPr/>
        </p:nvPicPr>
        <p:blipFill>
          <a:blip r:embed="rId3"/>
          <a:srcRect l="17955" r="23573"/>
          <a:stretch/>
        </p:blipFill>
        <p:spPr>
          <a:xfrm>
            <a:off x="-499" y="10"/>
            <a:ext cx="3835570" cy="3899748"/>
          </a:xfrm>
          <a:custGeom>
            <a:avLst/>
            <a:gdLst/>
            <a:ahLst/>
            <a:cxnLst/>
            <a:rect l="l" t="t" r="r" b="b"/>
            <a:pathLst>
              <a:path w="4551358" h="3899758">
                <a:moveTo>
                  <a:pt x="0" y="0"/>
                </a:moveTo>
                <a:lnTo>
                  <a:pt x="4551358" y="0"/>
                </a:lnTo>
                <a:lnTo>
                  <a:pt x="4551358" y="3077500"/>
                </a:lnTo>
                <a:lnTo>
                  <a:pt x="2843111" y="3077500"/>
                </a:lnTo>
                <a:lnTo>
                  <a:pt x="2843111" y="3899758"/>
                </a:lnTo>
                <a:lnTo>
                  <a:pt x="0" y="3899758"/>
                </a:lnTo>
                <a:close/>
              </a:path>
            </a:pathLst>
          </a:custGeom>
        </p:spPr>
      </p:pic>
      <p:pic>
        <p:nvPicPr>
          <p:cNvPr id="4" name="Picture 3">
            <a:extLst>
              <a:ext uri="{FF2B5EF4-FFF2-40B4-BE49-F238E27FC236}">
                <a16:creationId xmlns:a16="http://schemas.microsoft.com/office/drawing/2014/main" id="{6F199126-3C62-F585-4595-A3AA22703824}"/>
              </a:ext>
            </a:extLst>
          </p:cNvPr>
          <p:cNvPicPr>
            <a:picLocks noChangeAspect="1"/>
          </p:cNvPicPr>
          <p:nvPr/>
        </p:nvPicPr>
        <p:blipFill>
          <a:blip r:embed="rId4"/>
          <a:srcRect l="45956" r="16139" b="1"/>
          <a:stretch/>
        </p:blipFill>
        <p:spPr>
          <a:xfrm>
            <a:off x="3959679" y="-268"/>
            <a:ext cx="1972162" cy="3082474"/>
          </a:xfrm>
          <a:prstGeom prst="rect">
            <a:avLst/>
          </a:prstGeom>
        </p:spPr>
      </p:pic>
      <p:pic>
        <p:nvPicPr>
          <p:cNvPr id="6" name="Picture 5">
            <a:extLst>
              <a:ext uri="{FF2B5EF4-FFF2-40B4-BE49-F238E27FC236}">
                <a16:creationId xmlns:a16="http://schemas.microsoft.com/office/drawing/2014/main" id="{D94AE56A-1341-52F9-93EE-8B421E8434A4}"/>
              </a:ext>
            </a:extLst>
          </p:cNvPr>
          <p:cNvPicPr>
            <a:picLocks noChangeAspect="1"/>
          </p:cNvPicPr>
          <p:nvPr/>
        </p:nvPicPr>
        <p:blipFill>
          <a:blip r:embed="rId5"/>
          <a:srcRect l="14493" r="-1" b="-1"/>
          <a:stretch/>
        </p:blipFill>
        <p:spPr>
          <a:xfrm>
            <a:off x="-6349" y="4041648"/>
            <a:ext cx="2408181" cy="2816352"/>
          </a:xfrm>
          <a:prstGeom prst="rect">
            <a:avLst/>
          </a:prstGeom>
        </p:spPr>
      </p:pic>
      <p:graphicFrame>
        <p:nvGraphicFramePr>
          <p:cNvPr id="9" name="Content Placeholder 8">
            <a:extLst>
              <a:ext uri="{FF2B5EF4-FFF2-40B4-BE49-F238E27FC236}">
                <a16:creationId xmlns:a16="http://schemas.microsoft.com/office/drawing/2014/main" id="{3A361EF2-C173-1EF1-8C27-91123A7306F7}"/>
              </a:ext>
            </a:extLst>
          </p:cNvPr>
          <p:cNvGraphicFramePr>
            <a:graphicFrameLocks noGrp="1"/>
          </p:cNvGraphicFramePr>
          <p:nvPr>
            <p:ph idx="1"/>
            <p:extLst>
              <p:ext uri="{D42A27DB-BD31-4B8C-83A1-F6EECF244321}">
                <p14:modId xmlns:p14="http://schemas.microsoft.com/office/powerpoint/2010/main" val="2422030393"/>
              </p:ext>
            </p:extLst>
          </p:nvPr>
        </p:nvGraphicFramePr>
        <p:xfrm>
          <a:off x="6305803" y="685800"/>
          <a:ext cx="4609848" cy="361526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pSp>
        <p:nvGrpSpPr>
          <p:cNvPr id="17" name="Group 16">
            <a:extLst>
              <a:ext uri="{FF2B5EF4-FFF2-40B4-BE49-F238E27FC236}">
                <a16:creationId xmlns:a16="http://schemas.microsoft.com/office/drawing/2014/main" id="{7D2809DB-3343-447B-9D09-18C7E64ACE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2292" y="2963333"/>
            <a:ext cx="1896535" cy="2218267"/>
            <a:chOff x="10292292" y="2963333"/>
            <a:chExt cx="1896535" cy="2218267"/>
          </a:xfrm>
        </p:grpSpPr>
        <p:cxnSp>
          <p:nvCxnSpPr>
            <p:cNvPr id="18" name="Straight Connector 17">
              <a:extLst>
                <a:ext uri="{FF2B5EF4-FFF2-40B4-BE49-F238E27FC236}">
                  <a16:creationId xmlns:a16="http://schemas.microsoft.com/office/drawing/2014/main" id="{3C71C384-8855-4006-8053-EC63136881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E609716B-9A78-4DD5-B3DE-89DDB7CD02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699485" y="3190344"/>
              <a:ext cx="1489342" cy="1489341"/>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277954BC-FAE2-4AE4-BF60-1A0C006A78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A4EAA304-39C1-4301-ACCF-A1D36231FB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49A70895-9205-4D3F-BFB9-E50B38104C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805921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9A12AE9-4A74-4031-A8FD-0ACAE2EB3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EAD31B-F5F4-6AE5-1330-898C8D037F47}"/>
              </a:ext>
            </a:extLst>
          </p:cNvPr>
          <p:cNvSpPr>
            <a:spLocks noGrp="1"/>
          </p:cNvSpPr>
          <p:nvPr>
            <p:ph type="title"/>
          </p:nvPr>
        </p:nvSpPr>
        <p:spPr>
          <a:xfrm>
            <a:off x="6213252" y="5715808"/>
            <a:ext cx="5726440" cy="990600"/>
          </a:xfrm>
        </p:spPr>
        <p:txBody>
          <a:bodyPr>
            <a:normAutofit/>
          </a:bodyPr>
          <a:lstStyle/>
          <a:p>
            <a:pPr>
              <a:lnSpc>
                <a:spcPct val="90000"/>
              </a:lnSpc>
            </a:pPr>
            <a:r>
              <a:rPr lang="en-US" sz="2800" dirty="0">
                <a:solidFill>
                  <a:srgbClr val="FFFF00"/>
                </a:solidFill>
                <a:latin typeface="Arial Black" panose="020B0A04020102020204" pitchFamily="34" charset="0"/>
              </a:rPr>
              <a:t>Why Super Clean Will Be Successful</a:t>
            </a:r>
            <a:endParaRPr lang="en-GB" sz="2800" dirty="0">
              <a:solidFill>
                <a:srgbClr val="FFFF00"/>
              </a:solidFill>
              <a:latin typeface="Arial Black" panose="020B0A04020102020204" pitchFamily="34" charset="0"/>
            </a:endParaRPr>
          </a:p>
        </p:txBody>
      </p:sp>
      <p:sp>
        <p:nvSpPr>
          <p:cNvPr id="15" name="Snip Diagonal Corner Rectangle 20">
            <a:extLst>
              <a:ext uri="{FF2B5EF4-FFF2-40B4-BE49-F238E27FC236}">
                <a16:creationId xmlns:a16="http://schemas.microsoft.com/office/drawing/2014/main" id="{3EC58093-4B2A-4006-A3E5-285C8F323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2"/>
            <a:ext cx="6084115" cy="6858000"/>
          </a:xfrm>
          <a:prstGeom prst="snip2DiagRect">
            <a:avLst>
              <a:gd name="adj1" fmla="val 0"/>
              <a:gd name="adj2" fmla="val 0"/>
            </a:avLst>
          </a:pr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79EA6E5-D726-3332-9F75-DA7372480280}"/>
              </a:ext>
            </a:extLst>
          </p:cNvPr>
          <p:cNvPicPr>
            <a:picLocks noChangeAspect="1"/>
          </p:cNvPicPr>
          <p:nvPr/>
        </p:nvPicPr>
        <p:blipFill>
          <a:blip r:embed="rId2"/>
          <a:srcRect l="24256" r="25529" b="1"/>
          <a:stretch/>
        </p:blipFill>
        <p:spPr>
          <a:xfrm>
            <a:off x="2534145" y="3209544"/>
            <a:ext cx="3397695" cy="3648456"/>
          </a:xfrm>
          <a:prstGeom prst="rect">
            <a:avLst/>
          </a:prstGeom>
        </p:spPr>
      </p:pic>
      <p:pic>
        <p:nvPicPr>
          <p:cNvPr id="6" name="Picture 5">
            <a:extLst>
              <a:ext uri="{FF2B5EF4-FFF2-40B4-BE49-F238E27FC236}">
                <a16:creationId xmlns:a16="http://schemas.microsoft.com/office/drawing/2014/main" id="{4CC8CB32-6E30-CE2F-EF9C-D50B89D9DBB7}"/>
              </a:ext>
            </a:extLst>
          </p:cNvPr>
          <p:cNvPicPr>
            <a:picLocks noChangeAspect="1"/>
          </p:cNvPicPr>
          <p:nvPr/>
        </p:nvPicPr>
        <p:blipFill>
          <a:blip r:embed="rId3"/>
          <a:srcRect t="4827" r="-2" b="27513"/>
          <a:stretch/>
        </p:blipFill>
        <p:spPr>
          <a:xfrm>
            <a:off x="-499" y="10"/>
            <a:ext cx="3835570" cy="3899748"/>
          </a:xfrm>
          <a:custGeom>
            <a:avLst/>
            <a:gdLst/>
            <a:ahLst/>
            <a:cxnLst/>
            <a:rect l="l" t="t" r="r" b="b"/>
            <a:pathLst>
              <a:path w="4551358" h="3899758">
                <a:moveTo>
                  <a:pt x="0" y="0"/>
                </a:moveTo>
                <a:lnTo>
                  <a:pt x="4551358" y="0"/>
                </a:lnTo>
                <a:lnTo>
                  <a:pt x="4551358" y="3077500"/>
                </a:lnTo>
                <a:lnTo>
                  <a:pt x="2843111" y="3077500"/>
                </a:lnTo>
                <a:lnTo>
                  <a:pt x="2843111" y="3899758"/>
                </a:lnTo>
                <a:lnTo>
                  <a:pt x="0" y="3899758"/>
                </a:lnTo>
                <a:close/>
              </a:path>
            </a:pathLst>
          </a:custGeom>
        </p:spPr>
      </p:pic>
      <p:pic>
        <p:nvPicPr>
          <p:cNvPr id="5" name="Picture 4">
            <a:extLst>
              <a:ext uri="{FF2B5EF4-FFF2-40B4-BE49-F238E27FC236}">
                <a16:creationId xmlns:a16="http://schemas.microsoft.com/office/drawing/2014/main" id="{33DD7819-6DE8-1E3F-E06B-8AEC23D8115E}"/>
              </a:ext>
            </a:extLst>
          </p:cNvPr>
          <p:cNvPicPr>
            <a:picLocks noChangeAspect="1"/>
          </p:cNvPicPr>
          <p:nvPr/>
        </p:nvPicPr>
        <p:blipFill>
          <a:blip r:embed="rId4"/>
          <a:srcRect l="24345" r="33079" b="-1"/>
          <a:stretch/>
        </p:blipFill>
        <p:spPr>
          <a:xfrm>
            <a:off x="3959679" y="-268"/>
            <a:ext cx="1972162" cy="3082474"/>
          </a:xfrm>
          <a:prstGeom prst="rect">
            <a:avLst/>
          </a:prstGeom>
        </p:spPr>
      </p:pic>
      <p:pic>
        <p:nvPicPr>
          <p:cNvPr id="8" name="Picture 7">
            <a:extLst>
              <a:ext uri="{FF2B5EF4-FFF2-40B4-BE49-F238E27FC236}">
                <a16:creationId xmlns:a16="http://schemas.microsoft.com/office/drawing/2014/main" id="{7240F745-EFA0-F1C8-D1F2-2CCE8A7EEFC2}"/>
              </a:ext>
            </a:extLst>
          </p:cNvPr>
          <p:cNvPicPr>
            <a:picLocks noChangeAspect="1"/>
          </p:cNvPicPr>
          <p:nvPr/>
        </p:nvPicPr>
        <p:blipFill>
          <a:blip r:embed="rId5"/>
          <a:srcRect l="23201" r="32258" b="1"/>
          <a:stretch/>
        </p:blipFill>
        <p:spPr>
          <a:xfrm>
            <a:off x="-6349" y="4041648"/>
            <a:ext cx="2408181" cy="2816352"/>
          </a:xfrm>
          <a:prstGeom prst="rect">
            <a:avLst/>
          </a:prstGeom>
        </p:spPr>
      </p:pic>
      <p:graphicFrame>
        <p:nvGraphicFramePr>
          <p:cNvPr id="10" name="Content Placeholder 9">
            <a:extLst>
              <a:ext uri="{FF2B5EF4-FFF2-40B4-BE49-F238E27FC236}">
                <a16:creationId xmlns:a16="http://schemas.microsoft.com/office/drawing/2014/main" id="{D623C706-1CD2-571F-625A-448A8D9E9C27}"/>
              </a:ext>
            </a:extLst>
          </p:cNvPr>
          <p:cNvGraphicFramePr>
            <a:graphicFrameLocks noGrp="1"/>
          </p:cNvGraphicFramePr>
          <p:nvPr>
            <p:ph idx="1"/>
            <p:extLst>
              <p:ext uri="{D42A27DB-BD31-4B8C-83A1-F6EECF244321}">
                <p14:modId xmlns:p14="http://schemas.microsoft.com/office/powerpoint/2010/main" val="4069472046"/>
              </p:ext>
            </p:extLst>
          </p:nvPr>
        </p:nvGraphicFramePr>
        <p:xfrm>
          <a:off x="6305803" y="685800"/>
          <a:ext cx="5303924" cy="459249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pSp>
        <p:nvGrpSpPr>
          <p:cNvPr id="17" name="Group 16">
            <a:extLst>
              <a:ext uri="{FF2B5EF4-FFF2-40B4-BE49-F238E27FC236}">
                <a16:creationId xmlns:a16="http://schemas.microsoft.com/office/drawing/2014/main" id="{7D2809DB-3343-447B-9D09-18C7E64ACE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2292" y="2963333"/>
            <a:ext cx="1896535" cy="2218267"/>
            <a:chOff x="10292292" y="2963333"/>
            <a:chExt cx="1896535" cy="2218267"/>
          </a:xfrm>
        </p:grpSpPr>
        <p:cxnSp>
          <p:nvCxnSpPr>
            <p:cNvPr id="18" name="Straight Connector 17">
              <a:extLst>
                <a:ext uri="{FF2B5EF4-FFF2-40B4-BE49-F238E27FC236}">
                  <a16:creationId xmlns:a16="http://schemas.microsoft.com/office/drawing/2014/main" id="{3C71C384-8855-4006-8053-EC63136881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E609716B-9A78-4DD5-B3DE-89DDB7CD02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699485" y="3190344"/>
              <a:ext cx="1489342" cy="1489341"/>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277954BC-FAE2-4AE4-BF60-1A0C006A78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A4EAA304-39C1-4301-ACCF-A1D36231FB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49A70895-9205-4D3F-BFB9-E50B38104C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5378110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3479CE03-DE92-4D5B-B0AE-3486508D2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5B0225-FC67-1FCC-B721-DF28C08CC149}"/>
              </a:ext>
            </a:extLst>
          </p:cNvPr>
          <p:cNvSpPr>
            <a:spLocks noGrp="1"/>
          </p:cNvSpPr>
          <p:nvPr>
            <p:ph type="title"/>
          </p:nvPr>
        </p:nvSpPr>
        <p:spPr>
          <a:xfrm>
            <a:off x="6860749" y="5860571"/>
            <a:ext cx="3983314" cy="766553"/>
          </a:xfrm>
        </p:spPr>
        <p:txBody>
          <a:bodyPr>
            <a:normAutofit/>
          </a:bodyPr>
          <a:lstStyle/>
          <a:p>
            <a:r>
              <a:rPr lang="en-US" sz="2800" dirty="0">
                <a:solidFill>
                  <a:srgbClr val="FFFF00"/>
                </a:solidFill>
                <a:latin typeface="Arial Black" panose="020B0A04020102020204" pitchFamily="34" charset="0"/>
              </a:rPr>
              <a:t>Conclusion </a:t>
            </a:r>
            <a:endParaRPr lang="en-GB" sz="2800" dirty="0">
              <a:solidFill>
                <a:srgbClr val="FFFF00"/>
              </a:solidFill>
              <a:latin typeface="Arial Black" panose="020B0A04020102020204" pitchFamily="34" charset="0"/>
            </a:endParaRPr>
          </a:p>
        </p:txBody>
      </p:sp>
      <p:sp>
        <p:nvSpPr>
          <p:cNvPr id="32" name="Snip Diagonal Corner Rectangle 20">
            <a:extLst>
              <a:ext uri="{FF2B5EF4-FFF2-40B4-BE49-F238E27FC236}">
                <a16:creationId xmlns:a16="http://schemas.microsoft.com/office/drawing/2014/main" id="{25684ED9-D0E9-4690-9FB1-BE157D163F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2"/>
            <a:ext cx="6096001" cy="6858000"/>
          </a:xfrm>
          <a:prstGeom prst="snip2DiagRect">
            <a:avLst>
              <a:gd name="adj1" fmla="val 0"/>
              <a:gd name="adj2" fmla="val 0"/>
            </a:avLst>
          </a:pr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32C382F-27DA-40C1-259D-3DA45248F34F}"/>
              </a:ext>
            </a:extLst>
          </p:cNvPr>
          <p:cNvPicPr>
            <a:picLocks noChangeAspect="1"/>
          </p:cNvPicPr>
          <p:nvPr/>
        </p:nvPicPr>
        <p:blipFill>
          <a:blip r:embed="rId2"/>
          <a:srcRect l="17286" r="28153"/>
          <a:stretch/>
        </p:blipFill>
        <p:spPr>
          <a:xfrm>
            <a:off x="1" y="-4"/>
            <a:ext cx="3741788" cy="3429004"/>
          </a:xfrm>
          <a:prstGeom prst="rect">
            <a:avLst/>
          </a:prstGeom>
        </p:spPr>
      </p:pic>
      <p:pic>
        <p:nvPicPr>
          <p:cNvPr id="5" name="Picture 4">
            <a:extLst>
              <a:ext uri="{FF2B5EF4-FFF2-40B4-BE49-F238E27FC236}">
                <a16:creationId xmlns:a16="http://schemas.microsoft.com/office/drawing/2014/main" id="{2088A062-523E-D8F6-6D31-67BCD8F7D82D}"/>
              </a:ext>
            </a:extLst>
          </p:cNvPr>
          <p:cNvPicPr>
            <a:picLocks noChangeAspect="1"/>
          </p:cNvPicPr>
          <p:nvPr/>
        </p:nvPicPr>
        <p:blipFill>
          <a:blip r:embed="rId3"/>
          <a:srcRect l="21921" r="16853" b="1"/>
          <a:stretch/>
        </p:blipFill>
        <p:spPr>
          <a:xfrm>
            <a:off x="2351217" y="3429001"/>
            <a:ext cx="3749040" cy="3429000"/>
          </a:xfrm>
          <a:prstGeom prst="rect">
            <a:avLst/>
          </a:prstGeom>
        </p:spPr>
      </p:pic>
      <p:pic>
        <p:nvPicPr>
          <p:cNvPr id="4" name="Picture 3">
            <a:extLst>
              <a:ext uri="{FF2B5EF4-FFF2-40B4-BE49-F238E27FC236}">
                <a16:creationId xmlns:a16="http://schemas.microsoft.com/office/drawing/2014/main" id="{C0DB0A3D-F240-8EF9-497F-91B0C5B53838}"/>
              </a:ext>
            </a:extLst>
          </p:cNvPr>
          <p:cNvPicPr>
            <a:picLocks noChangeAspect="1"/>
          </p:cNvPicPr>
          <p:nvPr/>
        </p:nvPicPr>
        <p:blipFill>
          <a:blip r:embed="rId4"/>
          <a:srcRect l="1990" r="7788" b="2"/>
          <a:stretch/>
        </p:blipFill>
        <p:spPr>
          <a:xfrm>
            <a:off x="11784" y="3407681"/>
            <a:ext cx="2343786" cy="3450317"/>
          </a:xfrm>
          <a:prstGeom prst="rect">
            <a:avLst/>
          </a:prstGeom>
        </p:spPr>
      </p:pic>
      <p:cxnSp>
        <p:nvCxnSpPr>
          <p:cNvPr id="33" name="Straight Connector 32">
            <a:extLst>
              <a:ext uri="{FF2B5EF4-FFF2-40B4-BE49-F238E27FC236}">
                <a16:creationId xmlns:a16="http://schemas.microsoft.com/office/drawing/2014/main" id="{A15F6AAC-747C-406A-9B5B-CF3347ED80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55570" y="3429000"/>
            <a:ext cx="0" cy="3429000"/>
          </a:xfrm>
          <a:prstGeom prst="line">
            <a:avLst/>
          </a:prstGeom>
          <a:ln w="28575" cap="sq">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27F18418-9C3C-ACEA-E54B-E4E608986EA5}"/>
              </a:ext>
            </a:extLst>
          </p:cNvPr>
          <p:cNvPicPr>
            <a:picLocks noChangeAspect="1"/>
          </p:cNvPicPr>
          <p:nvPr/>
        </p:nvPicPr>
        <p:blipFill>
          <a:blip r:embed="rId5"/>
          <a:srcRect l="49289" r="15220" b="1"/>
          <a:stretch/>
        </p:blipFill>
        <p:spPr>
          <a:xfrm>
            <a:off x="3756471" y="1"/>
            <a:ext cx="2343786" cy="3439886"/>
          </a:xfrm>
          <a:prstGeom prst="rect">
            <a:avLst/>
          </a:prstGeom>
        </p:spPr>
      </p:pic>
      <p:cxnSp>
        <p:nvCxnSpPr>
          <p:cNvPr id="34" name="Straight Connector 33">
            <a:extLst>
              <a:ext uri="{FF2B5EF4-FFF2-40B4-BE49-F238E27FC236}">
                <a16:creationId xmlns:a16="http://schemas.microsoft.com/office/drawing/2014/main" id="{53FFDB2E-C218-4D35-84B0-28D9167436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3040380" y="388620"/>
            <a:ext cx="0" cy="6080760"/>
          </a:xfrm>
          <a:prstGeom prst="line">
            <a:avLst/>
          </a:prstGeom>
          <a:ln w="28575" cap="sq">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763BBBE-1EF1-4EF2-99A8-4FAC9EEDD9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46045" y="0"/>
            <a:ext cx="0" cy="3429000"/>
          </a:xfrm>
          <a:prstGeom prst="line">
            <a:avLst/>
          </a:prstGeom>
          <a:ln w="28575" cap="sq">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5A2E621A-8ED7-4491-8DA9-23DCE22C5B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88011" y="0"/>
            <a:ext cx="0" cy="6858000"/>
          </a:xfrm>
          <a:prstGeom prst="line">
            <a:avLst/>
          </a:prstGeom>
          <a:ln w="28575" cap="sq">
            <a:solidFill>
              <a:srgbClr val="FFFFFF"/>
            </a:solidFill>
            <a:miter lim="800000"/>
          </a:ln>
        </p:spPr>
        <p:style>
          <a:lnRef idx="1">
            <a:schemeClr val="accent1"/>
          </a:lnRef>
          <a:fillRef idx="0">
            <a:schemeClr val="accent1"/>
          </a:fillRef>
          <a:effectRef idx="0">
            <a:schemeClr val="accent1"/>
          </a:effectRef>
          <a:fontRef idx="minor">
            <a:schemeClr val="tx1"/>
          </a:fontRef>
        </p:style>
      </p:cxnSp>
      <p:graphicFrame>
        <p:nvGraphicFramePr>
          <p:cNvPr id="8" name="Content Placeholder 7">
            <a:extLst>
              <a:ext uri="{FF2B5EF4-FFF2-40B4-BE49-F238E27FC236}">
                <a16:creationId xmlns:a16="http://schemas.microsoft.com/office/drawing/2014/main" id="{9F923E8E-F791-E162-86C1-6B89F3CC5422}"/>
              </a:ext>
            </a:extLst>
          </p:cNvPr>
          <p:cNvGraphicFramePr>
            <a:graphicFrameLocks noGrp="1"/>
          </p:cNvGraphicFramePr>
          <p:nvPr>
            <p:ph idx="1"/>
            <p:extLst>
              <p:ext uri="{D42A27DB-BD31-4B8C-83A1-F6EECF244321}">
                <p14:modId xmlns:p14="http://schemas.microsoft.com/office/powerpoint/2010/main" val="3484087417"/>
              </p:ext>
            </p:extLst>
          </p:nvPr>
        </p:nvGraphicFramePr>
        <p:xfrm>
          <a:off x="6305803" y="685800"/>
          <a:ext cx="4609848" cy="361526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pSp>
        <p:nvGrpSpPr>
          <p:cNvPr id="37" name="Group 36">
            <a:extLst>
              <a:ext uri="{FF2B5EF4-FFF2-40B4-BE49-F238E27FC236}">
                <a16:creationId xmlns:a16="http://schemas.microsoft.com/office/drawing/2014/main" id="{FE7A6596-CCE1-4DC7-89CE-A8EAFE941B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2292" y="2963333"/>
            <a:ext cx="1896535" cy="2218267"/>
            <a:chOff x="10292292" y="2963333"/>
            <a:chExt cx="1896535" cy="2218267"/>
          </a:xfrm>
        </p:grpSpPr>
        <p:cxnSp>
          <p:nvCxnSpPr>
            <p:cNvPr id="25" name="Straight Connector 24">
              <a:extLst>
                <a:ext uri="{FF2B5EF4-FFF2-40B4-BE49-F238E27FC236}">
                  <a16:creationId xmlns:a16="http://schemas.microsoft.com/office/drawing/2014/main" id="{6B823F2A-F383-49C6-A5CE-75E3B0478F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80AD13E1-41C1-4B9C-8604-44904733DD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699485" y="3190344"/>
              <a:ext cx="1489342" cy="1489341"/>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3E63409C-E402-4602-81C5-871BB97EC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84E540C2-9ADF-4205-8D6A-C2A59D461F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C3992D6C-706B-4AC6-9EC1-ABF0111944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4081622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58677-B566-9298-3639-246151EB29EF}"/>
              </a:ext>
            </a:extLst>
          </p:cNvPr>
          <p:cNvSpPr>
            <a:spLocks noGrp="1"/>
          </p:cNvSpPr>
          <p:nvPr>
            <p:ph type="title"/>
          </p:nvPr>
        </p:nvSpPr>
        <p:spPr>
          <a:xfrm>
            <a:off x="595925" y="6110715"/>
            <a:ext cx="8534400" cy="545836"/>
          </a:xfrm>
        </p:spPr>
        <p:txBody>
          <a:bodyPr>
            <a:normAutofit/>
          </a:bodyPr>
          <a:lstStyle/>
          <a:p>
            <a:r>
              <a:rPr lang="en-US" sz="2800" dirty="0">
                <a:solidFill>
                  <a:srgbClr val="FFFF00"/>
                </a:solidFill>
                <a:latin typeface="Arial Black" panose="020B0A04020102020204" pitchFamily="34" charset="0"/>
              </a:rPr>
              <a:t>References list </a:t>
            </a:r>
            <a:endParaRPr lang="en-GB" sz="2800" dirty="0">
              <a:solidFill>
                <a:srgbClr val="FFFF00"/>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508CA03A-0EEE-9E26-D364-CE1EB54ECCB2}"/>
              </a:ext>
            </a:extLst>
          </p:cNvPr>
          <p:cNvSpPr>
            <a:spLocks noGrp="1"/>
          </p:cNvSpPr>
          <p:nvPr>
            <p:ph idx="1"/>
          </p:nvPr>
        </p:nvSpPr>
        <p:spPr>
          <a:xfrm>
            <a:off x="244903" y="845032"/>
            <a:ext cx="11351172" cy="4937760"/>
          </a:xfrm>
        </p:spPr>
        <p:txBody>
          <a:bodyPr>
            <a:normAutofit fontScale="55000" lnSpcReduction="20000"/>
          </a:bodyPr>
          <a:lstStyle/>
          <a:p>
            <a:r>
              <a:rPr lang="en-US" sz="2200" dirty="0" err="1">
                <a:latin typeface="Arial" panose="020B0604020202020204" pitchFamily="34" charset="0"/>
                <a:cs typeface="Arial" panose="020B0604020202020204" pitchFamily="34" charset="0"/>
              </a:rPr>
              <a:t>Bocken</a:t>
            </a:r>
            <a:r>
              <a:rPr lang="en-US" sz="2200" dirty="0">
                <a:latin typeface="Arial" panose="020B0604020202020204" pitchFamily="34" charset="0"/>
                <a:cs typeface="Arial" panose="020B0604020202020204" pitchFamily="34" charset="0"/>
              </a:rPr>
              <a:t>, N. M. P., Short, S. W., Rana, P., &amp; Evans, S. (2014). A literature and practice review to develop sustainable business model archetypes. </a:t>
            </a:r>
            <a:r>
              <a:rPr lang="en-US" sz="2200" i="1" dirty="0">
                <a:latin typeface="Arial" panose="020B0604020202020204" pitchFamily="34" charset="0"/>
                <a:cs typeface="Arial" panose="020B0604020202020204" pitchFamily="34" charset="0"/>
              </a:rPr>
              <a:t>Journal of Cleaner Production, 65</a:t>
            </a:r>
            <a:r>
              <a:rPr lang="en-US" sz="2200" dirty="0">
                <a:latin typeface="Arial" panose="020B0604020202020204" pitchFamily="34" charset="0"/>
                <a:cs typeface="Arial" panose="020B0604020202020204" pitchFamily="34" charset="0"/>
              </a:rPr>
              <a:t>, 42-56. </a:t>
            </a:r>
            <a:r>
              <a:rPr lang="en-US" sz="2200" dirty="0">
                <a:solidFill>
                  <a:srgbClr val="FFFF00"/>
                </a:solidFill>
                <a:latin typeface="Arial" panose="020B0604020202020204" pitchFamily="34" charset="0"/>
                <a:cs typeface="Arial" panose="020B0604020202020204" pitchFamily="34" charset="0"/>
              </a:rPr>
              <a:t> </a:t>
            </a:r>
          </a:p>
          <a:p>
            <a:r>
              <a:rPr lang="en-US" sz="2200" dirty="0">
                <a:latin typeface="Arial" panose="020B0604020202020204" pitchFamily="34" charset="0"/>
                <a:cs typeface="Arial" panose="020B0604020202020204" pitchFamily="34" charset="0"/>
              </a:rPr>
              <a:t>Cohen, B., &amp; Smith, B. (2008). Toward a sustainable conceptualization of dependent variables in entrepreneurship research. </a:t>
            </a:r>
            <a:r>
              <a:rPr lang="en-US" sz="2200" i="1" dirty="0">
                <a:latin typeface="Arial" panose="020B0604020202020204" pitchFamily="34" charset="0"/>
                <a:cs typeface="Arial" panose="020B0604020202020204" pitchFamily="34" charset="0"/>
              </a:rPr>
              <a:t>Business Strategy and the Environment, 17</a:t>
            </a:r>
            <a:r>
              <a:rPr lang="en-US" sz="2200" dirty="0">
                <a:latin typeface="Arial" panose="020B0604020202020204" pitchFamily="34" charset="0"/>
                <a:cs typeface="Arial" panose="020B0604020202020204" pitchFamily="34" charset="0"/>
              </a:rPr>
              <a:t>(2), 107–119. </a:t>
            </a:r>
            <a:endParaRPr lang="en-US" sz="2200" dirty="0">
              <a:solidFill>
                <a:srgbClr val="FFFF00"/>
              </a:solidFill>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Cohen, B., &amp; Winn, M. I. (2007). Market imperfections, opportunity, and sustainable entrepreneurship. Journal of Business Venturing, 22(1), 29–49. Cooper, T. (2010). The significance of product longevity. In T. Cooper (Ed.), Longer lasting products (pp. 1–20). Farnham, UK: Gower.</a:t>
            </a:r>
          </a:p>
          <a:p>
            <a:r>
              <a:rPr lang="en-US" sz="2200" dirty="0" err="1">
                <a:latin typeface="Arial" panose="020B0604020202020204" pitchFamily="34" charset="0"/>
                <a:cs typeface="Arial" panose="020B0604020202020204" pitchFamily="34" charset="0"/>
              </a:rPr>
              <a:t>Cosh</a:t>
            </a:r>
            <a:r>
              <a:rPr lang="en-US" sz="2200" dirty="0">
                <a:latin typeface="Arial" panose="020B0604020202020204" pitchFamily="34" charset="0"/>
                <a:cs typeface="Arial" panose="020B0604020202020204" pitchFamily="34" charset="0"/>
              </a:rPr>
              <a:t>, A., Cumming, D., &amp; Hughes, A. (2009). Outside entrepreneurial capital. The Economic Journal, 119(540), </a:t>
            </a:r>
          </a:p>
          <a:p>
            <a:r>
              <a:rPr lang="en-US" sz="2200" dirty="0">
                <a:latin typeface="Arial" panose="020B0604020202020204" pitchFamily="34" charset="0"/>
                <a:cs typeface="Arial" panose="020B0604020202020204" pitchFamily="34" charset="0"/>
              </a:rPr>
              <a:t>Elkington, J. (1999). </a:t>
            </a:r>
            <a:r>
              <a:rPr lang="en-US" sz="2200" i="1" dirty="0">
                <a:latin typeface="Arial" panose="020B0604020202020204" pitchFamily="34" charset="0"/>
                <a:cs typeface="Arial" panose="020B0604020202020204" pitchFamily="34" charset="0"/>
              </a:rPr>
              <a:t>Cannibals with forks: The triple bottom line of 21st-century business. </a:t>
            </a:r>
            <a:r>
              <a:rPr lang="en-US" sz="2200" dirty="0">
                <a:latin typeface="Arial" panose="020B0604020202020204" pitchFamily="34" charset="0"/>
                <a:cs typeface="Arial" panose="020B0604020202020204" pitchFamily="34" charset="0"/>
              </a:rPr>
              <a:t>Capstone Publishing.</a:t>
            </a:r>
          </a:p>
          <a:p>
            <a:r>
              <a:rPr lang="en-US" sz="2200" dirty="0">
                <a:latin typeface="Arial" panose="020B0604020202020204" pitchFamily="34" charset="0"/>
                <a:cs typeface="Arial" panose="020B0604020202020204" pitchFamily="34" charset="0"/>
              </a:rPr>
              <a:t>Hahn, T., </a:t>
            </a:r>
            <a:r>
              <a:rPr lang="en-US" sz="2200" dirty="0" err="1">
                <a:latin typeface="Arial" panose="020B0604020202020204" pitchFamily="34" charset="0"/>
                <a:cs typeface="Arial" panose="020B0604020202020204" pitchFamily="34" charset="0"/>
              </a:rPr>
              <a:t>Pinkse</a:t>
            </a:r>
            <a:r>
              <a:rPr lang="en-US" sz="2200" dirty="0">
                <a:latin typeface="Arial" panose="020B0604020202020204" pitchFamily="34" charset="0"/>
                <a:cs typeface="Arial" panose="020B0604020202020204" pitchFamily="34" charset="0"/>
              </a:rPr>
              <a:t>, J., Preuss, L., &amp; Figge, F. (2014). Tensions in corporate sustainability: Towards an integrative framework. </a:t>
            </a:r>
            <a:r>
              <a:rPr lang="en-US" sz="2200" i="1" dirty="0">
                <a:latin typeface="Arial" panose="020B0604020202020204" pitchFamily="34" charset="0"/>
                <a:cs typeface="Arial" panose="020B0604020202020204" pitchFamily="34" charset="0"/>
              </a:rPr>
              <a:t>Journal of Business Ethics, 12</a:t>
            </a:r>
            <a:r>
              <a:rPr lang="en-US" sz="2200" dirty="0">
                <a:latin typeface="Arial" panose="020B0604020202020204" pitchFamily="34" charset="0"/>
                <a:cs typeface="Arial" panose="020B0604020202020204" pitchFamily="34" charset="0"/>
              </a:rPr>
              <a:t>7(2), 297-316. </a:t>
            </a:r>
            <a:r>
              <a:rPr lang="en-US" sz="2200" dirty="0">
                <a:solidFill>
                  <a:srgbClr val="FFFF0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https://doi.org/10.1007/s10551-014-2053-y</a:t>
            </a:r>
            <a:r>
              <a:rPr lang="en-US" sz="2200" dirty="0">
                <a:solidFill>
                  <a:srgbClr val="FFFF00"/>
                </a:solidFill>
                <a:latin typeface="Arial" panose="020B0604020202020204" pitchFamily="34" charset="0"/>
                <a:cs typeface="Arial" panose="020B0604020202020204" pitchFamily="34" charset="0"/>
              </a:rPr>
              <a:t> </a:t>
            </a:r>
          </a:p>
          <a:p>
            <a:r>
              <a:rPr lang="en-US" sz="2200" dirty="0">
                <a:latin typeface="Arial" panose="020B0604020202020204" pitchFamily="34" charset="0"/>
                <a:cs typeface="Arial" panose="020B0604020202020204" pitchFamily="34" charset="0"/>
              </a:rPr>
              <a:t>Johnson, M. P. (2018). A commentary on sustainable business: A comprehensive approach to corporate sustainability. </a:t>
            </a:r>
            <a:r>
              <a:rPr lang="en-US" sz="2200" i="1" dirty="0">
                <a:latin typeface="Arial" panose="020B0604020202020204" pitchFamily="34" charset="0"/>
                <a:cs typeface="Arial" panose="020B0604020202020204" pitchFamily="34" charset="0"/>
              </a:rPr>
              <a:t>Journal of Corporate Social Responsibility and Environmental Management, 25(</a:t>
            </a:r>
            <a:r>
              <a:rPr lang="en-US" sz="2200" dirty="0">
                <a:latin typeface="Arial" panose="020B0604020202020204" pitchFamily="34" charset="0"/>
                <a:cs typeface="Arial" panose="020B0604020202020204" pitchFamily="34" charset="0"/>
              </a:rPr>
              <a:t>1), 1-8</a:t>
            </a:r>
            <a:r>
              <a:rPr lang="en-US" sz="2200" dirty="0">
                <a:solidFill>
                  <a:srgbClr val="FFFF00"/>
                </a:solidFill>
                <a:latin typeface="Arial" panose="020B0604020202020204" pitchFamily="34" charset="0"/>
                <a:cs typeface="Arial" panose="020B0604020202020204" pitchFamily="34" charset="0"/>
              </a:rPr>
              <a:t>. </a:t>
            </a:r>
            <a:r>
              <a:rPr lang="en-US" sz="2200" dirty="0">
                <a:solidFill>
                  <a:srgbClr val="FFFF0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https://doi.org/10.1002/csr.1400</a:t>
            </a:r>
            <a:r>
              <a:rPr lang="en-US" sz="2200" dirty="0">
                <a:solidFill>
                  <a:srgbClr val="FFFF00"/>
                </a:solidFill>
                <a:latin typeface="Arial" panose="020B0604020202020204" pitchFamily="34" charset="0"/>
                <a:cs typeface="Arial" panose="020B0604020202020204" pitchFamily="34" charset="0"/>
              </a:rPr>
              <a:t> </a:t>
            </a:r>
          </a:p>
          <a:p>
            <a:r>
              <a:rPr lang="en-US" sz="2200" dirty="0">
                <a:latin typeface="Arial" panose="020B0604020202020204" pitchFamily="34" charset="0"/>
                <a:cs typeface="Arial" panose="020B0604020202020204" pitchFamily="34" charset="0"/>
              </a:rPr>
              <a:t>Kemp, R., &amp; Pearson, P. (2008). </a:t>
            </a:r>
            <a:r>
              <a:rPr lang="en-US" sz="2200" i="1" dirty="0">
                <a:latin typeface="Arial" panose="020B0604020202020204" pitchFamily="34" charset="0"/>
                <a:cs typeface="Arial" panose="020B0604020202020204" pitchFamily="34" charset="0"/>
              </a:rPr>
              <a:t>Final report MEI project about measuring eco-innovation. European Commission,</a:t>
            </a:r>
            <a:r>
              <a:rPr lang="en-US" sz="2200" dirty="0">
                <a:latin typeface="Arial" panose="020B0604020202020204" pitchFamily="34" charset="0"/>
                <a:cs typeface="Arial" panose="020B0604020202020204" pitchFamily="34" charset="0"/>
              </a:rPr>
              <a:t> Directorate General for Research. </a:t>
            </a:r>
            <a:r>
              <a:rPr lang="en-US" sz="2200" dirty="0">
                <a:solidFill>
                  <a:srgbClr val="FFFF0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https://doi.org/10.2777/5648</a:t>
            </a:r>
            <a:r>
              <a:rPr lang="en-US" sz="2200" dirty="0">
                <a:solidFill>
                  <a:srgbClr val="FFFF00"/>
                </a:solidFill>
                <a:latin typeface="Arial" panose="020B0604020202020204" pitchFamily="34" charset="0"/>
                <a:cs typeface="Arial" panose="020B0604020202020204" pitchFamily="34" charset="0"/>
              </a:rPr>
              <a:t> </a:t>
            </a:r>
          </a:p>
          <a:p>
            <a:r>
              <a:rPr lang="en-US" sz="2200" dirty="0">
                <a:latin typeface="Arial" panose="020B0604020202020204" pitchFamily="34" charset="0"/>
                <a:cs typeface="Arial" panose="020B0604020202020204" pitchFamily="34" charset="0"/>
              </a:rPr>
              <a:t>Lyon, T. P., &amp; Montgomery, A. W. (2015). The means and ends of greenwash. </a:t>
            </a:r>
            <a:r>
              <a:rPr lang="en-US" sz="2200" i="1" dirty="0">
                <a:latin typeface="Arial" panose="020B0604020202020204" pitchFamily="34" charset="0"/>
                <a:cs typeface="Arial" panose="020B0604020202020204" pitchFamily="34" charset="0"/>
              </a:rPr>
              <a:t>Organization &amp; Environment, 28</a:t>
            </a:r>
            <a:r>
              <a:rPr lang="en-US" sz="2200" dirty="0">
                <a:latin typeface="Arial" panose="020B0604020202020204" pitchFamily="34" charset="0"/>
                <a:cs typeface="Arial" panose="020B0604020202020204" pitchFamily="34" charset="0"/>
              </a:rPr>
              <a:t>(2), 223-249. </a:t>
            </a:r>
          </a:p>
          <a:p>
            <a:r>
              <a:rPr lang="en-US" sz="2200" dirty="0" err="1">
                <a:latin typeface="Arial" panose="020B0604020202020204" pitchFamily="34" charset="0"/>
                <a:cs typeface="Arial" panose="020B0604020202020204" pitchFamily="34" charset="0"/>
              </a:rPr>
              <a:t>Nidumolu</a:t>
            </a:r>
            <a:r>
              <a:rPr lang="en-US" sz="2200" dirty="0">
                <a:latin typeface="Arial" panose="020B0604020202020204" pitchFamily="34" charset="0"/>
                <a:cs typeface="Arial" panose="020B0604020202020204" pitchFamily="34" charset="0"/>
              </a:rPr>
              <a:t>, R., Prahalad, C. K., &amp; Rangaswami, M. R. (2009). Why sustainability is now the key driver of innovation. </a:t>
            </a:r>
            <a:r>
              <a:rPr lang="en-US" sz="2200" i="1" dirty="0">
                <a:latin typeface="Arial" panose="020B0604020202020204" pitchFamily="34" charset="0"/>
                <a:cs typeface="Arial" panose="020B0604020202020204" pitchFamily="34" charset="0"/>
              </a:rPr>
              <a:t>Harvard Business Review, 87</a:t>
            </a:r>
            <a:r>
              <a:rPr lang="en-US" sz="2200" dirty="0">
                <a:latin typeface="Arial" panose="020B0604020202020204" pitchFamily="34" charset="0"/>
                <a:cs typeface="Arial" panose="020B0604020202020204" pitchFamily="34" charset="0"/>
              </a:rPr>
              <a:t>(9), 56–64. </a:t>
            </a:r>
          </a:p>
          <a:p>
            <a:r>
              <a:rPr lang="en-US" sz="2200" dirty="0">
                <a:latin typeface="Arial" panose="020B0604020202020204" pitchFamily="34" charset="0"/>
                <a:cs typeface="Arial" panose="020B0604020202020204" pitchFamily="34" charset="0"/>
              </a:rPr>
              <a:t>Porter, M. E., &amp; Kramer, M. R. (2011). Creating shared value. </a:t>
            </a:r>
            <a:r>
              <a:rPr lang="en-US" sz="2200" i="1" dirty="0">
                <a:latin typeface="Arial" panose="020B0604020202020204" pitchFamily="34" charset="0"/>
                <a:cs typeface="Arial" panose="020B0604020202020204" pitchFamily="34" charset="0"/>
              </a:rPr>
              <a:t>Harvard Business Review, 89</a:t>
            </a:r>
            <a:r>
              <a:rPr lang="en-US" sz="2200" dirty="0">
                <a:latin typeface="Arial" panose="020B0604020202020204" pitchFamily="34" charset="0"/>
                <a:cs typeface="Arial" panose="020B0604020202020204" pitchFamily="34" charset="0"/>
              </a:rPr>
              <a:t>(1-2), 62-77. </a:t>
            </a:r>
            <a:r>
              <a:rPr lang="en-US" sz="2200" dirty="0">
                <a:solidFill>
                  <a:srgbClr val="FFFF0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https://doi.org/10.1016/j.bushor.2010.12.007</a:t>
            </a:r>
            <a:r>
              <a:rPr lang="en-US" sz="2200" dirty="0">
                <a:solidFill>
                  <a:srgbClr val="FFFF00"/>
                </a:solidFill>
                <a:latin typeface="Arial" panose="020B0604020202020204" pitchFamily="34" charset="0"/>
                <a:cs typeface="Arial" panose="020B0604020202020204" pitchFamily="34" charset="0"/>
              </a:rPr>
              <a:t> </a:t>
            </a:r>
          </a:p>
          <a:p>
            <a:r>
              <a:rPr lang="en-US" sz="2200" dirty="0">
                <a:latin typeface="Arial" panose="020B0604020202020204" pitchFamily="34" charset="0"/>
                <a:cs typeface="Arial" panose="020B0604020202020204" pitchFamily="34" charset="0"/>
              </a:rPr>
              <a:t>Senge, P. M., Smith, B., </a:t>
            </a:r>
            <a:r>
              <a:rPr lang="en-US" sz="2200" dirty="0" err="1">
                <a:latin typeface="Arial" panose="020B0604020202020204" pitchFamily="34" charset="0"/>
                <a:cs typeface="Arial" panose="020B0604020202020204" pitchFamily="34" charset="0"/>
              </a:rPr>
              <a:t>Kruschwitz</a:t>
            </a:r>
            <a:r>
              <a:rPr lang="en-US" sz="2200" dirty="0">
                <a:latin typeface="Arial" panose="020B0604020202020204" pitchFamily="34" charset="0"/>
                <a:cs typeface="Arial" panose="020B0604020202020204" pitchFamily="34" charset="0"/>
              </a:rPr>
              <a:t>, N., Laur, J., &amp; Schley, S. (2008). </a:t>
            </a:r>
            <a:r>
              <a:rPr lang="en-US" sz="2200" i="1" dirty="0">
                <a:latin typeface="Arial" panose="020B0604020202020204" pitchFamily="34" charset="0"/>
                <a:cs typeface="Arial" panose="020B0604020202020204" pitchFamily="34" charset="0"/>
              </a:rPr>
              <a:t>The necessary revolution: How individuals and organizations are working together to create a sustainable world</a:t>
            </a:r>
            <a:r>
              <a:rPr lang="en-US" sz="2200" dirty="0">
                <a:latin typeface="Arial" panose="020B0604020202020204" pitchFamily="34" charset="0"/>
                <a:cs typeface="Arial" panose="020B0604020202020204" pitchFamily="34" charset="0"/>
              </a:rPr>
              <a:t>. Doubleday.</a:t>
            </a:r>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3505900612"/>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49</TotalTime>
  <Words>961</Words>
  <Application>Microsoft Office PowerPoint</Application>
  <PresentationFormat>Widescreen</PresentationFormat>
  <Paragraphs>41</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Arial Black</vt:lpstr>
      <vt:lpstr>Century Gothic</vt:lpstr>
      <vt:lpstr>Wingdings 3</vt:lpstr>
      <vt:lpstr>Slice</vt:lpstr>
      <vt:lpstr>Business Plan for Super Clean: A Sustainable Cleaning Product Company</vt:lpstr>
      <vt:lpstr>Introduction to Super Clean</vt:lpstr>
      <vt:lpstr>Key Features of the Sustainable Enterprise</vt:lpstr>
      <vt:lpstr>Market Opportunity and Demand for Eco-friendly Products</vt:lpstr>
      <vt:lpstr>Why Super Clean Will Be Successful</vt:lpstr>
      <vt:lpstr>Conclusion </vt:lpstr>
      <vt:lpstr>References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Mirabela Voican (1907947)</dc:creator>
  <cp:lastModifiedBy>Mirabela Voican (1907947)</cp:lastModifiedBy>
  <cp:revision>2</cp:revision>
  <dcterms:created xsi:type="dcterms:W3CDTF">2025-03-10T22:43:45Z</dcterms:created>
  <dcterms:modified xsi:type="dcterms:W3CDTF">2025-03-11T19:52:36Z</dcterms:modified>
</cp:coreProperties>
</file>