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03"/>
  </p:notesMasterIdLst>
  <p:sldIdLst>
    <p:sldId id="256" r:id="rId2"/>
    <p:sldId id="326" r:id="rId3"/>
    <p:sldId id="327" r:id="rId4"/>
    <p:sldId id="265" r:id="rId5"/>
    <p:sldId id="266" r:id="rId6"/>
    <p:sldId id="267" r:id="rId7"/>
    <p:sldId id="268" r:id="rId8"/>
    <p:sldId id="269" r:id="rId9"/>
    <p:sldId id="270" r:id="rId10"/>
    <p:sldId id="271" r:id="rId11"/>
    <p:sldId id="272" r:id="rId12"/>
    <p:sldId id="273" r:id="rId13"/>
    <p:sldId id="275" r:id="rId14"/>
    <p:sldId id="276" r:id="rId15"/>
    <p:sldId id="277" r:id="rId16"/>
    <p:sldId id="278" r:id="rId17"/>
    <p:sldId id="279" r:id="rId18"/>
    <p:sldId id="280" r:id="rId19"/>
    <p:sldId id="281" r:id="rId20"/>
    <p:sldId id="282" r:id="rId21"/>
    <p:sldId id="283" r:id="rId22"/>
    <p:sldId id="284" r:id="rId23"/>
    <p:sldId id="274" r:id="rId24"/>
    <p:sldId id="285" r:id="rId25"/>
    <p:sldId id="294" r:id="rId26"/>
    <p:sldId id="288" r:id="rId27"/>
    <p:sldId id="287" r:id="rId28"/>
    <p:sldId id="293" r:id="rId29"/>
    <p:sldId id="290" r:id="rId30"/>
    <p:sldId id="306" r:id="rId31"/>
    <p:sldId id="296" r:id="rId32"/>
    <p:sldId id="297" r:id="rId33"/>
    <p:sldId id="298" r:id="rId34"/>
    <p:sldId id="299" r:id="rId35"/>
    <p:sldId id="300" r:id="rId36"/>
    <p:sldId id="301" r:id="rId37"/>
    <p:sldId id="302" r:id="rId38"/>
    <p:sldId id="303" r:id="rId39"/>
    <p:sldId id="304" r:id="rId40"/>
    <p:sldId id="305" r:id="rId41"/>
    <p:sldId id="292" r:id="rId42"/>
    <p:sldId id="258" r:id="rId43"/>
    <p:sldId id="259" r:id="rId44"/>
    <p:sldId id="263" r:id="rId45"/>
    <p:sldId id="309" r:id="rId46"/>
    <p:sldId id="311" r:id="rId47"/>
    <p:sldId id="313" r:id="rId48"/>
    <p:sldId id="315" r:id="rId49"/>
    <p:sldId id="316" r:id="rId50"/>
    <p:sldId id="317" r:id="rId51"/>
    <p:sldId id="312" r:id="rId52"/>
    <p:sldId id="314" r:id="rId53"/>
    <p:sldId id="320" r:id="rId54"/>
    <p:sldId id="321" r:id="rId55"/>
    <p:sldId id="322" r:id="rId56"/>
    <p:sldId id="323" r:id="rId57"/>
    <p:sldId id="324" r:id="rId58"/>
    <p:sldId id="325" r:id="rId59"/>
    <p:sldId id="260" r:id="rId60"/>
    <p:sldId id="307" r:id="rId61"/>
    <p:sldId id="328" r:id="rId62"/>
    <p:sldId id="329" r:id="rId63"/>
    <p:sldId id="330" r:id="rId64"/>
    <p:sldId id="331" r:id="rId65"/>
    <p:sldId id="332" r:id="rId66"/>
    <p:sldId id="335" r:id="rId67"/>
    <p:sldId id="336" r:id="rId68"/>
    <p:sldId id="337" r:id="rId69"/>
    <p:sldId id="338" r:id="rId70"/>
    <p:sldId id="339" r:id="rId71"/>
    <p:sldId id="340" r:id="rId72"/>
    <p:sldId id="341" r:id="rId73"/>
    <p:sldId id="342" r:id="rId74"/>
    <p:sldId id="346" r:id="rId75"/>
    <p:sldId id="364" r:id="rId76"/>
    <p:sldId id="348" r:id="rId77"/>
    <p:sldId id="349" r:id="rId78"/>
    <p:sldId id="350" r:id="rId79"/>
    <p:sldId id="351" r:id="rId80"/>
    <p:sldId id="352" r:id="rId81"/>
    <p:sldId id="367" r:id="rId82"/>
    <p:sldId id="354" r:id="rId83"/>
    <p:sldId id="355" r:id="rId84"/>
    <p:sldId id="356" r:id="rId85"/>
    <p:sldId id="357" r:id="rId86"/>
    <p:sldId id="365" r:id="rId87"/>
    <p:sldId id="366" r:id="rId88"/>
    <p:sldId id="347" r:id="rId89"/>
    <p:sldId id="343" r:id="rId90"/>
    <p:sldId id="344" r:id="rId91"/>
    <p:sldId id="345" r:id="rId92"/>
    <p:sldId id="358" r:id="rId93"/>
    <p:sldId id="359" r:id="rId94"/>
    <p:sldId id="360" r:id="rId95"/>
    <p:sldId id="361" r:id="rId96"/>
    <p:sldId id="362" r:id="rId97"/>
    <p:sldId id="261" r:id="rId98"/>
    <p:sldId id="264" r:id="rId99"/>
    <p:sldId id="308" r:id="rId100"/>
    <p:sldId id="318" r:id="rId101"/>
    <p:sldId id="257" r:id="rId10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napToGrid="0" snapToObjects="1">
      <p:cViewPr varScale="1">
        <p:scale>
          <a:sx n="87" d="100"/>
          <a:sy n="87" d="100"/>
        </p:scale>
        <p:origin x="-1062" y="-84"/>
      </p:cViewPr>
      <p:guideLst>
        <p:guide orient="horz" pos="2160"/>
        <p:guide pos="2880"/>
      </p:guideLst>
    </p:cSldViewPr>
  </p:slideViewPr>
  <p:notesTextViewPr>
    <p:cViewPr>
      <p:scale>
        <a:sx n="100" d="100"/>
        <a:sy n="100" d="100"/>
      </p:scale>
      <p:origin x="0" y="0"/>
    </p:cViewPr>
  </p:notesTextViewPr>
  <p:sorterViewPr>
    <p:cViewPr>
      <p:scale>
        <a:sx n="73" d="100"/>
        <a:sy n="73" d="100"/>
      </p:scale>
      <p:origin x="0" y="894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tableStyles" Target="tableStyle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A714026-C10F-469A-84B8-CEC1EC45F258}" type="datetimeFigureOut">
              <a:rPr lang="en-GB" smtClean="0"/>
              <a:t>25/11/2014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5A8F79-968E-4594-812A-D1E36BE22EBB}" type="slidenum">
              <a:rPr lang="en-GB" smtClean="0"/>
              <a:t>‹#›</a:t>
            </a:fld>
            <a:endParaRPr lang="en-GB"/>
          </a:p>
        </p:txBody>
      </p:sp>
    </p:spTree>
    <p:extLst>
      <p:ext uri="{BB962C8B-B14F-4D97-AF65-F5344CB8AC3E}">
        <p14:creationId xmlns:p14="http://schemas.microsoft.com/office/powerpoint/2010/main" val="17582990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FD7D4C-1B05-F848-B77B-603E27E4EB0C}" type="slidenum">
              <a:rPr lang="en-US" smtClean="0"/>
              <a:pPr/>
              <a:t>68</a:t>
            </a:fld>
            <a:endParaRPr lang="en-US"/>
          </a:p>
        </p:txBody>
      </p:sp>
    </p:spTree>
    <p:extLst>
      <p:ext uri="{BB962C8B-B14F-4D97-AF65-F5344CB8AC3E}">
        <p14:creationId xmlns:p14="http://schemas.microsoft.com/office/powerpoint/2010/main" val="13122793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062BE3E2-CEAE-6546-BA90-4655B505F3D6}" type="datetimeFigureOut">
              <a:rPr lang="en-US" smtClean="0"/>
              <a:t>11/25/2014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DCBC5C-FCA6-E84A-9211-F7CE57BB73C5}" type="slidenum">
              <a:rPr lang="en-US" smtClean="0"/>
              <a:t>‹#›</a:t>
            </a:fld>
            <a:endParaRPr lang="en-US"/>
          </a:p>
        </p:txBody>
      </p:sp>
    </p:spTree>
    <p:extLst>
      <p:ext uri="{BB962C8B-B14F-4D97-AF65-F5344CB8AC3E}">
        <p14:creationId xmlns:p14="http://schemas.microsoft.com/office/powerpoint/2010/main" val="2702019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062BE3E2-CEAE-6546-BA90-4655B505F3D6}" type="datetimeFigureOut">
              <a:rPr lang="en-US" smtClean="0"/>
              <a:t>11/25/2014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DCBC5C-FCA6-E84A-9211-F7CE57BB73C5}" type="slidenum">
              <a:rPr lang="en-US" smtClean="0"/>
              <a:t>‹#›</a:t>
            </a:fld>
            <a:endParaRPr lang="en-US"/>
          </a:p>
        </p:txBody>
      </p:sp>
    </p:spTree>
    <p:extLst>
      <p:ext uri="{BB962C8B-B14F-4D97-AF65-F5344CB8AC3E}">
        <p14:creationId xmlns:p14="http://schemas.microsoft.com/office/powerpoint/2010/main" val="2275933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062BE3E2-CEAE-6546-BA90-4655B505F3D6}" type="datetimeFigureOut">
              <a:rPr lang="en-US" smtClean="0"/>
              <a:t>11/25/2014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DCBC5C-FCA6-E84A-9211-F7CE57BB73C5}" type="slidenum">
              <a:rPr lang="en-US" smtClean="0"/>
              <a:t>‹#›</a:t>
            </a:fld>
            <a:endParaRPr lang="en-US"/>
          </a:p>
        </p:txBody>
      </p:sp>
    </p:spTree>
    <p:extLst>
      <p:ext uri="{BB962C8B-B14F-4D97-AF65-F5344CB8AC3E}">
        <p14:creationId xmlns:p14="http://schemas.microsoft.com/office/powerpoint/2010/main" val="1798952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062BE3E2-CEAE-6546-BA90-4655B505F3D6}" type="datetimeFigureOut">
              <a:rPr lang="en-US" smtClean="0"/>
              <a:t>11/25/2014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DCBC5C-FCA6-E84A-9211-F7CE57BB73C5}" type="slidenum">
              <a:rPr lang="en-US" smtClean="0"/>
              <a:t>‹#›</a:t>
            </a:fld>
            <a:endParaRPr lang="en-US"/>
          </a:p>
        </p:txBody>
      </p:sp>
    </p:spTree>
    <p:extLst>
      <p:ext uri="{BB962C8B-B14F-4D97-AF65-F5344CB8AC3E}">
        <p14:creationId xmlns:p14="http://schemas.microsoft.com/office/powerpoint/2010/main" val="1034301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062BE3E2-CEAE-6546-BA90-4655B505F3D6}" type="datetimeFigureOut">
              <a:rPr lang="en-US" smtClean="0"/>
              <a:t>11/25/2014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CDCBC5C-FCA6-E84A-9211-F7CE57BB73C5}" type="slidenum">
              <a:rPr lang="en-US" smtClean="0"/>
              <a:t>‹#›</a:t>
            </a:fld>
            <a:endParaRPr lang="en-US"/>
          </a:p>
        </p:txBody>
      </p:sp>
    </p:spTree>
    <p:extLst>
      <p:ext uri="{BB962C8B-B14F-4D97-AF65-F5344CB8AC3E}">
        <p14:creationId xmlns:p14="http://schemas.microsoft.com/office/powerpoint/2010/main" val="1417940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062BE3E2-CEAE-6546-BA90-4655B505F3D6}" type="datetimeFigureOut">
              <a:rPr lang="en-US" smtClean="0"/>
              <a:t>11/25/2014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CDCBC5C-FCA6-E84A-9211-F7CE57BB73C5}" type="slidenum">
              <a:rPr lang="en-US" smtClean="0"/>
              <a:t>‹#›</a:t>
            </a:fld>
            <a:endParaRPr lang="en-US"/>
          </a:p>
        </p:txBody>
      </p:sp>
    </p:spTree>
    <p:extLst>
      <p:ext uri="{BB962C8B-B14F-4D97-AF65-F5344CB8AC3E}">
        <p14:creationId xmlns:p14="http://schemas.microsoft.com/office/powerpoint/2010/main" val="656067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2BE3E2-CEAE-6546-BA90-4655B505F3D6}" type="datetimeFigureOut">
              <a:rPr lang="en-US" smtClean="0"/>
              <a:t>11/25/2014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CDCBC5C-FCA6-E84A-9211-F7CE57BB73C5}" type="slidenum">
              <a:rPr lang="en-US" smtClean="0"/>
              <a:t>‹#›</a:t>
            </a:fld>
            <a:endParaRPr lang="en-US"/>
          </a:p>
        </p:txBody>
      </p:sp>
    </p:spTree>
    <p:extLst>
      <p:ext uri="{BB962C8B-B14F-4D97-AF65-F5344CB8AC3E}">
        <p14:creationId xmlns:p14="http://schemas.microsoft.com/office/powerpoint/2010/main" val="12491287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062BE3E2-CEAE-6546-BA90-4655B505F3D6}" type="datetimeFigureOut">
              <a:rPr lang="en-US" smtClean="0"/>
              <a:t>11/25/2014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DCBC5C-FCA6-E84A-9211-F7CE57BB73C5}" type="slidenum">
              <a:rPr lang="en-US" smtClean="0"/>
              <a:t>‹#›</a:t>
            </a:fld>
            <a:endParaRPr lang="en-US"/>
          </a:p>
        </p:txBody>
      </p:sp>
    </p:spTree>
    <p:extLst>
      <p:ext uri="{BB962C8B-B14F-4D97-AF65-F5344CB8AC3E}">
        <p14:creationId xmlns:p14="http://schemas.microsoft.com/office/powerpoint/2010/main" val="2730116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062BE3E2-CEAE-6546-BA90-4655B505F3D6}" type="datetimeFigureOut">
              <a:rPr lang="en-US" smtClean="0"/>
              <a:t>11/25/2014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DCBC5C-FCA6-E84A-9211-F7CE57BB73C5}" type="slidenum">
              <a:rPr lang="en-US" smtClean="0"/>
              <a:t>‹#›</a:t>
            </a:fld>
            <a:endParaRPr lang="en-US"/>
          </a:p>
        </p:txBody>
      </p:sp>
    </p:spTree>
    <p:extLst>
      <p:ext uri="{BB962C8B-B14F-4D97-AF65-F5344CB8AC3E}">
        <p14:creationId xmlns:p14="http://schemas.microsoft.com/office/powerpoint/2010/main" val="506574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062BE3E2-CEAE-6546-BA90-4655B505F3D6}" type="datetimeFigureOut">
              <a:rPr lang="en-US" smtClean="0"/>
              <a:t>11/25/2014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DCBC5C-FCA6-E84A-9211-F7CE57BB73C5}" type="slidenum">
              <a:rPr lang="en-US" smtClean="0"/>
              <a:t>‹#›</a:t>
            </a:fld>
            <a:endParaRPr lang="en-US"/>
          </a:p>
        </p:txBody>
      </p:sp>
    </p:spTree>
    <p:extLst>
      <p:ext uri="{BB962C8B-B14F-4D97-AF65-F5344CB8AC3E}">
        <p14:creationId xmlns:p14="http://schemas.microsoft.com/office/powerpoint/2010/main" val="2949498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062BE3E2-CEAE-6546-BA90-4655B505F3D6}" type="datetimeFigureOut">
              <a:rPr lang="en-US" smtClean="0"/>
              <a:t>11/25/2014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DCBC5C-FCA6-E84A-9211-F7CE57BB73C5}" type="slidenum">
              <a:rPr lang="en-US" smtClean="0"/>
              <a:t>‹#›</a:t>
            </a:fld>
            <a:endParaRPr lang="en-US"/>
          </a:p>
        </p:txBody>
      </p:sp>
    </p:spTree>
    <p:extLst>
      <p:ext uri="{BB962C8B-B14F-4D97-AF65-F5344CB8AC3E}">
        <p14:creationId xmlns:p14="http://schemas.microsoft.com/office/powerpoint/2010/main" val="1427941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2BE3E2-CEAE-6546-BA90-4655B505F3D6}" type="datetimeFigureOut">
              <a:rPr lang="en-US" smtClean="0"/>
              <a:t>11/25/2014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DCBC5C-FCA6-E84A-9211-F7CE57BB73C5}" type="slidenum">
              <a:rPr lang="en-US" smtClean="0"/>
              <a:t>‹#›</a:t>
            </a:fld>
            <a:endParaRPr lang="en-US"/>
          </a:p>
        </p:txBody>
      </p:sp>
    </p:spTree>
    <p:extLst>
      <p:ext uri="{BB962C8B-B14F-4D97-AF65-F5344CB8AC3E}">
        <p14:creationId xmlns:p14="http://schemas.microsoft.com/office/powerpoint/2010/main" val="255771123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png"/><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77.jpeg"/></Relationships>
</file>

<file path=ppt/slides/_rels/slide69.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4.xml"/><Relationship Id="rId4" Type="http://schemas.openxmlformats.org/officeDocument/2006/relationships/image" Target="../media/image100.png"/></Relationships>
</file>

<file path=ppt/slides/_rels/slide88.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102.png"/><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06.png"/><Relationship Id="rId1" Type="http://schemas.openxmlformats.org/officeDocument/2006/relationships/slideLayout" Target="../slideLayouts/slideLayout6.xml"/><Relationship Id="rId4" Type="http://schemas.openxmlformats.org/officeDocument/2006/relationships/image" Target="../media/image108.png"/></Relationships>
</file>

<file path=ppt/slides/_rels/slide92.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jpeg"/><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111.png"/><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image" Target="../media/image113.jpeg"/><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image" Target="../media/image115.jpeg"/><Relationship Id="rId1" Type="http://schemas.openxmlformats.org/officeDocument/2006/relationships/slideLayout" Target="../slideLayouts/slideLayout4.xml"/></Relationships>
</file>

<file path=ppt/slides/_rels/slide96.xml.rels><?xml version="1.0" encoding="UTF-8" standalone="yes"?>
<Relationships xmlns="http://schemas.openxmlformats.org/package/2006/relationships"><Relationship Id="rId2" Type="http://schemas.openxmlformats.org/officeDocument/2006/relationships/image" Target="../media/image117.png"/><Relationship Id="rId1" Type="http://schemas.openxmlformats.org/officeDocument/2006/relationships/slideLayout" Target="../slideLayouts/slideLayout4.xml"/></Relationships>
</file>

<file path=ppt/slides/_rels/slide97.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119.png"/><Relationship Id="rId1" Type="http://schemas.openxmlformats.org/officeDocument/2006/relationships/slideLayout" Target="../slideLayouts/slideLayout4.xml"/></Relationships>
</file>

<file path=ppt/slides/_rels/slide99.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hyperlink" Target="http://www.ted.com/speakers/dianna_cohen" TargetMode="Externa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image" Target="../media/image121.png"/><Relationship Id="rId1" Type="http://schemas.openxmlformats.org/officeDocument/2006/relationships/slideLayout" Target="../slideLayouts/slideLayout5.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Water </a:t>
            </a:r>
            <a:endParaRPr lang="en-US" dirty="0"/>
          </a:p>
        </p:txBody>
      </p:sp>
      <p:sp>
        <p:nvSpPr>
          <p:cNvPr id="3" name="Subtitle 2"/>
          <p:cNvSpPr>
            <a:spLocks noGrp="1"/>
          </p:cNvSpPr>
          <p:nvPr>
            <p:ph type="subTitle" idx="1"/>
          </p:nvPr>
        </p:nvSpPr>
        <p:spPr/>
        <p:txBody>
          <a:bodyPr/>
          <a:lstStyle/>
          <a:p>
            <a:r>
              <a:rPr lang="en-US" dirty="0" smtClean="0"/>
              <a:t>Exploring the capacity of water to create responses</a:t>
            </a:r>
            <a:endParaRPr lang="en-US" dirty="0"/>
          </a:p>
        </p:txBody>
      </p:sp>
    </p:spTree>
    <p:extLst>
      <p:ext uri="{BB962C8B-B14F-4D97-AF65-F5344CB8AC3E}">
        <p14:creationId xmlns:p14="http://schemas.microsoft.com/office/powerpoint/2010/main" val="22522830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Water – a </a:t>
            </a:r>
            <a:r>
              <a:rPr lang="en-US" dirty="0" err="1" smtClean="0"/>
              <a:t>hyperobject</a:t>
            </a:r>
            <a:r>
              <a:rPr lang="en-US" dirty="0" smtClean="0"/>
              <a:t> (Morton, 2013)</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Ubiquitous - a </a:t>
            </a:r>
            <a:r>
              <a:rPr lang="en-US" dirty="0"/>
              <a:t>something that is </a:t>
            </a:r>
            <a:r>
              <a:rPr lang="en-US" dirty="0" smtClean="0"/>
              <a:t>everywhere but never the same</a:t>
            </a:r>
          </a:p>
          <a:p>
            <a:r>
              <a:rPr lang="en-US" dirty="0" smtClean="0"/>
              <a:t>Big, small, hard, cold, hot, ungraspable… so how can we talk about it?</a:t>
            </a:r>
          </a:p>
          <a:p>
            <a:r>
              <a:rPr lang="en-US" dirty="0" smtClean="0"/>
              <a:t>One way – we can notice how it affects our lives.</a:t>
            </a:r>
          </a:p>
          <a:p>
            <a:endParaRPr lang="en-US" dirty="0"/>
          </a:p>
        </p:txBody>
      </p:sp>
      <p:pic>
        <p:nvPicPr>
          <p:cNvPr id="5" name="Content Placeholder 4" descr="Underwater_world.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41718532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Thing/object/</a:t>
            </a:r>
            <a:r>
              <a:rPr lang="en-US" dirty="0" err="1" smtClean="0"/>
              <a:t>hyperobject</a:t>
            </a:r>
            <a:endParaRPr lang="en-US" dirty="0"/>
          </a:p>
        </p:txBody>
      </p:sp>
      <p:sp>
        <p:nvSpPr>
          <p:cNvPr id="3" name="Content Placeholder 2"/>
          <p:cNvSpPr>
            <a:spLocks noGrp="1"/>
          </p:cNvSpPr>
          <p:nvPr>
            <p:ph sz="half" idx="1"/>
          </p:nvPr>
        </p:nvSpPr>
        <p:spPr/>
        <p:txBody>
          <a:bodyPr/>
          <a:lstStyle/>
          <a:p>
            <a:r>
              <a:rPr lang="en-US" dirty="0" smtClean="0"/>
              <a:t>Remember </a:t>
            </a:r>
            <a:r>
              <a:rPr lang="en-US" dirty="0" err="1" smtClean="0"/>
              <a:t>Ingold’s</a:t>
            </a:r>
            <a:r>
              <a:rPr lang="en-US" dirty="0" smtClean="0"/>
              <a:t> things?</a:t>
            </a:r>
          </a:p>
          <a:p>
            <a:r>
              <a:rPr lang="en-US" dirty="0" smtClean="0"/>
              <a:t>Bennett’s vibrant matter?</a:t>
            </a:r>
          </a:p>
          <a:p>
            <a:r>
              <a:rPr lang="en-US" dirty="0" smtClean="0"/>
              <a:t>Now Morton’s </a:t>
            </a:r>
            <a:r>
              <a:rPr lang="en-US" dirty="0" err="1" smtClean="0"/>
              <a:t>hyperobjects</a:t>
            </a:r>
            <a:r>
              <a:rPr lang="en-US" dirty="0" smtClean="0"/>
              <a:t>…</a:t>
            </a:r>
          </a:p>
          <a:p>
            <a:r>
              <a:rPr lang="en-US" dirty="0" smtClean="0"/>
              <a:t>How should we understand water?</a:t>
            </a:r>
            <a:endParaRPr lang="en-US" dirty="0"/>
          </a:p>
        </p:txBody>
      </p:sp>
      <p:pic>
        <p:nvPicPr>
          <p:cNvPr id="5" name="Content Placeholder 4" descr="water.pn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42665579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104436" y="1580999"/>
            <a:ext cx="5969060" cy="4974038"/>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1189" y="2794000"/>
            <a:ext cx="3052395" cy="3207789"/>
          </a:xfrm>
          <a:prstGeom prst="rect">
            <a:avLst/>
          </a:prstGeom>
        </p:spPr>
      </p:pic>
      <p:sp>
        <p:nvSpPr>
          <p:cNvPr id="4" name="Rectangle 3"/>
          <p:cNvSpPr/>
          <p:nvPr/>
        </p:nvSpPr>
        <p:spPr>
          <a:xfrm rot="942948">
            <a:off x="2891175" y="4895937"/>
            <a:ext cx="4678362" cy="584776"/>
          </a:xfrm>
          <a:prstGeom prst="rect">
            <a:avLst/>
          </a:prstGeom>
        </p:spPr>
        <p:txBody>
          <a:bodyPr wrap="square">
            <a:spAutoFit/>
          </a:bodyPr>
          <a:lstStyle/>
          <a:p>
            <a:r>
              <a:rPr lang="en-US" sz="3200" dirty="0" smtClean="0">
                <a:latin typeface="Wingdings"/>
                <a:ea typeface="Wingdings"/>
                <a:cs typeface="Wingdings"/>
                <a:sym typeface="Wingdings"/>
              </a:rPr>
              <a:t></a:t>
            </a:r>
            <a:endParaRPr lang="en-US" sz="3200" dirty="0"/>
          </a:p>
        </p:txBody>
      </p:sp>
      <p:sp>
        <p:nvSpPr>
          <p:cNvPr id="5" name="Rectangle 4"/>
          <p:cNvSpPr/>
          <p:nvPr/>
        </p:nvSpPr>
        <p:spPr>
          <a:xfrm>
            <a:off x="4435371" y="3244334"/>
            <a:ext cx="3125918" cy="369332"/>
          </a:xfrm>
          <a:prstGeom prst="rect">
            <a:avLst/>
          </a:prstGeom>
        </p:spPr>
        <p:txBody>
          <a:bodyPr wrap="square">
            <a:spAutoFit/>
          </a:bodyPr>
          <a:lstStyle/>
          <a:p>
            <a:r>
              <a:rPr lang="en-US" dirty="0"/>
              <a:t></a:t>
            </a:r>
          </a:p>
        </p:txBody>
      </p:sp>
      <p:sp>
        <p:nvSpPr>
          <p:cNvPr id="6" name="Rectangle 5"/>
          <p:cNvSpPr/>
          <p:nvPr/>
        </p:nvSpPr>
        <p:spPr>
          <a:xfrm>
            <a:off x="4435371" y="3244334"/>
            <a:ext cx="2550387" cy="369332"/>
          </a:xfrm>
          <a:prstGeom prst="rect">
            <a:avLst/>
          </a:prstGeom>
        </p:spPr>
        <p:txBody>
          <a:bodyPr wrap="square">
            <a:spAutoFit/>
          </a:bodyPr>
          <a:lstStyle/>
          <a:p>
            <a:r>
              <a:rPr lang="en-US" dirty="0"/>
              <a:t></a:t>
            </a:r>
          </a:p>
        </p:txBody>
      </p:sp>
      <p:sp>
        <p:nvSpPr>
          <p:cNvPr id="8" name="Title 7"/>
          <p:cNvSpPr>
            <a:spLocks noGrp="1"/>
          </p:cNvSpPr>
          <p:nvPr>
            <p:ph type="title"/>
          </p:nvPr>
        </p:nvSpPr>
        <p:spPr/>
        <p:txBody>
          <a:bodyPr>
            <a:normAutofit fontScale="90000"/>
          </a:bodyPr>
          <a:lstStyle/>
          <a:p>
            <a:r>
              <a:rPr lang="en-GB" dirty="0" smtClean="0"/>
              <a:t>Location/</a:t>
            </a:r>
            <a:r>
              <a:rPr lang="en-GB" dirty="0" err="1" smtClean="0"/>
              <a:t>Fieldsite</a:t>
            </a:r>
            <a:r>
              <a:rPr lang="en-GB" dirty="0" smtClean="0"/>
              <a:t/>
            </a:r>
            <a:br>
              <a:rPr lang="en-GB" dirty="0" smtClean="0"/>
            </a:br>
            <a:r>
              <a:rPr lang="en-GB" dirty="0" smtClean="0"/>
              <a:t>Bore, Kenya</a:t>
            </a:r>
            <a:endParaRPr lang="en-GB" dirty="0"/>
          </a:p>
        </p:txBody>
      </p:sp>
    </p:spTree>
    <p:extLst>
      <p:ext uri="{BB962C8B-B14F-4D97-AF65-F5344CB8AC3E}">
        <p14:creationId xmlns:p14="http://schemas.microsoft.com/office/powerpoint/2010/main" val="23022732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DC033867-83A0-49E6-AADD-0CA2414C4A39"/>
          <p:cNvPicPr>
            <a:picLocks noChangeAspect="1" noChangeArrowheads="1"/>
          </p:cNvPicPr>
          <p:nvPr/>
        </p:nvPicPr>
        <p:blipFill>
          <a:blip r:embed="rId2" cstate="screen"/>
          <a:srcRect/>
          <a:stretch>
            <a:fillRect/>
          </a:stretch>
        </p:blipFill>
        <p:spPr bwMode="auto">
          <a:xfrm>
            <a:off x="552986" y="1416691"/>
            <a:ext cx="3760118" cy="5013491"/>
          </a:xfrm>
          <a:prstGeom prst="rect">
            <a:avLst/>
          </a:prstGeom>
          <a:noFill/>
          <a:ln w="9525">
            <a:noFill/>
            <a:miter lim="800000"/>
            <a:headEnd/>
            <a:tailEnd/>
          </a:ln>
        </p:spPr>
      </p:pic>
      <p:sp>
        <p:nvSpPr>
          <p:cNvPr id="4" name="Title 3"/>
          <p:cNvSpPr>
            <a:spLocks noGrp="1"/>
          </p:cNvSpPr>
          <p:nvPr>
            <p:ph type="title"/>
          </p:nvPr>
        </p:nvSpPr>
        <p:spPr/>
        <p:txBody>
          <a:bodyPr>
            <a:normAutofit/>
          </a:bodyPr>
          <a:lstStyle/>
          <a:p>
            <a:r>
              <a:rPr lang="en-GB" dirty="0" smtClean="0"/>
              <a:t>The local water source</a:t>
            </a:r>
            <a:endParaRPr lang="en-GB" dirty="0"/>
          </a:p>
        </p:txBody>
      </p:sp>
      <p:pic>
        <p:nvPicPr>
          <p:cNvPr id="5" name="Content Placeholder 6" descr="The local water hole.JPG"/>
          <p:cNvPicPr>
            <a:picLocks noChangeAspect="1"/>
          </p:cNvPicPr>
          <p:nvPr/>
        </p:nvPicPr>
        <p:blipFill>
          <a:blip r:embed="rId3" cstate="screen"/>
          <a:stretch>
            <a:fillRect/>
          </a:stretch>
        </p:blipFill>
        <p:spPr>
          <a:xfrm>
            <a:off x="4648200" y="2348706"/>
            <a:ext cx="4038600" cy="3028950"/>
          </a:xfrm>
          <a:prstGeom prst="rect">
            <a:avLst/>
          </a:prstGeom>
        </p:spPr>
      </p:pic>
    </p:spTree>
    <p:extLst>
      <p:ext uri="{BB962C8B-B14F-4D97-AF65-F5344CB8AC3E}">
        <p14:creationId xmlns:p14="http://schemas.microsoft.com/office/powerpoint/2010/main" val="11331500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G:\IMG_0299.jpg"/>
          <p:cNvPicPr>
            <a:picLocks noChangeAspect="1" noChangeArrowheads="1"/>
          </p:cNvPicPr>
          <p:nvPr/>
        </p:nvPicPr>
        <p:blipFill>
          <a:blip r:embed="rId2" cstate="screen"/>
          <a:srcRect/>
          <a:stretch>
            <a:fillRect/>
          </a:stretch>
        </p:blipFill>
        <p:spPr bwMode="auto">
          <a:xfrm>
            <a:off x="2000250" y="0"/>
            <a:ext cx="5143500" cy="6858000"/>
          </a:xfrm>
          <a:prstGeom prst="rect">
            <a:avLst/>
          </a:prstGeom>
          <a:noFill/>
        </p:spPr>
      </p:pic>
    </p:spTree>
    <p:extLst>
      <p:ext uri="{BB962C8B-B14F-4D97-AF65-F5344CB8AC3E}">
        <p14:creationId xmlns:p14="http://schemas.microsoft.com/office/powerpoint/2010/main" val="29536181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sa025.CAMPUS\Dropbox\Photos\DSCF5094.JPG"/>
          <p:cNvPicPr>
            <a:picLocks noChangeAspect="1" noChangeArrowheads="1"/>
          </p:cNvPicPr>
          <p:nvPr/>
        </p:nvPicPr>
        <p:blipFill>
          <a:blip r:embed="rId2" cstate="screen"/>
          <a:srcRect/>
          <a:stretch>
            <a:fillRect/>
          </a:stretch>
        </p:blipFill>
        <p:spPr bwMode="auto">
          <a:xfrm>
            <a:off x="-456000" y="-631921"/>
            <a:ext cx="9600000" cy="7200000"/>
          </a:xfrm>
          <a:prstGeom prst="rect">
            <a:avLst/>
          </a:prstGeom>
          <a:noFill/>
        </p:spPr>
      </p:pic>
    </p:spTree>
    <p:extLst>
      <p:ext uri="{BB962C8B-B14F-4D97-AF65-F5344CB8AC3E}">
        <p14:creationId xmlns:p14="http://schemas.microsoft.com/office/powerpoint/2010/main" val="6032636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sa025.CAMPUS\Dropbox\Photos\DSCF5100.JPG"/>
          <p:cNvPicPr>
            <a:picLocks noChangeAspect="1" noChangeArrowheads="1"/>
          </p:cNvPicPr>
          <p:nvPr/>
        </p:nvPicPr>
        <p:blipFill>
          <a:blip r:embed="rId2" cstate="screen"/>
          <a:srcRect/>
          <a:stretch>
            <a:fillRect/>
          </a:stretch>
        </p:blipFill>
        <p:spPr bwMode="auto">
          <a:xfrm>
            <a:off x="-1508088" y="-2142000"/>
            <a:ext cx="12000000" cy="9000000"/>
          </a:xfrm>
          <a:prstGeom prst="rect">
            <a:avLst/>
          </a:prstGeom>
          <a:noFill/>
        </p:spPr>
      </p:pic>
    </p:spTree>
    <p:extLst>
      <p:ext uri="{BB962C8B-B14F-4D97-AF65-F5344CB8AC3E}">
        <p14:creationId xmlns:p14="http://schemas.microsoft.com/office/powerpoint/2010/main" val="34352191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sa025.CAMPUS\Dropbox\Photos\DSCF5200.JPG"/>
          <p:cNvPicPr>
            <a:picLocks noChangeAspect="1" noChangeArrowheads="1"/>
          </p:cNvPicPr>
          <p:nvPr/>
        </p:nvPicPr>
        <p:blipFill>
          <a:blip r:embed="rId2" cstate="screen"/>
          <a:srcRect/>
          <a:stretch>
            <a:fillRect/>
          </a:stretch>
        </p:blipFill>
        <p:spPr bwMode="auto">
          <a:xfrm>
            <a:off x="41634" y="41642"/>
            <a:ext cx="9057097" cy="6792822"/>
          </a:xfrm>
          <a:prstGeom prst="rect">
            <a:avLst/>
          </a:prstGeom>
          <a:noFill/>
        </p:spPr>
      </p:pic>
    </p:spTree>
    <p:extLst>
      <p:ext uri="{BB962C8B-B14F-4D97-AF65-F5344CB8AC3E}">
        <p14:creationId xmlns:p14="http://schemas.microsoft.com/office/powerpoint/2010/main" val="14955280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sa025.CAMPUS\Dropbox\Photos\DSCF5220.JPG"/>
          <p:cNvPicPr>
            <a:picLocks noChangeAspect="1" noChangeArrowheads="1"/>
          </p:cNvPicPr>
          <p:nvPr/>
        </p:nvPicPr>
        <p:blipFill>
          <a:blip r:embed="rId2" cstate="screen"/>
          <a:srcRect/>
          <a:stretch>
            <a:fillRect/>
          </a:stretch>
        </p:blipFill>
        <p:spPr bwMode="auto">
          <a:xfrm>
            <a:off x="543498" y="627962"/>
            <a:ext cx="7917456" cy="5938092"/>
          </a:xfrm>
          <a:prstGeom prst="rect">
            <a:avLst/>
          </a:prstGeom>
          <a:noFill/>
        </p:spPr>
      </p:pic>
    </p:spTree>
    <p:extLst>
      <p:ext uri="{BB962C8B-B14F-4D97-AF65-F5344CB8AC3E}">
        <p14:creationId xmlns:p14="http://schemas.microsoft.com/office/powerpoint/2010/main" val="35061725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62C7C0A4-3AB2-4EBF-B2B9-14605BB8D13A"/>
          <p:cNvPicPr>
            <a:picLocks noChangeAspect="1" noChangeArrowheads="1"/>
          </p:cNvPicPr>
          <p:nvPr/>
        </p:nvPicPr>
        <p:blipFill>
          <a:blip r:embed="rId2" cstate="screen"/>
          <a:srcRect/>
          <a:stretch>
            <a:fillRect/>
          </a:stretch>
        </p:blipFill>
        <p:spPr bwMode="auto">
          <a:xfrm>
            <a:off x="774853" y="556352"/>
            <a:ext cx="7542882" cy="5657162"/>
          </a:xfrm>
          <a:prstGeom prst="rect">
            <a:avLst/>
          </a:prstGeom>
          <a:noFill/>
          <a:ln w="9525">
            <a:noFill/>
            <a:miter lim="800000"/>
            <a:headEnd/>
            <a:tailEnd/>
          </a:ln>
        </p:spPr>
      </p:pic>
    </p:spTree>
    <p:extLst>
      <p:ext uri="{BB962C8B-B14F-4D97-AF65-F5344CB8AC3E}">
        <p14:creationId xmlns:p14="http://schemas.microsoft.com/office/powerpoint/2010/main" val="37330229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sa025.CAMPUS\Dropbox\Photos\DSCF5202.JPG"/>
          <p:cNvPicPr>
            <a:picLocks noChangeAspect="1" noChangeArrowheads="1"/>
          </p:cNvPicPr>
          <p:nvPr/>
        </p:nvPicPr>
        <p:blipFill>
          <a:blip r:embed="rId2" cstate="screen"/>
          <a:srcRect/>
          <a:stretch>
            <a:fillRect/>
          </a:stretch>
        </p:blipFill>
        <p:spPr bwMode="auto">
          <a:xfrm>
            <a:off x="-185525" y="0"/>
            <a:ext cx="9329525" cy="6997144"/>
          </a:xfrm>
          <a:prstGeom prst="rect">
            <a:avLst/>
          </a:prstGeom>
          <a:noFill/>
        </p:spPr>
      </p:pic>
    </p:spTree>
    <p:extLst>
      <p:ext uri="{BB962C8B-B14F-4D97-AF65-F5344CB8AC3E}">
        <p14:creationId xmlns:p14="http://schemas.microsoft.com/office/powerpoint/2010/main" val="14422786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sa025.CAMPUS\Dropbox\Photos\IMG_1906.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Tree>
    <p:extLst>
      <p:ext uri="{BB962C8B-B14F-4D97-AF65-F5344CB8AC3E}">
        <p14:creationId xmlns:p14="http://schemas.microsoft.com/office/powerpoint/2010/main" val="13616182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sa025.CAMPUS\Dropbox\Photos\IMG_1907.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Tree>
    <p:extLst>
      <p:ext uri="{BB962C8B-B14F-4D97-AF65-F5344CB8AC3E}">
        <p14:creationId xmlns:p14="http://schemas.microsoft.com/office/powerpoint/2010/main" val="19236186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sa025.CAMPUS\Dropbox\Photos\IMG_2325.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Tree>
    <p:extLst>
      <p:ext uri="{BB962C8B-B14F-4D97-AF65-F5344CB8AC3E}">
        <p14:creationId xmlns:p14="http://schemas.microsoft.com/office/powerpoint/2010/main" val="11487130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sa025.CAMPUS\Dropbox\Photos\IMG_1900.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Tree>
    <p:extLst>
      <p:ext uri="{BB962C8B-B14F-4D97-AF65-F5344CB8AC3E}">
        <p14:creationId xmlns:p14="http://schemas.microsoft.com/office/powerpoint/2010/main" val="27070086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sa025.CAMPUS\Dropbox\Photos\IMG_2324.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Tree>
    <p:extLst>
      <p:ext uri="{BB962C8B-B14F-4D97-AF65-F5344CB8AC3E}">
        <p14:creationId xmlns:p14="http://schemas.microsoft.com/office/powerpoint/2010/main" val="35405031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G:\IMG_1036.jpg"/>
          <p:cNvPicPr>
            <a:picLocks noChangeAspect="1" noChangeArrowheads="1"/>
          </p:cNvPicPr>
          <p:nvPr/>
        </p:nvPicPr>
        <p:blipFill>
          <a:blip r:embed="rId2" cstate="screen"/>
          <a:srcRect/>
          <a:stretch>
            <a:fillRect/>
          </a:stretch>
        </p:blipFill>
        <p:spPr bwMode="auto">
          <a:xfrm>
            <a:off x="2000250" y="0"/>
            <a:ext cx="5143500" cy="6858000"/>
          </a:xfrm>
          <a:prstGeom prst="rect">
            <a:avLst/>
          </a:prstGeom>
          <a:noFill/>
        </p:spPr>
      </p:pic>
    </p:spTree>
    <p:extLst>
      <p:ext uri="{BB962C8B-B14F-4D97-AF65-F5344CB8AC3E}">
        <p14:creationId xmlns:p14="http://schemas.microsoft.com/office/powerpoint/2010/main" val="14467715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G:\IMG_1007.jpg"/>
          <p:cNvPicPr>
            <a:picLocks noChangeAspect="1" noChangeArrowheads="1"/>
          </p:cNvPicPr>
          <p:nvPr/>
        </p:nvPicPr>
        <p:blipFill>
          <a:blip r:embed="rId2" cstate="screen"/>
          <a:srcRect/>
          <a:stretch>
            <a:fillRect/>
          </a:stretch>
        </p:blipFill>
        <p:spPr bwMode="auto">
          <a:xfrm>
            <a:off x="2000250" y="0"/>
            <a:ext cx="5143500" cy="6858000"/>
          </a:xfrm>
          <a:prstGeom prst="rect">
            <a:avLst/>
          </a:prstGeom>
          <a:noFill/>
        </p:spPr>
      </p:pic>
    </p:spTree>
    <p:extLst>
      <p:ext uri="{BB962C8B-B14F-4D97-AF65-F5344CB8AC3E}">
        <p14:creationId xmlns:p14="http://schemas.microsoft.com/office/powerpoint/2010/main" val="36539903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G:\IMG_1008.jpg"/>
          <p:cNvPicPr>
            <a:picLocks noChangeAspect="1" noChangeArrowheads="1"/>
          </p:cNvPicPr>
          <p:nvPr/>
        </p:nvPicPr>
        <p:blipFill>
          <a:blip r:embed="rId2" cstate="screen"/>
          <a:srcRect/>
          <a:stretch>
            <a:fillRect/>
          </a:stretch>
        </p:blipFill>
        <p:spPr bwMode="auto">
          <a:xfrm>
            <a:off x="2000250" y="0"/>
            <a:ext cx="5143500" cy="6858000"/>
          </a:xfrm>
          <a:prstGeom prst="rect">
            <a:avLst/>
          </a:prstGeom>
          <a:noFill/>
        </p:spPr>
      </p:pic>
    </p:spTree>
    <p:extLst>
      <p:ext uri="{BB962C8B-B14F-4D97-AF65-F5344CB8AC3E}">
        <p14:creationId xmlns:p14="http://schemas.microsoft.com/office/powerpoint/2010/main" val="40103628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G:\IMG_1009.jpg"/>
          <p:cNvPicPr>
            <a:picLocks noChangeAspect="1" noChangeArrowheads="1"/>
          </p:cNvPicPr>
          <p:nvPr/>
        </p:nvPicPr>
        <p:blipFill>
          <a:blip r:embed="rId2" cstate="screen"/>
          <a:srcRect/>
          <a:stretch>
            <a:fillRect/>
          </a:stretch>
        </p:blipFill>
        <p:spPr bwMode="auto">
          <a:xfrm>
            <a:off x="2000250" y="0"/>
            <a:ext cx="5143500" cy="6858000"/>
          </a:xfrm>
          <a:prstGeom prst="rect">
            <a:avLst/>
          </a:prstGeom>
          <a:noFill/>
        </p:spPr>
      </p:pic>
    </p:spTree>
    <p:extLst>
      <p:ext uri="{BB962C8B-B14F-4D97-AF65-F5344CB8AC3E}">
        <p14:creationId xmlns:p14="http://schemas.microsoft.com/office/powerpoint/2010/main" val="80079345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sa025.CAMPUS\Dropbox\Photos\DSCF5077.JPG"/>
          <p:cNvPicPr>
            <a:picLocks noChangeAspect="1" noChangeArrowheads="1"/>
          </p:cNvPicPr>
          <p:nvPr/>
        </p:nvPicPr>
        <p:blipFill>
          <a:blip r:embed="rId2" cstate="screen"/>
          <a:srcRect/>
          <a:stretch>
            <a:fillRect/>
          </a:stretch>
        </p:blipFill>
        <p:spPr bwMode="auto">
          <a:xfrm>
            <a:off x="304078" y="2147508"/>
            <a:ext cx="4344122" cy="3006944"/>
          </a:xfrm>
          <a:prstGeom prst="rect">
            <a:avLst/>
          </a:prstGeom>
          <a:noFill/>
        </p:spPr>
      </p:pic>
      <p:sp>
        <p:nvSpPr>
          <p:cNvPr id="3" name="Title 2"/>
          <p:cNvSpPr>
            <a:spLocks noGrp="1"/>
          </p:cNvSpPr>
          <p:nvPr>
            <p:ph type="title"/>
          </p:nvPr>
        </p:nvSpPr>
        <p:spPr/>
        <p:txBody>
          <a:bodyPr>
            <a:normAutofit fontScale="90000"/>
          </a:bodyPr>
          <a:lstStyle/>
          <a:p>
            <a:r>
              <a:rPr lang="en-GB" dirty="0" smtClean="0"/>
              <a:t>Watchman’s family house </a:t>
            </a:r>
            <a:br>
              <a:rPr lang="en-GB" dirty="0" smtClean="0"/>
            </a:br>
            <a:r>
              <a:rPr lang="en-GB" dirty="0" smtClean="0"/>
              <a:t>with solar panels for the pump</a:t>
            </a:r>
            <a:endParaRPr lang="en-GB" dirty="0"/>
          </a:p>
        </p:txBody>
      </p:sp>
      <p:pic>
        <p:nvPicPr>
          <p:cNvPr id="6" name="Picture 3" descr="C:\Users\sa025.CAMPUS\Dropbox\Photos\IMG_1899.jpg"/>
          <p:cNvPicPr>
            <a:picLocks noChangeAspect="1" noChangeArrowheads="1"/>
          </p:cNvPicPr>
          <p:nvPr/>
        </p:nvPicPr>
        <p:blipFill>
          <a:blip r:embed="rId3" cstate="screen"/>
          <a:srcRect/>
          <a:stretch>
            <a:fillRect/>
          </a:stretch>
        </p:blipFill>
        <p:spPr bwMode="auto">
          <a:xfrm>
            <a:off x="4648200" y="2147508"/>
            <a:ext cx="3982850" cy="2987137"/>
          </a:xfrm>
          <a:prstGeom prst="rect">
            <a:avLst/>
          </a:prstGeom>
          <a:noFill/>
        </p:spPr>
      </p:pic>
    </p:spTree>
    <p:extLst>
      <p:ext uri="{BB962C8B-B14F-4D97-AF65-F5344CB8AC3E}">
        <p14:creationId xmlns:p14="http://schemas.microsoft.com/office/powerpoint/2010/main" val="40429266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82FF90B9-3AC7-40EC-968F-67C00175AF38"/>
          <p:cNvPicPr>
            <a:picLocks noChangeAspect="1" noChangeArrowheads="1"/>
          </p:cNvPicPr>
          <p:nvPr/>
        </p:nvPicPr>
        <p:blipFill>
          <a:blip r:embed="rId2" cstate="screen"/>
          <a:srcRect/>
          <a:stretch>
            <a:fillRect/>
          </a:stretch>
        </p:blipFill>
        <p:spPr bwMode="auto">
          <a:xfrm>
            <a:off x="616944" y="1012175"/>
            <a:ext cx="8091277" cy="4551343"/>
          </a:xfrm>
          <a:prstGeom prst="rect">
            <a:avLst/>
          </a:prstGeom>
          <a:noFill/>
          <a:ln w="9525">
            <a:noFill/>
            <a:miter lim="800000"/>
            <a:headEnd/>
            <a:tailEnd/>
          </a:ln>
        </p:spPr>
      </p:pic>
    </p:spTree>
    <p:extLst>
      <p:ext uri="{BB962C8B-B14F-4D97-AF65-F5344CB8AC3E}">
        <p14:creationId xmlns:p14="http://schemas.microsoft.com/office/powerpoint/2010/main" val="15779939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5800" y="2865437"/>
            <a:ext cx="7772400" cy="1470025"/>
          </a:xfrm>
        </p:spPr>
        <p:txBody>
          <a:bodyPr>
            <a:normAutofit fontScale="90000"/>
          </a:bodyPr>
          <a:lstStyle/>
          <a:p>
            <a:r>
              <a:rPr lang="en-GB" i="1" dirty="0"/>
              <a:t>‘All in </a:t>
            </a:r>
            <a:r>
              <a:rPr lang="en-GB" i="1" dirty="0" smtClean="0"/>
              <a:t>all </a:t>
            </a:r>
            <a:r>
              <a:rPr lang="en-GB" i="1" dirty="0"/>
              <a:t>for our good </a:t>
            </a:r>
            <a:r>
              <a:rPr lang="en-GB" i="1" dirty="0" smtClean="0"/>
              <a:t>hearts </a:t>
            </a:r>
            <a:r>
              <a:rPr lang="en-GB" i="1" dirty="0"/>
              <a:t>we share with the animals. This just our </a:t>
            </a:r>
            <a:r>
              <a:rPr lang="en-GB" i="1" dirty="0" smtClean="0"/>
              <a:t>sympathy. </a:t>
            </a:r>
            <a:r>
              <a:rPr lang="en-GB" i="1" dirty="0"/>
              <a:t>Sometimes for our security we have to share the water with the animals. Now let me have a cup of tea and have asleep [sic]. Thanks.’ </a:t>
            </a:r>
            <a:r>
              <a:rPr lang="en-GB" sz="3100" i="1" dirty="0"/>
              <a:t>(Alex Katana (</a:t>
            </a:r>
            <a:r>
              <a:rPr lang="en-GB" sz="3100" i="1" dirty="0" err="1"/>
              <a:t>Giriama</a:t>
            </a:r>
            <a:r>
              <a:rPr lang="en-GB" sz="3100" i="1" dirty="0"/>
              <a:t> community member), 2013 personal </a:t>
            </a:r>
            <a:r>
              <a:rPr lang="en-GB" sz="3100" i="1" dirty="0" smtClean="0"/>
              <a:t>email correspondence</a:t>
            </a:r>
            <a:r>
              <a:rPr lang="en-GB" sz="3100" i="1" dirty="0"/>
              <a:t>)</a:t>
            </a:r>
            <a:r>
              <a:rPr lang="en-GB" sz="3100" dirty="0"/>
              <a:t/>
            </a:r>
            <a:br>
              <a:rPr lang="en-GB" sz="3100" dirty="0"/>
            </a:br>
            <a:endParaRPr lang="en-US" sz="3100" dirty="0"/>
          </a:p>
        </p:txBody>
      </p:sp>
    </p:spTree>
    <p:extLst>
      <p:ext uri="{BB962C8B-B14F-4D97-AF65-F5344CB8AC3E}">
        <p14:creationId xmlns:p14="http://schemas.microsoft.com/office/powerpoint/2010/main" val="34642790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theoretical positions</a:t>
            </a:r>
            <a:endParaRPr lang="en-US" dirty="0"/>
          </a:p>
        </p:txBody>
      </p:sp>
      <p:sp>
        <p:nvSpPr>
          <p:cNvPr id="4" name="Text Placeholder 3"/>
          <p:cNvSpPr>
            <a:spLocks noGrp="1"/>
          </p:cNvSpPr>
          <p:nvPr>
            <p:ph type="body" idx="1"/>
          </p:nvPr>
        </p:nvSpPr>
        <p:spPr/>
        <p:txBody>
          <a:bodyPr/>
          <a:lstStyle/>
          <a:p>
            <a:r>
              <a:rPr lang="en-US" dirty="0" smtClean="0"/>
              <a:t>Sharing theory</a:t>
            </a:r>
            <a:endParaRPr lang="en-US" dirty="0"/>
          </a:p>
        </p:txBody>
      </p:sp>
      <p:pic>
        <p:nvPicPr>
          <p:cNvPr id="8" name="Content Placeholder 7"/>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
        <p:nvSpPr>
          <p:cNvPr id="6" name="Text Placeholder 5"/>
          <p:cNvSpPr>
            <a:spLocks noGrp="1"/>
          </p:cNvSpPr>
          <p:nvPr>
            <p:ph type="body" sz="quarter" idx="3"/>
          </p:nvPr>
        </p:nvSpPr>
        <p:spPr/>
        <p:txBody>
          <a:bodyPr/>
          <a:lstStyle/>
          <a:p>
            <a:r>
              <a:rPr lang="en-US" dirty="0" smtClean="0"/>
              <a:t>Hospitality theory</a:t>
            </a:r>
            <a:endParaRPr lang="en-US" dirty="0"/>
          </a:p>
        </p:txBody>
      </p:sp>
      <p:pic>
        <p:nvPicPr>
          <p:cNvPr id="9" name="Content Placeholder 8"/>
          <p:cNvPicPr>
            <a:picLocks noGrp="1" noChangeAspect="1"/>
          </p:cNvPicPr>
          <p:nvPr>
            <p:ph sz="quarter" idx="4"/>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03293052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dirty="0" smtClean="0"/>
              <a:t>Sharing as basis of all social life </a:t>
            </a:r>
            <a:r>
              <a:rPr lang="en-GB" dirty="0"/>
              <a:t/>
            </a:r>
            <a:br>
              <a:rPr lang="en-GB" dirty="0"/>
            </a:br>
            <a:endParaRPr lang="en-US" dirty="0"/>
          </a:p>
        </p:txBody>
      </p:sp>
      <p:sp>
        <p:nvSpPr>
          <p:cNvPr id="6" name="Subtitle 5"/>
          <p:cNvSpPr>
            <a:spLocks noGrp="1"/>
          </p:cNvSpPr>
          <p:nvPr>
            <p:ph sz="half" idx="1"/>
          </p:nvPr>
        </p:nvSpPr>
        <p:spPr/>
        <p:txBody>
          <a:bodyPr>
            <a:normAutofit fontScale="85000" lnSpcReduction="20000"/>
          </a:bodyPr>
          <a:lstStyle/>
          <a:p>
            <a:endParaRPr lang="en-GB" dirty="0" smtClean="0"/>
          </a:p>
          <a:p>
            <a:pPr>
              <a:buNone/>
            </a:pPr>
            <a:r>
              <a:rPr lang="en-GB" sz="4000" i="1" dirty="0" smtClean="0"/>
              <a:t>	‘The most pleasurable activities almost always involve sharing something: music, food, liquor, drugs, gossip, drama, beds’ (</a:t>
            </a:r>
            <a:r>
              <a:rPr lang="en-GB" sz="4000" i="1" dirty="0" err="1" smtClean="0"/>
              <a:t>Graeber</a:t>
            </a:r>
            <a:r>
              <a:rPr lang="en-GB" sz="4000" i="1" dirty="0" smtClean="0"/>
              <a:t>, 2011: 99) </a:t>
            </a:r>
            <a:endParaRPr lang="en-GB" sz="4000" dirty="0"/>
          </a:p>
        </p:txBody>
      </p:sp>
      <p:pic>
        <p:nvPicPr>
          <p:cNvPr id="28676" name="Picture 4" descr="http://i.telegraph.co.uk/multimedia/archive/01174/arts-graphics-2006_1174585a.jpg"/>
          <p:cNvPicPr>
            <a:picLocks noChangeAspect="1" noChangeArrowheads="1"/>
          </p:cNvPicPr>
          <p:nvPr/>
        </p:nvPicPr>
        <p:blipFill>
          <a:blip r:embed="rId2" cstate="screen"/>
          <a:srcRect/>
          <a:stretch>
            <a:fillRect/>
          </a:stretch>
        </p:blipFill>
        <p:spPr bwMode="auto">
          <a:xfrm>
            <a:off x="4480740" y="2450008"/>
            <a:ext cx="4206060" cy="2860121"/>
          </a:xfrm>
          <a:prstGeom prst="rect">
            <a:avLst/>
          </a:prstGeom>
          <a:noFill/>
        </p:spPr>
      </p:pic>
    </p:spTree>
    <p:extLst>
      <p:ext uri="{BB962C8B-B14F-4D97-AF65-F5344CB8AC3E}">
        <p14:creationId xmlns:p14="http://schemas.microsoft.com/office/powerpoint/2010/main" val="421989162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Sharing - Interested action?  </a:t>
            </a:r>
            <a:endParaRPr lang="en-GB" dirty="0"/>
          </a:p>
        </p:txBody>
      </p:sp>
      <p:sp>
        <p:nvSpPr>
          <p:cNvPr id="8" name="Content Placeholder 7"/>
          <p:cNvSpPr>
            <a:spLocks noGrp="1"/>
          </p:cNvSpPr>
          <p:nvPr>
            <p:ph sz="half" idx="1"/>
          </p:nvPr>
        </p:nvSpPr>
        <p:spPr/>
        <p:txBody>
          <a:bodyPr>
            <a:normAutofit fontScale="92500" lnSpcReduction="20000"/>
          </a:bodyPr>
          <a:lstStyle/>
          <a:p>
            <a:r>
              <a:rPr lang="en-GB" dirty="0" smtClean="0"/>
              <a:t>Evolutionary </a:t>
            </a:r>
          </a:p>
          <a:p>
            <a:pPr lvl="1"/>
            <a:r>
              <a:rPr lang="en-GB" dirty="0" smtClean="0"/>
              <a:t>nepotistic </a:t>
            </a:r>
            <a:r>
              <a:rPr lang="en-GB" sz="1900" dirty="0" smtClean="0"/>
              <a:t>(genetic imperative)</a:t>
            </a:r>
          </a:p>
          <a:p>
            <a:pPr lvl="1"/>
            <a:r>
              <a:rPr lang="en-GB" dirty="0" smtClean="0"/>
              <a:t>pragmatic</a:t>
            </a:r>
          </a:p>
          <a:p>
            <a:r>
              <a:rPr lang="en-GB" dirty="0" smtClean="0"/>
              <a:t>Economic   </a:t>
            </a:r>
          </a:p>
          <a:p>
            <a:pPr lvl="1"/>
            <a:r>
              <a:rPr lang="en-GB" dirty="0" smtClean="0"/>
              <a:t>reciprocal (calculated) exchange</a:t>
            </a:r>
          </a:p>
          <a:p>
            <a:r>
              <a:rPr lang="en-GB" dirty="0" smtClean="0"/>
              <a:t>Virtue/moral/pro-social</a:t>
            </a:r>
          </a:p>
          <a:p>
            <a:pPr lvl="1"/>
            <a:r>
              <a:rPr lang="en-GB" dirty="0" smtClean="0"/>
              <a:t>‘beatific camaraderie’ (Boehm, 2001);</a:t>
            </a:r>
          </a:p>
          <a:p>
            <a:pPr lvl="1"/>
            <a:r>
              <a:rPr lang="en-GB" dirty="0" smtClean="0"/>
              <a:t>moral obligation (</a:t>
            </a:r>
            <a:r>
              <a:rPr lang="en-GB" dirty="0" err="1" smtClean="0"/>
              <a:t>Hadza</a:t>
            </a:r>
            <a:r>
              <a:rPr lang="en-GB" dirty="0" smtClean="0"/>
              <a:t>, Woodburn, 1998; </a:t>
            </a:r>
          </a:p>
          <a:p>
            <a:pPr lvl="1"/>
            <a:r>
              <a:rPr lang="en-GB" dirty="0" smtClean="0"/>
              <a:t>‘demand sharing’, Australia, (Peterson, 1993)</a:t>
            </a:r>
          </a:p>
          <a:p>
            <a:endParaRPr lang="en-GB" dirty="0"/>
          </a:p>
        </p:txBody>
      </p:sp>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4648200" y="2327313"/>
            <a:ext cx="4038600" cy="3148070"/>
          </a:xfrm>
          <a:prstGeom prst="rect">
            <a:avLst/>
          </a:prstGeom>
        </p:spPr>
      </p:pic>
    </p:spTree>
    <p:extLst>
      <p:ext uri="{BB962C8B-B14F-4D97-AF65-F5344CB8AC3E}">
        <p14:creationId xmlns:p14="http://schemas.microsoft.com/office/powerpoint/2010/main" val="97551695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Sharing water in rural Africa </a:t>
            </a:r>
            <a:br>
              <a:rPr lang="en-US" dirty="0" smtClean="0"/>
            </a:br>
            <a:r>
              <a:rPr lang="en-US" dirty="0" smtClean="0"/>
              <a:t>(water hole etiquette)</a:t>
            </a:r>
            <a:endParaRPr lang="en-US" dirty="0"/>
          </a:p>
        </p:txBody>
      </p:sp>
      <p:sp>
        <p:nvSpPr>
          <p:cNvPr id="3" name="Content Placeholder 2"/>
          <p:cNvSpPr>
            <a:spLocks noGrp="1"/>
          </p:cNvSpPr>
          <p:nvPr>
            <p:ph sz="half" idx="1"/>
          </p:nvPr>
        </p:nvSpPr>
        <p:spPr/>
        <p:txBody>
          <a:bodyPr/>
          <a:lstStyle/>
          <a:p>
            <a:r>
              <a:rPr lang="en-US" dirty="0" smtClean="0"/>
              <a:t>Deep rooted acknowledgment of </a:t>
            </a:r>
            <a:r>
              <a:rPr lang="en-US" dirty="0" err="1" smtClean="0"/>
              <a:t>morethanhuman</a:t>
            </a:r>
            <a:r>
              <a:rPr lang="en-US" dirty="0" smtClean="0"/>
              <a:t> equality with regards access to water</a:t>
            </a:r>
          </a:p>
          <a:p>
            <a:endParaRPr lang="en-US" dirty="0"/>
          </a:p>
          <a:p>
            <a:r>
              <a:rPr lang="en-US" dirty="0" smtClean="0"/>
              <a:t>Other ethnographic examples show this</a:t>
            </a:r>
            <a:endParaRPr lang="en-US"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70329150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Examples of cross/multi species sharing</a:t>
            </a:r>
            <a:endParaRPr lang="en-GB" dirty="0"/>
          </a:p>
        </p:txBody>
      </p:sp>
      <p:sp>
        <p:nvSpPr>
          <p:cNvPr id="3" name="Content Placeholder 2"/>
          <p:cNvSpPr>
            <a:spLocks noGrp="1"/>
          </p:cNvSpPr>
          <p:nvPr>
            <p:ph sz="half" idx="1"/>
          </p:nvPr>
        </p:nvSpPr>
        <p:spPr/>
        <p:txBody>
          <a:bodyPr/>
          <a:lstStyle/>
          <a:p>
            <a:r>
              <a:rPr lang="en-GB" dirty="0" smtClean="0"/>
              <a:t>Dolphins save drowning humans (De Waal, 2009)</a:t>
            </a:r>
          </a:p>
          <a:p>
            <a:r>
              <a:rPr lang="en-GB" dirty="0" smtClean="0"/>
              <a:t>Honey guide bird (Dean </a:t>
            </a:r>
            <a:r>
              <a:rPr lang="en-GB" i="1" dirty="0" smtClean="0"/>
              <a:t>et al</a:t>
            </a:r>
            <a:r>
              <a:rPr lang="en-GB" dirty="0" smtClean="0"/>
              <a:t>, 1990)</a:t>
            </a:r>
          </a:p>
          <a:p>
            <a:r>
              <a:rPr lang="en-GB" dirty="0" smtClean="0"/>
              <a:t>Putting out bird/squirrel seed/nuts?</a:t>
            </a:r>
          </a:p>
          <a:p>
            <a:endParaRPr lang="en-GB" dirty="0"/>
          </a:p>
        </p:txBody>
      </p:sp>
      <p:pic>
        <p:nvPicPr>
          <p:cNvPr id="1026" name="Picture 2" descr="http://i.dailymail.co.uk/i/pix/2011/10/14/article-2048816-0E53EFC400000578-747_468x444.jpg"/>
          <p:cNvPicPr>
            <a:picLocks noChangeAspect="1" noChangeArrowheads="1"/>
          </p:cNvPicPr>
          <p:nvPr/>
        </p:nvPicPr>
        <p:blipFill>
          <a:blip r:embed="rId2" cstate="screen"/>
          <a:srcRect/>
          <a:stretch>
            <a:fillRect/>
          </a:stretch>
        </p:blipFill>
        <p:spPr bwMode="auto">
          <a:xfrm>
            <a:off x="4648200" y="1919689"/>
            <a:ext cx="4131101" cy="3919251"/>
          </a:xfrm>
          <a:prstGeom prst="rect">
            <a:avLst/>
          </a:prstGeom>
          <a:noFill/>
        </p:spPr>
      </p:pic>
    </p:spTree>
    <p:extLst>
      <p:ext uri="{BB962C8B-B14F-4D97-AF65-F5344CB8AC3E}">
        <p14:creationId xmlns:p14="http://schemas.microsoft.com/office/powerpoint/2010/main" val="7665257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Another way to understand sharing fluids</a:t>
            </a:r>
            <a:endParaRPr lang="en-US" dirty="0"/>
          </a:p>
        </p:txBody>
      </p:sp>
      <p:sp>
        <p:nvSpPr>
          <p:cNvPr id="6" name="Subtitle 5"/>
          <p:cNvSpPr>
            <a:spLocks noGrp="1"/>
          </p:cNvSpPr>
          <p:nvPr>
            <p:ph type="subTitle" idx="1"/>
          </p:nvPr>
        </p:nvSpPr>
        <p:spPr/>
        <p:txBody>
          <a:bodyPr/>
          <a:lstStyle/>
          <a:p>
            <a:r>
              <a:rPr lang="en-US" dirty="0" smtClean="0"/>
              <a:t>Hospitality theory</a:t>
            </a:r>
            <a:endParaRPr lang="en-US" dirty="0"/>
          </a:p>
        </p:txBody>
      </p:sp>
      <p:pic>
        <p:nvPicPr>
          <p:cNvPr id="7" name="Picture 6" descr="images-3.jpe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49239" y="4514850"/>
            <a:ext cx="3619500" cy="2247900"/>
          </a:xfrm>
          <a:prstGeom prst="rect">
            <a:avLst/>
          </a:prstGeom>
        </p:spPr>
      </p:pic>
    </p:spTree>
    <p:extLst>
      <p:ext uri="{BB962C8B-B14F-4D97-AF65-F5344CB8AC3E}">
        <p14:creationId xmlns:p14="http://schemas.microsoft.com/office/powerpoint/2010/main" val="237278859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Hospitality rituals</a:t>
            </a:r>
            <a:endParaRPr lang="en-US" dirty="0"/>
          </a:p>
        </p:txBody>
      </p:sp>
      <p:sp>
        <p:nvSpPr>
          <p:cNvPr id="3" name="Content Placeholder 2"/>
          <p:cNvSpPr>
            <a:spLocks noGrp="1"/>
          </p:cNvSpPr>
          <p:nvPr>
            <p:ph sz="half" idx="1"/>
          </p:nvPr>
        </p:nvSpPr>
        <p:spPr/>
        <p:txBody>
          <a:bodyPr/>
          <a:lstStyle/>
          <a:p>
            <a:r>
              <a:rPr lang="en-US" dirty="0" smtClean="0"/>
              <a:t>Found in all cultures</a:t>
            </a:r>
          </a:p>
          <a:p>
            <a:r>
              <a:rPr lang="en-US" dirty="0" smtClean="0"/>
              <a:t>Similarities</a:t>
            </a:r>
          </a:p>
          <a:p>
            <a:pPr lvl="1"/>
            <a:r>
              <a:rPr lang="en-US" dirty="0" err="1" smtClean="0"/>
              <a:t>Behavioural</a:t>
            </a:r>
            <a:r>
              <a:rPr lang="en-US" dirty="0" smtClean="0"/>
              <a:t> expectations invariably include the sharing of food and drink</a:t>
            </a:r>
            <a:endParaRPr lang="en-US"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7500500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Etymology of the word ‘hospitality’</a:t>
            </a:r>
            <a:endParaRPr lang="en-US" dirty="0"/>
          </a:p>
        </p:txBody>
      </p:sp>
      <p:sp>
        <p:nvSpPr>
          <p:cNvPr id="3" name="Content Placeholder 2"/>
          <p:cNvSpPr>
            <a:spLocks noGrp="1"/>
          </p:cNvSpPr>
          <p:nvPr>
            <p:ph sz="half" idx="1"/>
          </p:nvPr>
        </p:nvSpPr>
        <p:spPr>
          <a:xfrm>
            <a:off x="373932" y="1600200"/>
            <a:ext cx="4038600" cy="4525963"/>
          </a:xfrm>
        </p:spPr>
        <p:txBody>
          <a:bodyPr>
            <a:normAutofit/>
          </a:bodyPr>
          <a:lstStyle/>
          <a:p>
            <a:r>
              <a:rPr lang="en-US" dirty="0" smtClean="0"/>
              <a:t>Latin roots –  </a:t>
            </a:r>
            <a:r>
              <a:rPr lang="en-US" i="1" dirty="0" smtClean="0"/>
              <a:t>HOSPES (and </a:t>
            </a:r>
            <a:r>
              <a:rPr lang="en-US" i="1" dirty="0" err="1" smtClean="0"/>
              <a:t>hostis</a:t>
            </a:r>
            <a:r>
              <a:rPr lang="en-US" i="1" dirty="0" smtClean="0"/>
              <a:t>)</a:t>
            </a:r>
            <a:r>
              <a:rPr lang="en-US" dirty="0" smtClean="0"/>
              <a:t> = hospital (originally a guest room), hospice, hostile, host and guest</a:t>
            </a:r>
          </a:p>
          <a:p>
            <a:r>
              <a:rPr lang="en-US" dirty="0" smtClean="0"/>
              <a:t>The concept describes a relationship that links host and guest  in one place</a:t>
            </a:r>
          </a:p>
        </p:txBody>
      </p:sp>
      <p:pic>
        <p:nvPicPr>
          <p:cNvPr id="7" name="Picture 6" descr="hello-my-name-is1-e1389986278577.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642258" y="2196220"/>
            <a:ext cx="4335205" cy="2455019"/>
          </a:xfrm>
          <a:prstGeom prst="rect">
            <a:avLst/>
          </a:prstGeom>
        </p:spPr>
      </p:pic>
    </p:spTree>
    <p:extLst>
      <p:ext uri="{BB962C8B-B14F-4D97-AF65-F5344CB8AC3E}">
        <p14:creationId xmlns:p14="http://schemas.microsoft.com/office/powerpoint/2010/main" val="94082066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Deconstruction of the word</a:t>
            </a:r>
            <a:endParaRPr lang="en-US" dirty="0"/>
          </a:p>
        </p:txBody>
      </p:sp>
      <p:sp>
        <p:nvSpPr>
          <p:cNvPr id="3" name="Content Placeholder 2"/>
          <p:cNvSpPr>
            <a:spLocks noGrp="1"/>
          </p:cNvSpPr>
          <p:nvPr>
            <p:ph sz="half" idx="1"/>
          </p:nvPr>
        </p:nvSpPr>
        <p:spPr>
          <a:xfrm>
            <a:off x="457200" y="1600200"/>
            <a:ext cx="4038600" cy="5000137"/>
          </a:xfrm>
        </p:spPr>
        <p:txBody>
          <a:bodyPr>
            <a:normAutofit/>
          </a:bodyPr>
          <a:lstStyle/>
          <a:p>
            <a:r>
              <a:rPr lang="en-US" dirty="0"/>
              <a:t>Buried in the word is the idea that people can be ‘other’ to you – different, not one of your own</a:t>
            </a:r>
          </a:p>
          <a:p>
            <a:r>
              <a:rPr lang="en-US" dirty="0"/>
              <a:t>AND that they can be </a:t>
            </a:r>
            <a:r>
              <a:rPr lang="en-US" dirty="0" smtClean="0"/>
              <a:t>hostile</a:t>
            </a:r>
          </a:p>
          <a:p>
            <a:r>
              <a:rPr lang="en-US" dirty="0" smtClean="0"/>
              <a:t>BUT also acknowledges that differences will come together.</a:t>
            </a:r>
            <a:endParaRPr lang="en-US" dirty="0"/>
          </a:p>
          <a:p>
            <a:endParaRPr lang="en-US"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90560860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 imagination experiment…</a:t>
            </a:r>
            <a:endParaRPr lang="en-US" dirty="0"/>
          </a:p>
        </p:txBody>
      </p:sp>
      <p:pic>
        <p:nvPicPr>
          <p:cNvPr id="5" name="Content Placeholder 4" descr="PNG-16.jpg"/>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a:fillRect/>
          </a:stretch>
        </p:blipFill>
        <p:spPr/>
      </p:pic>
      <p:pic>
        <p:nvPicPr>
          <p:cNvPr id="6" name="Content Placeholder 5" descr="later_skinheads.jpg"/>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62276309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 these people?</a:t>
            </a:r>
            <a:endParaRPr lang="en-US" dirty="0"/>
          </a:p>
        </p:txBody>
      </p:sp>
      <p:pic>
        <p:nvPicPr>
          <p:cNvPr id="5" name="Content Placeholder 4" descr="lady.jpg"/>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a:fillRect/>
          </a:stretch>
        </p:blipFill>
        <p:spPr/>
      </p:pic>
      <p:pic>
        <p:nvPicPr>
          <p:cNvPr id="6" name="Content Placeholder 5" descr="in-the-night-garden-generic2-rs-5729.jpg"/>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25648267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Imagine strangers approaching…</a:t>
            </a:r>
            <a:endParaRPr lang="en-US" dirty="0"/>
          </a:p>
        </p:txBody>
      </p:sp>
      <p:sp>
        <p:nvSpPr>
          <p:cNvPr id="3" name="Content Placeholder 2"/>
          <p:cNvSpPr>
            <a:spLocks noGrp="1"/>
          </p:cNvSpPr>
          <p:nvPr>
            <p:ph sz="half" idx="1"/>
          </p:nvPr>
        </p:nvSpPr>
        <p:spPr/>
        <p:txBody>
          <a:bodyPr/>
          <a:lstStyle/>
          <a:p>
            <a:r>
              <a:rPr lang="en-US" dirty="0" smtClean="0"/>
              <a:t>Friend or foe?</a:t>
            </a:r>
          </a:p>
          <a:p>
            <a:r>
              <a:rPr lang="en-US" dirty="0" smtClean="0"/>
              <a:t>Think of the dangers of inviting a stranger in…or of not inviting a stranger in.</a:t>
            </a:r>
          </a:p>
          <a:p>
            <a:r>
              <a:rPr lang="en-US" dirty="0" smtClean="0"/>
              <a:t>What would YOU do?</a:t>
            </a:r>
            <a:endParaRPr lang="en-US"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94057103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Relationships with otherness </a:t>
            </a:r>
            <a:endParaRPr lang="en-US" dirty="0"/>
          </a:p>
        </p:txBody>
      </p:sp>
      <p:sp>
        <p:nvSpPr>
          <p:cNvPr id="3" name="Content Placeholder 2"/>
          <p:cNvSpPr>
            <a:spLocks noGrp="1"/>
          </p:cNvSpPr>
          <p:nvPr>
            <p:ph sz="half" idx="1"/>
          </p:nvPr>
        </p:nvSpPr>
        <p:spPr/>
        <p:txBody>
          <a:bodyPr>
            <a:normAutofit fontScale="92500" lnSpcReduction="10000"/>
          </a:bodyPr>
          <a:lstStyle/>
          <a:p>
            <a:r>
              <a:rPr lang="en-US" dirty="0" smtClean="0"/>
              <a:t>Identity</a:t>
            </a:r>
            <a:endParaRPr lang="en-US" dirty="0"/>
          </a:p>
          <a:p>
            <a:pPr lvl="1"/>
            <a:r>
              <a:rPr lang="en-US" dirty="0"/>
              <a:t>Borders/boundaries – melding, merging and retaining identities</a:t>
            </a:r>
          </a:p>
          <a:p>
            <a:r>
              <a:rPr lang="en-US" dirty="0" smtClean="0"/>
              <a:t>Change</a:t>
            </a:r>
          </a:p>
          <a:p>
            <a:pPr lvl="1"/>
            <a:r>
              <a:rPr lang="en-US" dirty="0"/>
              <a:t>c</a:t>
            </a:r>
            <a:r>
              <a:rPr lang="en-US" dirty="0" smtClean="0"/>
              <a:t>oming </a:t>
            </a:r>
            <a:r>
              <a:rPr lang="en-US" dirty="0"/>
              <a:t>together provokes change</a:t>
            </a:r>
          </a:p>
          <a:p>
            <a:r>
              <a:rPr lang="en-US" dirty="0" smtClean="0"/>
              <a:t>Risk</a:t>
            </a:r>
          </a:p>
          <a:p>
            <a:pPr lvl="1"/>
            <a:r>
              <a:rPr lang="en-US" dirty="0" smtClean="0"/>
              <a:t>Both host and guest need to accept that in coming together both could be changed</a:t>
            </a:r>
          </a:p>
        </p:txBody>
      </p:sp>
      <p:pic>
        <p:nvPicPr>
          <p:cNvPr id="6" name="Content Placeholder 5" descr="blog_Me-Generation-Meets-Generation-Me.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420333864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US" dirty="0"/>
              <a:t>Hospitality rituals -</a:t>
            </a:r>
          </a:p>
        </p:txBody>
      </p:sp>
      <p:sp>
        <p:nvSpPr>
          <p:cNvPr id="3" name="Content Placeholder 2"/>
          <p:cNvSpPr>
            <a:spLocks noGrp="1"/>
          </p:cNvSpPr>
          <p:nvPr>
            <p:ph sz="half" idx="1"/>
          </p:nvPr>
        </p:nvSpPr>
        <p:spPr/>
        <p:txBody>
          <a:bodyPr/>
          <a:lstStyle/>
          <a:p>
            <a:r>
              <a:rPr lang="en-US" dirty="0" smtClean="0"/>
              <a:t>Negotiate potentially dangerous situations.</a:t>
            </a:r>
          </a:p>
          <a:p>
            <a:r>
              <a:rPr lang="en-US" dirty="0" smtClean="0"/>
              <a:t>The </a:t>
            </a:r>
            <a:r>
              <a:rPr lang="en-US" dirty="0"/>
              <a:t>implicit power dynamics </a:t>
            </a:r>
            <a:r>
              <a:rPr lang="en-US" dirty="0" smtClean="0"/>
              <a:t>of </a:t>
            </a:r>
            <a:r>
              <a:rPr lang="en-US" dirty="0"/>
              <a:t>‘stranger’ </a:t>
            </a:r>
            <a:r>
              <a:rPr lang="en-US" dirty="0" smtClean="0"/>
              <a:t>relationships are diffused.</a:t>
            </a:r>
          </a:p>
          <a:p>
            <a:r>
              <a:rPr lang="en-US" dirty="0" smtClean="0"/>
              <a:t>How is this done?</a:t>
            </a:r>
            <a:r>
              <a:rPr lang="en-US" dirty="0"/>
              <a:t/>
            </a:r>
            <a:br>
              <a:rPr lang="en-US" dirty="0"/>
            </a:br>
            <a:endParaRPr lang="en-US" dirty="0"/>
          </a:p>
          <a:p>
            <a:endParaRPr lang="en-US" dirty="0"/>
          </a:p>
        </p:txBody>
      </p:sp>
      <p:sp>
        <p:nvSpPr>
          <p:cNvPr id="7" name="Content Placeholder 6"/>
          <p:cNvSpPr>
            <a:spLocks noGrp="1"/>
          </p:cNvSpPr>
          <p:nvPr>
            <p:ph sz="half" idx="2"/>
          </p:nvPr>
        </p:nvSpPr>
        <p:spPr/>
        <p:txBody>
          <a:bodyPr/>
          <a:lstStyle/>
          <a:p>
            <a:endParaRPr lang="en-US" dirty="0"/>
          </a:p>
        </p:txBody>
      </p:sp>
      <p:pic>
        <p:nvPicPr>
          <p:cNvPr id="8" name="Content Placeholder 4"/>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4648200" y="1592915"/>
            <a:ext cx="4038599" cy="4533247"/>
          </a:xfrm>
          <a:prstGeom prst="rect">
            <a:avLst/>
          </a:prstGeom>
        </p:spPr>
      </p:pic>
    </p:spTree>
    <p:extLst>
      <p:ext uri="{BB962C8B-B14F-4D97-AF65-F5344CB8AC3E}">
        <p14:creationId xmlns:p14="http://schemas.microsoft.com/office/powerpoint/2010/main" val="289853045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act of same-</a:t>
            </a:r>
            <a:r>
              <a:rPr lang="en-US" dirty="0" err="1" smtClean="0"/>
              <a:t>ing</a:t>
            </a:r>
            <a:endParaRPr lang="en-US" dirty="0"/>
          </a:p>
        </p:txBody>
      </p:sp>
      <p:sp>
        <p:nvSpPr>
          <p:cNvPr id="3" name="Content Placeholder 2"/>
          <p:cNvSpPr>
            <a:spLocks noGrp="1"/>
          </p:cNvSpPr>
          <p:nvPr>
            <p:ph sz="half" idx="1"/>
          </p:nvPr>
        </p:nvSpPr>
        <p:spPr/>
        <p:txBody>
          <a:bodyPr/>
          <a:lstStyle/>
          <a:p>
            <a:r>
              <a:rPr lang="en-US" dirty="0" smtClean="0"/>
              <a:t>Similarity or ‘same-ness’ is created by:</a:t>
            </a:r>
          </a:p>
          <a:p>
            <a:pPr lvl="1"/>
            <a:r>
              <a:rPr lang="en-US" dirty="0" smtClean="0"/>
              <a:t>Ingestion of the same substances at the same time.</a:t>
            </a:r>
          </a:p>
          <a:p>
            <a:pPr lvl="1"/>
            <a:r>
              <a:rPr lang="en-US" dirty="0" smtClean="0"/>
              <a:t>Enacting the same ritually prescribed movements</a:t>
            </a:r>
            <a:endParaRPr lang="en-US"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405836701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 what looks like generosity…</a:t>
            </a:r>
            <a:endParaRPr lang="en-US" dirty="0"/>
          </a:p>
        </p:txBody>
      </p:sp>
      <p:sp>
        <p:nvSpPr>
          <p:cNvPr id="3" name="Content Placeholder 2"/>
          <p:cNvSpPr>
            <a:spLocks noGrp="1"/>
          </p:cNvSpPr>
          <p:nvPr>
            <p:ph sz="half" idx="1"/>
          </p:nvPr>
        </p:nvSpPr>
        <p:spPr/>
        <p:txBody>
          <a:bodyPr/>
          <a:lstStyle/>
          <a:p>
            <a:r>
              <a:rPr lang="en-US" dirty="0" smtClean="0"/>
              <a:t>Is a process that aims to diffuse potential dangers of the unknown. </a:t>
            </a:r>
          </a:p>
          <a:p>
            <a:r>
              <a:rPr lang="en-US" dirty="0" smtClean="0"/>
              <a:t>Through sharing food  the other is made ‘the same’.</a:t>
            </a:r>
            <a:endParaRPr lang="en-US"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a:xfrm>
            <a:off x="4648200" y="1516916"/>
            <a:ext cx="4038600" cy="4525963"/>
          </a:xfrm>
        </p:spPr>
      </p:pic>
    </p:spTree>
    <p:extLst>
      <p:ext uri="{BB962C8B-B14F-4D97-AF65-F5344CB8AC3E}">
        <p14:creationId xmlns:p14="http://schemas.microsoft.com/office/powerpoint/2010/main" val="342381502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water’s part in this? </a:t>
            </a:r>
            <a:endParaRPr lang="en-US" dirty="0"/>
          </a:p>
        </p:txBody>
      </p:sp>
      <p:sp>
        <p:nvSpPr>
          <p:cNvPr id="3" name="Content Placeholder 2"/>
          <p:cNvSpPr>
            <a:spLocks noGrp="1"/>
          </p:cNvSpPr>
          <p:nvPr>
            <p:ph sz="half" idx="1"/>
          </p:nvPr>
        </p:nvSpPr>
        <p:spPr/>
        <p:txBody>
          <a:bodyPr/>
          <a:lstStyle/>
          <a:p>
            <a:r>
              <a:rPr lang="en-US" dirty="0"/>
              <a:t>D</a:t>
            </a:r>
            <a:r>
              <a:rPr lang="en-US" dirty="0" smtClean="0"/>
              <a:t>oes water inspire us to behave?</a:t>
            </a:r>
          </a:p>
          <a:p>
            <a:r>
              <a:rPr lang="en-US" dirty="0" smtClean="0"/>
              <a:t>Do water’s properties   </a:t>
            </a:r>
            <a:r>
              <a:rPr lang="en-US" dirty="0" err="1" smtClean="0"/>
              <a:t>organise</a:t>
            </a:r>
            <a:r>
              <a:rPr lang="en-US" dirty="0" smtClean="0"/>
              <a:t> life?</a:t>
            </a:r>
          </a:p>
          <a:p>
            <a:r>
              <a:rPr lang="en-US" dirty="0" smtClean="0"/>
              <a:t>Can we claim water as </a:t>
            </a:r>
            <a:r>
              <a:rPr lang="en-US" dirty="0"/>
              <a:t>the ambassador of sharing</a:t>
            </a:r>
            <a:r>
              <a:rPr lang="en-US" dirty="0" smtClean="0"/>
              <a:t>? A teacher that prompts us to behave equitably?</a:t>
            </a:r>
            <a:endParaRPr lang="en-US" dirty="0"/>
          </a:p>
          <a:p>
            <a:endParaRPr lang="en-US" dirty="0"/>
          </a:p>
        </p:txBody>
      </p:sp>
      <p:pic>
        <p:nvPicPr>
          <p:cNvPr id="9" name="Content Placeholder 8"/>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
        <p:nvSpPr>
          <p:cNvPr id="10" name="Rectangle 9"/>
          <p:cNvSpPr/>
          <p:nvPr/>
        </p:nvSpPr>
        <p:spPr>
          <a:xfrm>
            <a:off x="624417" y="6187908"/>
            <a:ext cx="8062383" cy="461665"/>
          </a:xfrm>
          <a:prstGeom prst="rect">
            <a:avLst/>
          </a:prstGeom>
        </p:spPr>
        <p:txBody>
          <a:bodyPr wrap="square">
            <a:spAutoFit/>
          </a:bodyPr>
          <a:lstStyle/>
          <a:p>
            <a:r>
              <a:rPr lang="en-US" sz="1200" dirty="0" err="1" smtClean="0"/>
              <a:t>Vizalatti</a:t>
            </a:r>
            <a:r>
              <a:rPr lang="en-US" sz="1200" dirty="0" smtClean="0"/>
              <a:t> museum, underwater sculpture park, Grenada</a:t>
            </a:r>
          </a:p>
          <a:p>
            <a:r>
              <a:rPr lang="en-US" sz="1200" dirty="0" smtClean="0"/>
              <a:t> http://</a:t>
            </a:r>
            <a:r>
              <a:rPr lang="en-US" sz="1200" dirty="0" err="1" smtClean="0"/>
              <a:t>blog.xfree.hu</a:t>
            </a:r>
            <a:r>
              <a:rPr lang="en-US" sz="1200" dirty="0" smtClean="0"/>
              <a:t>/</a:t>
            </a:r>
            <a:r>
              <a:rPr lang="en-US" sz="1200" dirty="0" err="1" smtClean="0"/>
              <a:t>myblog.tvn?SID</a:t>
            </a:r>
            <a:r>
              <a:rPr lang="en-US" sz="1200" dirty="0" smtClean="0"/>
              <a:t>=&amp;</a:t>
            </a:r>
            <a:r>
              <a:rPr lang="en-US" sz="1200" dirty="0" err="1" smtClean="0"/>
              <a:t>kat</a:t>
            </a:r>
            <a:r>
              <a:rPr lang="en-US" sz="1200" dirty="0" smtClean="0"/>
              <a:t>=2123&amp;n=</a:t>
            </a:r>
            <a:r>
              <a:rPr lang="en-US" sz="1200" dirty="0" err="1" smtClean="0"/>
              <a:t>szericseke&amp;blog_kategoria</a:t>
            </a:r>
            <a:r>
              <a:rPr lang="en-US" sz="1200" dirty="0" smtClean="0"/>
              <a:t>=Vizalatti%20muzeum</a:t>
            </a:r>
            <a:endParaRPr lang="en-US" sz="1200" dirty="0"/>
          </a:p>
        </p:txBody>
      </p:sp>
    </p:spTree>
    <p:extLst>
      <p:ext uri="{BB962C8B-B14F-4D97-AF65-F5344CB8AC3E}">
        <p14:creationId xmlns:p14="http://schemas.microsoft.com/office/powerpoint/2010/main" val="357508018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Ball, P 2002 </a:t>
            </a:r>
            <a:r>
              <a:rPr lang="en-US" sz="3600" i="1" dirty="0" smtClean="0"/>
              <a:t>H20: a </a:t>
            </a:r>
            <a:r>
              <a:rPr lang="en-US" sz="3600" i="1" dirty="0"/>
              <a:t>biography of water</a:t>
            </a:r>
            <a:r>
              <a:rPr lang="en-US" sz="3600" dirty="0"/>
              <a:t/>
            </a:r>
            <a:br>
              <a:rPr lang="en-US" sz="3600" dirty="0"/>
            </a:br>
            <a:endParaRPr lang="en-US" sz="3600" dirty="0"/>
          </a:p>
        </p:txBody>
      </p:sp>
      <p:sp>
        <p:nvSpPr>
          <p:cNvPr id="3" name="Content Placeholder 2"/>
          <p:cNvSpPr>
            <a:spLocks noGrp="1"/>
          </p:cNvSpPr>
          <p:nvPr>
            <p:ph sz="half" idx="1"/>
          </p:nvPr>
        </p:nvSpPr>
        <p:spPr/>
        <p:txBody>
          <a:bodyPr/>
          <a:lstStyle/>
          <a:p>
            <a:pPr marL="0" indent="0">
              <a:buNone/>
            </a:pPr>
            <a:endParaRPr lang="en-US" dirty="0"/>
          </a:p>
          <a:p>
            <a:r>
              <a:rPr lang="en-US" dirty="0"/>
              <a:t>The word </a:t>
            </a:r>
            <a:r>
              <a:rPr lang="en-US" dirty="0" smtClean="0"/>
              <a:t>hydro-gen </a:t>
            </a:r>
            <a:r>
              <a:rPr lang="en-US" dirty="0"/>
              <a:t>'means water former' (Ball, 2002: 14</a:t>
            </a:r>
            <a:r>
              <a:rPr lang="en-US" dirty="0" smtClean="0"/>
              <a:t>)</a:t>
            </a:r>
          </a:p>
          <a:p>
            <a:r>
              <a:rPr lang="en-US" dirty="0" smtClean="0"/>
              <a:t>Water as the universal transport and transformation mechanism (ibid: 231)</a:t>
            </a:r>
            <a:endParaRPr lang="en-US"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41843032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Ball goes on</a:t>
            </a:r>
            <a:endParaRPr lang="en-US" dirty="0"/>
          </a:p>
        </p:txBody>
      </p:sp>
      <p:sp>
        <p:nvSpPr>
          <p:cNvPr id="3" name="Content Placeholder 2"/>
          <p:cNvSpPr>
            <a:spLocks noGrp="1"/>
          </p:cNvSpPr>
          <p:nvPr>
            <p:ph sz="half" idx="1"/>
          </p:nvPr>
        </p:nvSpPr>
        <p:spPr/>
        <p:txBody>
          <a:bodyPr>
            <a:normAutofit fontScale="62500" lnSpcReduction="20000"/>
          </a:bodyPr>
          <a:lstStyle/>
          <a:p>
            <a:r>
              <a:rPr lang="en-US" dirty="0"/>
              <a:t>‘For all its fluidity, water is…one of the main shaping agents of nature. it makes rugged corrugations in highlands, carving out the intaglio of river valleys. It eats away at coastlines to generate </a:t>
            </a:r>
            <a:r>
              <a:rPr lang="en-US" dirty="0" err="1"/>
              <a:t>underhands</a:t>
            </a:r>
            <a:r>
              <a:rPr lang="en-US" dirty="0"/>
              <a:t>, caves and eventually collapse, and to shift entire beaches down the coast. </a:t>
            </a:r>
            <a:r>
              <a:rPr lang="en-US" dirty="0" smtClean="0"/>
              <a:t>On </a:t>
            </a:r>
            <a:r>
              <a:rPr lang="en-US" dirty="0"/>
              <a:t>its course from mountain to sea it may leave exquisite rock sculptures in its path. Cycles of freezing and thawing split apart the firmest of rocks, reducing sloes to rubble or heaving up stones from beneath the group in fantastic, geological ‘fairy rings’.’ (ibid: 23)</a:t>
            </a:r>
          </a:p>
          <a:p>
            <a:r>
              <a:rPr lang="en-US" dirty="0"/>
              <a:t>Thus water is an agent of life and death (ibid)</a:t>
            </a:r>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18307514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Water – the substance </a:t>
            </a:r>
            <a:endParaRPr lang="en-US" dirty="0"/>
          </a:p>
        </p:txBody>
      </p:sp>
      <p:sp>
        <p:nvSpPr>
          <p:cNvPr id="3" name="Content Placeholder 2"/>
          <p:cNvSpPr>
            <a:spLocks noGrp="1"/>
          </p:cNvSpPr>
          <p:nvPr>
            <p:ph sz="half" idx="1"/>
          </p:nvPr>
        </p:nvSpPr>
        <p:spPr/>
        <p:txBody>
          <a:bodyPr>
            <a:normAutofit fontScale="92500"/>
          </a:bodyPr>
          <a:lstStyle/>
          <a:p>
            <a:r>
              <a:rPr lang="en-US" dirty="0" smtClean="0"/>
              <a:t>Omnipresent</a:t>
            </a:r>
          </a:p>
          <a:p>
            <a:r>
              <a:rPr lang="en-US" dirty="0" smtClean="0"/>
              <a:t>First solution</a:t>
            </a:r>
          </a:p>
          <a:p>
            <a:r>
              <a:rPr lang="en-US" dirty="0" smtClean="0"/>
              <a:t>Life is watery – oceans, bodies of mainly water</a:t>
            </a:r>
          </a:p>
          <a:p>
            <a:r>
              <a:rPr lang="en-US" dirty="0" smtClean="0"/>
              <a:t>Always moving – soaking down, evaporating up, eddies, swirls, ingested, excreted</a:t>
            </a:r>
          </a:p>
          <a:p>
            <a:r>
              <a:rPr lang="en-US" dirty="0" smtClean="0"/>
              <a:t>Is heavy</a:t>
            </a:r>
          </a:p>
          <a:p>
            <a:r>
              <a:rPr lang="en-US" dirty="0" smtClean="0"/>
              <a:t>Is vital </a:t>
            </a:r>
            <a:endParaRPr lang="en-US" dirty="0"/>
          </a:p>
        </p:txBody>
      </p:sp>
      <p:pic>
        <p:nvPicPr>
          <p:cNvPr id="7" name="Content Placeholder 6"/>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61897763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Morethanhuman</a:t>
            </a:r>
            <a:r>
              <a:rPr lang="en-US" dirty="0" smtClean="0"/>
              <a:t> </a:t>
            </a:r>
            <a:r>
              <a:rPr lang="en-US" dirty="0" err="1" smtClean="0"/>
              <a:t>organisation</a:t>
            </a:r>
            <a:endParaRPr lang="en-US" dirty="0"/>
          </a:p>
        </p:txBody>
      </p:sp>
      <p:sp>
        <p:nvSpPr>
          <p:cNvPr id="3" name="Content Placeholder 2"/>
          <p:cNvSpPr>
            <a:spLocks noGrp="1"/>
          </p:cNvSpPr>
          <p:nvPr>
            <p:ph sz="half" idx="1"/>
          </p:nvPr>
        </p:nvSpPr>
        <p:spPr/>
        <p:txBody>
          <a:bodyPr>
            <a:normAutofit fontScale="92500" lnSpcReduction="10000"/>
          </a:bodyPr>
          <a:lstStyle/>
          <a:p>
            <a:r>
              <a:rPr lang="en-US" dirty="0" smtClean="0"/>
              <a:t>Dehydration symptoms occur after on 5% loss of bodily H20; 3 days without water can result in death.</a:t>
            </a:r>
          </a:p>
          <a:p>
            <a:r>
              <a:rPr lang="en-US" dirty="0" smtClean="0"/>
              <a:t>This vital need for water means settlements surround water sources.</a:t>
            </a:r>
          </a:p>
          <a:p>
            <a:r>
              <a:rPr lang="en-US" dirty="0" smtClean="0"/>
              <a:t>To support the group water must be distributed.</a:t>
            </a:r>
            <a:endParaRPr lang="en-US"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70418358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Activity – getting to know water</a:t>
            </a:r>
            <a:endParaRPr lang="en-US" dirty="0"/>
          </a:p>
        </p:txBody>
      </p:sp>
      <p:sp>
        <p:nvSpPr>
          <p:cNvPr id="3" name="Content Placeholder 2"/>
          <p:cNvSpPr>
            <a:spLocks noGrp="1"/>
          </p:cNvSpPr>
          <p:nvPr>
            <p:ph sz="half" idx="1"/>
          </p:nvPr>
        </p:nvSpPr>
        <p:spPr/>
        <p:txBody>
          <a:bodyPr/>
          <a:lstStyle/>
          <a:p>
            <a:r>
              <a:rPr lang="en-US" dirty="0" smtClean="0"/>
              <a:t>Where is the water? Everywhere!</a:t>
            </a:r>
          </a:p>
          <a:p>
            <a:pPr lvl="1"/>
            <a:r>
              <a:rPr lang="en-US" dirty="0" smtClean="0"/>
              <a:t>River – flows (even under your feet on the bank = </a:t>
            </a:r>
            <a:r>
              <a:rPr lang="en-US" i="1" dirty="0" err="1" smtClean="0"/>
              <a:t>hyporheic</a:t>
            </a:r>
            <a:r>
              <a:rPr lang="en-US" i="1" dirty="0" smtClean="0"/>
              <a:t> zone</a:t>
            </a:r>
            <a:r>
              <a:rPr lang="en-US" dirty="0" smtClean="0"/>
              <a:t>)</a:t>
            </a:r>
          </a:p>
          <a:p>
            <a:pPr lvl="1"/>
            <a:r>
              <a:rPr lang="en-US" dirty="0" smtClean="0"/>
              <a:t>Aquifers beneath fill every space; when they break out = lake or pond</a:t>
            </a:r>
          </a:p>
          <a:p>
            <a:pPr lvl="1"/>
            <a:r>
              <a:rPr lang="en-US" dirty="0" smtClean="0"/>
              <a:t>Air, rocks, mobile phones – all contain water </a:t>
            </a:r>
          </a:p>
          <a:p>
            <a:endParaRPr lang="en-US"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20261460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does water do? </a:t>
            </a:r>
            <a:br>
              <a:rPr lang="en-US" dirty="0" smtClean="0"/>
            </a:br>
            <a:r>
              <a:rPr lang="en-US" dirty="0" smtClean="0"/>
              <a:t>What does it want?</a:t>
            </a:r>
            <a:endParaRPr lang="en-US" dirty="0"/>
          </a:p>
        </p:txBody>
      </p:sp>
      <p:sp>
        <p:nvSpPr>
          <p:cNvPr id="3" name="Content Placeholder 2"/>
          <p:cNvSpPr>
            <a:spLocks noGrp="1"/>
          </p:cNvSpPr>
          <p:nvPr>
            <p:ph sz="half" idx="1"/>
          </p:nvPr>
        </p:nvSpPr>
        <p:spPr/>
        <p:txBody>
          <a:bodyPr/>
          <a:lstStyle/>
          <a:p>
            <a:r>
              <a:rPr lang="en-US" dirty="0" smtClean="0"/>
              <a:t>Serpentine, spiraling flows collecting, depositing and remembering</a:t>
            </a:r>
            <a:endParaRPr lang="en-US"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2566" y="3806449"/>
            <a:ext cx="3332830" cy="2319714"/>
          </a:xfrm>
          <a:prstGeom prst="rect">
            <a:avLst/>
          </a:prstGeom>
        </p:spPr>
      </p:pic>
    </p:spTree>
    <p:extLst>
      <p:ext uri="{BB962C8B-B14F-4D97-AF65-F5344CB8AC3E}">
        <p14:creationId xmlns:p14="http://schemas.microsoft.com/office/powerpoint/2010/main" val="250333088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437162" y="1417638"/>
            <a:ext cx="8389373" cy="5216002"/>
          </a:xfrm>
          <a:prstGeom prst="rect">
            <a:avLst/>
          </a:prstGeom>
        </p:spPr>
      </p:pic>
      <p:sp>
        <p:nvSpPr>
          <p:cNvPr id="10" name="Title 9"/>
          <p:cNvSpPr>
            <a:spLocks noGrp="1"/>
          </p:cNvSpPr>
          <p:nvPr>
            <p:ph type="title"/>
          </p:nvPr>
        </p:nvSpPr>
        <p:spPr/>
        <p:txBody>
          <a:bodyPr>
            <a:normAutofit fontScale="90000"/>
          </a:bodyPr>
          <a:lstStyle/>
          <a:p>
            <a:r>
              <a:rPr lang="en-US" dirty="0" smtClean="0"/>
              <a:t>Institute of Flow </a:t>
            </a:r>
            <a:r>
              <a:rPr lang="en-US" dirty="0"/>
              <a:t>S</a:t>
            </a:r>
            <a:r>
              <a:rPr lang="en-US" dirty="0" smtClean="0"/>
              <a:t>ciences, Germany</a:t>
            </a:r>
            <a:endParaRPr lang="en-US" dirty="0"/>
          </a:p>
        </p:txBody>
      </p:sp>
    </p:spTree>
    <p:extLst>
      <p:ext uri="{BB962C8B-B14F-4D97-AF65-F5344CB8AC3E}">
        <p14:creationId xmlns:p14="http://schemas.microsoft.com/office/powerpoint/2010/main" val="342111009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dirty="0" smtClean="0"/>
              <a:t>Water has a ‘memory’, </a:t>
            </a:r>
            <a:br>
              <a:rPr lang="en-US" dirty="0" smtClean="0"/>
            </a:br>
            <a:r>
              <a:rPr lang="en-US" dirty="0" smtClean="0"/>
              <a:t>this structures water</a:t>
            </a:r>
            <a:endParaRPr lang="en-US" dirty="0"/>
          </a:p>
        </p:txBody>
      </p:sp>
      <p:sp>
        <p:nvSpPr>
          <p:cNvPr id="4" name="Text Placeholder 3"/>
          <p:cNvSpPr>
            <a:spLocks noGrp="1"/>
          </p:cNvSpPr>
          <p:nvPr>
            <p:ph type="body" idx="1"/>
          </p:nvPr>
        </p:nvSpPr>
        <p:spPr/>
        <p:txBody>
          <a:bodyPr/>
          <a:lstStyle/>
          <a:p>
            <a:r>
              <a:rPr lang="en-US" dirty="0" smtClean="0"/>
              <a:t>TAP WATER , PARIS</a:t>
            </a:r>
            <a:endParaRPr lang="en-US" dirty="0"/>
          </a:p>
        </p:txBody>
      </p:sp>
      <p:pic>
        <p:nvPicPr>
          <p:cNvPr id="8" name="Content Placeholder 7"/>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
        <p:nvSpPr>
          <p:cNvPr id="6" name="Text Placeholder 5"/>
          <p:cNvSpPr>
            <a:spLocks noGrp="1"/>
          </p:cNvSpPr>
          <p:nvPr>
            <p:ph type="body" sz="quarter" idx="3"/>
          </p:nvPr>
        </p:nvSpPr>
        <p:spPr/>
        <p:txBody>
          <a:bodyPr/>
          <a:lstStyle/>
          <a:p>
            <a:r>
              <a:rPr lang="en-US" dirty="0" smtClean="0"/>
              <a:t>‘TRUE’ SPRING WATER</a:t>
            </a:r>
            <a:endParaRPr lang="en-US" dirty="0"/>
          </a:p>
        </p:txBody>
      </p:sp>
      <p:pic>
        <p:nvPicPr>
          <p:cNvPr id="9" name="Content Placeholder 8"/>
          <p:cNvPicPr>
            <a:picLocks noGrp="1" noChangeAspect="1"/>
          </p:cNvPicPr>
          <p:nvPr>
            <p:ph sz="quarter" idx="4"/>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63963393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57200" y="274637"/>
            <a:ext cx="8229600" cy="2036521"/>
          </a:xfrm>
        </p:spPr>
        <p:txBody>
          <a:bodyPr>
            <a:normAutofit fontScale="90000"/>
          </a:bodyPr>
          <a:lstStyle/>
          <a:p>
            <a:r>
              <a:rPr lang="en-US" dirty="0" smtClean="0"/>
              <a:t>Water meanders adopting a serpentine pattern but with added detergent it changes to straight lines</a:t>
            </a:r>
            <a:endParaRPr lang="en-US" dirty="0"/>
          </a:p>
        </p:txBody>
      </p:sp>
      <p:pic>
        <p:nvPicPr>
          <p:cNvPr id="8" name="Picture 7" descr="meanders_big.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2955657"/>
            <a:ext cx="4951489" cy="3166753"/>
          </a:xfrm>
          <a:prstGeom prst="rect">
            <a:avLst/>
          </a:prstGeom>
        </p:spPr>
      </p:pic>
      <p:sp>
        <p:nvSpPr>
          <p:cNvPr id="9" name="Rectangle 8"/>
          <p:cNvSpPr/>
          <p:nvPr/>
        </p:nvSpPr>
        <p:spPr>
          <a:xfrm>
            <a:off x="0" y="2586325"/>
            <a:ext cx="4494289" cy="369332"/>
          </a:xfrm>
          <a:prstGeom prst="rect">
            <a:avLst/>
          </a:prstGeom>
        </p:spPr>
        <p:txBody>
          <a:bodyPr wrap="none">
            <a:spAutoFit/>
          </a:bodyPr>
          <a:lstStyle/>
          <a:p>
            <a:r>
              <a:rPr lang="en-US" dirty="0" smtClean="0"/>
              <a:t>http://</a:t>
            </a:r>
            <a:r>
              <a:rPr lang="en-US" dirty="0" err="1" smtClean="0"/>
              <a:t>www.msc.univ-paris-diderot.fr</a:t>
            </a:r>
            <a:r>
              <a:rPr lang="en-US" dirty="0" smtClean="0"/>
              <a:t>/~</a:t>
            </a:r>
            <a:r>
              <a:rPr lang="en-US" dirty="0" err="1" smtClean="0"/>
              <a:t>daerr</a:t>
            </a:r>
            <a:r>
              <a:rPr lang="en-US" dirty="0" smtClean="0"/>
              <a:t>/</a:t>
            </a:r>
            <a:endParaRPr lang="en-US" dirty="0"/>
          </a:p>
        </p:txBody>
      </p:sp>
      <p:pic>
        <p:nvPicPr>
          <p:cNvPr id="10" name="Picture 9" descr="IMG_4493.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383272" y="2456908"/>
            <a:ext cx="4760728" cy="4217482"/>
          </a:xfrm>
          <a:prstGeom prst="rect">
            <a:avLst/>
          </a:prstGeom>
        </p:spPr>
      </p:pic>
      <p:sp>
        <p:nvSpPr>
          <p:cNvPr id="11" name="TextBox 10"/>
          <p:cNvSpPr txBox="1"/>
          <p:nvPr/>
        </p:nvSpPr>
        <p:spPr>
          <a:xfrm>
            <a:off x="457200" y="6290743"/>
            <a:ext cx="3835518" cy="369332"/>
          </a:xfrm>
          <a:prstGeom prst="rect">
            <a:avLst/>
          </a:prstGeom>
          <a:noFill/>
        </p:spPr>
        <p:txBody>
          <a:bodyPr wrap="none" rtlCol="0">
            <a:spAutoFit/>
          </a:bodyPr>
          <a:lstStyle/>
          <a:p>
            <a:r>
              <a:rPr lang="en-US" dirty="0" err="1" smtClean="0"/>
              <a:t>Schewenk</a:t>
            </a:r>
            <a:r>
              <a:rPr lang="en-US" dirty="0" smtClean="0"/>
              <a:t>, 2002 </a:t>
            </a:r>
            <a:r>
              <a:rPr lang="en-US" i="1" dirty="0" smtClean="0"/>
              <a:t>Understanding Water</a:t>
            </a:r>
            <a:endParaRPr lang="en-US" i="1" dirty="0"/>
          </a:p>
        </p:txBody>
      </p:sp>
    </p:spTree>
    <p:extLst>
      <p:ext uri="{BB962C8B-B14F-4D97-AF65-F5344CB8AC3E}">
        <p14:creationId xmlns:p14="http://schemas.microsoft.com/office/powerpoint/2010/main" val="108782406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Alterations to water flow</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Dams – holding water back and in</a:t>
            </a:r>
          </a:p>
          <a:p>
            <a:r>
              <a:rPr lang="en-US" dirty="0" smtClean="0"/>
              <a:t>Sinking for wells causes other areas to dry</a:t>
            </a:r>
          </a:p>
          <a:p>
            <a:r>
              <a:rPr lang="en-US" dirty="0" smtClean="0"/>
              <a:t>Hard impermeable surfaces = urban runoff</a:t>
            </a:r>
          </a:p>
          <a:p>
            <a:r>
              <a:rPr lang="en-US" dirty="0" err="1" smtClean="0"/>
              <a:t>Channelising</a:t>
            </a:r>
            <a:r>
              <a:rPr lang="en-US" dirty="0" smtClean="0"/>
              <a:t> -Prevention of meandering</a:t>
            </a:r>
          </a:p>
          <a:p>
            <a:r>
              <a:rPr lang="en-US" dirty="0" smtClean="0"/>
              <a:t>Plastics</a:t>
            </a:r>
            <a:endParaRPr lang="en-US"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06833392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Seeing water’s flow (</a:t>
            </a:r>
            <a:r>
              <a:rPr lang="en-US" dirty="0" err="1" smtClean="0"/>
              <a:t>Schwenk</a:t>
            </a:r>
            <a:r>
              <a:rPr lang="en-US" dirty="0" smtClean="0"/>
              <a:t>, 1965)</a:t>
            </a:r>
            <a:endParaRPr lang="en-US" dirty="0"/>
          </a:p>
        </p:txBody>
      </p:sp>
      <p:sp>
        <p:nvSpPr>
          <p:cNvPr id="3" name="Content Placeholder 2"/>
          <p:cNvSpPr>
            <a:spLocks noGrp="1"/>
          </p:cNvSpPr>
          <p:nvPr>
            <p:ph sz="half" idx="1"/>
          </p:nvPr>
        </p:nvSpPr>
        <p:spPr/>
        <p:txBody>
          <a:bodyPr/>
          <a:lstStyle/>
          <a:p>
            <a:r>
              <a:rPr lang="en-US" dirty="0" smtClean="0"/>
              <a:t>Water trays</a:t>
            </a:r>
          </a:p>
          <a:p>
            <a:r>
              <a:rPr lang="en-US" dirty="0" smtClean="0"/>
              <a:t>Add </a:t>
            </a:r>
            <a:r>
              <a:rPr lang="en-US" dirty="0" err="1" smtClean="0"/>
              <a:t>glycerine</a:t>
            </a:r>
            <a:r>
              <a:rPr lang="en-US" dirty="0" smtClean="0"/>
              <a:t> to water</a:t>
            </a:r>
          </a:p>
          <a:p>
            <a:r>
              <a:rPr lang="en-US" dirty="0" smtClean="0"/>
              <a:t>Sprinkle with power paint</a:t>
            </a:r>
          </a:p>
          <a:p>
            <a:r>
              <a:rPr lang="en-US" dirty="0" smtClean="0"/>
              <a:t>Pull a stick through the water to see the flow</a:t>
            </a:r>
          </a:p>
          <a:p>
            <a:r>
              <a:rPr lang="en-US" dirty="0" smtClean="0"/>
              <a:t>Lay over with paper to print that flow</a:t>
            </a:r>
            <a:endParaRPr lang="en-US"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a:xfrm>
            <a:off x="4648200" y="1610783"/>
            <a:ext cx="4038600" cy="4525963"/>
          </a:xfrm>
        </p:spPr>
      </p:pic>
    </p:spTree>
    <p:extLst>
      <p:ext uri="{BB962C8B-B14F-4D97-AF65-F5344CB8AC3E}">
        <p14:creationId xmlns:p14="http://schemas.microsoft.com/office/powerpoint/2010/main" val="120718402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Assemblages – </a:t>
            </a:r>
            <a:r>
              <a:rPr lang="en-GB" dirty="0" err="1" smtClean="0"/>
              <a:t>Deleuze</a:t>
            </a:r>
            <a:r>
              <a:rPr lang="en-GB" dirty="0" smtClean="0"/>
              <a:t> (and </a:t>
            </a:r>
            <a:r>
              <a:rPr lang="en-GB" dirty="0" err="1" smtClean="0"/>
              <a:t>Guattari</a:t>
            </a:r>
            <a:r>
              <a:rPr lang="en-GB" dirty="0" smtClean="0"/>
              <a:t>)</a:t>
            </a:r>
            <a:endParaRPr lang="en-GB" dirty="0"/>
          </a:p>
        </p:txBody>
      </p:sp>
      <p:sp>
        <p:nvSpPr>
          <p:cNvPr id="3" name="Content Placeholder 2"/>
          <p:cNvSpPr>
            <a:spLocks noGrp="1"/>
          </p:cNvSpPr>
          <p:nvPr>
            <p:ph sz="half" idx="1"/>
          </p:nvPr>
        </p:nvSpPr>
        <p:spPr/>
        <p:txBody>
          <a:bodyPr>
            <a:normAutofit fontScale="92500" lnSpcReduction="10000"/>
          </a:bodyPr>
          <a:lstStyle/>
          <a:p>
            <a:r>
              <a:rPr lang="en-GB" dirty="0" smtClean="0"/>
              <a:t>Things together assemble into a whole in which things collectively function to amplify each other as the ‘new’ properties emerge</a:t>
            </a:r>
          </a:p>
          <a:p>
            <a:r>
              <a:rPr lang="en-GB" dirty="0" smtClean="0"/>
              <a:t>Example: </a:t>
            </a:r>
          </a:p>
          <a:p>
            <a:pPr lvl="1"/>
            <a:r>
              <a:rPr lang="en-GB" dirty="0" smtClean="0"/>
              <a:t>Hydrogen  and oxygen thrown at a fire excites it</a:t>
            </a:r>
          </a:p>
          <a:p>
            <a:pPr lvl="1"/>
            <a:r>
              <a:rPr lang="en-GB" dirty="0" smtClean="0"/>
              <a:t>Hydrogen and oxygen as water thrown at a fire drowns it</a:t>
            </a:r>
            <a:endParaRPr lang="en-GB"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65426703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Organismic theory of wholes</a:t>
            </a:r>
            <a:endParaRPr lang="en-GB" dirty="0"/>
          </a:p>
        </p:txBody>
      </p:sp>
      <p:sp>
        <p:nvSpPr>
          <p:cNvPr id="3" name="Content Placeholder 2"/>
          <p:cNvSpPr>
            <a:spLocks noGrp="1"/>
          </p:cNvSpPr>
          <p:nvPr>
            <p:ph sz="half" idx="1"/>
          </p:nvPr>
        </p:nvSpPr>
        <p:spPr/>
        <p:txBody>
          <a:bodyPr>
            <a:normAutofit lnSpcReduction="10000"/>
          </a:bodyPr>
          <a:lstStyle/>
          <a:p>
            <a:r>
              <a:rPr lang="en-GB" dirty="0" smtClean="0"/>
              <a:t>The property of a whole  arises from the constant interactions of the parts. The interactions should exercise the capacities.</a:t>
            </a:r>
          </a:p>
          <a:p>
            <a:r>
              <a:rPr lang="en-GB" dirty="0" smtClean="0"/>
              <a:t>Hegel: the body as a perfect example – he said you can’t take out your heart and still function.</a:t>
            </a:r>
            <a:endParaRPr lang="en-GB" dirty="0"/>
          </a:p>
        </p:txBody>
      </p:sp>
      <p:pic>
        <p:nvPicPr>
          <p:cNvPr id="9" name="Content Placeholder 8"/>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29112916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Delanda’s</a:t>
            </a:r>
            <a:r>
              <a:rPr lang="en-US" dirty="0" smtClean="0"/>
              <a:t> realism criticizes traditional organismic models</a:t>
            </a:r>
            <a:endParaRPr lang="en-US" dirty="0"/>
          </a:p>
        </p:txBody>
      </p:sp>
      <p:sp>
        <p:nvSpPr>
          <p:cNvPr id="3" name="Content Placeholder 2"/>
          <p:cNvSpPr>
            <a:spLocks noGrp="1"/>
          </p:cNvSpPr>
          <p:nvPr>
            <p:ph sz="half" idx="1"/>
          </p:nvPr>
        </p:nvSpPr>
        <p:spPr/>
        <p:txBody>
          <a:bodyPr/>
          <a:lstStyle/>
          <a:p>
            <a:r>
              <a:rPr lang="en-US" dirty="0" smtClean="0"/>
              <a:t>Boundaries of things are illusionary</a:t>
            </a:r>
          </a:p>
          <a:p>
            <a:r>
              <a:rPr lang="en-US" dirty="0" smtClean="0"/>
              <a:t>Substances arrange and can rearrange into different forms</a:t>
            </a:r>
          </a:p>
          <a:p>
            <a:r>
              <a:rPr lang="en-US" dirty="0" smtClean="0"/>
              <a:t>How things act alter depending on how the ‘parts’ arrange  (and rearrange) themselves</a:t>
            </a:r>
            <a:endParaRPr lang="en-US" dirty="0"/>
          </a:p>
        </p:txBody>
      </p:sp>
      <p:pic>
        <p:nvPicPr>
          <p:cNvPr id="5" name="Content Placeholder 4"/>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85312525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r>
              <a:rPr lang="en-US" dirty="0" err="1"/>
              <a:t>Delanda’s</a:t>
            </a:r>
            <a:r>
              <a:rPr lang="en-US" dirty="0"/>
              <a:t> bubbles </a:t>
            </a:r>
            <a:r>
              <a:rPr lang="en-US" dirty="0" smtClean="0"/>
              <a:t/>
            </a:r>
            <a:br>
              <a:rPr lang="en-US" dirty="0" smtClean="0"/>
            </a:br>
            <a:r>
              <a:rPr lang="en-US" dirty="0" smtClean="0"/>
              <a:t>Morphogenesis = the birth of form</a:t>
            </a:r>
            <a:endParaRPr lang="en-US" dirty="0"/>
          </a:p>
        </p:txBody>
      </p:sp>
      <p:sp>
        <p:nvSpPr>
          <p:cNvPr id="7" name="Content Placeholder 6"/>
          <p:cNvSpPr>
            <a:spLocks noGrp="1"/>
          </p:cNvSpPr>
          <p:nvPr>
            <p:ph idx="1"/>
          </p:nvPr>
        </p:nvSpPr>
        <p:spPr/>
        <p:txBody>
          <a:bodyPr/>
          <a:lstStyle/>
          <a:p>
            <a:r>
              <a:rPr lang="en-US" dirty="0" smtClean="0"/>
              <a:t>Bubbles = a physical solution to the relationship between wind and soap</a:t>
            </a:r>
            <a:endParaRPr lang="en-US" dirty="0"/>
          </a:p>
        </p:txBody>
      </p:sp>
      <p:pic>
        <p:nvPicPr>
          <p:cNvPr id="1026" name="Picture 2" descr="http://www.worldrecordsacademy.org/games/img/free-floating-bubble-90306.jp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827584" y="2631031"/>
            <a:ext cx="7658100" cy="4208021"/>
          </a:xfrm>
          <a:prstGeom prst="rect">
            <a:avLst/>
          </a:prstGeom>
          <a:noFill/>
        </p:spPr>
      </p:pic>
    </p:spTree>
    <p:extLst>
      <p:ext uri="{BB962C8B-B14F-4D97-AF65-F5344CB8AC3E}">
        <p14:creationId xmlns:p14="http://schemas.microsoft.com/office/powerpoint/2010/main" val="46107715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err="1" smtClean="0"/>
              <a:t>Delanda’s</a:t>
            </a:r>
            <a:r>
              <a:rPr lang="en-GB" dirty="0" smtClean="0"/>
              <a:t> – bubbles continued </a:t>
            </a:r>
            <a:endParaRPr lang="en-GB" dirty="0"/>
          </a:p>
        </p:txBody>
      </p:sp>
      <p:sp>
        <p:nvSpPr>
          <p:cNvPr id="3" name="Content Placeholder 2"/>
          <p:cNvSpPr>
            <a:spLocks noGrp="1"/>
          </p:cNvSpPr>
          <p:nvPr>
            <p:ph sz="half" idx="1"/>
          </p:nvPr>
        </p:nvSpPr>
        <p:spPr/>
        <p:txBody>
          <a:bodyPr/>
          <a:lstStyle/>
          <a:p>
            <a:r>
              <a:rPr lang="en-GB" dirty="0" smtClean="0"/>
              <a:t>All design (or form) is a compromise</a:t>
            </a:r>
          </a:p>
          <a:p>
            <a:r>
              <a:rPr lang="en-GB" dirty="0" smtClean="0"/>
              <a:t>New ideas emerge from interacting possibilities </a:t>
            </a:r>
          </a:p>
          <a:p>
            <a:r>
              <a:rPr lang="en-GB" dirty="0" smtClean="0"/>
              <a:t>Without interaction things don’t reform</a:t>
            </a:r>
            <a:endParaRPr lang="en-GB" dirty="0"/>
          </a:p>
        </p:txBody>
      </p:sp>
      <p:pic>
        <p:nvPicPr>
          <p:cNvPr id="6" name="Content Placeholder 6"/>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86899819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Otto </a:t>
            </a:r>
            <a:r>
              <a:rPr lang="en-GB" dirty="0" err="1" smtClean="0"/>
              <a:t>Frei</a:t>
            </a:r>
            <a:r>
              <a:rPr lang="en-GB" dirty="0" smtClean="0"/>
              <a:t>, architect inspired by bubbles</a:t>
            </a:r>
            <a:endParaRPr lang="en-GB" dirty="0"/>
          </a:p>
        </p:txBody>
      </p:sp>
      <p:pic>
        <p:nvPicPr>
          <p:cNvPr id="6" name="Content Placeholder 5"/>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a:fillRect/>
          </a:stretch>
        </p:blipFill>
        <p:spPr/>
      </p:pic>
      <p:pic>
        <p:nvPicPr>
          <p:cNvPr id="9" name="Picture 2" descr="http://www.kajofoto.de/images/uploads/0_large_hannover_messe_01_20100225100412000000.jpg"/>
          <p:cNvPicPr>
            <a:picLocks noGrp="1" noChangeAspect="1" noChangeArrowheads="1"/>
          </p:cNvPicPr>
          <p:nvPr>
            <p:ph sz="half" idx="2"/>
          </p:nvPr>
        </p:nvPicPr>
        <p:blipFill>
          <a:blip r:embed="rId3" cstate="screen">
            <a:extLst>
              <a:ext uri="{28A0092B-C50C-407E-A947-70E740481C1C}">
                <a14:useLocalDpi xmlns:a14="http://schemas.microsoft.com/office/drawing/2010/main"/>
              </a:ext>
            </a:extLst>
          </a:blip>
          <a:srcRect/>
          <a:stretch>
            <a:fillRect/>
          </a:stretch>
        </p:blipFill>
        <p:spPr bwMode="auto">
          <a:prstGeom prst="rect">
            <a:avLst/>
          </a:prstGeom>
          <a:noFill/>
        </p:spPr>
      </p:pic>
    </p:spTree>
    <p:extLst>
      <p:ext uri="{BB962C8B-B14F-4D97-AF65-F5344CB8AC3E}">
        <p14:creationId xmlns:p14="http://schemas.microsoft.com/office/powerpoint/2010/main" val="118752618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r>
              <a:rPr lang="en-US" dirty="0"/>
              <a:t>Hidden Natures - </a:t>
            </a:r>
            <a:r>
              <a:rPr lang="en-US" dirty="0" err="1"/>
              <a:t>Alick</a:t>
            </a:r>
            <a:r>
              <a:rPr lang="en-US" dirty="0"/>
              <a:t> </a:t>
            </a:r>
            <a:r>
              <a:rPr lang="en-US" dirty="0" err="1"/>
              <a:t>Bartholemew</a:t>
            </a:r>
            <a:r>
              <a:rPr lang="en-US" dirty="0"/>
              <a:t>: ‘the source of all our problems... is our failure to regard water as an organism’ (p105). One day water spoke to </a:t>
            </a:r>
            <a:r>
              <a:rPr lang="en-US" dirty="0" err="1"/>
              <a:t>Schauberger</a:t>
            </a:r>
            <a:r>
              <a:rPr lang="en-US" dirty="0"/>
              <a:t>: it told him that it needed to move in a specific way to be healthy. heat and the wrong movement caused water to become unhealthy. (105-6). ‘the nature of water is to move’ (ibid).</a:t>
            </a:r>
          </a:p>
          <a:p>
            <a:r>
              <a:rPr lang="en-US" dirty="0"/>
              <a:t>Water pulsates like blood does</a:t>
            </a:r>
          </a:p>
          <a:p>
            <a:r>
              <a:rPr lang="en-US" dirty="0"/>
              <a:t>W</a:t>
            </a:r>
            <a:r>
              <a:rPr lang="en-US" dirty="0" smtClean="0"/>
              <a:t>ater </a:t>
            </a:r>
            <a:r>
              <a:rPr lang="en-US" dirty="0"/>
              <a:t>collects and distributes chemicals</a:t>
            </a:r>
          </a:p>
          <a:p>
            <a:r>
              <a:rPr lang="en-US" dirty="0"/>
              <a:t>In molecular terms water has a structure - the molecules that make up water </a:t>
            </a:r>
            <a:r>
              <a:rPr lang="en-US" dirty="0" err="1"/>
              <a:t>organise</a:t>
            </a:r>
            <a:r>
              <a:rPr lang="en-US" dirty="0"/>
              <a:t> themselves into micro-structures.</a:t>
            </a:r>
          </a:p>
        </p:txBody>
      </p:sp>
    </p:spTree>
    <p:extLst>
      <p:ext uri="{BB962C8B-B14F-4D97-AF65-F5344CB8AC3E}">
        <p14:creationId xmlns:p14="http://schemas.microsoft.com/office/powerpoint/2010/main" val="200879805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Part two</a:t>
            </a:r>
            <a:br>
              <a:rPr lang="en-US" dirty="0" smtClean="0"/>
            </a:br>
            <a:r>
              <a:rPr lang="en-US" dirty="0" smtClean="0"/>
              <a:t>water, humans and plastic</a:t>
            </a:r>
            <a:endParaRPr lang="en-US" dirty="0"/>
          </a:p>
        </p:txBody>
      </p:sp>
      <p:sp>
        <p:nvSpPr>
          <p:cNvPr id="4" name="Subtitle 3"/>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2897013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58974"/>
            <a:ext cx="7772400" cy="1470025"/>
          </a:xfrm>
        </p:spPr>
        <p:txBody>
          <a:bodyPr/>
          <a:lstStyle/>
          <a:p>
            <a:r>
              <a:rPr lang="en-US" dirty="0" smtClean="0"/>
              <a:t>Matter/realities: </a:t>
            </a:r>
            <a:br>
              <a:rPr lang="en-US" dirty="0" smtClean="0"/>
            </a:br>
            <a:r>
              <a:rPr lang="en-US" dirty="0" smtClean="0"/>
              <a:t>fluid meanings </a:t>
            </a:r>
            <a:r>
              <a:rPr lang="en-US" smtClean="0"/>
              <a:t>in Kenya </a:t>
            </a:r>
            <a:endParaRPr lang="en-US" dirty="0"/>
          </a:p>
        </p:txBody>
      </p:sp>
      <p:pic>
        <p:nvPicPr>
          <p:cNvPr id="4" name="Picture 3"/>
          <p:cNvPicPr/>
          <p:nvPr/>
        </p:nvPicPr>
        <p:blipFill>
          <a:blip r:embed="rId2" cstate="screen">
            <a:extLst>
              <a:ext uri="{28A0092B-C50C-407E-A947-70E740481C1C}">
                <a14:useLocalDpi xmlns:a14="http://schemas.microsoft.com/office/drawing/2010/main"/>
              </a:ext>
            </a:extLst>
          </a:blip>
          <a:srcRect/>
          <a:stretch>
            <a:fillRect/>
          </a:stretch>
        </p:blipFill>
        <p:spPr bwMode="auto">
          <a:xfrm>
            <a:off x="1860765" y="3428999"/>
            <a:ext cx="5270500" cy="3089275"/>
          </a:xfrm>
          <a:prstGeom prst="rect">
            <a:avLst/>
          </a:prstGeom>
          <a:noFill/>
          <a:ln>
            <a:noFill/>
          </a:ln>
        </p:spPr>
      </p:pic>
    </p:spTree>
    <p:extLst>
      <p:ext uri="{BB962C8B-B14F-4D97-AF65-F5344CB8AC3E}">
        <p14:creationId xmlns:p14="http://schemas.microsoft.com/office/powerpoint/2010/main" val="96092085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stretch>
            <a:fillRect/>
          </a:stretch>
        </p:blipFill>
        <p:spPr>
          <a:xfrm>
            <a:off x="-113796" y="0"/>
            <a:ext cx="10186006" cy="6858000"/>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9566" y="1364043"/>
            <a:ext cx="2140645" cy="2249623"/>
          </a:xfrm>
          <a:prstGeom prst="rect">
            <a:avLst/>
          </a:prstGeom>
        </p:spPr>
      </p:pic>
      <p:sp>
        <p:nvSpPr>
          <p:cNvPr id="4" name="Rectangle 3"/>
          <p:cNvSpPr/>
          <p:nvPr/>
        </p:nvSpPr>
        <p:spPr>
          <a:xfrm rot="942948">
            <a:off x="2315642" y="2872578"/>
            <a:ext cx="4678362" cy="584776"/>
          </a:xfrm>
          <a:prstGeom prst="rect">
            <a:avLst/>
          </a:prstGeom>
        </p:spPr>
        <p:txBody>
          <a:bodyPr wrap="square">
            <a:spAutoFit/>
          </a:bodyPr>
          <a:lstStyle/>
          <a:p>
            <a:r>
              <a:rPr lang="en-US" sz="3200" dirty="0" smtClean="0">
                <a:latin typeface="Wingdings"/>
                <a:ea typeface="Wingdings"/>
                <a:cs typeface="Wingdings"/>
                <a:sym typeface="Wingdings"/>
              </a:rPr>
              <a:t></a:t>
            </a:r>
            <a:endParaRPr lang="en-US" sz="3200" dirty="0"/>
          </a:p>
        </p:txBody>
      </p:sp>
      <p:sp>
        <p:nvSpPr>
          <p:cNvPr id="5" name="Rectangle 4"/>
          <p:cNvSpPr/>
          <p:nvPr/>
        </p:nvSpPr>
        <p:spPr>
          <a:xfrm>
            <a:off x="4435371" y="3244334"/>
            <a:ext cx="3125918" cy="369332"/>
          </a:xfrm>
          <a:prstGeom prst="rect">
            <a:avLst/>
          </a:prstGeom>
        </p:spPr>
        <p:txBody>
          <a:bodyPr wrap="square">
            <a:spAutoFit/>
          </a:bodyPr>
          <a:lstStyle/>
          <a:p>
            <a:r>
              <a:rPr lang="en-US" dirty="0"/>
              <a:t></a:t>
            </a:r>
          </a:p>
        </p:txBody>
      </p:sp>
      <p:sp>
        <p:nvSpPr>
          <p:cNvPr id="6" name="Rectangle 5"/>
          <p:cNvSpPr/>
          <p:nvPr/>
        </p:nvSpPr>
        <p:spPr>
          <a:xfrm>
            <a:off x="4435371" y="3244334"/>
            <a:ext cx="2550387" cy="369332"/>
          </a:xfrm>
          <a:prstGeom prst="rect">
            <a:avLst/>
          </a:prstGeom>
        </p:spPr>
        <p:txBody>
          <a:bodyPr wrap="square">
            <a:spAutoFit/>
          </a:bodyPr>
          <a:lstStyle/>
          <a:p>
            <a:r>
              <a:rPr lang="en-US" dirty="0"/>
              <a:t></a:t>
            </a:r>
          </a:p>
        </p:txBody>
      </p:sp>
    </p:spTree>
    <p:extLst>
      <p:ext uri="{BB962C8B-B14F-4D97-AF65-F5344CB8AC3E}">
        <p14:creationId xmlns:p14="http://schemas.microsoft.com/office/powerpoint/2010/main" val="81416226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0766.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9274324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Finding water</a:t>
            </a:r>
            <a:endParaRPr lang="en-US" dirty="0"/>
          </a:p>
        </p:txBody>
      </p:sp>
      <p:pic>
        <p:nvPicPr>
          <p:cNvPr id="4" name="Picture 3"/>
          <p:cNvPicPr/>
          <p:nvPr/>
        </p:nvPicPr>
        <p:blipFill>
          <a:blip r:embed="rId2" cstate="screen">
            <a:extLst>
              <a:ext uri="{28A0092B-C50C-407E-A947-70E740481C1C}">
                <a14:useLocalDpi xmlns:a14="http://schemas.microsoft.com/office/drawing/2010/main"/>
              </a:ext>
            </a:extLst>
          </a:blip>
          <a:srcRect/>
          <a:stretch>
            <a:fillRect/>
          </a:stretch>
        </p:blipFill>
        <p:spPr bwMode="auto">
          <a:xfrm>
            <a:off x="857548" y="1600200"/>
            <a:ext cx="7381414" cy="4945703"/>
          </a:xfrm>
          <a:prstGeom prst="rect">
            <a:avLst/>
          </a:prstGeom>
          <a:noFill/>
          <a:ln>
            <a:noFill/>
          </a:ln>
        </p:spPr>
      </p:pic>
    </p:spTree>
    <p:extLst>
      <p:ext uri="{BB962C8B-B14F-4D97-AF65-F5344CB8AC3E}">
        <p14:creationId xmlns:p14="http://schemas.microsoft.com/office/powerpoint/2010/main" val="2659806943"/>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haulage</a:t>
            </a:r>
            <a:endParaRPr lang="en-US" dirty="0"/>
          </a:p>
        </p:txBody>
      </p:sp>
      <p:pic>
        <p:nvPicPr>
          <p:cNvPr id="7" name="Content Placeholder 6" descr="IMG_1131.jpg"/>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a:fillRect/>
          </a:stretch>
        </p:blipFill>
        <p:spPr/>
      </p:pic>
      <p:pic>
        <p:nvPicPr>
          <p:cNvPr id="8" name="Content Placeholder 7" descr="IMG_1135.jpg"/>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39622867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The pathway</a:t>
            </a:r>
            <a:endParaRPr lang="en-US" dirty="0"/>
          </a:p>
        </p:txBody>
      </p:sp>
      <p:pic>
        <p:nvPicPr>
          <p:cNvPr id="7" name="Content Placeholder 6" descr="IMG_2327.jpg"/>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a:fillRect/>
          </a:stretch>
        </p:blipFill>
        <p:spPr/>
      </p:pic>
      <p:pic>
        <p:nvPicPr>
          <p:cNvPr id="8" name="Content Placeholder 7" descr="IMG_2328.JPG"/>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77925541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MG_2331.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20487"/>
            <a:ext cx="9144000" cy="6858000"/>
          </a:xfrm>
          <a:prstGeom prst="rect">
            <a:avLst/>
          </a:prstGeom>
        </p:spPr>
      </p:pic>
    </p:spTree>
    <p:extLst>
      <p:ext uri="{BB962C8B-B14F-4D97-AF65-F5344CB8AC3E}">
        <p14:creationId xmlns:p14="http://schemas.microsoft.com/office/powerpoint/2010/main" val="1116839559"/>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MG_2333.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00500" y="0"/>
            <a:ext cx="5143500" cy="6858000"/>
          </a:xfrm>
          <a:prstGeom prst="rect">
            <a:avLst/>
          </a:prstGeom>
        </p:spPr>
      </p:pic>
      <p:pic>
        <p:nvPicPr>
          <p:cNvPr id="5" name="Picture 4" descr="IMG_2332.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0"/>
            <a:ext cx="5143500" cy="6858000"/>
          </a:xfrm>
          <a:prstGeom prst="rect">
            <a:avLst/>
          </a:prstGeom>
        </p:spPr>
      </p:pic>
    </p:spTree>
    <p:extLst>
      <p:ext uri="{BB962C8B-B14F-4D97-AF65-F5344CB8AC3E}">
        <p14:creationId xmlns:p14="http://schemas.microsoft.com/office/powerpoint/2010/main" val="82383781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2334.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5487" y="0"/>
            <a:ext cx="5143500" cy="6858000"/>
          </a:xfrm>
          <a:prstGeom prst="rect">
            <a:avLst/>
          </a:prstGeom>
        </p:spPr>
      </p:pic>
      <p:pic>
        <p:nvPicPr>
          <p:cNvPr id="3" name="Picture 2" descr="IMG_2336.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51171" y="0"/>
            <a:ext cx="5143500" cy="6858000"/>
          </a:xfrm>
          <a:prstGeom prst="rect">
            <a:avLst/>
          </a:prstGeom>
        </p:spPr>
      </p:pic>
    </p:spTree>
    <p:extLst>
      <p:ext uri="{BB962C8B-B14F-4D97-AF65-F5344CB8AC3E}">
        <p14:creationId xmlns:p14="http://schemas.microsoft.com/office/powerpoint/2010/main" val="467495329"/>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IMG_2335.jpg"/>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3830698" cy="6858000"/>
          </a:xfrm>
          <a:prstGeom prst="rect">
            <a:avLst/>
          </a:prstGeom>
        </p:spPr>
      </p:pic>
      <p:pic>
        <p:nvPicPr>
          <p:cNvPr id="10" name="Picture 9" descr="IMG_2338.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47010" y="0"/>
            <a:ext cx="5143500" cy="6858000"/>
          </a:xfrm>
          <a:prstGeom prst="rect">
            <a:avLst/>
          </a:prstGeom>
        </p:spPr>
      </p:pic>
    </p:spTree>
    <p:extLst>
      <p:ext uri="{BB962C8B-B14F-4D97-AF65-F5344CB8AC3E}">
        <p14:creationId xmlns:p14="http://schemas.microsoft.com/office/powerpoint/2010/main" val="122122930"/>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2 places to ‘cry’</a:t>
            </a:r>
            <a:endParaRPr lang="en-US" dirty="0"/>
          </a:p>
        </p:txBody>
      </p:sp>
      <p:pic>
        <p:nvPicPr>
          <p:cNvPr id="4" name="Content Placeholder 3" descr="IMG_2342.jpg"/>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a:fillRect/>
          </a:stretch>
        </p:blipFill>
        <p:spPr/>
      </p:pic>
      <p:pic>
        <p:nvPicPr>
          <p:cNvPr id="7" name="Content Placeholder 6" descr="IMG_2345.JPG"/>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151765068"/>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bottle </a:t>
            </a:r>
            <a:endParaRPr lang="en-US" dirty="0"/>
          </a:p>
        </p:txBody>
      </p:sp>
      <p:pic>
        <p:nvPicPr>
          <p:cNvPr id="5" name="Content Placeholder 4" descr="IMG_2351.jpg"/>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a:fillRect/>
          </a:stretch>
        </p:blipFill>
        <p:spPr/>
      </p:pic>
      <p:pic>
        <p:nvPicPr>
          <p:cNvPr id="6" name="Content Placeholder 5" descr="IMG_2352.jpg"/>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74483352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IMG_2343.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000500" y="0"/>
            <a:ext cx="5143500" cy="6858000"/>
          </a:xfrm>
          <a:prstGeom prst="rect">
            <a:avLst/>
          </a:prstGeom>
        </p:spPr>
      </p:pic>
      <p:pic>
        <p:nvPicPr>
          <p:cNvPr id="9" name="Picture 8" descr="IMG_2346.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5143500" cy="6858000"/>
          </a:xfrm>
          <a:prstGeom prst="rect">
            <a:avLst/>
          </a:prstGeom>
        </p:spPr>
      </p:pic>
    </p:spTree>
    <p:extLst>
      <p:ext uri="{BB962C8B-B14F-4D97-AF65-F5344CB8AC3E}">
        <p14:creationId xmlns:p14="http://schemas.microsoft.com/office/powerpoint/2010/main" val="4231539280"/>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creation of ‘rubbish’</a:t>
            </a:r>
            <a:endParaRPr lang="en-GB" dirty="0"/>
          </a:p>
        </p:txBody>
      </p:sp>
      <p:sp>
        <p:nvSpPr>
          <p:cNvPr id="3" name="Content Placeholder 2"/>
          <p:cNvSpPr>
            <a:spLocks noGrp="1"/>
          </p:cNvSpPr>
          <p:nvPr>
            <p:ph sz="half" idx="1"/>
          </p:nvPr>
        </p:nvSpPr>
        <p:spPr/>
        <p:txBody>
          <a:bodyPr/>
          <a:lstStyle/>
          <a:p>
            <a:r>
              <a:rPr lang="en-GB" dirty="0" smtClean="0"/>
              <a:t>What is rubbish?</a:t>
            </a:r>
          </a:p>
          <a:p>
            <a:pPr lvl="1"/>
            <a:r>
              <a:rPr lang="en-GB" dirty="0" smtClean="0"/>
              <a:t>Discarded items</a:t>
            </a:r>
          </a:p>
          <a:p>
            <a:pPr lvl="1"/>
            <a:r>
              <a:rPr lang="en-GB" dirty="0" smtClean="0"/>
              <a:t>Items in between uses</a:t>
            </a:r>
          </a:p>
          <a:p>
            <a:pPr lvl="1"/>
            <a:r>
              <a:rPr lang="en-GB" dirty="0" smtClean="0"/>
              <a:t>Excess?</a:t>
            </a:r>
          </a:p>
          <a:p>
            <a:pPr lvl="1"/>
            <a:r>
              <a:rPr lang="en-GB" dirty="0" smtClean="0"/>
              <a:t>Things culturally considered polluting or dirty (Mary Douglas – dirt is matter ‘out of place’)</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4286" y="1725386"/>
            <a:ext cx="4572000" cy="190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3182857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Urban rubbish</a:t>
            </a:r>
            <a:endParaRPr lang="en-GB" dirty="0"/>
          </a:p>
        </p:txBody>
      </p:sp>
      <p:sp>
        <p:nvSpPr>
          <p:cNvPr id="5" name="Subtitle 4"/>
          <p:cNvSpPr>
            <a:spLocks noGrp="1"/>
          </p:cNvSpPr>
          <p:nvPr>
            <p:ph type="subTitle" idx="1"/>
          </p:nvPr>
        </p:nvSpPr>
        <p:spPr/>
        <p:txBody>
          <a:bodyPr/>
          <a:lstStyle/>
          <a:p>
            <a:r>
              <a:rPr lang="en-GB" dirty="0" smtClean="0"/>
              <a:t>In </a:t>
            </a:r>
            <a:r>
              <a:rPr lang="en-GB" dirty="0" err="1" smtClean="0"/>
              <a:t>Malindi</a:t>
            </a:r>
            <a:r>
              <a:rPr lang="en-GB" dirty="0" smtClean="0"/>
              <a:t>, Kenya</a:t>
            </a:r>
            <a:endParaRPr lang="en-GB" dirty="0"/>
          </a:p>
        </p:txBody>
      </p:sp>
    </p:spTree>
    <p:extLst>
      <p:ext uri="{BB962C8B-B14F-4D97-AF65-F5344CB8AC3E}">
        <p14:creationId xmlns:p14="http://schemas.microsoft.com/office/powerpoint/2010/main" val="361344237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G_1969.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98716301"/>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2435.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96817459"/>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1968.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52889535"/>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1977.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852448" y="0"/>
            <a:ext cx="5143500" cy="6858000"/>
          </a:xfrm>
          <a:prstGeom prst="rect">
            <a:avLst/>
          </a:prstGeom>
        </p:spPr>
      </p:pic>
    </p:spTree>
    <p:extLst>
      <p:ext uri="{BB962C8B-B14F-4D97-AF65-F5344CB8AC3E}">
        <p14:creationId xmlns:p14="http://schemas.microsoft.com/office/powerpoint/2010/main" val="3992737228"/>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2423.JPG"/>
          <p:cNvPicPr>
            <a:picLocks noChangeAspect="1"/>
          </p:cNvPicPr>
          <p:nvPr/>
        </p:nvPicPr>
        <p:blipFill>
          <a:blip r:embed="rId2" cstate="screen">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79937221"/>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Rural rubbish</a:t>
            </a:r>
            <a:endParaRPr lang="en-GB" dirty="0"/>
          </a:p>
        </p:txBody>
      </p:sp>
      <p:sp>
        <p:nvSpPr>
          <p:cNvPr id="3" name="Subtitle 2"/>
          <p:cNvSpPr>
            <a:spLocks noGrp="1"/>
          </p:cNvSpPr>
          <p:nvPr>
            <p:ph type="subTitle" idx="1"/>
          </p:nvPr>
        </p:nvSpPr>
        <p:spPr/>
        <p:txBody>
          <a:bodyPr/>
          <a:lstStyle/>
          <a:p>
            <a:r>
              <a:rPr lang="en-GB" dirty="0" smtClean="0"/>
              <a:t>Bore, </a:t>
            </a:r>
            <a:r>
              <a:rPr lang="en-GB" dirty="0" err="1" smtClean="0"/>
              <a:t>Koromi</a:t>
            </a:r>
            <a:r>
              <a:rPr lang="en-GB" dirty="0" smtClean="0"/>
              <a:t> district, 2 hours inland from </a:t>
            </a:r>
            <a:r>
              <a:rPr lang="en-GB" dirty="0" err="1" smtClean="0"/>
              <a:t>Malindi</a:t>
            </a:r>
            <a:endParaRPr lang="en-GB" dirty="0"/>
          </a:p>
        </p:txBody>
      </p:sp>
    </p:spTree>
    <p:extLst>
      <p:ext uri="{BB962C8B-B14F-4D97-AF65-F5344CB8AC3E}">
        <p14:creationId xmlns:p14="http://schemas.microsoft.com/office/powerpoint/2010/main" val="266170703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IMG_1883.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497876" y="1587373"/>
            <a:ext cx="6455368" cy="4841526"/>
          </a:xfrm>
          <a:prstGeom prst="rect">
            <a:avLst/>
          </a:prstGeom>
        </p:spPr>
      </p:pic>
      <p:sp>
        <p:nvSpPr>
          <p:cNvPr id="2" name="Title 1"/>
          <p:cNvSpPr>
            <a:spLocks noGrp="1"/>
          </p:cNvSpPr>
          <p:nvPr>
            <p:ph type="title"/>
          </p:nvPr>
        </p:nvSpPr>
        <p:spPr/>
        <p:txBody>
          <a:bodyPr/>
          <a:lstStyle/>
          <a:p>
            <a:r>
              <a:rPr lang="en-US" dirty="0" smtClean="0"/>
              <a:t>Communal rubbish dump</a:t>
            </a:r>
            <a:endParaRPr lang="en-US" dirty="0"/>
          </a:p>
        </p:txBody>
      </p:sp>
    </p:spTree>
    <p:extLst>
      <p:ext uri="{BB962C8B-B14F-4D97-AF65-F5344CB8AC3E}">
        <p14:creationId xmlns:p14="http://schemas.microsoft.com/office/powerpoint/2010/main" val="1411605950"/>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2064.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TextBox 2"/>
          <p:cNvSpPr txBox="1"/>
          <p:nvPr/>
        </p:nvSpPr>
        <p:spPr>
          <a:xfrm>
            <a:off x="7064828" y="6346371"/>
            <a:ext cx="1604414" cy="369332"/>
          </a:xfrm>
          <a:prstGeom prst="rect">
            <a:avLst/>
          </a:prstGeom>
          <a:noFill/>
        </p:spPr>
        <p:txBody>
          <a:bodyPr wrap="none" rtlCol="0">
            <a:spAutoFit/>
          </a:bodyPr>
          <a:lstStyle/>
          <a:p>
            <a:r>
              <a:rPr lang="en-GB" dirty="0" smtClean="0"/>
              <a:t>Bore, </a:t>
            </a:r>
            <a:r>
              <a:rPr lang="en-GB" dirty="0" err="1" smtClean="0"/>
              <a:t>Singwaya</a:t>
            </a:r>
            <a:endParaRPr lang="en-GB" dirty="0"/>
          </a:p>
        </p:txBody>
      </p:sp>
    </p:spTree>
    <p:extLst>
      <p:ext uri="{BB962C8B-B14F-4D97-AF65-F5344CB8AC3E}">
        <p14:creationId xmlns:p14="http://schemas.microsoft.com/office/powerpoint/2010/main" val="4488204"/>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2095.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726602" y="0"/>
            <a:ext cx="5143500" cy="6858000"/>
          </a:xfrm>
          <a:prstGeom prst="rect">
            <a:avLst/>
          </a:prstGeom>
        </p:spPr>
      </p:pic>
      <p:sp>
        <p:nvSpPr>
          <p:cNvPr id="3" name="TextBox 2"/>
          <p:cNvSpPr txBox="1"/>
          <p:nvPr/>
        </p:nvSpPr>
        <p:spPr>
          <a:xfrm>
            <a:off x="7358743" y="5976257"/>
            <a:ext cx="1350370" cy="369332"/>
          </a:xfrm>
          <a:prstGeom prst="rect">
            <a:avLst/>
          </a:prstGeom>
          <a:noFill/>
        </p:spPr>
        <p:txBody>
          <a:bodyPr wrap="none" rtlCol="0">
            <a:spAutoFit/>
          </a:bodyPr>
          <a:lstStyle/>
          <a:p>
            <a:r>
              <a:rPr lang="en-GB" dirty="0" smtClean="0"/>
              <a:t>Bore </a:t>
            </a:r>
            <a:r>
              <a:rPr lang="en-GB" dirty="0" err="1" smtClean="0"/>
              <a:t>Koromi</a:t>
            </a:r>
            <a:endParaRPr lang="en-GB" dirty="0"/>
          </a:p>
        </p:txBody>
      </p:sp>
    </p:spTree>
    <p:extLst>
      <p:ext uri="{BB962C8B-B14F-4D97-AF65-F5344CB8AC3E}">
        <p14:creationId xmlns:p14="http://schemas.microsoft.com/office/powerpoint/2010/main" val="3607805417"/>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1992.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TextBox 2"/>
          <p:cNvSpPr txBox="1"/>
          <p:nvPr/>
        </p:nvSpPr>
        <p:spPr>
          <a:xfrm>
            <a:off x="7304314" y="6422571"/>
            <a:ext cx="1289327" cy="369332"/>
          </a:xfrm>
          <a:prstGeom prst="rect">
            <a:avLst/>
          </a:prstGeom>
          <a:noFill/>
        </p:spPr>
        <p:txBody>
          <a:bodyPr wrap="none" rtlCol="0">
            <a:spAutoFit/>
          </a:bodyPr>
          <a:lstStyle/>
          <a:p>
            <a:r>
              <a:rPr lang="en-GB" dirty="0" smtClean="0"/>
              <a:t>Bore, </a:t>
            </a:r>
            <a:r>
              <a:rPr lang="en-GB" dirty="0" err="1" smtClean="0"/>
              <a:t>Gonja</a:t>
            </a:r>
            <a:endParaRPr lang="en-GB" dirty="0"/>
          </a:p>
        </p:txBody>
      </p:sp>
    </p:spTree>
    <p:extLst>
      <p:ext uri="{BB962C8B-B14F-4D97-AF65-F5344CB8AC3E}">
        <p14:creationId xmlns:p14="http://schemas.microsoft.com/office/powerpoint/2010/main" val="1274185559"/>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Transformations</a:t>
            </a:r>
            <a:endParaRPr lang="en-GB" dirty="0"/>
          </a:p>
        </p:txBody>
      </p:sp>
      <p:sp>
        <p:nvSpPr>
          <p:cNvPr id="3" name="Subtitle 2"/>
          <p:cNvSpPr>
            <a:spLocks noGrp="1"/>
          </p:cNvSpPr>
          <p:nvPr>
            <p:ph type="subTitle" idx="1"/>
          </p:nvPr>
        </p:nvSpPr>
        <p:spPr/>
        <p:txBody>
          <a:bodyPr/>
          <a:lstStyle/>
          <a:p>
            <a:r>
              <a:rPr lang="en-GB" dirty="0" smtClean="0"/>
              <a:t>When and how do items become ‘rubbish’?</a:t>
            </a:r>
            <a:endParaRPr lang="en-GB" dirty="0"/>
          </a:p>
        </p:txBody>
      </p:sp>
    </p:spTree>
    <p:extLst>
      <p:ext uri="{BB962C8B-B14F-4D97-AF65-F5344CB8AC3E}">
        <p14:creationId xmlns:p14="http://schemas.microsoft.com/office/powerpoint/2010/main" val="443581403"/>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Identity, meaning, value </a:t>
            </a:r>
            <a:r>
              <a:rPr lang="en-GB" dirty="0"/>
              <a:t>shifts</a:t>
            </a:r>
            <a:br>
              <a:rPr lang="en-GB" dirty="0"/>
            </a:br>
            <a:endParaRPr lang="en-GB" dirty="0"/>
          </a:p>
        </p:txBody>
      </p:sp>
      <p:sp>
        <p:nvSpPr>
          <p:cNvPr id="3" name="Content Placeholder 2"/>
          <p:cNvSpPr>
            <a:spLocks noGrp="1"/>
          </p:cNvSpPr>
          <p:nvPr>
            <p:ph sz="half" idx="1"/>
          </p:nvPr>
        </p:nvSpPr>
        <p:spPr/>
        <p:txBody>
          <a:bodyPr/>
          <a:lstStyle/>
          <a:p>
            <a:r>
              <a:rPr lang="en-GB" dirty="0"/>
              <a:t>Substances have life-cycles</a:t>
            </a:r>
          </a:p>
          <a:p>
            <a:r>
              <a:rPr lang="en-GB" dirty="0" smtClean="0"/>
              <a:t>Things </a:t>
            </a:r>
            <a:r>
              <a:rPr lang="en-GB" dirty="0"/>
              <a:t>transform </a:t>
            </a:r>
            <a:r>
              <a:rPr lang="en-GB" dirty="0" smtClean="0"/>
              <a:t>in their careers</a:t>
            </a:r>
          </a:p>
          <a:p>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5576" y="3429681"/>
            <a:ext cx="2962275" cy="2962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1813" y="1276577"/>
            <a:ext cx="3048000"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27851" y="3695474"/>
            <a:ext cx="3595309" cy="2696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7406402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Value and rubbish</a:t>
            </a:r>
            <a:endParaRPr lang="en-GB" dirty="0"/>
          </a:p>
        </p:txBody>
      </p:sp>
      <p:sp>
        <p:nvSpPr>
          <p:cNvPr id="3" name="Content Placeholder 2"/>
          <p:cNvSpPr>
            <a:spLocks noGrp="1"/>
          </p:cNvSpPr>
          <p:nvPr>
            <p:ph sz="half" idx="1"/>
          </p:nvPr>
        </p:nvSpPr>
        <p:spPr/>
        <p:txBody>
          <a:bodyPr/>
          <a:lstStyle/>
          <a:p>
            <a:r>
              <a:rPr lang="en-GB" dirty="0" smtClean="0"/>
              <a:t>Rubbish theory – Thompson, 1979</a:t>
            </a:r>
          </a:p>
          <a:p>
            <a:r>
              <a:rPr lang="en-GB" dirty="0" smtClean="0"/>
              <a:t>Moving objects, moving meanings</a:t>
            </a:r>
          </a:p>
          <a:p>
            <a:r>
              <a:rPr lang="en-GB" dirty="0" smtClean="0"/>
              <a:t>Meaning and value transform with place (culture and space) and (re)use</a:t>
            </a:r>
            <a:endParaRPr lang="en-GB" dirty="0"/>
          </a:p>
        </p:txBody>
      </p:sp>
      <p:sp>
        <p:nvSpPr>
          <p:cNvPr id="4" name="Content Placeholder 3"/>
          <p:cNvSpPr>
            <a:spLocks noGrp="1"/>
          </p:cNvSpPr>
          <p:nvPr>
            <p:ph sz="half" idx="2"/>
          </p:nvPr>
        </p:nvSpPr>
        <p:spPr/>
        <p:txBody>
          <a:bodyPr/>
          <a:lstStyle/>
          <a:p>
            <a:endParaRPr lang="en-GB"/>
          </a:p>
        </p:txBody>
      </p:sp>
      <p:pic>
        <p:nvPicPr>
          <p:cNvPr id="1026" name="Picture 2" descr="http://cmybacon.com/wp-content/uploads/2011/05/rubbish_rainbows.jpg"/>
          <p:cNvPicPr>
            <a:picLocks noChangeAspect="1" noChangeArrowheads="1"/>
          </p:cNvPicPr>
          <p:nvPr/>
        </p:nvPicPr>
        <p:blipFill>
          <a:blip r:embed="rId2" cstate="screen"/>
          <a:srcRect/>
          <a:stretch>
            <a:fillRect/>
          </a:stretch>
        </p:blipFill>
        <p:spPr bwMode="auto">
          <a:xfrm>
            <a:off x="4495800" y="1417638"/>
            <a:ext cx="4443335" cy="4443335"/>
          </a:xfrm>
          <a:prstGeom prst="rect">
            <a:avLst/>
          </a:prstGeom>
          <a:noFill/>
        </p:spPr>
      </p:pic>
    </p:spTree>
    <p:extLst>
      <p:ext uri="{BB962C8B-B14F-4D97-AF65-F5344CB8AC3E}">
        <p14:creationId xmlns:p14="http://schemas.microsoft.com/office/powerpoint/2010/main" val="285479131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Dada/surrealism</a:t>
            </a:r>
            <a:endParaRPr lang="en-US" dirty="0"/>
          </a:p>
        </p:txBody>
      </p:sp>
      <p:pic>
        <p:nvPicPr>
          <p:cNvPr id="8" name="Content Placeholder 7"/>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pic>
        <p:nvPicPr>
          <p:cNvPr id="10" name="Content Placeholder 9"/>
          <p:cNvPicPr>
            <a:picLocks noGrp="1" noChangeAspect="1"/>
          </p:cNvPicPr>
          <p:nvPr>
            <p:ph sz="half" idx="1"/>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979612632"/>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Punk’s use of safety pin</a:t>
            </a:r>
            <a:endParaRPr lang="en-US" dirty="0"/>
          </a:p>
        </p:txBody>
      </p:sp>
      <p:pic>
        <p:nvPicPr>
          <p:cNvPr id="12" name="Content Placeholder 11"/>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pic>
        <p:nvPicPr>
          <p:cNvPr id="9" name="Content Placeholder 3"/>
          <p:cNvPicPr>
            <a:picLocks noGrp="1" noChangeAspect="1"/>
          </p:cNvPicPr>
          <p:nvPr>
            <p:ph sz="half" idx="1"/>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484966577"/>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Outsider, raw, brut art</a:t>
            </a:r>
            <a:endParaRPr lang="en-US" dirty="0"/>
          </a:p>
        </p:txBody>
      </p:sp>
      <p:pic>
        <p:nvPicPr>
          <p:cNvPr id="8" name="Content Placeholder 7"/>
          <p:cNvPicPr>
            <a:picLocks noGrp="1" noChangeAspect="1"/>
          </p:cNvPicPr>
          <p:nvPr>
            <p:ph sz="half" idx="4294967295"/>
          </p:nvPr>
        </p:nvPicPr>
        <p:blipFill>
          <a:blip r:embed="rId2" cstate="screen">
            <a:extLst>
              <a:ext uri="{28A0092B-C50C-407E-A947-70E740481C1C}">
                <a14:useLocalDpi xmlns:a14="http://schemas.microsoft.com/office/drawing/2010/main"/>
              </a:ext>
            </a:extLst>
          </a:blip>
          <a:srcRect/>
          <a:stretch>
            <a:fillRect/>
          </a:stretch>
        </p:blipFill>
        <p:spPr>
          <a:xfrm>
            <a:off x="5714999" y="187550"/>
            <a:ext cx="2971801" cy="3232150"/>
          </a:xfr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074" y="1841045"/>
            <a:ext cx="5114925" cy="38630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50000"/>
          <a:stretch/>
        </p:blipFill>
        <p:spPr bwMode="auto">
          <a:xfrm>
            <a:off x="5714999" y="2979966"/>
            <a:ext cx="3000375" cy="3714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86321055"/>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 use</a:t>
            </a:r>
            <a:endParaRPr lang="en-US" dirty="0"/>
          </a:p>
        </p:txBody>
      </p:sp>
      <p:pic>
        <p:nvPicPr>
          <p:cNvPr id="5" name="Content Placeholder 4" descr="IMG_2509.jpg"/>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a:fillRect/>
          </a:stretch>
        </p:blipFill>
        <p:spPr/>
      </p:pic>
      <p:pic>
        <p:nvPicPr>
          <p:cNvPr id="7" name="Content Placeholder 6" descr="IMG_0790.JPG"/>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489711676"/>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Skirts from feed bags</a:t>
            </a:r>
            <a:endParaRPr lang="en-US" dirty="0"/>
          </a:p>
        </p:txBody>
      </p:sp>
      <p:pic>
        <p:nvPicPr>
          <p:cNvPr id="5" name="Content Placeholder 4"/>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a:fillRect/>
          </a:stretch>
        </p:blipFill>
        <p:spPr/>
      </p:pic>
      <p:pic>
        <p:nvPicPr>
          <p:cNvPr id="6" name="Content Placeholder 5"/>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283613054"/>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water containers</a:t>
            </a:r>
            <a:endParaRPr lang="en-US" dirty="0"/>
          </a:p>
        </p:txBody>
      </p:sp>
      <p:pic>
        <p:nvPicPr>
          <p:cNvPr id="6" name="Content Placeholder 5" descr="IMG_0981.jpg"/>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a:fillRect/>
          </a:stretch>
        </p:blipFill>
        <p:spPr/>
      </p:pic>
      <p:pic>
        <p:nvPicPr>
          <p:cNvPr id="5" name="Content Placeholder 4" descr="IMG_2011.jpg"/>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514768746"/>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The real thing</a:t>
            </a:r>
            <a:endParaRPr lang="en-US" dirty="0"/>
          </a:p>
        </p:txBody>
      </p:sp>
      <p:pic>
        <p:nvPicPr>
          <p:cNvPr id="8" name="Picture 7"/>
          <p:cNvPicPr/>
          <p:nvPr/>
        </p:nvPicPr>
        <p:blipFill>
          <a:blip r:embed="rId2" cstate="screen">
            <a:extLst>
              <a:ext uri="{28A0092B-C50C-407E-A947-70E740481C1C}">
                <a14:useLocalDpi xmlns:a14="http://schemas.microsoft.com/office/drawing/2010/main"/>
              </a:ext>
            </a:extLst>
          </a:blip>
          <a:srcRect/>
          <a:stretch>
            <a:fillRect/>
          </a:stretch>
        </p:blipFill>
        <p:spPr bwMode="auto">
          <a:xfrm>
            <a:off x="4648200" y="1600199"/>
            <a:ext cx="3750657" cy="4525963"/>
          </a:xfrm>
          <a:prstGeom prst="rect">
            <a:avLst/>
          </a:prstGeom>
          <a:noFill/>
          <a:ln>
            <a:noFill/>
          </a:ln>
        </p:spPr>
      </p:pic>
      <p:pic>
        <p:nvPicPr>
          <p:cNvPr id="9" name="Picture 8"/>
          <p:cNvPicPr/>
          <p:nvPr/>
        </p:nvPicPr>
        <p:blipFill>
          <a:blip r:embed="rId3" cstate="screen">
            <a:extLst>
              <a:ext uri="{28A0092B-C50C-407E-A947-70E740481C1C}">
                <a14:useLocalDpi xmlns:a14="http://schemas.microsoft.com/office/drawing/2010/main"/>
              </a:ext>
            </a:extLst>
          </a:blip>
          <a:srcRect/>
          <a:stretch>
            <a:fillRect/>
          </a:stretch>
        </p:blipFill>
        <p:spPr bwMode="auto">
          <a:xfrm>
            <a:off x="379926" y="1600200"/>
            <a:ext cx="3744983" cy="4620036"/>
          </a:xfrm>
          <a:prstGeom prst="rect">
            <a:avLst/>
          </a:prstGeom>
          <a:noFill/>
          <a:ln>
            <a:noFill/>
          </a:ln>
        </p:spPr>
      </p:pic>
    </p:spTree>
    <p:extLst>
      <p:ext uri="{BB962C8B-B14F-4D97-AF65-F5344CB8AC3E}">
        <p14:creationId xmlns:p14="http://schemas.microsoft.com/office/powerpoint/2010/main" val="2351893887"/>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screen"/>
          <a:stretch>
            <a:fillRect/>
          </a:stretch>
        </p:blipFill>
        <p:spPr>
          <a:xfrm>
            <a:off x="1708104" y="1743609"/>
            <a:ext cx="1651000" cy="4279900"/>
          </a:xfrm>
          <a:prstGeom prst="rect">
            <a:avLst/>
          </a:prstGeom>
        </p:spPr>
      </p:pic>
      <p:sp>
        <p:nvSpPr>
          <p:cNvPr id="2" name="Title 1"/>
          <p:cNvSpPr>
            <a:spLocks noGrp="1"/>
          </p:cNvSpPr>
          <p:nvPr>
            <p:ph type="title"/>
          </p:nvPr>
        </p:nvSpPr>
        <p:spPr/>
        <p:txBody>
          <a:bodyPr>
            <a:normAutofit fontScale="90000"/>
          </a:bodyPr>
          <a:lstStyle/>
          <a:p>
            <a:r>
              <a:rPr lang="en-US" b="1" i="1" dirty="0"/>
              <a:t>Coca-Cola Offers Consumers </a:t>
            </a:r>
            <a:r>
              <a:rPr lang="en-US" b="1" i="1" dirty="0" smtClean="0"/>
              <a:t/>
            </a:r>
            <a:br>
              <a:rPr lang="en-US" b="1" i="1" dirty="0" smtClean="0"/>
            </a:br>
            <a:r>
              <a:rPr lang="en-US" b="1" i="1" dirty="0" smtClean="0"/>
              <a:t>'</a:t>
            </a:r>
            <a:r>
              <a:rPr lang="en-US" b="1" i="1" dirty="0"/>
              <a:t>Reasons to </a:t>
            </a:r>
            <a:r>
              <a:rPr lang="en-US" b="1" i="1" dirty="0" smtClean="0"/>
              <a:t>Believe’ </a:t>
            </a:r>
            <a:r>
              <a:rPr lang="en-US" b="1" dirty="0" smtClean="0"/>
              <a:t>(</a:t>
            </a:r>
            <a:r>
              <a:rPr lang="en-US" b="1" dirty="0" err="1" smtClean="0"/>
              <a:t>Moye</a:t>
            </a:r>
            <a:r>
              <a:rPr lang="en-US" b="1" dirty="0" smtClean="0"/>
              <a:t>, 2012)</a:t>
            </a:r>
            <a:endParaRPr lang="en-US" dirty="0"/>
          </a:p>
        </p:txBody>
      </p:sp>
      <p:sp>
        <p:nvSpPr>
          <p:cNvPr id="3" name="Content Placeholder 2"/>
          <p:cNvSpPr>
            <a:spLocks noGrp="1"/>
          </p:cNvSpPr>
          <p:nvPr>
            <p:ph sz="half" idx="2"/>
          </p:nvPr>
        </p:nvSpPr>
        <p:spPr/>
        <p:txBody>
          <a:bodyPr>
            <a:normAutofit fontScale="92500"/>
          </a:bodyPr>
          <a:lstStyle/>
          <a:p>
            <a:r>
              <a:rPr lang="en-US" dirty="0" smtClean="0"/>
              <a:t>‘People around the world are going through tough times. They need to know that things will get better, and Coca-Cola is the brand that can provide this reassurance’ (</a:t>
            </a:r>
            <a:r>
              <a:rPr lang="en-US" dirty="0" err="1" smtClean="0"/>
              <a:t>Moye</a:t>
            </a:r>
            <a:r>
              <a:rPr lang="en-US" dirty="0" smtClean="0"/>
              <a:t>, 2012)</a:t>
            </a:r>
          </a:p>
          <a:p>
            <a:r>
              <a:rPr lang="en-US" sz="1900" dirty="0" err="1" smtClean="0"/>
              <a:t>www.coca</a:t>
            </a:r>
            <a:r>
              <a:rPr lang="en-US" sz="1900" dirty="0" err="1"/>
              <a:t>-colacompany.com</a:t>
            </a:r>
            <a:r>
              <a:rPr lang="en-US" sz="1900" dirty="0"/>
              <a:t>/stories/</a:t>
            </a:r>
            <a:r>
              <a:rPr lang="en-US" sz="1900" dirty="0" err="1"/>
              <a:t>coca-cola</a:t>
            </a:r>
            <a:r>
              <a:rPr lang="en-US" sz="1900" dirty="0"/>
              <a:t>-offers-consumers-reasons-to-believe</a:t>
            </a:r>
            <a:endParaRPr lang="en-US" sz="1900" dirty="0" smtClean="0"/>
          </a:p>
          <a:p>
            <a:endParaRPr lang="en-US" dirty="0"/>
          </a:p>
        </p:txBody>
      </p:sp>
    </p:spTree>
    <p:extLst>
      <p:ext uri="{BB962C8B-B14F-4D97-AF65-F5344CB8AC3E}">
        <p14:creationId xmlns:p14="http://schemas.microsoft.com/office/powerpoint/2010/main" val="4136042094"/>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Indian Ocean gyres</a:t>
            </a:r>
            <a:endParaRPr lang="en-US" dirty="0"/>
          </a:p>
        </p:txBody>
      </p:sp>
      <p:pic>
        <p:nvPicPr>
          <p:cNvPr id="4" name="Content Placeholder 3" descr="dnews-files-2014-03-the-search-for-flight-370-what-is-an-ocean-gyre-140331-670x440-jpg.jpg"/>
          <p:cNvPicPr>
            <a:picLocks noGrp="1" noChangeAspect="1"/>
          </p:cNvPicPr>
          <p:nvPr>
            <p:ph idx="1"/>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560623403"/>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Gyres – (5 main gyres)</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Gyre = an Oceanic vortex  (that now also ‘draws’ in plastics); trash traps</a:t>
            </a:r>
          </a:p>
          <a:p>
            <a:r>
              <a:rPr lang="en-US" dirty="0" smtClean="0"/>
              <a:t>Not an island – a soup</a:t>
            </a:r>
          </a:p>
          <a:p>
            <a:r>
              <a:rPr lang="en-US" dirty="0" smtClean="0"/>
              <a:t>Issues: swallowing, choking, </a:t>
            </a:r>
            <a:r>
              <a:rPr lang="en-US" dirty="0" err="1" smtClean="0"/>
              <a:t>harbours</a:t>
            </a:r>
            <a:r>
              <a:rPr lang="en-US" dirty="0" smtClean="0"/>
              <a:t> bacteria, leaches chemicals, altering food chain</a:t>
            </a:r>
            <a:endParaRPr lang="en-US" dirty="0"/>
          </a:p>
        </p:txBody>
      </p:sp>
      <p:sp>
        <p:nvSpPr>
          <p:cNvPr id="8" name="Content Placeholder 7"/>
          <p:cNvSpPr>
            <a:spLocks noGrp="1"/>
          </p:cNvSpPr>
          <p:nvPr>
            <p:ph sz="half" idx="2"/>
          </p:nvPr>
        </p:nvSpPr>
        <p:spPr/>
        <p:txBody>
          <a:bodyPr>
            <a:normAutofit lnSpcReduction="10000"/>
          </a:bodyPr>
          <a:lstStyle/>
          <a:p>
            <a:endParaRPr lang="en-US"/>
          </a:p>
        </p:txBody>
      </p:sp>
      <p:pic>
        <p:nvPicPr>
          <p:cNvPr id="7" name="Picture 6"/>
          <p:cNvPicPr>
            <a:picLocks noChangeAspect="1"/>
          </p:cNvPicPr>
          <p:nvPr/>
        </p:nvPicPr>
        <p:blipFill>
          <a:blip r:embed="rId2"/>
          <a:stretch>
            <a:fillRect/>
          </a:stretch>
        </p:blipFill>
        <p:spPr>
          <a:xfrm>
            <a:off x="4648200" y="1600200"/>
            <a:ext cx="4300049" cy="2809366"/>
          </a:xfrm>
          <a:prstGeom prst="rect">
            <a:avLst/>
          </a:prstGeom>
        </p:spPr>
      </p:pic>
    </p:spTree>
    <p:extLst>
      <p:ext uri="{BB962C8B-B14F-4D97-AF65-F5344CB8AC3E}">
        <p14:creationId xmlns:p14="http://schemas.microsoft.com/office/powerpoint/2010/main" val="2114642431"/>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Film, Dianna Cohen</a:t>
            </a:r>
            <a:endParaRPr lang="en-US" dirty="0"/>
          </a:p>
        </p:txBody>
      </p:sp>
      <p:pic>
        <p:nvPicPr>
          <p:cNvPr id="6" name="Content Placeholder 5">
            <a:hlinkClick r:id="rId2"/>
          </p:cNvPr>
          <p:cNvPicPr>
            <a:picLocks noGrp="1" noChangeAspect="1"/>
          </p:cNvPicPr>
          <p:nvPr>
            <p:ph idx="1"/>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67125998"/>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2 responses to plastic in the ocean</a:t>
            </a:r>
            <a:endParaRPr lang="en-US" dirty="0"/>
          </a:p>
        </p:txBody>
      </p:sp>
      <p:sp>
        <p:nvSpPr>
          <p:cNvPr id="8" name="Text Placeholder 7"/>
          <p:cNvSpPr>
            <a:spLocks noGrp="1"/>
          </p:cNvSpPr>
          <p:nvPr>
            <p:ph type="body" idx="1"/>
          </p:nvPr>
        </p:nvSpPr>
        <p:spPr/>
        <p:txBody>
          <a:bodyPr/>
          <a:lstStyle/>
          <a:p>
            <a:r>
              <a:rPr lang="en-US" dirty="0" smtClean="0"/>
              <a:t>Spiral island, Richard Sowa</a:t>
            </a:r>
            <a:endParaRPr lang="en-US" dirty="0"/>
          </a:p>
        </p:txBody>
      </p:sp>
      <p:sp>
        <p:nvSpPr>
          <p:cNvPr id="9" name="Text Placeholder 8"/>
          <p:cNvSpPr>
            <a:spLocks noGrp="1"/>
          </p:cNvSpPr>
          <p:nvPr>
            <p:ph type="body" sz="quarter" idx="3"/>
          </p:nvPr>
        </p:nvSpPr>
        <p:spPr/>
        <p:txBody>
          <a:bodyPr/>
          <a:lstStyle/>
          <a:p>
            <a:r>
              <a:rPr lang="en-US" dirty="0" smtClean="0"/>
              <a:t>Ocean sole, </a:t>
            </a:r>
            <a:r>
              <a:rPr lang="en-US" dirty="0" err="1" smtClean="0"/>
              <a:t>upcycling</a:t>
            </a:r>
            <a:r>
              <a:rPr lang="en-US" dirty="0" smtClean="0"/>
              <a:t> </a:t>
            </a:r>
            <a:r>
              <a:rPr lang="en-US" dirty="0" err="1" smtClean="0"/>
              <a:t>flipflops</a:t>
            </a:r>
            <a:endParaRPr lang="en-US" dirty="0"/>
          </a:p>
        </p:txBody>
      </p:sp>
      <p:pic>
        <p:nvPicPr>
          <p:cNvPr id="13" name="Content Placeholder 12"/>
          <p:cNvPicPr>
            <a:picLocks noGrp="1" noChangeAspect="1"/>
          </p:cNvPicPr>
          <p:nvPr>
            <p:ph sz="quarter" idx="4"/>
          </p:nvPr>
        </p:nvPicPr>
        <p:blipFill>
          <a:blip r:embed="rId2" cstate="screen">
            <a:extLst>
              <a:ext uri="{28A0092B-C50C-407E-A947-70E740481C1C}">
                <a14:useLocalDpi xmlns:a14="http://schemas.microsoft.com/office/drawing/2010/main"/>
              </a:ext>
            </a:extLst>
          </a:blip>
          <a:srcRect/>
          <a:stretch>
            <a:fillRect/>
          </a:stretch>
        </p:blipFill>
        <p:spPr/>
      </p:pic>
      <p:pic>
        <p:nvPicPr>
          <p:cNvPr id="12" name="Content Placeholder 11"/>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694862646"/>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Immersion</a:t>
            </a:r>
            <a:endParaRPr lang="en-US" dirty="0"/>
          </a:p>
        </p:txBody>
      </p:sp>
      <p:sp>
        <p:nvSpPr>
          <p:cNvPr id="3" name="Content Placeholder 2"/>
          <p:cNvSpPr>
            <a:spLocks noGrp="1"/>
          </p:cNvSpPr>
          <p:nvPr>
            <p:ph idx="1"/>
          </p:nvPr>
        </p:nvSpPr>
        <p:spPr/>
        <p:txBody>
          <a:bodyPr>
            <a:normAutofit fontScale="92500" lnSpcReduction="20000"/>
          </a:bodyPr>
          <a:lstStyle/>
          <a:p>
            <a:r>
              <a:rPr lang="en-US" dirty="0"/>
              <a:t>Aqua-</a:t>
            </a:r>
            <a:r>
              <a:rPr lang="en-US" dirty="0" err="1"/>
              <a:t>graphy</a:t>
            </a:r>
            <a:r>
              <a:rPr lang="en-US" dirty="0"/>
              <a:t>: ethnography of water with water as more than just a person/subject/actor/</a:t>
            </a:r>
            <a:r>
              <a:rPr lang="en-US" dirty="0" err="1"/>
              <a:t>actant</a:t>
            </a:r>
            <a:r>
              <a:rPr lang="en-US" dirty="0"/>
              <a:t> that affects-with. Now water is a culture; a medium from which emerges ideas, bodies, beings but also a place and space in which life lives.</a:t>
            </a:r>
          </a:p>
          <a:p>
            <a:r>
              <a:rPr lang="en-US" dirty="0"/>
              <a:t>Water in which I can deeply immerse myself in as an </a:t>
            </a:r>
            <a:r>
              <a:rPr lang="en-US" dirty="0" err="1"/>
              <a:t>aquapologist</a:t>
            </a:r>
            <a:r>
              <a:rPr lang="en-US" dirty="0"/>
              <a:t>. To find out what it feels like to be water, to see how water </a:t>
            </a:r>
            <a:r>
              <a:rPr lang="en-US" dirty="0" err="1"/>
              <a:t>organises</a:t>
            </a:r>
            <a:r>
              <a:rPr lang="en-US" dirty="0"/>
              <a:t> itself, what it believes, accepts, how it moves, alters, changes, reproduces, educates and so on.</a:t>
            </a:r>
          </a:p>
        </p:txBody>
      </p:sp>
    </p:spTree>
    <p:extLst>
      <p:ext uri="{BB962C8B-B14F-4D97-AF65-F5344CB8AC3E}">
        <p14:creationId xmlns:p14="http://schemas.microsoft.com/office/powerpoint/2010/main" val="1600202578"/>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c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Black .thmx</Template>
  <TotalTime>8194</TotalTime>
  <Words>1656</Words>
  <Application>Microsoft Office PowerPoint</Application>
  <PresentationFormat>On-screen Show (4:3)</PresentationFormat>
  <Paragraphs>208</Paragraphs>
  <Slides>101</Slides>
  <Notes>1</Notes>
  <HiddenSlides>0</HiddenSlides>
  <MMClips>0</MMClips>
  <ScaleCrop>false</ScaleCrop>
  <HeadingPairs>
    <vt:vector size="4" baseType="variant">
      <vt:variant>
        <vt:lpstr>Theme</vt:lpstr>
      </vt:variant>
      <vt:variant>
        <vt:i4>1</vt:i4>
      </vt:variant>
      <vt:variant>
        <vt:lpstr>Slide Titles</vt:lpstr>
      </vt:variant>
      <vt:variant>
        <vt:i4>101</vt:i4>
      </vt:variant>
    </vt:vector>
  </HeadingPairs>
  <TitlesOfParts>
    <vt:vector size="102" baseType="lpstr">
      <vt:lpstr>Black</vt:lpstr>
      <vt:lpstr>Water </vt:lpstr>
      <vt:lpstr>Water – a hyperobject (Morton, 2013)</vt:lpstr>
      <vt:lpstr>Thing/object/hyperobject</vt:lpstr>
      <vt:lpstr>Location/Fieldsite Bore, Kenya</vt:lpstr>
      <vt:lpstr>The local water source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Watchman’s family house  with solar panels for the pump</vt:lpstr>
      <vt:lpstr>PowerPoint Presentation</vt:lpstr>
      <vt:lpstr>‘All in all for our good hearts we share with the animals. This just our sympathy. Sometimes for our security we have to share the water with the animals. Now let me have a cup of tea and have asleep [sic]. Thanks.’ (Alex Katana (Giriama community member), 2013 personal email correspondence) </vt:lpstr>
      <vt:lpstr>2 theoretical positions</vt:lpstr>
      <vt:lpstr>Sharing as basis of all social life  </vt:lpstr>
      <vt:lpstr>Sharing - Interested action?  </vt:lpstr>
      <vt:lpstr>Sharing water in rural Africa  (water hole etiquette)</vt:lpstr>
      <vt:lpstr>Examples of cross/multi species sharing</vt:lpstr>
      <vt:lpstr>Another way to understand sharing fluids</vt:lpstr>
      <vt:lpstr>Hospitality rituals</vt:lpstr>
      <vt:lpstr>Etymology of the word ‘hospitality’</vt:lpstr>
      <vt:lpstr>Deconstruction of the word</vt:lpstr>
      <vt:lpstr>An imagination experiment…</vt:lpstr>
      <vt:lpstr>Or these people?</vt:lpstr>
      <vt:lpstr>Imagine strangers approaching…</vt:lpstr>
      <vt:lpstr>Relationships with otherness </vt:lpstr>
      <vt:lpstr>Hospitality rituals -</vt:lpstr>
      <vt:lpstr>The act of same-ing</vt:lpstr>
      <vt:lpstr>So, what looks like generosity…</vt:lpstr>
      <vt:lpstr>What is water’s part in this? </vt:lpstr>
      <vt:lpstr>Ball, P 2002 H20: a biography of water </vt:lpstr>
      <vt:lpstr>Ball goes on</vt:lpstr>
      <vt:lpstr>Water – the substance </vt:lpstr>
      <vt:lpstr>Morethanhuman organisation</vt:lpstr>
      <vt:lpstr>Activity – getting to know water</vt:lpstr>
      <vt:lpstr>What does water do?  What does it want?</vt:lpstr>
      <vt:lpstr>Institute of Flow Sciences, Germany</vt:lpstr>
      <vt:lpstr>Water has a ‘memory’,  this structures water</vt:lpstr>
      <vt:lpstr>Water meanders adopting a serpentine pattern but with added detergent it changes to straight lines</vt:lpstr>
      <vt:lpstr>Alterations to water flow</vt:lpstr>
      <vt:lpstr>Seeing water’s flow (Schwenk, 1965)</vt:lpstr>
      <vt:lpstr>Assemblages – Deleuze (and Guattari)</vt:lpstr>
      <vt:lpstr>Organismic theory of wholes</vt:lpstr>
      <vt:lpstr>Delanda’s realism criticizes traditional organismic models</vt:lpstr>
      <vt:lpstr>Delanda’s bubbles  Morphogenesis = the birth of form</vt:lpstr>
      <vt:lpstr>Delanda’s – bubbles continued </vt:lpstr>
      <vt:lpstr>Otto Frei, architect inspired by bubbles</vt:lpstr>
      <vt:lpstr>PowerPoint Presentation</vt:lpstr>
      <vt:lpstr>Part two water, humans and plastic</vt:lpstr>
      <vt:lpstr>Matter/realities:  fluid meanings in Kenya </vt:lpstr>
      <vt:lpstr>PowerPoint Presentation</vt:lpstr>
      <vt:lpstr>PowerPoint Presentation</vt:lpstr>
      <vt:lpstr>Finding water</vt:lpstr>
      <vt:lpstr>haulage</vt:lpstr>
      <vt:lpstr>The pathway</vt:lpstr>
      <vt:lpstr>PowerPoint Presentation</vt:lpstr>
      <vt:lpstr>PowerPoint Presentation</vt:lpstr>
      <vt:lpstr>PowerPoint Presentation</vt:lpstr>
      <vt:lpstr>PowerPoint Presentation</vt:lpstr>
      <vt:lpstr>2 places to ‘cry’</vt:lpstr>
      <vt:lpstr>The bottle </vt:lpstr>
      <vt:lpstr>PowerPoint Presentation</vt:lpstr>
      <vt:lpstr>The creation of ‘rubbish’</vt:lpstr>
      <vt:lpstr>Urban rubbish</vt:lpstr>
      <vt:lpstr>PowerPoint Presentation</vt:lpstr>
      <vt:lpstr>PowerPoint Presentation</vt:lpstr>
      <vt:lpstr>PowerPoint Presentation</vt:lpstr>
      <vt:lpstr>PowerPoint Presentation</vt:lpstr>
      <vt:lpstr>PowerPoint Presentation</vt:lpstr>
      <vt:lpstr>Rural rubbish</vt:lpstr>
      <vt:lpstr>Communal rubbish dump</vt:lpstr>
      <vt:lpstr>PowerPoint Presentation</vt:lpstr>
      <vt:lpstr>PowerPoint Presentation</vt:lpstr>
      <vt:lpstr>PowerPoint Presentation</vt:lpstr>
      <vt:lpstr>Transformations</vt:lpstr>
      <vt:lpstr>Identity, meaning, value shifts </vt:lpstr>
      <vt:lpstr>Value and rubbish</vt:lpstr>
      <vt:lpstr>Dada/surrealism</vt:lpstr>
      <vt:lpstr>Punk’s use of safety pin</vt:lpstr>
      <vt:lpstr>Outsider, raw, brut art</vt:lpstr>
      <vt:lpstr>New use</vt:lpstr>
      <vt:lpstr>Skirts from feed bags</vt:lpstr>
      <vt:lpstr> water containers</vt:lpstr>
      <vt:lpstr>The real thing</vt:lpstr>
      <vt:lpstr>Coca-Cola Offers Consumers  'Reasons to Believe’ (Moye, 2012)</vt:lpstr>
      <vt:lpstr>Indian Ocean gyres</vt:lpstr>
      <vt:lpstr>Gyres – (5 main gyres)</vt:lpstr>
      <vt:lpstr>Film, Dianna Cohen</vt:lpstr>
      <vt:lpstr>2 responses to plastic in the ocean</vt:lpstr>
      <vt:lpstr>Immersion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Luci Attala</dc:creator>
  <cp:lastModifiedBy>Administrator</cp:lastModifiedBy>
  <cp:revision>36</cp:revision>
  <dcterms:created xsi:type="dcterms:W3CDTF">2014-10-04T12:45:11Z</dcterms:created>
  <dcterms:modified xsi:type="dcterms:W3CDTF">2014-11-25T14:11:46Z</dcterms:modified>
</cp:coreProperties>
</file>