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7.xml" ContentType="application/vnd.openxmlformats-officedocument.theme+xml"/>
  <Override PartName="/ppt/slideLayouts/slideLayout27.xml" ContentType="application/vnd.openxmlformats-officedocument.presentationml.slideLayout+xml"/>
  <Override PartName="/ppt/theme/theme18.xml" ContentType="application/vnd.openxmlformats-officedocument.theme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9"/>
  </p:notesMasterIdLst>
  <p:sldIdLst>
    <p:sldId id="261" r:id="rId24"/>
    <p:sldId id="298" r:id="rId25"/>
    <p:sldId id="262" r:id="rId26"/>
    <p:sldId id="269" r:id="rId27"/>
    <p:sldId id="299" r:id="rId28"/>
    <p:sldId id="294" r:id="rId29"/>
    <p:sldId id="301" r:id="rId30"/>
    <p:sldId id="302" r:id="rId31"/>
    <p:sldId id="303" r:id="rId32"/>
    <p:sldId id="309" r:id="rId33"/>
    <p:sldId id="311" r:id="rId34"/>
    <p:sldId id="312" r:id="rId35"/>
    <p:sldId id="308" r:id="rId36"/>
    <p:sldId id="313" r:id="rId37"/>
    <p:sldId id="300" r:id="rId38"/>
    <p:sldId id="297" r:id="rId39"/>
    <p:sldId id="304" r:id="rId40"/>
    <p:sldId id="305" r:id="rId41"/>
    <p:sldId id="306" r:id="rId42"/>
    <p:sldId id="281" r:id="rId43"/>
    <p:sldId id="289" r:id="rId44"/>
    <p:sldId id="277" r:id="rId45"/>
    <p:sldId id="307" r:id="rId46"/>
    <p:sldId id="314" r:id="rId47"/>
    <p:sldId id="272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765" autoAdjust="0"/>
    <p:restoredTop sz="94364" autoAdjust="0"/>
  </p:normalViewPr>
  <p:slideViewPr>
    <p:cSldViewPr snapToGrid="0">
      <p:cViewPr varScale="1">
        <p:scale>
          <a:sx n="70" d="100"/>
          <a:sy n="70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4614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141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9446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538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9937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8762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296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079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44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415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8127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98506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6076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242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you take a note of the contact details on the screen</a:t>
            </a:r>
          </a:p>
          <a:p>
            <a:endParaRPr lang="en-GB" dirty="0"/>
          </a:p>
          <a:p>
            <a:r>
              <a:rPr lang="en-GB" dirty="0"/>
              <a:t>Q&amp;A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1/18/2023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98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7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 smtClean="0">
                <a:solidFill>
                  <a:schemeClr val="bg1"/>
                </a:solidFill>
              </a:rPr>
              <a:t>BABM LCBB6000_Dissertation (Part 1)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1: </a:t>
            </a:r>
          </a:p>
          <a:p>
            <a:pPr algn="ctr">
              <a:defRPr/>
            </a:pP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Introduction and Business Research Process</a:t>
            </a: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7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59582051"/>
              </p:ext>
            </p:extLst>
          </p:nvPr>
        </p:nvGraphicFramePr>
        <p:xfrm>
          <a:off x="3224817" y="4183600"/>
          <a:ext cx="5920688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6363">
                  <a:extLst>
                    <a:ext uri="{9D8B030D-6E8A-4147-A177-3AD203B41FA5}">
                      <a16:colId xmlns:a16="http://schemas.microsoft.com/office/drawing/2014/main" val="1369968"/>
                    </a:ext>
                  </a:extLst>
                </a:gridCol>
                <a:gridCol w="3274325">
                  <a:extLst>
                    <a:ext uri="{9D8B030D-6E8A-4147-A177-3AD203B41FA5}">
                      <a16:colId xmlns:a16="http://schemas.microsoft.com/office/drawing/2014/main" val="19084773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 </a:t>
                      </a:r>
                      <a:endParaRPr lang="en-GB" sz="24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Dr. Eric Osei</a:t>
                      </a:r>
                      <a:endParaRPr lang="en-GB" sz="24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3499102"/>
                  </a:ext>
                </a:extLst>
              </a:tr>
              <a:tr h="363632"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Lecturer's Email</a:t>
                      </a:r>
                      <a:endParaRPr lang="en-GB" sz="24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rgbClr val="FFC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e.osei@uwtsd.ac.uk</a:t>
                      </a:r>
                      <a:endParaRPr lang="en-GB" sz="2400" b="1" dirty="0">
                        <a:solidFill>
                          <a:srgbClr val="FFC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3931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 smtClean="0"/>
              <a:t>MODULE LEARNING OUTCOMES</a:t>
            </a:r>
            <a:endParaRPr lang="en-GB" sz="4000" b="1" dirty="0"/>
          </a:p>
        </p:txBody>
      </p:sp>
      <p:sp>
        <p:nvSpPr>
          <p:cNvPr id="6" name="Rectangle 5"/>
          <p:cNvSpPr/>
          <p:nvPr/>
        </p:nvSpPr>
        <p:spPr>
          <a:xfrm>
            <a:off x="6616605" y="1273255"/>
            <a:ext cx="5134117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a suitable and appropriate research proposal;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critically appraise the literature pertaining to a problem domain;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evaluate, select and apply relevant research techniques in both primary and secondary fields;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rigorously analyse the evidence gathered;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generate and justify appropriate conclusions based on the previous analyses, demonstrating awareness of the limitations of the research;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produce an organised and structured document that adheres to academic convention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06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OBJECTIVES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05515" y="1600300"/>
            <a:ext cx="489954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Understanding the general overview of the module. </a:t>
            </a:r>
          </a:p>
          <a:p>
            <a:pPr algn="just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Explore the various responsibilities of the PM, supervisors and students.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 the structure of the Research Proposal required for Phase 1 of the Research Project.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91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770495" y="1225689"/>
            <a:ext cx="8816455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Aim and Learning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Structure and Phase 1 of Research Project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Coordinator’s Responsibilities</a:t>
            </a: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Supervisor’s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Responsibilities </a:t>
            </a: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Student’s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Responsibilities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39485" y="518615"/>
            <a:ext cx="4544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Session 1 - Contents</a:t>
            </a:r>
            <a:endParaRPr lang="en-GB" sz="2800" dirty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770495" y="3441680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Phase 1 of Research Project</a:t>
            </a: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of Research Proposal</a:t>
            </a: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Scheme and Word Count</a:t>
            </a: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Information for Business Research Proposal</a:t>
            </a: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 Tactics </a:t>
            </a: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Extra Support</a:t>
            </a: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78173" y="1323832"/>
            <a:ext cx="9498841" cy="646331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Aim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078174" y="2079140"/>
            <a:ext cx="949884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main aim of the Business Research Project includes;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Understanding the different research methods and practices, their strengths and weaknesses, and conduct a coherent research process using appropriate and different techniques in the light of the varying styles of enquiry. </a:t>
            </a:r>
          </a:p>
          <a:p>
            <a:pPr algn="just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Help students to conduct research independently with the support of lecturers and supervisors.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78172" y="4712446"/>
            <a:ext cx="949884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Encourage and promote appropriation dissemination or presentation of research findings 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Produce a high quality business research project for the BABM degree.  </a:t>
            </a:r>
          </a:p>
          <a:p>
            <a:pPr marL="342900" indent="-342900" algn="just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7186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325003" y="1255594"/>
            <a:ext cx="8882352" cy="646331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 Structure and Phase 1 of Research Project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25003" y="1901925"/>
            <a:ext cx="87209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Phase 1 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Lectures of research process, leading to a development of Research Proposal. </a:t>
            </a:r>
          </a:p>
          <a:p>
            <a:pPr lvl="1" algn="just"/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Word Count is 1500 – 2000 words</a:t>
            </a:r>
          </a:p>
          <a:p>
            <a:pPr lvl="1" algn="just"/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Research Proposal is 10% of the overall grade, but an </a:t>
            </a:r>
            <a:r>
              <a:rPr lang="en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important step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the research process. </a:t>
            </a:r>
          </a:p>
          <a:p>
            <a:pPr marL="342900" indent="-342900" algn="just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405719" y="4237757"/>
            <a:ext cx="87209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Phase 2 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That should be next term – expansion of research proposal into a full-fledged research report. Word count is 6000 words. 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At least 8 sessions of 30 – 45 minutes of 1-2-1 guidance and support by a supervisor. 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Data Handling and Analysis Support using appropriate software (e.g., SPSS, Excel,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Nvivo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available as drop-in sessions. 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35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78173" y="1323832"/>
            <a:ext cx="9498841" cy="57785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Coordinator/PM’s responsibilities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078174" y="2079140"/>
            <a:ext cx="94988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Allocate Supervisors to students, and coordinate activities between supervisors and lecturers. </a:t>
            </a:r>
          </a:p>
          <a:p>
            <a:pPr algn="just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Help students to conduct research independently with the support of lecturers and supervisors.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78172" y="3757102"/>
            <a:ext cx="94988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Provide extra support for support for student’s dissertation.  </a:t>
            </a:r>
          </a:p>
          <a:p>
            <a:pPr marL="342900" indent="-342900" algn="just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105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78173" y="1323832"/>
            <a:ext cx="9498841" cy="57785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Supervisor’s responsibilities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078174" y="2079140"/>
            <a:ext cx="9498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Set up supervision meeting with students.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 students in the selection of research topic and the outline of the research project.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Review and approve Ethical, Consent and Participant Information Forms.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Review and advise on the progress and next steps of student research project.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78173" y="4934254"/>
            <a:ext cx="94988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risks and issues with the report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 all draft chapters. </a:t>
            </a:r>
          </a:p>
        </p:txBody>
      </p:sp>
    </p:spTree>
    <p:extLst>
      <p:ext uri="{BB962C8B-B14F-4D97-AF65-F5344CB8AC3E}">
        <p14:creationId xmlns:p14="http://schemas.microsoft.com/office/powerpoint/2010/main" val="2644021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78173" y="1323832"/>
            <a:ext cx="9498841" cy="57785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Student’s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esponsibilities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078174" y="2079140"/>
            <a:ext cx="9498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Read, understand and follow guidance and instructions of research project.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 a plan for your research project – keep a student diary.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Agree with your supervisor on the direction of project.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Attend supervision meetings regularly as agreed with your supervisor – once every 2 weeks in Term 2.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Keep your supervisor informed of your progress.</a:t>
            </a:r>
          </a:p>
        </p:txBody>
      </p:sp>
    </p:spTree>
    <p:extLst>
      <p:ext uri="{BB962C8B-B14F-4D97-AF65-F5344CB8AC3E}">
        <p14:creationId xmlns:p14="http://schemas.microsoft.com/office/powerpoint/2010/main" val="391868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8167" y="0"/>
            <a:ext cx="543180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Business Research?</a:t>
            </a:r>
            <a:endParaRPr lang="en-GB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781" y="1625832"/>
            <a:ext cx="6725532" cy="4556604"/>
          </a:xfrm>
        </p:spPr>
        <p:txBody>
          <a:bodyPr>
            <a:noAutofit/>
          </a:bodyPr>
          <a:lstStyle/>
          <a:p>
            <a:r>
              <a:rPr lang="en-GB" b="1" dirty="0" smtClean="0"/>
              <a:t>Academic </a:t>
            </a:r>
            <a:r>
              <a:rPr lang="en-GB" b="1" dirty="0"/>
              <a:t>study of topics </a:t>
            </a:r>
            <a:r>
              <a:rPr lang="en-GB" dirty="0"/>
              <a:t>related to questions relevant to </a:t>
            </a:r>
            <a:r>
              <a:rPr lang="en-GB" dirty="0" smtClean="0"/>
              <a:t>business </a:t>
            </a:r>
            <a:r>
              <a:rPr lang="en-GB" dirty="0"/>
              <a:t>including </a:t>
            </a:r>
            <a:r>
              <a:rPr lang="en-GB" b="1" dirty="0"/>
              <a:t>management and organizations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Business </a:t>
            </a:r>
            <a:r>
              <a:rPr lang="en-GB" dirty="0"/>
              <a:t>research </a:t>
            </a:r>
            <a:r>
              <a:rPr lang="en-GB" dirty="0" smtClean="0"/>
              <a:t>can be founded on social science </a:t>
            </a:r>
            <a:r>
              <a:rPr lang="en-GB" dirty="0"/>
              <a:t>disciplines, such as sociology, psychology, </a:t>
            </a:r>
            <a:r>
              <a:rPr lang="en-GB" dirty="0" smtClean="0"/>
              <a:t>anthropology</a:t>
            </a:r>
            <a:r>
              <a:rPr lang="en-GB" dirty="0"/>
              <a:t>, and economics. </a:t>
            </a:r>
            <a:endParaRPr lang="en-GB" dirty="0" smtClean="0"/>
          </a:p>
          <a:p>
            <a:r>
              <a:rPr lang="en-GB" dirty="0" smtClean="0"/>
              <a:t>Specific fields of student include </a:t>
            </a:r>
            <a:r>
              <a:rPr lang="en-GB" b="1" u="sng" dirty="0" smtClean="0"/>
              <a:t>marketing</a:t>
            </a:r>
            <a:r>
              <a:rPr lang="en-GB" b="1" u="sng" dirty="0"/>
              <a:t>, human resource management (HRM), strategy, </a:t>
            </a:r>
            <a:r>
              <a:rPr lang="en-GB" b="1" u="sng" dirty="0" smtClean="0"/>
              <a:t>organizational </a:t>
            </a:r>
            <a:r>
              <a:rPr lang="en-GB" b="1" u="sng" dirty="0"/>
              <a:t>behaviour, accounting and finance, industrial relations, and operational </a:t>
            </a:r>
            <a:r>
              <a:rPr lang="en-GB" b="1" u="sng" dirty="0" smtClean="0"/>
              <a:t>research</a:t>
            </a:r>
            <a:r>
              <a:rPr lang="en-GB" dirty="0" smtClean="0"/>
              <a:t>.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3313" y="1748662"/>
            <a:ext cx="4858574" cy="403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641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4143" y="1160061"/>
            <a:ext cx="6018663" cy="54591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Drivers of 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Business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Research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3833" y="1705971"/>
            <a:ext cx="9580728" cy="185434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Developments and changes in organisations and societies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such as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rising rate of inflation, increasing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levels of executive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pay, consumer behaviour changes, or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desire to improve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environmental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sustainability of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businesses. </a:t>
            </a:r>
          </a:p>
        </p:txBody>
      </p:sp>
      <p:sp>
        <p:nvSpPr>
          <p:cNvPr id="4" name="Rectangle 3"/>
          <p:cNvSpPr/>
          <p:nvPr/>
        </p:nvSpPr>
        <p:spPr>
          <a:xfrm>
            <a:off x="1173707" y="3862334"/>
            <a:ext cx="933051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research comprises some common elements that are nearly always present. These include: a literature review; concepts and theories; research questions; sampling of cases; data collection; data analysis; and writing-up of research findings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123060" y="3438371"/>
            <a:ext cx="5431809" cy="545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Elements of Business Research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3340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8167" y="0"/>
            <a:ext cx="5431809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conduct a research?</a:t>
            </a:r>
            <a:endParaRPr lang="en-GB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46411" y="1924334"/>
            <a:ext cx="9635319" cy="35394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Gaps in Literature</a:t>
            </a:r>
          </a:p>
          <a:p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Example: Observing the consumer behaviours towards a particular technology, Apple brand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Literature gaps in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organizational studies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on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leadership and culture, and on sociological and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philosophical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literatures related to cultural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practices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generate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insights in consumer behaviour.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9015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405719" y="177421"/>
            <a:ext cx="8882352" cy="739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Basics of Research</a:t>
            </a:r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504967" y="4946807"/>
            <a:ext cx="2552132" cy="1228298"/>
            <a:chOff x="504967" y="3268217"/>
            <a:chExt cx="2552132" cy="1228298"/>
          </a:xfrm>
        </p:grpSpPr>
        <p:sp>
          <p:nvSpPr>
            <p:cNvPr id="9" name="Rectangle 8"/>
            <p:cNvSpPr/>
            <p:nvPr/>
          </p:nvSpPr>
          <p:spPr>
            <a:xfrm>
              <a:off x="504967" y="3268217"/>
              <a:ext cx="2552132" cy="1228298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08775" y="3651533"/>
              <a:ext cx="2333102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sz="2400" b="1" dirty="0"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  <a:r>
                <a:rPr lang="en-GB" sz="2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. </a:t>
              </a:r>
              <a:r>
                <a:rPr lang="en-GB" sz="2400" b="1" dirty="0">
                  <a:latin typeface="Arial" panose="020B0604020202020204" pitchFamily="34" charset="0"/>
                  <a:cs typeface="Arial" panose="020B0604020202020204" pitchFamily="34" charset="0"/>
                </a:rPr>
                <a:t>The Answer</a:t>
              </a: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5846895" y="1491139"/>
            <a:ext cx="2552132" cy="1228298"/>
            <a:chOff x="504967" y="1610436"/>
            <a:chExt cx="2552132" cy="1228298"/>
          </a:xfrm>
        </p:grpSpPr>
        <p:sp>
          <p:nvSpPr>
            <p:cNvPr id="18" name="Rectangle 17"/>
            <p:cNvSpPr/>
            <p:nvPr/>
          </p:nvSpPr>
          <p:spPr>
            <a:xfrm>
              <a:off x="504967" y="1610436"/>
              <a:ext cx="2552132" cy="1228298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836778" y="1730936"/>
              <a:ext cx="1953072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0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4. </a:t>
              </a:r>
              <a:r>
                <a:rPr lang="en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Bringing out </a:t>
              </a:r>
              <a:r>
                <a:rPr lang="en-GB" sz="20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the significance </a:t>
              </a:r>
              <a:endParaRPr lang="en-GB" sz="20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5846864" y="3177400"/>
            <a:ext cx="2552132" cy="1228298"/>
            <a:chOff x="504967" y="3268217"/>
            <a:chExt cx="2552132" cy="1228298"/>
          </a:xfrm>
        </p:grpSpPr>
        <p:sp>
          <p:nvSpPr>
            <p:cNvPr id="24" name="Rectangle 23"/>
            <p:cNvSpPr/>
            <p:nvPr/>
          </p:nvSpPr>
          <p:spPr>
            <a:xfrm>
              <a:off x="504967" y="3268217"/>
              <a:ext cx="2552132" cy="1228298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718290" y="3420701"/>
              <a:ext cx="2125483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6" name="Rectangle 25"/>
          <p:cNvSpPr/>
          <p:nvPr/>
        </p:nvSpPr>
        <p:spPr>
          <a:xfrm>
            <a:off x="6226194" y="3606883"/>
            <a:ext cx="195617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5. Writing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it up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499260" y="1610436"/>
            <a:ext cx="2552132" cy="1228298"/>
            <a:chOff x="499260" y="1610436"/>
            <a:chExt cx="2552132" cy="1228298"/>
          </a:xfrm>
        </p:grpSpPr>
        <p:sp>
          <p:nvSpPr>
            <p:cNvPr id="5" name="Rectangle 4"/>
            <p:cNvSpPr/>
            <p:nvPr/>
          </p:nvSpPr>
          <p:spPr>
            <a:xfrm>
              <a:off x="499260" y="1610436"/>
              <a:ext cx="2552132" cy="1228298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528246" y="1948899"/>
              <a:ext cx="2159374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342900" indent="-342900">
                <a:buFont typeface="+mj-lt"/>
                <a:buAutoNum type="arabicPeriod"/>
              </a:pPr>
              <a:r>
                <a:rPr lang="en-GB" sz="2400" b="1" dirty="0">
                  <a:latin typeface="Arial" panose="020B0604020202020204" pitchFamily="34" charset="0"/>
                  <a:cs typeface="Arial" panose="020B0604020202020204" pitchFamily="34" charset="0"/>
                </a:rPr>
                <a:t>A Question</a:t>
              </a:r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3456450" y="1491139"/>
            <a:ext cx="1879825" cy="733446"/>
            <a:chOff x="3456450" y="1491139"/>
            <a:chExt cx="1879825" cy="733446"/>
          </a:xfrm>
        </p:grpSpPr>
        <p:sp>
          <p:nvSpPr>
            <p:cNvPr id="28" name="Rounded Rectangular Callout 27"/>
            <p:cNvSpPr/>
            <p:nvPr/>
          </p:nvSpPr>
          <p:spPr>
            <a:xfrm>
              <a:off x="3456450" y="1491139"/>
              <a:ext cx="1879825" cy="733446"/>
            </a:xfrm>
            <a:prstGeom prst="wedgeRoundRectCallout">
              <a:avLst>
                <a:gd name="adj1" fmla="val -74295"/>
                <a:gd name="adj2" fmla="val 64583"/>
                <a:gd name="adj3" fmla="val 16667"/>
              </a:avLst>
            </a:prstGeom>
            <a:noFill/>
            <a:ln w="38100">
              <a:solidFill>
                <a:srgbClr val="C00000"/>
              </a:solidFill>
              <a:prstDash val="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3674075" y="1534696"/>
              <a:ext cx="15558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What do you want to find?</a:t>
              </a:r>
              <a:endParaRPr lang="en-GB" sz="16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504967" y="3191891"/>
            <a:ext cx="2552132" cy="1230488"/>
            <a:chOff x="504967" y="3268217"/>
            <a:chExt cx="2552132" cy="1230488"/>
          </a:xfrm>
        </p:grpSpPr>
        <p:sp>
          <p:nvSpPr>
            <p:cNvPr id="15" name="Rectangle 14"/>
            <p:cNvSpPr/>
            <p:nvPr/>
          </p:nvSpPr>
          <p:spPr>
            <a:xfrm>
              <a:off x="504967" y="3268217"/>
              <a:ext cx="2552132" cy="1228298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39026" y="3298376"/>
              <a:ext cx="2266793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2. Methods for </a:t>
              </a:r>
              <a:r>
                <a:rPr lang="en-GB" sz="2400" b="1" dirty="0">
                  <a:latin typeface="Arial" panose="020B0604020202020204" pitchFamily="34" charset="0"/>
                  <a:cs typeface="Arial" panose="020B0604020202020204" pitchFamily="34" charset="0"/>
                </a:rPr>
                <a:t>arriving at an answer</a:t>
              </a: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3436429" y="3058103"/>
            <a:ext cx="1879825" cy="733446"/>
            <a:chOff x="3436429" y="3058103"/>
            <a:chExt cx="1879825" cy="733446"/>
          </a:xfrm>
        </p:grpSpPr>
        <p:sp>
          <p:nvSpPr>
            <p:cNvPr id="31" name="Rounded Rectangular Callout 30"/>
            <p:cNvSpPr/>
            <p:nvPr/>
          </p:nvSpPr>
          <p:spPr>
            <a:xfrm>
              <a:off x="3436429" y="3058103"/>
              <a:ext cx="1879825" cy="733446"/>
            </a:xfrm>
            <a:prstGeom prst="wedgeRoundRectCallout">
              <a:avLst>
                <a:gd name="adj1" fmla="val -74295"/>
                <a:gd name="adj2" fmla="val 64583"/>
                <a:gd name="adj3" fmla="val 16667"/>
              </a:avLst>
            </a:prstGeom>
            <a:noFill/>
            <a:ln w="38100">
              <a:solidFill>
                <a:srgbClr val="C00000"/>
              </a:solidFill>
              <a:prstDash val="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3643418" y="3132575"/>
              <a:ext cx="167283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A way to find out the answer.</a:t>
              </a:r>
              <a:endParaRPr lang="en-GB" sz="16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3456450" y="4420189"/>
            <a:ext cx="1879825" cy="1060487"/>
            <a:chOff x="3436429" y="2731062"/>
            <a:chExt cx="1879825" cy="1060487"/>
          </a:xfrm>
        </p:grpSpPr>
        <p:sp>
          <p:nvSpPr>
            <p:cNvPr id="37" name="Rounded Rectangular Callout 36"/>
            <p:cNvSpPr/>
            <p:nvPr/>
          </p:nvSpPr>
          <p:spPr>
            <a:xfrm>
              <a:off x="3436429" y="2731062"/>
              <a:ext cx="1879825" cy="1060487"/>
            </a:xfrm>
            <a:prstGeom prst="wedgeRoundRectCallout">
              <a:avLst>
                <a:gd name="adj1" fmla="val -74295"/>
                <a:gd name="adj2" fmla="val 64583"/>
                <a:gd name="adj3" fmla="val 16667"/>
              </a:avLst>
            </a:prstGeom>
            <a:noFill/>
            <a:ln w="38100">
              <a:solidFill>
                <a:srgbClr val="C00000"/>
              </a:solidFill>
              <a:prstDash val="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3519901" y="2805261"/>
              <a:ext cx="1776331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Analysis &amp; Discussion – even if you don’t find the answer -</a:t>
              </a:r>
              <a:r>
                <a:rPr lang="en-GB" sz="1400" dirty="0" smtClean="0">
                  <a:latin typeface="Arial" panose="020B0604020202020204" pitchFamily="34" charset="0"/>
                  <a:cs typeface="Arial" panose="020B0604020202020204" pitchFamily="34" charset="0"/>
                  <a:sym typeface="Wingdings" panose="05000000000000000000" pitchFamily="2" charset="2"/>
                </a:rPr>
                <a:t></a:t>
              </a:r>
              <a:endParaRPr lang="en-GB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8698524" y="1296839"/>
            <a:ext cx="1879825" cy="1060487"/>
            <a:chOff x="3436429" y="2731062"/>
            <a:chExt cx="1879825" cy="1060487"/>
          </a:xfrm>
        </p:grpSpPr>
        <p:sp>
          <p:nvSpPr>
            <p:cNvPr id="40" name="Rounded Rectangular Callout 39"/>
            <p:cNvSpPr/>
            <p:nvPr/>
          </p:nvSpPr>
          <p:spPr>
            <a:xfrm>
              <a:off x="3436429" y="2731062"/>
              <a:ext cx="1879825" cy="1060487"/>
            </a:xfrm>
            <a:prstGeom prst="wedgeRoundRectCallout">
              <a:avLst>
                <a:gd name="adj1" fmla="val -74295"/>
                <a:gd name="adj2" fmla="val 64583"/>
                <a:gd name="adj3" fmla="val 16667"/>
              </a:avLst>
            </a:prstGeom>
            <a:noFill/>
            <a:ln w="38100">
              <a:solidFill>
                <a:srgbClr val="C00000"/>
              </a:solidFill>
              <a:prstDash val="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3436429" y="2805261"/>
              <a:ext cx="1879825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What does the answer mean? </a:t>
              </a:r>
            </a:p>
            <a:p>
              <a:pPr algn="ctr"/>
              <a:r>
                <a:rPr lang="en-GB" sz="1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Application – theoretical &amp; practical</a:t>
              </a:r>
              <a:endParaRPr lang="en-GB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2" name="Group 41"/>
          <p:cNvGrpSpPr/>
          <p:nvPr/>
        </p:nvGrpSpPr>
        <p:grpSpPr>
          <a:xfrm>
            <a:off x="8633485" y="2765463"/>
            <a:ext cx="2080007" cy="1210752"/>
            <a:chOff x="3436428" y="2731062"/>
            <a:chExt cx="1892242" cy="1210752"/>
          </a:xfrm>
        </p:grpSpPr>
        <p:sp>
          <p:nvSpPr>
            <p:cNvPr id="43" name="Rounded Rectangular Callout 42"/>
            <p:cNvSpPr/>
            <p:nvPr/>
          </p:nvSpPr>
          <p:spPr>
            <a:xfrm>
              <a:off x="3436428" y="2731062"/>
              <a:ext cx="1892242" cy="1210752"/>
            </a:xfrm>
            <a:prstGeom prst="wedgeRoundRectCallout">
              <a:avLst>
                <a:gd name="adj1" fmla="val -74295"/>
                <a:gd name="adj2" fmla="val 64583"/>
                <a:gd name="adj3" fmla="val 16667"/>
              </a:avLst>
            </a:prstGeom>
            <a:noFill/>
            <a:ln w="38100">
              <a:solidFill>
                <a:srgbClr val="C00000"/>
              </a:solidFill>
              <a:prstDash val="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3470422" y="2805649"/>
              <a:ext cx="185824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What does the answer mean? </a:t>
              </a:r>
            </a:p>
            <a:p>
              <a:pPr algn="ctr"/>
              <a:r>
                <a:rPr lang="en-GB" sz="1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Application – theoretical &amp; practical?</a:t>
              </a:r>
              <a:endParaRPr lang="en-GB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5567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9132" y="110741"/>
            <a:ext cx="4120218" cy="1008375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 Question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420202" y="2645047"/>
            <a:ext cx="535902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Which area / topic are you considering for your business research and why?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9414" y="2052755"/>
            <a:ext cx="3091930" cy="275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143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517242" y="395785"/>
            <a:ext cx="8882352" cy="577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Plan for Phase 1 – Research Proposal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6044917"/>
              </p:ext>
            </p:extLst>
          </p:nvPr>
        </p:nvGraphicFramePr>
        <p:xfrm>
          <a:off x="1353469" y="1415702"/>
          <a:ext cx="8882352" cy="258775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1367">
                  <a:extLst>
                    <a:ext uri="{9D8B030D-6E8A-4147-A177-3AD203B41FA5}">
                      <a16:colId xmlns:a16="http://schemas.microsoft.com/office/drawing/2014/main" val="3718658754"/>
                    </a:ext>
                  </a:extLst>
                </a:gridCol>
                <a:gridCol w="7710985">
                  <a:extLst>
                    <a:ext uri="{9D8B030D-6E8A-4147-A177-3AD203B41FA5}">
                      <a16:colId xmlns:a16="http://schemas.microsoft.com/office/drawing/2014/main" val="4266748759"/>
                    </a:ext>
                  </a:extLst>
                </a:gridCol>
              </a:tblGrid>
              <a:tr h="54525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Week 1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Topic / Theme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0641553"/>
                  </a:ext>
                </a:extLst>
              </a:tr>
              <a:tr h="408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1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Introduction to the Module and Research Project Process 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817976"/>
                  </a:ext>
                </a:extLst>
              </a:tr>
              <a:tr h="408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2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Setting the Direction of Research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6688403"/>
                  </a:ext>
                </a:extLst>
              </a:tr>
              <a:tr h="408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3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Review of Literature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8578299"/>
                  </a:ext>
                </a:extLst>
              </a:tr>
              <a:tr h="408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4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Research Methodology I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5316450"/>
                  </a:ext>
                </a:extLst>
              </a:tr>
              <a:tr h="408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5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Research Methodology II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8092031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8327425"/>
              </p:ext>
            </p:extLst>
          </p:nvPr>
        </p:nvGraphicFramePr>
        <p:xfrm>
          <a:off x="1353469" y="4000427"/>
          <a:ext cx="8882352" cy="20425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1367">
                  <a:extLst>
                    <a:ext uri="{9D8B030D-6E8A-4147-A177-3AD203B41FA5}">
                      <a16:colId xmlns:a16="http://schemas.microsoft.com/office/drawing/2014/main" val="1915219943"/>
                    </a:ext>
                  </a:extLst>
                </a:gridCol>
                <a:gridCol w="7710985">
                  <a:extLst>
                    <a:ext uri="{9D8B030D-6E8A-4147-A177-3AD203B41FA5}">
                      <a16:colId xmlns:a16="http://schemas.microsoft.com/office/drawing/2014/main" val="1035818054"/>
                    </a:ext>
                  </a:extLst>
                </a:gridCol>
              </a:tblGrid>
              <a:tr h="408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6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Research Proposal &amp; Research Critique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0686160"/>
                  </a:ext>
                </a:extLst>
              </a:tr>
              <a:tr h="408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7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Findings, Analysis &amp; Discussions 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6667985"/>
                  </a:ext>
                </a:extLst>
              </a:tr>
              <a:tr h="408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8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Conclusions, Recommendations and Limitation of the Research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199185"/>
                  </a:ext>
                </a:extLst>
              </a:tr>
              <a:tr h="408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9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Workshop – Preparation of Research Proposal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6081802"/>
                  </a:ext>
                </a:extLst>
              </a:tr>
              <a:tr h="408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10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Workshop – Preparation of Research Proposal II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17311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873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59" y="-2458"/>
            <a:ext cx="11723427" cy="67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2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289110" y="327546"/>
            <a:ext cx="5076967" cy="577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Structure of Research Proposal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228298" y="1353900"/>
            <a:ext cx="6086901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Page Cover</a:t>
            </a:r>
          </a:p>
          <a:p>
            <a:pPr algn="just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Table of Contents. </a:t>
            </a:r>
          </a:p>
          <a:p>
            <a:pPr algn="just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Introduction. </a:t>
            </a:r>
          </a:p>
          <a:p>
            <a:pPr algn="just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  <a:p>
            <a:pPr algn="just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Methods and Methodology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 and Bibliography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73707" y="5711166"/>
            <a:ext cx="4230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C00000"/>
                </a:solidFill>
              </a:rPr>
              <a:t>Word Count: 1500 – 2000 words (10%)</a:t>
            </a:r>
            <a:endParaRPr lang="en-GB" dirty="0">
              <a:solidFill>
                <a:srgbClr val="C00000"/>
              </a:solidFill>
            </a:endParaRPr>
          </a:p>
        </p:txBody>
      </p:sp>
      <p:pic>
        <p:nvPicPr>
          <p:cNvPr id="1026" name="Picture 2" descr="How to Write a Research Paper: A Step-By-Step Guide | Grammarly Blog"/>
          <p:cNvPicPr>
            <a:picLocks noChangeAspect="1" noChangeArrowheads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788" y="1353900"/>
            <a:ext cx="6228212" cy="4357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572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289110" y="327546"/>
            <a:ext cx="53908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Important Information for PHASE 1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201004" y="1492285"/>
            <a:ext cx="4217157" cy="4154984"/>
          </a:xfrm>
          <a:prstGeom prst="rect">
            <a:avLst/>
          </a:prstGeom>
          <a:noFill/>
          <a:ln w="38100">
            <a:solidFill>
              <a:srgbClr val="C00000"/>
            </a:solidFill>
            <a:prstDash val="dashDot"/>
          </a:ln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You will need to attend the lecture sessions for this term.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Understand the key principles of business research project.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Identify your research topic by week 4.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530453" y="1492285"/>
            <a:ext cx="4032913" cy="4154984"/>
          </a:xfrm>
          <a:prstGeom prst="rect">
            <a:avLst/>
          </a:prstGeom>
          <a:ln w="38100">
            <a:solidFill>
              <a:schemeClr val="accent1">
                <a:lumMod val="50000"/>
              </a:schemeClr>
            </a:solidFill>
            <a:prstDash val="lgDash"/>
          </a:ln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Prepare to write your research proposal from week 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Research Proposal would be expanded into the full Business Research 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 amendment will be accepted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) in  Term 3.</a:t>
            </a: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113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9FF2E8-2DDA-4C85-B970-EE339FD53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049" y="2497540"/>
            <a:ext cx="10803903" cy="450376"/>
          </a:xfrm>
        </p:spPr>
        <p:txBody>
          <a:bodyPr/>
          <a:lstStyle/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47799" y="2497540"/>
            <a:ext cx="105064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would you manage your time to complete this </a:t>
            </a:r>
            <a:r>
              <a:rPr lang="en-GB" sz="2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successfully? </a:t>
            </a:r>
            <a:endParaRPr lang="en-GB" sz="24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ight Arrow 3"/>
          <p:cNvSpPr/>
          <p:nvPr/>
        </p:nvSpPr>
        <p:spPr>
          <a:xfrm>
            <a:off x="986664" y="2722729"/>
            <a:ext cx="10590663" cy="812042"/>
          </a:xfrm>
          <a:prstGeom prst="rightArrow">
            <a:avLst>
              <a:gd name="adj1" fmla="val 50000"/>
              <a:gd name="adj2" fmla="val 25000"/>
            </a:avLst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242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70474" y="172578"/>
            <a:ext cx="5359737" cy="7397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Time Management Tactics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613" y="1869742"/>
            <a:ext cx="4008542" cy="350747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272587" y="1869743"/>
            <a:ext cx="316173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Start your project early.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Work continuously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Do not be distracted by events.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Block out time.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Resit peer pressure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Allocate appropriate time and place for work.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843749" y="1869742"/>
            <a:ext cx="31617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Use ‘to-do’ list.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Work closely with your lecturer and supervisors.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Seek extra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suppory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5929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0"/>
            <a:ext cx="11594969" cy="1325563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Extra Support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6873" y="1680444"/>
            <a:ext cx="4174809" cy="2168244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Library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Academic Writing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/ Presentation Skills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Referencing (Harvard Style)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099141" y="1680444"/>
            <a:ext cx="4174809" cy="2593054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Disability 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Emotional Support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Disability Support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Counselling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Extenuating Circumstances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Concerns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Mental Health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106874" y="4287147"/>
            <a:ext cx="4174809" cy="1567743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Services 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Finance Information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Timetables &amp; Scheduling 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099140" y="4751171"/>
            <a:ext cx="4174809" cy="1078153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Program Team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All aspects of course and progression. </a:t>
            </a:r>
          </a:p>
        </p:txBody>
      </p:sp>
    </p:spTree>
    <p:extLst>
      <p:ext uri="{BB962C8B-B14F-4D97-AF65-F5344CB8AC3E}">
        <p14:creationId xmlns:p14="http://schemas.microsoft.com/office/powerpoint/2010/main" val="1778455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9FF2E8-2DDA-4C85-B970-EE339FD53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821" y="2552130"/>
            <a:ext cx="10803903" cy="723332"/>
          </a:xfrm>
        </p:spPr>
        <p:txBody>
          <a:bodyPr/>
          <a:lstStyle/>
          <a:p>
            <a:pPr algn="ctr"/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did you get from this lesson today?</a:t>
            </a: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170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0"/>
            <a:ext cx="11594969" cy="1325563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Homework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431607" y="1789625"/>
            <a:ext cx="10114399" cy="4447402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Google</a:t>
            </a: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search ‘</a:t>
            </a:r>
            <a:r>
              <a:rPr kumimoji="0" lang="en-GB" sz="2400" b="1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Undergraduate Dissertation / Article of Interest</a:t>
            </a: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’ about a </a:t>
            </a:r>
            <a:r>
              <a:rPr kumimoji="0" lang="en-GB" sz="2400" b="1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topic of interest</a:t>
            </a: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take note of the following: 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1">
              <a:spcBef>
                <a:spcPts val="1000"/>
              </a:spcBef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Dissertation Title / Title of Article</a:t>
            </a:r>
          </a:p>
          <a:p>
            <a:pPr lvl="1">
              <a:spcBef>
                <a:spcPts val="1000"/>
              </a:spcBef>
            </a:pPr>
            <a:r>
              <a:rPr lang="en-GB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Problem</a:t>
            </a:r>
          </a:p>
          <a:p>
            <a:pPr lvl="1">
              <a:spcBef>
                <a:spcPts val="1000"/>
              </a:spcBef>
            </a:pPr>
            <a:r>
              <a:rPr lang="en-GB" sz="2000" dirty="0" smtClean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Background of Study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ts val="1000"/>
              </a:spcBef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Aim </a:t>
            </a:r>
          </a:p>
          <a:p>
            <a:pPr lvl="1">
              <a:spcBef>
                <a:spcPts val="1000"/>
              </a:spcBef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Questions</a:t>
            </a:r>
          </a:p>
          <a:p>
            <a:pPr lvl="1">
              <a:spcBef>
                <a:spcPts val="1000"/>
              </a:spcBef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Discussions and Conclusions </a:t>
            </a:r>
          </a:p>
          <a:p>
            <a:pPr marL="457200" lvl="1" indent="0">
              <a:spcBef>
                <a:spcPts val="1000"/>
              </a:spcBef>
              <a:buNone/>
            </a:pPr>
            <a:endParaRPr lang="en-GB" sz="2000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ready to discuss in class.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74456" y="3256696"/>
            <a:ext cx="4371550" cy="28847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42769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1175267"/>
            <a:ext cx="11594969" cy="790012"/>
          </a:xfrm>
        </p:spPr>
        <p:txBody>
          <a:bodyPr/>
          <a:lstStyle/>
          <a:p>
            <a:r>
              <a:rPr lang="en-GB" b="1" dirty="0" smtClean="0"/>
              <a:t>References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57" y="1965279"/>
            <a:ext cx="11594969" cy="3651349"/>
          </a:xfrm>
        </p:spPr>
        <p:txBody>
          <a:bodyPr/>
          <a:lstStyle/>
          <a:p>
            <a:r>
              <a:rPr lang="en-GB" dirty="0"/>
              <a:t>Bell, E., </a:t>
            </a:r>
            <a:r>
              <a:rPr lang="en-GB" dirty="0" err="1"/>
              <a:t>Bryman</a:t>
            </a:r>
            <a:r>
              <a:rPr lang="en-GB" dirty="0"/>
              <a:t>, A. and Harley, </a:t>
            </a:r>
            <a:r>
              <a:rPr lang="en-GB" dirty="0" smtClean="0"/>
              <a:t>B. (2022).</a:t>
            </a:r>
            <a:r>
              <a:rPr lang="en-GB" dirty="0"/>
              <a:t> </a:t>
            </a:r>
            <a:r>
              <a:rPr lang="en-GB" i="1" dirty="0"/>
              <a:t>Business research methods</a:t>
            </a:r>
            <a:r>
              <a:rPr lang="en-GB" dirty="0"/>
              <a:t>. Oxford university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6430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9348" y="4765017"/>
            <a:ext cx="5213809" cy="713059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Setting Direction of Research </a:t>
            </a:r>
          </a:p>
          <a:p>
            <a:pPr algn="ctr"/>
            <a:endParaRPr lang="en-GB" sz="3200" b="1" dirty="0">
              <a:solidFill>
                <a:srgbClr val="FFC0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73207" y="3674997"/>
            <a:ext cx="42171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</a:t>
            </a:r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2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211f9404-bca0-4bcf-9c1d-965ccb6f8d2d"/>
    <ds:schemaRef ds:uri="http://schemas.microsoft.com/office/2006/metadata/properties"/>
    <ds:schemaRef ds:uri="http://purl.org/dc/elements/1.1/"/>
    <ds:schemaRef ds:uri="303dbf9b-b85b-46a0-94f1-894078c07ec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1330</TotalTime>
  <Words>1265</Words>
  <Application>Microsoft Office PowerPoint</Application>
  <PresentationFormat>Widescreen</PresentationFormat>
  <Paragraphs>229</Paragraphs>
  <Slides>25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25</vt:i4>
      </vt:variant>
    </vt:vector>
  </HeadingPairs>
  <TitlesOfParts>
    <vt:vector size="50" baseType="lpstr">
      <vt:lpstr>Arial</vt:lpstr>
      <vt:lpstr>Arial Black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Business Research?</vt:lpstr>
      <vt:lpstr>Drivers of Business Research</vt:lpstr>
      <vt:lpstr>Why conduct a research?</vt:lpstr>
      <vt:lpstr>PowerPoint Presentation</vt:lpstr>
      <vt:lpstr>Discussion Question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Extra Support</vt:lpstr>
      <vt:lpstr>PowerPoint Presentation</vt:lpstr>
      <vt:lpstr>Homework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Eric Osei</cp:lastModifiedBy>
  <cp:revision>60</cp:revision>
  <dcterms:created xsi:type="dcterms:W3CDTF">2021-03-09T15:35:42Z</dcterms:created>
  <dcterms:modified xsi:type="dcterms:W3CDTF">2023-01-18T19:53:09Z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