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1"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N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33"/>
  </p:normalViewPr>
  <p:slideViewPr>
    <p:cSldViewPr snapToGrid="0" snapToObjects="1">
      <p:cViewPr varScale="1">
        <p:scale>
          <a:sx n="104" d="100"/>
          <a:sy n="104" d="100"/>
        </p:scale>
        <p:origin x="8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9C7081-E5D1-45B0-B029-4E08AF73EBEF}"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E94C2BC-2E33-4830-AC45-562B0898B593}">
      <dgm:prSet/>
      <dgm:spPr/>
      <dgm:t>
        <a:bodyPr/>
        <a:lstStyle/>
        <a:p>
          <a:pPr>
            <a:defRPr cap="all"/>
          </a:pPr>
          <a:r>
            <a:rPr lang="en-NG"/>
            <a:t>Future Career</a:t>
          </a:r>
          <a:endParaRPr lang="en-US"/>
        </a:p>
      </dgm:t>
    </dgm:pt>
    <dgm:pt modelId="{B02B0C06-5A9E-4F5C-8DA9-C5810F0BF061}" type="parTrans" cxnId="{8723E704-AE15-43E3-9467-4E9E856C5894}">
      <dgm:prSet/>
      <dgm:spPr/>
      <dgm:t>
        <a:bodyPr/>
        <a:lstStyle/>
        <a:p>
          <a:endParaRPr lang="en-US"/>
        </a:p>
      </dgm:t>
    </dgm:pt>
    <dgm:pt modelId="{C303E912-8E96-4EAA-85C6-B8F7C4B06F24}" type="sibTrans" cxnId="{8723E704-AE15-43E3-9467-4E9E856C5894}">
      <dgm:prSet/>
      <dgm:spPr/>
      <dgm:t>
        <a:bodyPr/>
        <a:lstStyle/>
        <a:p>
          <a:endParaRPr lang="en-US"/>
        </a:p>
      </dgm:t>
    </dgm:pt>
    <dgm:pt modelId="{D80A1479-02E5-4CC2-B10F-6A73BEC65F96}">
      <dgm:prSet/>
      <dgm:spPr/>
      <dgm:t>
        <a:bodyPr/>
        <a:lstStyle/>
        <a:p>
          <a:pPr>
            <a:defRPr cap="all"/>
          </a:pPr>
          <a:r>
            <a:rPr lang="en-NG"/>
            <a:t>Responsibilities of a Nurse</a:t>
          </a:r>
          <a:endParaRPr lang="en-US"/>
        </a:p>
      </dgm:t>
    </dgm:pt>
    <dgm:pt modelId="{D39F25A2-2288-4AFF-8571-F8CD1D2225AC}" type="parTrans" cxnId="{300E9C65-1E67-4D1E-8C8A-9FBC97077933}">
      <dgm:prSet/>
      <dgm:spPr/>
      <dgm:t>
        <a:bodyPr/>
        <a:lstStyle/>
        <a:p>
          <a:endParaRPr lang="en-US"/>
        </a:p>
      </dgm:t>
    </dgm:pt>
    <dgm:pt modelId="{86FCDE24-C947-4293-956A-53626FD88578}" type="sibTrans" cxnId="{300E9C65-1E67-4D1E-8C8A-9FBC97077933}">
      <dgm:prSet/>
      <dgm:spPr/>
      <dgm:t>
        <a:bodyPr/>
        <a:lstStyle/>
        <a:p>
          <a:endParaRPr lang="en-US"/>
        </a:p>
      </dgm:t>
    </dgm:pt>
    <dgm:pt modelId="{B530F2BB-23EA-473C-932E-691203FE2F82}">
      <dgm:prSet/>
      <dgm:spPr/>
      <dgm:t>
        <a:bodyPr/>
        <a:lstStyle/>
        <a:p>
          <a:pPr>
            <a:defRPr cap="all"/>
          </a:pPr>
          <a:r>
            <a:rPr lang="en-NG"/>
            <a:t>S.W.O.T. Analysis</a:t>
          </a:r>
          <a:endParaRPr lang="en-US"/>
        </a:p>
      </dgm:t>
    </dgm:pt>
    <dgm:pt modelId="{FB982ED9-5061-4177-81F2-D594E81F1B72}" type="parTrans" cxnId="{1769E0A3-4F1A-4D4B-89D8-03C33EB0494C}">
      <dgm:prSet/>
      <dgm:spPr/>
      <dgm:t>
        <a:bodyPr/>
        <a:lstStyle/>
        <a:p>
          <a:endParaRPr lang="en-US"/>
        </a:p>
      </dgm:t>
    </dgm:pt>
    <dgm:pt modelId="{E3D88CAB-1CB1-4907-946D-84158842AEA8}" type="sibTrans" cxnId="{1769E0A3-4F1A-4D4B-89D8-03C33EB0494C}">
      <dgm:prSet/>
      <dgm:spPr/>
      <dgm:t>
        <a:bodyPr/>
        <a:lstStyle/>
        <a:p>
          <a:endParaRPr lang="en-US"/>
        </a:p>
      </dgm:t>
    </dgm:pt>
    <dgm:pt modelId="{4D9B817E-D0F9-4AD0-B6DC-BE12DA99292C}">
      <dgm:prSet/>
      <dgm:spPr/>
      <dgm:t>
        <a:bodyPr/>
        <a:lstStyle/>
        <a:p>
          <a:pPr>
            <a:defRPr cap="all"/>
          </a:pPr>
          <a:r>
            <a:rPr lang="en-NG"/>
            <a:t>References </a:t>
          </a:r>
          <a:endParaRPr lang="en-US"/>
        </a:p>
      </dgm:t>
    </dgm:pt>
    <dgm:pt modelId="{D392FBF0-AE99-4C11-863F-C73F27C78D97}" type="parTrans" cxnId="{6782C95C-D24E-49FA-8821-322420B22F34}">
      <dgm:prSet/>
      <dgm:spPr/>
      <dgm:t>
        <a:bodyPr/>
        <a:lstStyle/>
        <a:p>
          <a:endParaRPr lang="en-US"/>
        </a:p>
      </dgm:t>
    </dgm:pt>
    <dgm:pt modelId="{66E60157-4947-41B0-9F19-431213AF58D5}" type="sibTrans" cxnId="{6782C95C-D24E-49FA-8821-322420B22F34}">
      <dgm:prSet/>
      <dgm:spPr/>
      <dgm:t>
        <a:bodyPr/>
        <a:lstStyle/>
        <a:p>
          <a:endParaRPr lang="en-US"/>
        </a:p>
      </dgm:t>
    </dgm:pt>
    <dgm:pt modelId="{4D8DBA73-76D8-4712-9A23-02D4F5E385E7}" type="pres">
      <dgm:prSet presAssocID="{5E9C7081-E5D1-45B0-B029-4E08AF73EBEF}" presName="root" presStyleCnt="0">
        <dgm:presLayoutVars>
          <dgm:dir/>
          <dgm:resizeHandles val="exact"/>
        </dgm:presLayoutVars>
      </dgm:prSet>
      <dgm:spPr/>
    </dgm:pt>
    <dgm:pt modelId="{9BB8EDBB-0D76-4DC8-AE22-4EFDFD212884}" type="pres">
      <dgm:prSet presAssocID="{6E94C2BC-2E33-4830-AC45-562B0898B593}" presName="compNode" presStyleCnt="0"/>
      <dgm:spPr/>
    </dgm:pt>
    <dgm:pt modelId="{7CE5E2B3-6E06-47BF-A8A4-D007B2E93D7A}" type="pres">
      <dgm:prSet presAssocID="{6E94C2BC-2E33-4830-AC45-562B0898B593}" presName="iconBgRect" presStyleLbl="bgShp" presStyleIdx="0" presStyleCnt="4"/>
      <dgm:spPr/>
    </dgm:pt>
    <dgm:pt modelId="{895CDBF6-6BCB-4223-BE30-5BB482ABF5BC}" type="pres">
      <dgm:prSet presAssocID="{6E94C2BC-2E33-4830-AC45-562B0898B59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efcase"/>
        </a:ext>
      </dgm:extLst>
    </dgm:pt>
    <dgm:pt modelId="{C8BF55F4-9B67-48F3-B095-A410B2509407}" type="pres">
      <dgm:prSet presAssocID="{6E94C2BC-2E33-4830-AC45-562B0898B593}" presName="spaceRect" presStyleCnt="0"/>
      <dgm:spPr/>
    </dgm:pt>
    <dgm:pt modelId="{20E39505-D5AF-4C92-A08F-967B6122F617}" type="pres">
      <dgm:prSet presAssocID="{6E94C2BC-2E33-4830-AC45-562B0898B593}" presName="textRect" presStyleLbl="revTx" presStyleIdx="0" presStyleCnt="4">
        <dgm:presLayoutVars>
          <dgm:chMax val="1"/>
          <dgm:chPref val="1"/>
        </dgm:presLayoutVars>
      </dgm:prSet>
      <dgm:spPr/>
    </dgm:pt>
    <dgm:pt modelId="{0A7299EB-00F4-4311-860C-EE8C59D996F9}" type="pres">
      <dgm:prSet presAssocID="{C303E912-8E96-4EAA-85C6-B8F7C4B06F24}" presName="sibTrans" presStyleCnt="0"/>
      <dgm:spPr/>
    </dgm:pt>
    <dgm:pt modelId="{FD174DF3-25D3-40F5-B41E-0CAD1A2EB4F3}" type="pres">
      <dgm:prSet presAssocID="{D80A1479-02E5-4CC2-B10F-6A73BEC65F96}" presName="compNode" presStyleCnt="0"/>
      <dgm:spPr/>
    </dgm:pt>
    <dgm:pt modelId="{CEAD8F44-ED61-4667-A588-BA772262981E}" type="pres">
      <dgm:prSet presAssocID="{D80A1479-02E5-4CC2-B10F-6A73BEC65F96}" presName="iconBgRect" presStyleLbl="bgShp" presStyleIdx="1" presStyleCnt="4"/>
      <dgm:spPr/>
    </dgm:pt>
    <dgm:pt modelId="{DA1202A9-BDCA-46AE-94B3-3CD0D8A431F8}" type="pres">
      <dgm:prSet presAssocID="{D80A1479-02E5-4CC2-B10F-6A73BEC65F9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07DF3A0A-500C-4342-89BE-1E0ED8C5B61D}" type="pres">
      <dgm:prSet presAssocID="{D80A1479-02E5-4CC2-B10F-6A73BEC65F96}" presName="spaceRect" presStyleCnt="0"/>
      <dgm:spPr/>
    </dgm:pt>
    <dgm:pt modelId="{F68173A3-D5D7-4481-8ADF-26D61B90B879}" type="pres">
      <dgm:prSet presAssocID="{D80A1479-02E5-4CC2-B10F-6A73BEC65F96}" presName="textRect" presStyleLbl="revTx" presStyleIdx="1" presStyleCnt="4">
        <dgm:presLayoutVars>
          <dgm:chMax val="1"/>
          <dgm:chPref val="1"/>
        </dgm:presLayoutVars>
      </dgm:prSet>
      <dgm:spPr/>
    </dgm:pt>
    <dgm:pt modelId="{A2822F78-B4F0-4DB7-8F8C-73CE9CFA64F7}" type="pres">
      <dgm:prSet presAssocID="{86FCDE24-C947-4293-956A-53626FD88578}" presName="sibTrans" presStyleCnt="0"/>
      <dgm:spPr/>
    </dgm:pt>
    <dgm:pt modelId="{E392D3D1-AAD3-401A-9DB8-E4E19C135A26}" type="pres">
      <dgm:prSet presAssocID="{B530F2BB-23EA-473C-932E-691203FE2F82}" presName="compNode" presStyleCnt="0"/>
      <dgm:spPr/>
    </dgm:pt>
    <dgm:pt modelId="{39D75A2F-CC69-4C1A-9018-D9D5E0BEB350}" type="pres">
      <dgm:prSet presAssocID="{B530F2BB-23EA-473C-932E-691203FE2F82}" presName="iconBgRect" presStyleLbl="bgShp" presStyleIdx="2" presStyleCnt="4"/>
      <dgm:spPr/>
    </dgm:pt>
    <dgm:pt modelId="{3C283ED2-F569-496D-91FF-768631C92CE0}" type="pres">
      <dgm:prSet presAssocID="{B530F2BB-23EA-473C-932E-691203FE2F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1808FE0-58EB-4900-A909-E64F9EF51001}" type="pres">
      <dgm:prSet presAssocID="{B530F2BB-23EA-473C-932E-691203FE2F82}" presName="spaceRect" presStyleCnt="0"/>
      <dgm:spPr/>
    </dgm:pt>
    <dgm:pt modelId="{7150ED6B-EA1F-4515-932D-7E24EAAFC95D}" type="pres">
      <dgm:prSet presAssocID="{B530F2BB-23EA-473C-932E-691203FE2F82}" presName="textRect" presStyleLbl="revTx" presStyleIdx="2" presStyleCnt="4">
        <dgm:presLayoutVars>
          <dgm:chMax val="1"/>
          <dgm:chPref val="1"/>
        </dgm:presLayoutVars>
      </dgm:prSet>
      <dgm:spPr/>
    </dgm:pt>
    <dgm:pt modelId="{6F65D9C8-D021-44EF-AF99-DA8A38FACA43}" type="pres">
      <dgm:prSet presAssocID="{E3D88CAB-1CB1-4907-946D-84158842AEA8}" presName="sibTrans" presStyleCnt="0"/>
      <dgm:spPr/>
    </dgm:pt>
    <dgm:pt modelId="{40282087-5E18-4647-92AD-C41A9CC76006}" type="pres">
      <dgm:prSet presAssocID="{4D9B817E-D0F9-4AD0-B6DC-BE12DA99292C}" presName="compNode" presStyleCnt="0"/>
      <dgm:spPr/>
    </dgm:pt>
    <dgm:pt modelId="{337449CA-91DF-4BA2-98D5-1B8FC52EEA79}" type="pres">
      <dgm:prSet presAssocID="{4D9B817E-D0F9-4AD0-B6DC-BE12DA99292C}" presName="iconBgRect" presStyleLbl="bgShp" presStyleIdx="3" presStyleCnt="4"/>
      <dgm:spPr/>
    </dgm:pt>
    <dgm:pt modelId="{838BC467-1C56-44AF-A5EA-02EAEFF8F36D}" type="pres">
      <dgm:prSet presAssocID="{4D9B817E-D0F9-4AD0-B6DC-BE12DA99292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8D28366E-C6C6-429E-8E67-6CA8122C8B2E}" type="pres">
      <dgm:prSet presAssocID="{4D9B817E-D0F9-4AD0-B6DC-BE12DA99292C}" presName="spaceRect" presStyleCnt="0"/>
      <dgm:spPr/>
    </dgm:pt>
    <dgm:pt modelId="{36C2731E-5F2D-454C-A3E8-601096DC05C2}" type="pres">
      <dgm:prSet presAssocID="{4D9B817E-D0F9-4AD0-B6DC-BE12DA99292C}" presName="textRect" presStyleLbl="revTx" presStyleIdx="3" presStyleCnt="4">
        <dgm:presLayoutVars>
          <dgm:chMax val="1"/>
          <dgm:chPref val="1"/>
        </dgm:presLayoutVars>
      </dgm:prSet>
      <dgm:spPr/>
    </dgm:pt>
  </dgm:ptLst>
  <dgm:cxnLst>
    <dgm:cxn modelId="{146CBB01-C52F-44B1-8DBF-9F6E55CB6094}" type="presOf" srcId="{6E94C2BC-2E33-4830-AC45-562B0898B593}" destId="{20E39505-D5AF-4C92-A08F-967B6122F617}" srcOrd="0" destOrd="0" presId="urn:microsoft.com/office/officeart/2018/5/layout/IconCircleLabelList"/>
    <dgm:cxn modelId="{8723E704-AE15-43E3-9467-4E9E856C5894}" srcId="{5E9C7081-E5D1-45B0-B029-4E08AF73EBEF}" destId="{6E94C2BC-2E33-4830-AC45-562B0898B593}" srcOrd="0" destOrd="0" parTransId="{B02B0C06-5A9E-4F5C-8DA9-C5810F0BF061}" sibTransId="{C303E912-8E96-4EAA-85C6-B8F7C4B06F24}"/>
    <dgm:cxn modelId="{67757418-C072-452A-8395-47E76130E909}" type="presOf" srcId="{B530F2BB-23EA-473C-932E-691203FE2F82}" destId="{7150ED6B-EA1F-4515-932D-7E24EAAFC95D}" srcOrd="0" destOrd="0" presId="urn:microsoft.com/office/officeart/2018/5/layout/IconCircleLabelList"/>
    <dgm:cxn modelId="{FD72F428-E970-453F-82D3-077A42C5C8E8}" type="presOf" srcId="{D80A1479-02E5-4CC2-B10F-6A73BEC65F96}" destId="{F68173A3-D5D7-4481-8ADF-26D61B90B879}" srcOrd="0" destOrd="0" presId="urn:microsoft.com/office/officeart/2018/5/layout/IconCircleLabelList"/>
    <dgm:cxn modelId="{6782C95C-D24E-49FA-8821-322420B22F34}" srcId="{5E9C7081-E5D1-45B0-B029-4E08AF73EBEF}" destId="{4D9B817E-D0F9-4AD0-B6DC-BE12DA99292C}" srcOrd="3" destOrd="0" parTransId="{D392FBF0-AE99-4C11-863F-C73F27C78D97}" sibTransId="{66E60157-4947-41B0-9F19-431213AF58D5}"/>
    <dgm:cxn modelId="{300E9C65-1E67-4D1E-8C8A-9FBC97077933}" srcId="{5E9C7081-E5D1-45B0-B029-4E08AF73EBEF}" destId="{D80A1479-02E5-4CC2-B10F-6A73BEC65F96}" srcOrd="1" destOrd="0" parTransId="{D39F25A2-2288-4AFF-8571-F8CD1D2225AC}" sibTransId="{86FCDE24-C947-4293-956A-53626FD88578}"/>
    <dgm:cxn modelId="{1769E0A3-4F1A-4D4B-89D8-03C33EB0494C}" srcId="{5E9C7081-E5D1-45B0-B029-4E08AF73EBEF}" destId="{B530F2BB-23EA-473C-932E-691203FE2F82}" srcOrd="2" destOrd="0" parTransId="{FB982ED9-5061-4177-81F2-D594E81F1B72}" sibTransId="{E3D88CAB-1CB1-4907-946D-84158842AEA8}"/>
    <dgm:cxn modelId="{607B2AAC-5BD0-46F1-BFFB-CD95FC6281F5}" type="presOf" srcId="{5E9C7081-E5D1-45B0-B029-4E08AF73EBEF}" destId="{4D8DBA73-76D8-4712-9A23-02D4F5E385E7}" srcOrd="0" destOrd="0" presId="urn:microsoft.com/office/officeart/2018/5/layout/IconCircleLabelList"/>
    <dgm:cxn modelId="{ED0F6FFF-1716-443A-B4D7-CCAAE5C14785}" type="presOf" srcId="{4D9B817E-D0F9-4AD0-B6DC-BE12DA99292C}" destId="{36C2731E-5F2D-454C-A3E8-601096DC05C2}" srcOrd="0" destOrd="0" presId="urn:microsoft.com/office/officeart/2018/5/layout/IconCircleLabelList"/>
    <dgm:cxn modelId="{AF90D116-4D64-4C9A-A7F9-C865DF82FC6C}" type="presParOf" srcId="{4D8DBA73-76D8-4712-9A23-02D4F5E385E7}" destId="{9BB8EDBB-0D76-4DC8-AE22-4EFDFD212884}" srcOrd="0" destOrd="0" presId="urn:microsoft.com/office/officeart/2018/5/layout/IconCircleLabelList"/>
    <dgm:cxn modelId="{1D7DC4F0-BCAB-4609-8065-12C9C5F54D23}" type="presParOf" srcId="{9BB8EDBB-0D76-4DC8-AE22-4EFDFD212884}" destId="{7CE5E2B3-6E06-47BF-A8A4-D007B2E93D7A}" srcOrd="0" destOrd="0" presId="urn:microsoft.com/office/officeart/2018/5/layout/IconCircleLabelList"/>
    <dgm:cxn modelId="{4EF7B96D-3B4B-4362-BB74-98640E78E489}" type="presParOf" srcId="{9BB8EDBB-0D76-4DC8-AE22-4EFDFD212884}" destId="{895CDBF6-6BCB-4223-BE30-5BB482ABF5BC}" srcOrd="1" destOrd="0" presId="urn:microsoft.com/office/officeart/2018/5/layout/IconCircleLabelList"/>
    <dgm:cxn modelId="{5B683ED1-62EB-48A6-8334-7E78BB7E2898}" type="presParOf" srcId="{9BB8EDBB-0D76-4DC8-AE22-4EFDFD212884}" destId="{C8BF55F4-9B67-48F3-B095-A410B2509407}" srcOrd="2" destOrd="0" presId="urn:microsoft.com/office/officeart/2018/5/layout/IconCircleLabelList"/>
    <dgm:cxn modelId="{DC5EAFD8-C35D-42B2-84AE-B7CA9BCF3545}" type="presParOf" srcId="{9BB8EDBB-0D76-4DC8-AE22-4EFDFD212884}" destId="{20E39505-D5AF-4C92-A08F-967B6122F617}" srcOrd="3" destOrd="0" presId="urn:microsoft.com/office/officeart/2018/5/layout/IconCircleLabelList"/>
    <dgm:cxn modelId="{7FD46482-9CB7-47E0-A14A-F21D29E45F7A}" type="presParOf" srcId="{4D8DBA73-76D8-4712-9A23-02D4F5E385E7}" destId="{0A7299EB-00F4-4311-860C-EE8C59D996F9}" srcOrd="1" destOrd="0" presId="urn:microsoft.com/office/officeart/2018/5/layout/IconCircleLabelList"/>
    <dgm:cxn modelId="{03C9AB20-6B16-4664-BC0A-9EF47AF30406}" type="presParOf" srcId="{4D8DBA73-76D8-4712-9A23-02D4F5E385E7}" destId="{FD174DF3-25D3-40F5-B41E-0CAD1A2EB4F3}" srcOrd="2" destOrd="0" presId="urn:microsoft.com/office/officeart/2018/5/layout/IconCircleLabelList"/>
    <dgm:cxn modelId="{CF60DE26-C16B-4857-9E17-31FC877B955F}" type="presParOf" srcId="{FD174DF3-25D3-40F5-B41E-0CAD1A2EB4F3}" destId="{CEAD8F44-ED61-4667-A588-BA772262981E}" srcOrd="0" destOrd="0" presId="urn:microsoft.com/office/officeart/2018/5/layout/IconCircleLabelList"/>
    <dgm:cxn modelId="{A76AA0E3-E2ED-47AB-85FA-06B86BE1DAB1}" type="presParOf" srcId="{FD174DF3-25D3-40F5-B41E-0CAD1A2EB4F3}" destId="{DA1202A9-BDCA-46AE-94B3-3CD0D8A431F8}" srcOrd="1" destOrd="0" presId="urn:microsoft.com/office/officeart/2018/5/layout/IconCircleLabelList"/>
    <dgm:cxn modelId="{33F36BEC-75A5-4D3D-8F50-7CF3477DDC37}" type="presParOf" srcId="{FD174DF3-25D3-40F5-B41E-0CAD1A2EB4F3}" destId="{07DF3A0A-500C-4342-89BE-1E0ED8C5B61D}" srcOrd="2" destOrd="0" presId="urn:microsoft.com/office/officeart/2018/5/layout/IconCircleLabelList"/>
    <dgm:cxn modelId="{C0B70C1D-10AA-49F2-98A7-2B176819ECBC}" type="presParOf" srcId="{FD174DF3-25D3-40F5-B41E-0CAD1A2EB4F3}" destId="{F68173A3-D5D7-4481-8ADF-26D61B90B879}" srcOrd="3" destOrd="0" presId="urn:microsoft.com/office/officeart/2018/5/layout/IconCircleLabelList"/>
    <dgm:cxn modelId="{645DABED-BE92-418F-B3B8-A72A622E1546}" type="presParOf" srcId="{4D8DBA73-76D8-4712-9A23-02D4F5E385E7}" destId="{A2822F78-B4F0-4DB7-8F8C-73CE9CFA64F7}" srcOrd="3" destOrd="0" presId="urn:microsoft.com/office/officeart/2018/5/layout/IconCircleLabelList"/>
    <dgm:cxn modelId="{AAA4E4E4-123A-47AA-8131-CEB149CB67D3}" type="presParOf" srcId="{4D8DBA73-76D8-4712-9A23-02D4F5E385E7}" destId="{E392D3D1-AAD3-401A-9DB8-E4E19C135A26}" srcOrd="4" destOrd="0" presId="urn:microsoft.com/office/officeart/2018/5/layout/IconCircleLabelList"/>
    <dgm:cxn modelId="{12F1AFF8-73B0-4B7D-B456-34BFFA4BECD1}" type="presParOf" srcId="{E392D3D1-AAD3-401A-9DB8-E4E19C135A26}" destId="{39D75A2F-CC69-4C1A-9018-D9D5E0BEB350}" srcOrd="0" destOrd="0" presId="urn:microsoft.com/office/officeart/2018/5/layout/IconCircleLabelList"/>
    <dgm:cxn modelId="{F9C1CC1F-9C5E-402B-8E48-04D35F0CFC3A}" type="presParOf" srcId="{E392D3D1-AAD3-401A-9DB8-E4E19C135A26}" destId="{3C283ED2-F569-496D-91FF-768631C92CE0}" srcOrd="1" destOrd="0" presId="urn:microsoft.com/office/officeart/2018/5/layout/IconCircleLabelList"/>
    <dgm:cxn modelId="{DD56DA7C-D311-44A9-B216-FC9AB528AEE1}" type="presParOf" srcId="{E392D3D1-AAD3-401A-9DB8-E4E19C135A26}" destId="{A1808FE0-58EB-4900-A909-E64F9EF51001}" srcOrd="2" destOrd="0" presId="urn:microsoft.com/office/officeart/2018/5/layout/IconCircleLabelList"/>
    <dgm:cxn modelId="{B6AA60C8-BD83-4060-B4B4-520BA22F2B11}" type="presParOf" srcId="{E392D3D1-AAD3-401A-9DB8-E4E19C135A26}" destId="{7150ED6B-EA1F-4515-932D-7E24EAAFC95D}" srcOrd="3" destOrd="0" presId="urn:microsoft.com/office/officeart/2018/5/layout/IconCircleLabelList"/>
    <dgm:cxn modelId="{D0384222-0103-44AC-90EC-EDDBA1CFC819}" type="presParOf" srcId="{4D8DBA73-76D8-4712-9A23-02D4F5E385E7}" destId="{6F65D9C8-D021-44EF-AF99-DA8A38FACA43}" srcOrd="5" destOrd="0" presId="urn:microsoft.com/office/officeart/2018/5/layout/IconCircleLabelList"/>
    <dgm:cxn modelId="{0FB8EF6C-46DF-447E-9D75-F95170717795}" type="presParOf" srcId="{4D8DBA73-76D8-4712-9A23-02D4F5E385E7}" destId="{40282087-5E18-4647-92AD-C41A9CC76006}" srcOrd="6" destOrd="0" presId="urn:microsoft.com/office/officeart/2018/5/layout/IconCircleLabelList"/>
    <dgm:cxn modelId="{A3863D51-3871-4032-B0A4-E67C9D55B763}" type="presParOf" srcId="{40282087-5E18-4647-92AD-C41A9CC76006}" destId="{337449CA-91DF-4BA2-98D5-1B8FC52EEA79}" srcOrd="0" destOrd="0" presId="urn:microsoft.com/office/officeart/2018/5/layout/IconCircleLabelList"/>
    <dgm:cxn modelId="{B57AB5E2-F0E0-40E3-88E4-91724E27BD5A}" type="presParOf" srcId="{40282087-5E18-4647-92AD-C41A9CC76006}" destId="{838BC467-1C56-44AF-A5EA-02EAEFF8F36D}" srcOrd="1" destOrd="0" presId="urn:microsoft.com/office/officeart/2018/5/layout/IconCircleLabelList"/>
    <dgm:cxn modelId="{3F5F500A-903B-4D6C-8A0D-348B52472F61}" type="presParOf" srcId="{40282087-5E18-4647-92AD-C41A9CC76006}" destId="{8D28366E-C6C6-429E-8E67-6CA8122C8B2E}" srcOrd="2" destOrd="0" presId="urn:microsoft.com/office/officeart/2018/5/layout/IconCircleLabelList"/>
    <dgm:cxn modelId="{014CA64A-A0B2-42B0-8BF8-FDAAAAA616CC}" type="presParOf" srcId="{40282087-5E18-4647-92AD-C41A9CC76006}" destId="{36C2731E-5F2D-454C-A3E8-601096DC05C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BB52D7-A791-42D2-BDE4-7D92833398C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2312A00-7869-4A67-B5D2-6A0F96656AA9}">
      <dgm:prSet/>
      <dgm:spPr/>
      <dgm:t>
        <a:bodyPr/>
        <a:lstStyle/>
        <a:p>
          <a:r>
            <a:rPr lang="en-GB" dirty="0"/>
            <a:t>Safety of the Patient: Nurses are crucial in patients’ safety. Nurses are responsible for preventing medication errors and ensuring patients receive proper care after a doctor’s visit. </a:t>
          </a:r>
          <a:endParaRPr lang="en-US" dirty="0"/>
        </a:p>
      </dgm:t>
    </dgm:pt>
    <dgm:pt modelId="{98E3498E-4B99-4165-B598-876C585D0F4B}" type="parTrans" cxnId="{02CDD2F5-C4A1-47A8-804D-72C2E86C7F27}">
      <dgm:prSet/>
      <dgm:spPr/>
      <dgm:t>
        <a:bodyPr/>
        <a:lstStyle/>
        <a:p>
          <a:endParaRPr lang="en-US"/>
        </a:p>
      </dgm:t>
    </dgm:pt>
    <dgm:pt modelId="{343D663C-CBC6-43BB-9595-308E8EDB8E99}" type="sibTrans" cxnId="{02CDD2F5-C4A1-47A8-804D-72C2E86C7F27}">
      <dgm:prSet/>
      <dgm:spPr/>
      <dgm:t>
        <a:bodyPr/>
        <a:lstStyle/>
        <a:p>
          <a:endParaRPr lang="en-US"/>
        </a:p>
      </dgm:t>
    </dgm:pt>
    <dgm:pt modelId="{CAB19E4C-3FBC-49F8-BF36-9D8F90DEC9A9}">
      <dgm:prSet/>
      <dgm:spPr/>
      <dgm:t>
        <a:bodyPr/>
        <a:lstStyle/>
        <a:p>
          <a:r>
            <a:rPr lang="en-GB" dirty="0"/>
            <a:t>Patient Education and Support: Nurses must ensure that patients fully comprehend their health, ailments, medications, and treatments. This is vital when patients are released. </a:t>
          </a:r>
          <a:endParaRPr lang="en-US" dirty="0"/>
        </a:p>
      </dgm:t>
    </dgm:pt>
    <dgm:pt modelId="{F0049DDB-AACD-4751-B2AD-41E815EA3CFC}" type="parTrans" cxnId="{6DDD0090-C686-44D4-8378-E602DCBE7A2B}">
      <dgm:prSet/>
      <dgm:spPr/>
      <dgm:t>
        <a:bodyPr/>
        <a:lstStyle/>
        <a:p>
          <a:endParaRPr lang="en-US"/>
        </a:p>
      </dgm:t>
    </dgm:pt>
    <dgm:pt modelId="{B20D2DF7-39A5-4645-9554-0B758FEA920A}" type="sibTrans" cxnId="{6DDD0090-C686-44D4-8378-E602DCBE7A2B}">
      <dgm:prSet/>
      <dgm:spPr/>
      <dgm:t>
        <a:bodyPr/>
        <a:lstStyle/>
        <a:p>
          <a:endParaRPr lang="en-US"/>
        </a:p>
      </dgm:t>
    </dgm:pt>
    <dgm:pt modelId="{188F975F-BC7A-4BD5-991E-AF8C5FCD8618}">
      <dgm:prSet/>
      <dgm:spPr/>
      <dgm:t>
        <a:bodyPr/>
        <a:lstStyle/>
        <a:p>
          <a:r>
            <a:rPr lang="en-GB" dirty="0"/>
            <a:t>Patient's Friend: The nurse’s priority is the patient. The nurse’s responsibility is to advocate for the patient's best interests while maintaining their dignity. </a:t>
          </a:r>
          <a:endParaRPr lang="en-US" dirty="0"/>
        </a:p>
      </dgm:t>
    </dgm:pt>
    <dgm:pt modelId="{BDEFE4C6-808A-4AA9-BF07-68BF30B36543}" type="parTrans" cxnId="{EE3492CF-4212-4175-AC50-5DE94336798D}">
      <dgm:prSet/>
      <dgm:spPr/>
      <dgm:t>
        <a:bodyPr/>
        <a:lstStyle/>
        <a:p>
          <a:endParaRPr lang="en-US"/>
        </a:p>
      </dgm:t>
    </dgm:pt>
    <dgm:pt modelId="{5F6B97AB-439E-4A37-B1C9-67D2686093ED}" type="sibTrans" cxnId="{EE3492CF-4212-4175-AC50-5DE94336798D}">
      <dgm:prSet/>
      <dgm:spPr/>
      <dgm:t>
        <a:bodyPr/>
        <a:lstStyle/>
        <a:p>
          <a:endParaRPr lang="en-US"/>
        </a:p>
      </dgm:t>
    </dgm:pt>
    <dgm:pt modelId="{03FD3A06-5DFF-42F9-89EE-B3F2CC1F08A4}">
      <dgm:prSet/>
      <dgm:spPr/>
      <dgm:t>
        <a:bodyPr/>
        <a:lstStyle/>
        <a:p>
          <a:r>
            <a:rPr lang="en-GB"/>
            <a:t>Care Planning: A nurse is directly involved in the treatment decision-making process. Nurses should be able to properly communicate patient health information to other health professionals, such as doctors or specialists.</a:t>
          </a:r>
          <a:endParaRPr lang="en-US"/>
        </a:p>
      </dgm:t>
    </dgm:pt>
    <dgm:pt modelId="{50108BB1-B5CF-41AD-AA2C-FC12A4819848}" type="parTrans" cxnId="{79436B2A-26F4-4F06-87D5-1C70BB934524}">
      <dgm:prSet/>
      <dgm:spPr/>
      <dgm:t>
        <a:bodyPr/>
        <a:lstStyle/>
        <a:p>
          <a:endParaRPr lang="en-US"/>
        </a:p>
      </dgm:t>
    </dgm:pt>
    <dgm:pt modelId="{154E4779-789F-44C6-92DA-C6622AE001BD}" type="sibTrans" cxnId="{79436B2A-26F4-4F06-87D5-1C70BB934524}">
      <dgm:prSet/>
      <dgm:spPr/>
      <dgm:t>
        <a:bodyPr/>
        <a:lstStyle/>
        <a:p>
          <a:endParaRPr lang="en-US"/>
        </a:p>
      </dgm:t>
    </dgm:pt>
    <dgm:pt modelId="{4AA25661-73F8-1841-90BC-B69307BC7DEB}" type="pres">
      <dgm:prSet presAssocID="{83BB52D7-A791-42D2-BDE4-7D92833398C0}" presName="vert0" presStyleCnt="0">
        <dgm:presLayoutVars>
          <dgm:dir/>
          <dgm:animOne val="branch"/>
          <dgm:animLvl val="lvl"/>
        </dgm:presLayoutVars>
      </dgm:prSet>
      <dgm:spPr/>
    </dgm:pt>
    <dgm:pt modelId="{C45DCE40-75B9-D94B-BC73-3D379C12F22E}" type="pres">
      <dgm:prSet presAssocID="{32312A00-7869-4A67-B5D2-6A0F96656AA9}" presName="thickLine" presStyleLbl="alignNode1" presStyleIdx="0" presStyleCnt="4"/>
      <dgm:spPr/>
    </dgm:pt>
    <dgm:pt modelId="{AF692665-7163-FE49-A757-D7BBC46FB660}" type="pres">
      <dgm:prSet presAssocID="{32312A00-7869-4A67-B5D2-6A0F96656AA9}" presName="horz1" presStyleCnt="0"/>
      <dgm:spPr/>
    </dgm:pt>
    <dgm:pt modelId="{B7454732-F9BA-D545-87F8-9E983C6E5E6C}" type="pres">
      <dgm:prSet presAssocID="{32312A00-7869-4A67-B5D2-6A0F96656AA9}" presName="tx1" presStyleLbl="revTx" presStyleIdx="0" presStyleCnt="4"/>
      <dgm:spPr/>
    </dgm:pt>
    <dgm:pt modelId="{3AEAAE4D-2495-8446-A2BA-258E00246D33}" type="pres">
      <dgm:prSet presAssocID="{32312A00-7869-4A67-B5D2-6A0F96656AA9}" presName="vert1" presStyleCnt="0"/>
      <dgm:spPr/>
    </dgm:pt>
    <dgm:pt modelId="{599172F6-5569-3442-A2EE-31B895871DA0}" type="pres">
      <dgm:prSet presAssocID="{CAB19E4C-3FBC-49F8-BF36-9D8F90DEC9A9}" presName="thickLine" presStyleLbl="alignNode1" presStyleIdx="1" presStyleCnt="4"/>
      <dgm:spPr/>
    </dgm:pt>
    <dgm:pt modelId="{44BE2BF5-5D5B-A541-A0A0-DD00F8C7D5C9}" type="pres">
      <dgm:prSet presAssocID="{CAB19E4C-3FBC-49F8-BF36-9D8F90DEC9A9}" presName="horz1" presStyleCnt="0"/>
      <dgm:spPr/>
    </dgm:pt>
    <dgm:pt modelId="{CA428A26-0EF2-A54A-BA91-E4A868253CA4}" type="pres">
      <dgm:prSet presAssocID="{CAB19E4C-3FBC-49F8-BF36-9D8F90DEC9A9}" presName="tx1" presStyleLbl="revTx" presStyleIdx="1" presStyleCnt="4"/>
      <dgm:spPr/>
    </dgm:pt>
    <dgm:pt modelId="{C12EE3AD-0D17-B442-B90A-AFE00CEAD90F}" type="pres">
      <dgm:prSet presAssocID="{CAB19E4C-3FBC-49F8-BF36-9D8F90DEC9A9}" presName="vert1" presStyleCnt="0"/>
      <dgm:spPr/>
    </dgm:pt>
    <dgm:pt modelId="{B75ADD8C-64BC-8649-9666-5715E39B2C1E}" type="pres">
      <dgm:prSet presAssocID="{188F975F-BC7A-4BD5-991E-AF8C5FCD8618}" presName="thickLine" presStyleLbl="alignNode1" presStyleIdx="2" presStyleCnt="4"/>
      <dgm:spPr/>
    </dgm:pt>
    <dgm:pt modelId="{8D27C143-BC00-B44C-A4F6-F8C4DF6D27CB}" type="pres">
      <dgm:prSet presAssocID="{188F975F-BC7A-4BD5-991E-AF8C5FCD8618}" presName="horz1" presStyleCnt="0"/>
      <dgm:spPr/>
    </dgm:pt>
    <dgm:pt modelId="{53D1EBD4-EE73-4B42-8274-5538FEF7D511}" type="pres">
      <dgm:prSet presAssocID="{188F975F-BC7A-4BD5-991E-AF8C5FCD8618}" presName="tx1" presStyleLbl="revTx" presStyleIdx="2" presStyleCnt="4"/>
      <dgm:spPr/>
    </dgm:pt>
    <dgm:pt modelId="{3D34E5DA-CE48-DF41-8FD0-904FF3A6F07D}" type="pres">
      <dgm:prSet presAssocID="{188F975F-BC7A-4BD5-991E-AF8C5FCD8618}" presName="vert1" presStyleCnt="0"/>
      <dgm:spPr/>
    </dgm:pt>
    <dgm:pt modelId="{67BF6BCE-AD7F-4845-BE23-B670791672BB}" type="pres">
      <dgm:prSet presAssocID="{03FD3A06-5DFF-42F9-89EE-B3F2CC1F08A4}" presName="thickLine" presStyleLbl="alignNode1" presStyleIdx="3" presStyleCnt="4"/>
      <dgm:spPr/>
    </dgm:pt>
    <dgm:pt modelId="{22533113-1C7E-3747-8366-5444C05FF057}" type="pres">
      <dgm:prSet presAssocID="{03FD3A06-5DFF-42F9-89EE-B3F2CC1F08A4}" presName="horz1" presStyleCnt="0"/>
      <dgm:spPr/>
    </dgm:pt>
    <dgm:pt modelId="{4CB8CC10-EE5F-7641-A3B0-6EAA249E5AEC}" type="pres">
      <dgm:prSet presAssocID="{03FD3A06-5DFF-42F9-89EE-B3F2CC1F08A4}" presName="tx1" presStyleLbl="revTx" presStyleIdx="3" presStyleCnt="4"/>
      <dgm:spPr/>
    </dgm:pt>
    <dgm:pt modelId="{CC9D9811-181E-CB4A-9361-3B4915A49A65}" type="pres">
      <dgm:prSet presAssocID="{03FD3A06-5DFF-42F9-89EE-B3F2CC1F08A4}" presName="vert1" presStyleCnt="0"/>
      <dgm:spPr/>
    </dgm:pt>
  </dgm:ptLst>
  <dgm:cxnLst>
    <dgm:cxn modelId="{79436B2A-26F4-4F06-87D5-1C70BB934524}" srcId="{83BB52D7-A791-42D2-BDE4-7D92833398C0}" destId="{03FD3A06-5DFF-42F9-89EE-B3F2CC1F08A4}" srcOrd="3" destOrd="0" parTransId="{50108BB1-B5CF-41AD-AA2C-FC12A4819848}" sibTransId="{154E4779-789F-44C6-92DA-C6622AE001BD}"/>
    <dgm:cxn modelId="{852BD93F-20A4-4C47-8950-9C041F770E2C}" type="presOf" srcId="{CAB19E4C-3FBC-49F8-BF36-9D8F90DEC9A9}" destId="{CA428A26-0EF2-A54A-BA91-E4A868253CA4}" srcOrd="0" destOrd="0" presId="urn:microsoft.com/office/officeart/2008/layout/LinedList"/>
    <dgm:cxn modelId="{F5EC0C4B-28F3-4C45-B82A-48B2F605A355}" type="presOf" srcId="{188F975F-BC7A-4BD5-991E-AF8C5FCD8618}" destId="{53D1EBD4-EE73-4B42-8274-5538FEF7D511}" srcOrd="0" destOrd="0" presId="urn:microsoft.com/office/officeart/2008/layout/LinedList"/>
    <dgm:cxn modelId="{30948B53-641C-9541-A95F-168392B759A8}" type="presOf" srcId="{03FD3A06-5DFF-42F9-89EE-B3F2CC1F08A4}" destId="{4CB8CC10-EE5F-7641-A3B0-6EAA249E5AEC}" srcOrd="0" destOrd="0" presId="urn:microsoft.com/office/officeart/2008/layout/LinedList"/>
    <dgm:cxn modelId="{6DDD0090-C686-44D4-8378-E602DCBE7A2B}" srcId="{83BB52D7-A791-42D2-BDE4-7D92833398C0}" destId="{CAB19E4C-3FBC-49F8-BF36-9D8F90DEC9A9}" srcOrd="1" destOrd="0" parTransId="{F0049DDB-AACD-4751-B2AD-41E815EA3CFC}" sibTransId="{B20D2DF7-39A5-4645-9554-0B758FEA920A}"/>
    <dgm:cxn modelId="{D42B13C8-8B80-8845-8E38-450C1276DC87}" type="presOf" srcId="{32312A00-7869-4A67-B5D2-6A0F96656AA9}" destId="{B7454732-F9BA-D545-87F8-9E983C6E5E6C}" srcOrd="0" destOrd="0" presId="urn:microsoft.com/office/officeart/2008/layout/LinedList"/>
    <dgm:cxn modelId="{EE3492CF-4212-4175-AC50-5DE94336798D}" srcId="{83BB52D7-A791-42D2-BDE4-7D92833398C0}" destId="{188F975F-BC7A-4BD5-991E-AF8C5FCD8618}" srcOrd="2" destOrd="0" parTransId="{BDEFE4C6-808A-4AA9-BF07-68BF30B36543}" sibTransId="{5F6B97AB-439E-4A37-B1C9-67D2686093ED}"/>
    <dgm:cxn modelId="{09E3D6ED-9EBC-2840-9D12-7C48EBE5CBA5}" type="presOf" srcId="{83BB52D7-A791-42D2-BDE4-7D92833398C0}" destId="{4AA25661-73F8-1841-90BC-B69307BC7DEB}" srcOrd="0" destOrd="0" presId="urn:microsoft.com/office/officeart/2008/layout/LinedList"/>
    <dgm:cxn modelId="{02CDD2F5-C4A1-47A8-804D-72C2E86C7F27}" srcId="{83BB52D7-A791-42D2-BDE4-7D92833398C0}" destId="{32312A00-7869-4A67-B5D2-6A0F96656AA9}" srcOrd="0" destOrd="0" parTransId="{98E3498E-4B99-4165-B598-876C585D0F4B}" sibTransId="{343D663C-CBC6-43BB-9595-308E8EDB8E99}"/>
    <dgm:cxn modelId="{A5B45AA2-DF8F-9543-939F-17F79F4381F1}" type="presParOf" srcId="{4AA25661-73F8-1841-90BC-B69307BC7DEB}" destId="{C45DCE40-75B9-D94B-BC73-3D379C12F22E}" srcOrd="0" destOrd="0" presId="urn:microsoft.com/office/officeart/2008/layout/LinedList"/>
    <dgm:cxn modelId="{BE4AFECA-7E06-E141-B7B9-3BE9DBB649A2}" type="presParOf" srcId="{4AA25661-73F8-1841-90BC-B69307BC7DEB}" destId="{AF692665-7163-FE49-A757-D7BBC46FB660}" srcOrd="1" destOrd="0" presId="urn:microsoft.com/office/officeart/2008/layout/LinedList"/>
    <dgm:cxn modelId="{5576EF63-D85B-7246-87AD-FC38D0CBC257}" type="presParOf" srcId="{AF692665-7163-FE49-A757-D7BBC46FB660}" destId="{B7454732-F9BA-D545-87F8-9E983C6E5E6C}" srcOrd="0" destOrd="0" presId="urn:microsoft.com/office/officeart/2008/layout/LinedList"/>
    <dgm:cxn modelId="{78FD5DFF-1A43-C641-9D7F-2EC70BDBE257}" type="presParOf" srcId="{AF692665-7163-FE49-A757-D7BBC46FB660}" destId="{3AEAAE4D-2495-8446-A2BA-258E00246D33}" srcOrd="1" destOrd="0" presId="urn:microsoft.com/office/officeart/2008/layout/LinedList"/>
    <dgm:cxn modelId="{FA33460F-3717-4247-B285-CC64EC4FEBDC}" type="presParOf" srcId="{4AA25661-73F8-1841-90BC-B69307BC7DEB}" destId="{599172F6-5569-3442-A2EE-31B895871DA0}" srcOrd="2" destOrd="0" presId="urn:microsoft.com/office/officeart/2008/layout/LinedList"/>
    <dgm:cxn modelId="{1461B1FE-FF4B-8843-9805-43B8AE87D2AB}" type="presParOf" srcId="{4AA25661-73F8-1841-90BC-B69307BC7DEB}" destId="{44BE2BF5-5D5B-A541-A0A0-DD00F8C7D5C9}" srcOrd="3" destOrd="0" presId="urn:microsoft.com/office/officeart/2008/layout/LinedList"/>
    <dgm:cxn modelId="{D441F59A-6263-0444-A50B-5FB39E4C01A6}" type="presParOf" srcId="{44BE2BF5-5D5B-A541-A0A0-DD00F8C7D5C9}" destId="{CA428A26-0EF2-A54A-BA91-E4A868253CA4}" srcOrd="0" destOrd="0" presId="urn:microsoft.com/office/officeart/2008/layout/LinedList"/>
    <dgm:cxn modelId="{CB93FF45-6516-C240-B92F-1B931F7D6735}" type="presParOf" srcId="{44BE2BF5-5D5B-A541-A0A0-DD00F8C7D5C9}" destId="{C12EE3AD-0D17-B442-B90A-AFE00CEAD90F}" srcOrd="1" destOrd="0" presId="urn:microsoft.com/office/officeart/2008/layout/LinedList"/>
    <dgm:cxn modelId="{81AFE934-357E-3A4F-9C69-570638531E15}" type="presParOf" srcId="{4AA25661-73F8-1841-90BC-B69307BC7DEB}" destId="{B75ADD8C-64BC-8649-9666-5715E39B2C1E}" srcOrd="4" destOrd="0" presId="urn:microsoft.com/office/officeart/2008/layout/LinedList"/>
    <dgm:cxn modelId="{AE057541-53E8-994A-B552-EA73D604B50B}" type="presParOf" srcId="{4AA25661-73F8-1841-90BC-B69307BC7DEB}" destId="{8D27C143-BC00-B44C-A4F6-F8C4DF6D27CB}" srcOrd="5" destOrd="0" presId="urn:microsoft.com/office/officeart/2008/layout/LinedList"/>
    <dgm:cxn modelId="{8F790A5E-40D3-C948-A5FE-FE08BCF68D7D}" type="presParOf" srcId="{8D27C143-BC00-B44C-A4F6-F8C4DF6D27CB}" destId="{53D1EBD4-EE73-4B42-8274-5538FEF7D511}" srcOrd="0" destOrd="0" presId="urn:microsoft.com/office/officeart/2008/layout/LinedList"/>
    <dgm:cxn modelId="{62F66399-DAB1-B746-9A95-A0DBF3B72454}" type="presParOf" srcId="{8D27C143-BC00-B44C-A4F6-F8C4DF6D27CB}" destId="{3D34E5DA-CE48-DF41-8FD0-904FF3A6F07D}" srcOrd="1" destOrd="0" presId="urn:microsoft.com/office/officeart/2008/layout/LinedList"/>
    <dgm:cxn modelId="{16BEEDC0-9E7E-F944-941E-009186B88B52}" type="presParOf" srcId="{4AA25661-73F8-1841-90BC-B69307BC7DEB}" destId="{67BF6BCE-AD7F-4845-BE23-B670791672BB}" srcOrd="6" destOrd="0" presId="urn:microsoft.com/office/officeart/2008/layout/LinedList"/>
    <dgm:cxn modelId="{EAEDA615-3B0F-3747-B32B-C5ED0CEB21A6}" type="presParOf" srcId="{4AA25661-73F8-1841-90BC-B69307BC7DEB}" destId="{22533113-1C7E-3747-8366-5444C05FF057}" srcOrd="7" destOrd="0" presId="urn:microsoft.com/office/officeart/2008/layout/LinedList"/>
    <dgm:cxn modelId="{89A7ECF6-9A8D-A94E-9260-E4E5D46FB1BC}" type="presParOf" srcId="{22533113-1C7E-3747-8366-5444C05FF057}" destId="{4CB8CC10-EE5F-7641-A3B0-6EAA249E5AEC}" srcOrd="0" destOrd="0" presId="urn:microsoft.com/office/officeart/2008/layout/LinedList"/>
    <dgm:cxn modelId="{8FC269D8-A36B-2340-8081-A88DFE644B52}" type="presParOf" srcId="{22533113-1C7E-3747-8366-5444C05FF057}" destId="{CC9D9811-181E-CB4A-9361-3B4915A49A6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5E2B3-6E06-47BF-A8A4-D007B2E93D7A}">
      <dsp:nvSpPr>
        <dsp:cNvPr id="0" name=""/>
        <dsp:cNvSpPr/>
      </dsp:nvSpPr>
      <dsp:spPr>
        <a:xfrm>
          <a:off x="56292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CDBF6-6BCB-4223-BE30-5BB482ABF5BC}">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E39505-D5AF-4C92-A08F-967B6122F617}">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NG" sz="2500" kern="1200"/>
            <a:t>Future Career</a:t>
          </a:r>
          <a:endParaRPr lang="en-US" sz="2500" kern="1200"/>
        </a:p>
      </dsp:txBody>
      <dsp:txXfrm>
        <a:off x="100682" y="2684598"/>
        <a:ext cx="2370489" cy="720000"/>
      </dsp:txXfrm>
    </dsp:sp>
    <dsp:sp modelId="{CEAD8F44-ED61-4667-A588-BA772262981E}">
      <dsp:nvSpPr>
        <dsp:cNvPr id="0" name=""/>
        <dsp:cNvSpPr/>
      </dsp:nvSpPr>
      <dsp:spPr>
        <a:xfrm>
          <a:off x="334825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1202A9-BDCA-46AE-94B3-3CD0D8A431F8}">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8173A3-D5D7-4481-8ADF-26D61B90B879}">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NG" sz="2500" kern="1200"/>
            <a:t>Responsibilities of a Nurse</a:t>
          </a:r>
          <a:endParaRPr lang="en-US" sz="2500" kern="1200"/>
        </a:p>
      </dsp:txBody>
      <dsp:txXfrm>
        <a:off x="2886007" y="2684598"/>
        <a:ext cx="2370489" cy="720000"/>
      </dsp:txXfrm>
    </dsp:sp>
    <dsp:sp modelId="{39D75A2F-CC69-4C1A-9018-D9D5E0BEB350}">
      <dsp:nvSpPr>
        <dsp:cNvPr id="0" name=""/>
        <dsp:cNvSpPr/>
      </dsp:nvSpPr>
      <dsp:spPr>
        <a:xfrm>
          <a:off x="6133577"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83ED2-F569-496D-91FF-768631C92CE0}">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50ED6B-EA1F-4515-932D-7E24EAAFC95D}">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NG" sz="2500" kern="1200"/>
            <a:t>S.W.O.T. Analysis</a:t>
          </a:r>
          <a:endParaRPr lang="en-US" sz="2500" kern="1200"/>
        </a:p>
      </dsp:txBody>
      <dsp:txXfrm>
        <a:off x="5671332" y="2684598"/>
        <a:ext cx="2370489" cy="720000"/>
      </dsp:txXfrm>
    </dsp:sp>
    <dsp:sp modelId="{337449CA-91DF-4BA2-98D5-1B8FC52EEA79}">
      <dsp:nvSpPr>
        <dsp:cNvPr id="0" name=""/>
        <dsp:cNvSpPr/>
      </dsp:nvSpPr>
      <dsp:spPr>
        <a:xfrm>
          <a:off x="8918902" y="788206"/>
          <a:ext cx="1445998" cy="144599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BC467-1C56-44AF-A5EA-02EAEFF8F36D}">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2731E-5F2D-454C-A3E8-601096DC05C2}">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NG" sz="2500" kern="1200"/>
            <a:t>References </a:t>
          </a:r>
          <a:endParaRPr lang="en-US" sz="2500" kern="1200"/>
        </a:p>
      </dsp:txBody>
      <dsp:txXfrm>
        <a:off x="8456657" y="2684598"/>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DCE40-75B9-D94B-BC73-3D379C12F22E}">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54732-F9BA-D545-87F8-9E983C6E5E6C}">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Safety of the Patient: Nurses are crucial in patients’ safety. Nurses are responsible for preventing medication errors and ensuring patients receive proper care after a doctor’s visit. </a:t>
          </a:r>
          <a:endParaRPr lang="en-US" sz="2000" kern="1200" dirty="0"/>
        </a:p>
      </dsp:txBody>
      <dsp:txXfrm>
        <a:off x="0" y="0"/>
        <a:ext cx="6492875" cy="1276350"/>
      </dsp:txXfrm>
    </dsp:sp>
    <dsp:sp modelId="{599172F6-5569-3442-A2EE-31B895871DA0}">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28A26-0EF2-A54A-BA91-E4A868253CA4}">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Patient Education and Support: Nurses must ensure that patients fully comprehend their health, ailments, medications, and treatments. This is vital when patients are released. </a:t>
          </a:r>
          <a:endParaRPr lang="en-US" sz="2000" kern="1200" dirty="0"/>
        </a:p>
      </dsp:txBody>
      <dsp:txXfrm>
        <a:off x="0" y="1276350"/>
        <a:ext cx="6492875" cy="1276350"/>
      </dsp:txXfrm>
    </dsp:sp>
    <dsp:sp modelId="{B75ADD8C-64BC-8649-9666-5715E39B2C1E}">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D1EBD4-EE73-4B42-8274-5538FEF7D511}">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Patient's Friend: The nurse’s priority is the patient. The nurse’s responsibility is to advocate for the patient's best interests while maintaining their dignity. </a:t>
          </a:r>
          <a:endParaRPr lang="en-US" sz="2000" kern="1200" dirty="0"/>
        </a:p>
      </dsp:txBody>
      <dsp:txXfrm>
        <a:off x="0" y="2552700"/>
        <a:ext cx="6492875" cy="1276350"/>
      </dsp:txXfrm>
    </dsp:sp>
    <dsp:sp modelId="{67BF6BCE-AD7F-4845-BE23-B670791672BB}">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B8CC10-EE5F-7641-A3B0-6EAA249E5AEC}">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Care Planning: A nurse is directly involved in the treatment decision-making process. Nurses should be able to properly communicate patient health information to other health professionals, such as doctors or specialists.</a:t>
          </a:r>
          <a:endParaRPr lang="en-US" sz="2000" kern="1200"/>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N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37C43E-FD29-1345-9EDE-0C89C8C46BD4}" type="datetimeFigureOut">
              <a:rPr lang="en-NG" smtClean="0"/>
              <a:t>11/04/2022</a:t>
            </a:fld>
            <a:endParaRPr lang="en-N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N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N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3982D8-A6B0-A04D-A930-2EFFF3174773}" type="slidenum">
              <a:rPr lang="en-NG" smtClean="0"/>
              <a:t>‹#›</a:t>
            </a:fld>
            <a:endParaRPr lang="en-NG"/>
          </a:p>
        </p:txBody>
      </p:sp>
    </p:spTree>
    <p:extLst>
      <p:ext uri="{BB962C8B-B14F-4D97-AF65-F5344CB8AC3E}">
        <p14:creationId xmlns:p14="http://schemas.microsoft.com/office/powerpoint/2010/main" val="4165468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NG" dirty="0"/>
          </a:p>
        </p:txBody>
      </p:sp>
      <p:sp>
        <p:nvSpPr>
          <p:cNvPr id="4" name="Slide Number Placeholder 3"/>
          <p:cNvSpPr>
            <a:spLocks noGrp="1"/>
          </p:cNvSpPr>
          <p:nvPr>
            <p:ph type="sldNum" sz="quarter" idx="5"/>
          </p:nvPr>
        </p:nvSpPr>
        <p:spPr/>
        <p:txBody>
          <a:bodyPr/>
          <a:lstStyle/>
          <a:p>
            <a:fld id="{D53982D8-A6B0-A04D-A930-2EFFF3174773}" type="slidenum">
              <a:rPr lang="en-NG" smtClean="0"/>
              <a:t>7</a:t>
            </a:fld>
            <a:endParaRPr lang="en-NG"/>
          </a:p>
        </p:txBody>
      </p:sp>
    </p:spTree>
    <p:extLst>
      <p:ext uri="{BB962C8B-B14F-4D97-AF65-F5344CB8AC3E}">
        <p14:creationId xmlns:p14="http://schemas.microsoft.com/office/powerpoint/2010/main" val="3286793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028A1-9562-2644-A2D5-0F8B47A3910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NG"/>
          </a:p>
        </p:txBody>
      </p:sp>
      <p:sp>
        <p:nvSpPr>
          <p:cNvPr id="3" name="Subtitle 2">
            <a:extLst>
              <a:ext uri="{FF2B5EF4-FFF2-40B4-BE49-F238E27FC236}">
                <a16:creationId xmlns:a16="http://schemas.microsoft.com/office/drawing/2014/main" id="{25C7EC89-5635-3E4F-8DC1-A8B003C2C1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NG"/>
          </a:p>
        </p:txBody>
      </p:sp>
      <p:sp>
        <p:nvSpPr>
          <p:cNvPr id="4" name="Date Placeholder 3">
            <a:extLst>
              <a:ext uri="{FF2B5EF4-FFF2-40B4-BE49-F238E27FC236}">
                <a16:creationId xmlns:a16="http://schemas.microsoft.com/office/drawing/2014/main" id="{A0FCE664-CCBE-5646-8A1E-878091773C4A}"/>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5" name="Footer Placeholder 4">
            <a:extLst>
              <a:ext uri="{FF2B5EF4-FFF2-40B4-BE49-F238E27FC236}">
                <a16:creationId xmlns:a16="http://schemas.microsoft.com/office/drawing/2014/main" id="{D947EE62-54AD-6B4B-9815-2A9412A32CD2}"/>
              </a:ext>
            </a:extLst>
          </p:cNvPr>
          <p:cNvSpPr>
            <a:spLocks noGrp="1"/>
          </p:cNvSpPr>
          <p:nvPr>
            <p:ph type="ftr" sz="quarter" idx="11"/>
          </p:nvPr>
        </p:nvSpPr>
        <p:spPr/>
        <p:txBody>
          <a:bodyPr/>
          <a:lstStyle/>
          <a:p>
            <a:endParaRPr lang="en-NG"/>
          </a:p>
        </p:txBody>
      </p:sp>
      <p:sp>
        <p:nvSpPr>
          <p:cNvPr id="6" name="Slide Number Placeholder 5">
            <a:extLst>
              <a:ext uri="{FF2B5EF4-FFF2-40B4-BE49-F238E27FC236}">
                <a16:creationId xmlns:a16="http://schemas.microsoft.com/office/drawing/2014/main" id="{91B9F1D8-9D72-6049-9A8C-7B88C11AD6B9}"/>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2697716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568B8-7C54-024A-9C19-5D72259FF5A8}"/>
              </a:ext>
            </a:extLst>
          </p:cNvPr>
          <p:cNvSpPr>
            <a:spLocks noGrp="1"/>
          </p:cNvSpPr>
          <p:nvPr>
            <p:ph type="title"/>
          </p:nvPr>
        </p:nvSpPr>
        <p:spPr/>
        <p:txBody>
          <a:bodyPr/>
          <a:lstStyle/>
          <a:p>
            <a:r>
              <a:rPr lang="en-GB"/>
              <a:t>Click to edit Master title style</a:t>
            </a:r>
            <a:endParaRPr lang="en-NG"/>
          </a:p>
        </p:txBody>
      </p:sp>
      <p:sp>
        <p:nvSpPr>
          <p:cNvPr id="3" name="Content Placeholder 2">
            <a:extLst>
              <a:ext uri="{FF2B5EF4-FFF2-40B4-BE49-F238E27FC236}">
                <a16:creationId xmlns:a16="http://schemas.microsoft.com/office/drawing/2014/main" id="{4F765DCA-9562-F148-B5E2-BACBA7B0FF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4" name="Date Placeholder 3">
            <a:extLst>
              <a:ext uri="{FF2B5EF4-FFF2-40B4-BE49-F238E27FC236}">
                <a16:creationId xmlns:a16="http://schemas.microsoft.com/office/drawing/2014/main" id="{49CEC2EF-99BB-2247-A4B7-A37DB7CC888D}"/>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5" name="Footer Placeholder 4">
            <a:extLst>
              <a:ext uri="{FF2B5EF4-FFF2-40B4-BE49-F238E27FC236}">
                <a16:creationId xmlns:a16="http://schemas.microsoft.com/office/drawing/2014/main" id="{06FBA544-BD05-6741-93A6-B57A76D76C85}"/>
              </a:ext>
            </a:extLst>
          </p:cNvPr>
          <p:cNvSpPr>
            <a:spLocks noGrp="1"/>
          </p:cNvSpPr>
          <p:nvPr>
            <p:ph type="ftr" sz="quarter" idx="11"/>
          </p:nvPr>
        </p:nvSpPr>
        <p:spPr/>
        <p:txBody>
          <a:bodyPr/>
          <a:lstStyle/>
          <a:p>
            <a:endParaRPr lang="en-NG"/>
          </a:p>
        </p:txBody>
      </p:sp>
      <p:sp>
        <p:nvSpPr>
          <p:cNvPr id="6" name="Slide Number Placeholder 5">
            <a:extLst>
              <a:ext uri="{FF2B5EF4-FFF2-40B4-BE49-F238E27FC236}">
                <a16:creationId xmlns:a16="http://schemas.microsoft.com/office/drawing/2014/main" id="{EA62CC9F-341D-7C4B-98B9-C861EA15F033}"/>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511174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2CE97-E8E9-4942-AA1C-D0D307F218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NG"/>
          </a:p>
        </p:txBody>
      </p:sp>
      <p:sp>
        <p:nvSpPr>
          <p:cNvPr id="3" name="Text Placeholder 2">
            <a:extLst>
              <a:ext uri="{FF2B5EF4-FFF2-40B4-BE49-F238E27FC236}">
                <a16:creationId xmlns:a16="http://schemas.microsoft.com/office/drawing/2014/main" id="{1C49969C-331A-FD4F-AB08-7CEFD1640C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74448F-C2B5-EA4E-94B6-5FC94A9D9FBC}"/>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5" name="Footer Placeholder 4">
            <a:extLst>
              <a:ext uri="{FF2B5EF4-FFF2-40B4-BE49-F238E27FC236}">
                <a16:creationId xmlns:a16="http://schemas.microsoft.com/office/drawing/2014/main" id="{B19760EE-31C9-904B-B6B9-F49AE180A1E9}"/>
              </a:ext>
            </a:extLst>
          </p:cNvPr>
          <p:cNvSpPr>
            <a:spLocks noGrp="1"/>
          </p:cNvSpPr>
          <p:nvPr>
            <p:ph type="ftr" sz="quarter" idx="11"/>
          </p:nvPr>
        </p:nvSpPr>
        <p:spPr/>
        <p:txBody>
          <a:bodyPr/>
          <a:lstStyle/>
          <a:p>
            <a:endParaRPr lang="en-NG"/>
          </a:p>
        </p:txBody>
      </p:sp>
      <p:sp>
        <p:nvSpPr>
          <p:cNvPr id="6" name="Slide Number Placeholder 5">
            <a:extLst>
              <a:ext uri="{FF2B5EF4-FFF2-40B4-BE49-F238E27FC236}">
                <a16:creationId xmlns:a16="http://schemas.microsoft.com/office/drawing/2014/main" id="{54869865-E3B0-2641-8CDA-CE831CC57965}"/>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1868887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15227-48A7-494C-B2B7-5930FD20EAE3}"/>
              </a:ext>
            </a:extLst>
          </p:cNvPr>
          <p:cNvSpPr>
            <a:spLocks noGrp="1"/>
          </p:cNvSpPr>
          <p:nvPr>
            <p:ph type="title"/>
          </p:nvPr>
        </p:nvSpPr>
        <p:spPr/>
        <p:txBody>
          <a:bodyPr/>
          <a:lstStyle/>
          <a:p>
            <a:r>
              <a:rPr lang="en-GB"/>
              <a:t>Click to edit Master title style</a:t>
            </a:r>
            <a:endParaRPr lang="en-NG"/>
          </a:p>
        </p:txBody>
      </p:sp>
      <p:sp>
        <p:nvSpPr>
          <p:cNvPr id="3" name="Content Placeholder 2">
            <a:extLst>
              <a:ext uri="{FF2B5EF4-FFF2-40B4-BE49-F238E27FC236}">
                <a16:creationId xmlns:a16="http://schemas.microsoft.com/office/drawing/2014/main" id="{A2BE9839-9312-C04D-8EA3-FCABCE2CEFA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4" name="Content Placeholder 3">
            <a:extLst>
              <a:ext uri="{FF2B5EF4-FFF2-40B4-BE49-F238E27FC236}">
                <a16:creationId xmlns:a16="http://schemas.microsoft.com/office/drawing/2014/main" id="{0497CF19-3D6C-664E-BB91-EFA1A38ACB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5" name="Date Placeholder 4">
            <a:extLst>
              <a:ext uri="{FF2B5EF4-FFF2-40B4-BE49-F238E27FC236}">
                <a16:creationId xmlns:a16="http://schemas.microsoft.com/office/drawing/2014/main" id="{534E5DB9-4F19-6043-BA31-712FC71D8BE4}"/>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6" name="Footer Placeholder 5">
            <a:extLst>
              <a:ext uri="{FF2B5EF4-FFF2-40B4-BE49-F238E27FC236}">
                <a16:creationId xmlns:a16="http://schemas.microsoft.com/office/drawing/2014/main" id="{20F2940E-147A-B346-ADFE-46AA3602A878}"/>
              </a:ext>
            </a:extLst>
          </p:cNvPr>
          <p:cNvSpPr>
            <a:spLocks noGrp="1"/>
          </p:cNvSpPr>
          <p:nvPr>
            <p:ph type="ftr" sz="quarter" idx="11"/>
          </p:nvPr>
        </p:nvSpPr>
        <p:spPr/>
        <p:txBody>
          <a:bodyPr/>
          <a:lstStyle/>
          <a:p>
            <a:endParaRPr lang="en-NG"/>
          </a:p>
        </p:txBody>
      </p:sp>
      <p:sp>
        <p:nvSpPr>
          <p:cNvPr id="7" name="Slide Number Placeholder 6">
            <a:extLst>
              <a:ext uri="{FF2B5EF4-FFF2-40B4-BE49-F238E27FC236}">
                <a16:creationId xmlns:a16="http://schemas.microsoft.com/office/drawing/2014/main" id="{3B6F4FC3-2E88-BC43-9F97-DD28C87C61D9}"/>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1613955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3B8C7-3389-674B-95A8-0FA401242785}"/>
              </a:ext>
            </a:extLst>
          </p:cNvPr>
          <p:cNvSpPr>
            <a:spLocks noGrp="1"/>
          </p:cNvSpPr>
          <p:nvPr>
            <p:ph type="title"/>
          </p:nvPr>
        </p:nvSpPr>
        <p:spPr>
          <a:xfrm>
            <a:off x="839788" y="365125"/>
            <a:ext cx="10515600" cy="1325563"/>
          </a:xfrm>
        </p:spPr>
        <p:txBody>
          <a:bodyPr/>
          <a:lstStyle/>
          <a:p>
            <a:r>
              <a:rPr lang="en-GB"/>
              <a:t>Click to edit Master title style</a:t>
            </a:r>
            <a:endParaRPr lang="en-NG"/>
          </a:p>
        </p:txBody>
      </p:sp>
      <p:sp>
        <p:nvSpPr>
          <p:cNvPr id="3" name="Text Placeholder 2">
            <a:extLst>
              <a:ext uri="{FF2B5EF4-FFF2-40B4-BE49-F238E27FC236}">
                <a16:creationId xmlns:a16="http://schemas.microsoft.com/office/drawing/2014/main" id="{3694841B-A118-4B40-9E57-A189DAF49A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ABDEBF2-E538-BC4E-8A81-21C0BE62B64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5" name="Text Placeholder 4">
            <a:extLst>
              <a:ext uri="{FF2B5EF4-FFF2-40B4-BE49-F238E27FC236}">
                <a16:creationId xmlns:a16="http://schemas.microsoft.com/office/drawing/2014/main" id="{501D1640-2EFE-A548-BE86-1833BADFA2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9DE85A-80A7-2A4E-846D-D8CAFAC57FB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7" name="Date Placeholder 6">
            <a:extLst>
              <a:ext uri="{FF2B5EF4-FFF2-40B4-BE49-F238E27FC236}">
                <a16:creationId xmlns:a16="http://schemas.microsoft.com/office/drawing/2014/main" id="{B27A85DA-E41A-DE43-8DAE-9A7BC7934311}"/>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8" name="Footer Placeholder 7">
            <a:extLst>
              <a:ext uri="{FF2B5EF4-FFF2-40B4-BE49-F238E27FC236}">
                <a16:creationId xmlns:a16="http://schemas.microsoft.com/office/drawing/2014/main" id="{4ABFB8FA-16D1-4D4C-907D-340B8EBB8526}"/>
              </a:ext>
            </a:extLst>
          </p:cNvPr>
          <p:cNvSpPr>
            <a:spLocks noGrp="1"/>
          </p:cNvSpPr>
          <p:nvPr>
            <p:ph type="ftr" sz="quarter" idx="11"/>
          </p:nvPr>
        </p:nvSpPr>
        <p:spPr/>
        <p:txBody>
          <a:bodyPr/>
          <a:lstStyle/>
          <a:p>
            <a:endParaRPr lang="en-NG"/>
          </a:p>
        </p:txBody>
      </p:sp>
      <p:sp>
        <p:nvSpPr>
          <p:cNvPr id="9" name="Slide Number Placeholder 8">
            <a:extLst>
              <a:ext uri="{FF2B5EF4-FFF2-40B4-BE49-F238E27FC236}">
                <a16:creationId xmlns:a16="http://schemas.microsoft.com/office/drawing/2014/main" id="{CCA3950D-3592-524B-85D4-0B0BDF0ADE60}"/>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739109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DFCF4-3AEB-3C41-BA16-17855C46D5D0}"/>
              </a:ext>
            </a:extLst>
          </p:cNvPr>
          <p:cNvSpPr>
            <a:spLocks noGrp="1"/>
          </p:cNvSpPr>
          <p:nvPr>
            <p:ph type="title"/>
          </p:nvPr>
        </p:nvSpPr>
        <p:spPr/>
        <p:txBody>
          <a:bodyPr/>
          <a:lstStyle/>
          <a:p>
            <a:r>
              <a:rPr lang="en-GB"/>
              <a:t>Click to edit Master title style</a:t>
            </a:r>
            <a:endParaRPr lang="en-NG"/>
          </a:p>
        </p:txBody>
      </p:sp>
      <p:sp>
        <p:nvSpPr>
          <p:cNvPr id="3" name="Date Placeholder 2">
            <a:extLst>
              <a:ext uri="{FF2B5EF4-FFF2-40B4-BE49-F238E27FC236}">
                <a16:creationId xmlns:a16="http://schemas.microsoft.com/office/drawing/2014/main" id="{9D90DEF9-8840-AF42-A5AD-ED2BA1D2C402}"/>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4" name="Footer Placeholder 3">
            <a:extLst>
              <a:ext uri="{FF2B5EF4-FFF2-40B4-BE49-F238E27FC236}">
                <a16:creationId xmlns:a16="http://schemas.microsoft.com/office/drawing/2014/main" id="{6A661496-932A-5144-A67F-CD55CD822A40}"/>
              </a:ext>
            </a:extLst>
          </p:cNvPr>
          <p:cNvSpPr>
            <a:spLocks noGrp="1"/>
          </p:cNvSpPr>
          <p:nvPr>
            <p:ph type="ftr" sz="quarter" idx="11"/>
          </p:nvPr>
        </p:nvSpPr>
        <p:spPr/>
        <p:txBody>
          <a:bodyPr/>
          <a:lstStyle/>
          <a:p>
            <a:endParaRPr lang="en-NG"/>
          </a:p>
        </p:txBody>
      </p:sp>
      <p:sp>
        <p:nvSpPr>
          <p:cNvPr id="5" name="Slide Number Placeholder 4">
            <a:extLst>
              <a:ext uri="{FF2B5EF4-FFF2-40B4-BE49-F238E27FC236}">
                <a16:creationId xmlns:a16="http://schemas.microsoft.com/office/drawing/2014/main" id="{5ABDAC32-010D-8040-9636-33009BA32A91}"/>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68161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729C8B-A068-CC4C-AEE7-4E51603AD6F6}"/>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3" name="Footer Placeholder 2">
            <a:extLst>
              <a:ext uri="{FF2B5EF4-FFF2-40B4-BE49-F238E27FC236}">
                <a16:creationId xmlns:a16="http://schemas.microsoft.com/office/drawing/2014/main" id="{9D62A579-6652-A348-9E28-F837EFCA44D4}"/>
              </a:ext>
            </a:extLst>
          </p:cNvPr>
          <p:cNvSpPr>
            <a:spLocks noGrp="1"/>
          </p:cNvSpPr>
          <p:nvPr>
            <p:ph type="ftr" sz="quarter" idx="11"/>
          </p:nvPr>
        </p:nvSpPr>
        <p:spPr/>
        <p:txBody>
          <a:bodyPr/>
          <a:lstStyle/>
          <a:p>
            <a:endParaRPr lang="en-NG"/>
          </a:p>
        </p:txBody>
      </p:sp>
      <p:sp>
        <p:nvSpPr>
          <p:cNvPr id="4" name="Slide Number Placeholder 3">
            <a:extLst>
              <a:ext uri="{FF2B5EF4-FFF2-40B4-BE49-F238E27FC236}">
                <a16:creationId xmlns:a16="http://schemas.microsoft.com/office/drawing/2014/main" id="{D3032064-A2F0-DF45-A5A7-AF7DCA2AACF1}"/>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3794178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2BEB-5F1B-7548-A9E4-C8E5A3B348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NG"/>
          </a:p>
        </p:txBody>
      </p:sp>
      <p:sp>
        <p:nvSpPr>
          <p:cNvPr id="3" name="Content Placeholder 2">
            <a:extLst>
              <a:ext uri="{FF2B5EF4-FFF2-40B4-BE49-F238E27FC236}">
                <a16:creationId xmlns:a16="http://schemas.microsoft.com/office/drawing/2014/main" id="{0F7BC9CF-41EB-4545-BBD4-6BA2C51751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4" name="Text Placeholder 3">
            <a:extLst>
              <a:ext uri="{FF2B5EF4-FFF2-40B4-BE49-F238E27FC236}">
                <a16:creationId xmlns:a16="http://schemas.microsoft.com/office/drawing/2014/main" id="{CD5FEB68-B733-7C4E-9D68-CA02E31B76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3B04F5-AD2F-C64C-9554-D19D0549C711}"/>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6" name="Footer Placeholder 5">
            <a:extLst>
              <a:ext uri="{FF2B5EF4-FFF2-40B4-BE49-F238E27FC236}">
                <a16:creationId xmlns:a16="http://schemas.microsoft.com/office/drawing/2014/main" id="{3DE2C2CA-A731-9C49-86F2-007476BD4860}"/>
              </a:ext>
            </a:extLst>
          </p:cNvPr>
          <p:cNvSpPr>
            <a:spLocks noGrp="1"/>
          </p:cNvSpPr>
          <p:nvPr>
            <p:ph type="ftr" sz="quarter" idx="11"/>
          </p:nvPr>
        </p:nvSpPr>
        <p:spPr/>
        <p:txBody>
          <a:bodyPr/>
          <a:lstStyle/>
          <a:p>
            <a:endParaRPr lang="en-NG"/>
          </a:p>
        </p:txBody>
      </p:sp>
      <p:sp>
        <p:nvSpPr>
          <p:cNvPr id="7" name="Slide Number Placeholder 6">
            <a:extLst>
              <a:ext uri="{FF2B5EF4-FFF2-40B4-BE49-F238E27FC236}">
                <a16:creationId xmlns:a16="http://schemas.microsoft.com/office/drawing/2014/main" id="{684DE061-9E49-1249-9993-B49B3709EB8C}"/>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2542773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D62DA-8669-4A4E-9603-A42D116FBC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NG"/>
          </a:p>
        </p:txBody>
      </p:sp>
      <p:sp>
        <p:nvSpPr>
          <p:cNvPr id="3" name="Picture Placeholder 2">
            <a:extLst>
              <a:ext uri="{FF2B5EF4-FFF2-40B4-BE49-F238E27FC236}">
                <a16:creationId xmlns:a16="http://schemas.microsoft.com/office/drawing/2014/main" id="{D2526BB0-BBAB-5041-A9A6-0F09F817F5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NG"/>
          </a:p>
        </p:txBody>
      </p:sp>
      <p:sp>
        <p:nvSpPr>
          <p:cNvPr id="4" name="Text Placeholder 3">
            <a:extLst>
              <a:ext uri="{FF2B5EF4-FFF2-40B4-BE49-F238E27FC236}">
                <a16:creationId xmlns:a16="http://schemas.microsoft.com/office/drawing/2014/main" id="{2E8A7979-369B-8C49-B3A4-94DD72028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8536B9-2B25-7940-A008-C5F5ABFAF780}"/>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6" name="Footer Placeholder 5">
            <a:extLst>
              <a:ext uri="{FF2B5EF4-FFF2-40B4-BE49-F238E27FC236}">
                <a16:creationId xmlns:a16="http://schemas.microsoft.com/office/drawing/2014/main" id="{A7917A02-04DA-1C48-8CEC-FDE7BEF7545D}"/>
              </a:ext>
            </a:extLst>
          </p:cNvPr>
          <p:cNvSpPr>
            <a:spLocks noGrp="1"/>
          </p:cNvSpPr>
          <p:nvPr>
            <p:ph type="ftr" sz="quarter" idx="11"/>
          </p:nvPr>
        </p:nvSpPr>
        <p:spPr/>
        <p:txBody>
          <a:bodyPr/>
          <a:lstStyle/>
          <a:p>
            <a:endParaRPr lang="en-NG"/>
          </a:p>
        </p:txBody>
      </p:sp>
      <p:sp>
        <p:nvSpPr>
          <p:cNvPr id="7" name="Slide Number Placeholder 6">
            <a:extLst>
              <a:ext uri="{FF2B5EF4-FFF2-40B4-BE49-F238E27FC236}">
                <a16:creationId xmlns:a16="http://schemas.microsoft.com/office/drawing/2014/main" id="{3B9CD193-92E2-C44F-B32B-445A72D75461}"/>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2804978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82C17-E67E-574F-8C1F-B6353C3472E8}"/>
              </a:ext>
            </a:extLst>
          </p:cNvPr>
          <p:cNvSpPr>
            <a:spLocks noGrp="1"/>
          </p:cNvSpPr>
          <p:nvPr>
            <p:ph type="title"/>
          </p:nvPr>
        </p:nvSpPr>
        <p:spPr/>
        <p:txBody>
          <a:bodyPr/>
          <a:lstStyle/>
          <a:p>
            <a:r>
              <a:rPr lang="en-GB"/>
              <a:t>Click to edit Master title style</a:t>
            </a:r>
            <a:endParaRPr lang="en-NG"/>
          </a:p>
        </p:txBody>
      </p:sp>
      <p:sp>
        <p:nvSpPr>
          <p:cNvPr id="3" name="Vertical Text Placeholder 2">
            <a:extLst>
              <a:ext uri="{FF2B5EF4-FFF2-40B4-BE49-F238E27FC236}">
                <a16:creationId xmlns:a16="http://schemas.microsoft.com/office/drawing/2014/main" id="{AF21C6C6-538E-9D4C-857B-C255AEB7059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4" name="Date Placeholder 3">
            <a:extLst>
              <a:ext uri="{FF2B5EF4-FFF2-40B4-BE49-F238E27FC236}">
                <a16:creationId xmlns:a16="http://schemas.microsoft.com/office/drawing/2014/main" id="{611E5CFE-C1E7-9246-BD53-0569F75EEAFD}"/>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5" name="Footer Placeholder 4">
            <a:extLst>
              <a:ext uri="{FF2B5EF4-FFF2-40B4-BE49-F238E27FC236}">
                <a16:creationId xmlns:a16="http://schemas.microsoft.com/office/drawing/2014/main" id="{80908B90-A61D-1542-B942-20974313E910}"/>
              </a:ext>
            </a:extLst>
          </p:cNvPr>
          <p:cNvSpPr>
            <a:spLocks noGrp="1"/>
          </p:cNvSpPr>
          <p:nvPr>
            <p:ph type="ftr" sz="quarter" idx="11"/>
          </p:nvPr>
        </p:nvSpPr>
        <p:spPr/>
        <p:txBody>
          <a:bodyPr/>
          <a:lstStyle/>
          <a:p>
            <a:endParaRPr lang="en-NG"/>
          </a:p>
        </p:txBody>
      </p:sp>
      <p:sp>
        <p:nvSpPr>
          <p:cNvPr id="6" name="Slide Number Placeholder 5">
            <a:extLst>
              <a:ext uri="{FF2B5EF4-FFF2-40B4-BE49-F238E27FC236}">
                <a16:creationId xmlns:a16="http://schemas.microsoft.com/office/drawing/2014/main" id="{7BF6CE5A-942E-9F42-9445-DF5DB1E526F9}"/>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2841719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6FDBE-4B64-0947-843D-E47735589B8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NG"/>
          </a:p>
        </p:txBody>
      </p:sp>
      <p:sp>
        <p:nvSpPr>
          <p:cNvPr id="3" name="Vertical Text Placeholder 2">
            <a:extLst>
              <a:ext uri="{FF2B5EF4-FFF2-40B4-BE49-F238E27FC236}">
                <a16:creationId xmlns:a16="http://schemas.microsoft.com/office/drawing/2014/main" id="{966DCB42-BA30-C540-852E-537479179B0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4" name="Date Placeholder 3">
            <a:extLst>
              <a:ext uri="{FF2B5EF4-FFF2-40B4-BE49-F238E27FC236}">
                <a16:creationId xmlns:a16="http://schemas.microsoft.com/office/drawing/2014/main" id="{32090369-7E31-4B47-9E19-904757BC1A06}"/>
              </a:ext>
            </a:extLst>
          </p:cNvPr>
          <p:cNvSpPr>
            <a:spLocks noGrp="1"/>
          </p:cNvSpPr>
          <p:nvPr>
            <p:ph type="dt" sz="half" idx="10"/>
          </p:nvPr>
        </p:nvSpPr>
        <p:spPr/>
        <p:txBody>
          <a:bodyPr/>
          <a:lstStyle/>
          <a:p>
            <a:fld id="{98FB6991-8DB7-AE41-91CF-52491C163542}" type="datetimeFigureOut">
              <a:rPr lang="en-NG" smtClean="0"/>
              <a:t>11/04/2022</a:t>
            </a:fld>
            <a:endParaRPr lang="en-NG"/>
          </a:p>
        </p:txBody>
      </p:sp>
      <p:sp>
        <p:nvSpPr>
          <p:cNvPr id="5" name="Footer Placeholder 4">
            <a:extLst>
              <a:ext uri="{FF2B5EF4-FFF2-40B4-BE49-F238E27FC236}">
                <a16:creationId xmlns:a16="http://schemas.microsoft.com/office/drawing/2014/main" id="{11CEAB14-823C-5646-9816-64291F2DEFBB}"/>
              </a:ext>
            </a:extLst>
          </p:cNvPr>
          <p:cNvSpPr>
            <a:spLocks noGrp="1"/>
          </p:cNvSpPr>
          <p:nvPr>
            <p:ph type="ftr" sz="quarter" idx="11"/>
          </p:nvPr>
        </p:nvSpPr>
        <p:spPr/>
        <p:txBody>
          <a:bodyPr/>
          <a:lstStyle/>
          <a:p>
            <a:endParaRPr lang="en-NG"/>
          </a:p>
        </p:txBody>
      </p:sp>
      <p:sp>
        <p:nvSpPr>
          <p:cNvPr id="6" name="Slide Number Placeholder 5">
            <a:extLst>
              <a:ext uri="{FF2B5EF4-FFF2-40B4-BE49-F238E27FC236}">
                <a16:creationId xmlns:a16="http://schemas.microsoft.com/office/drawing/2014/main" id="{7E915A4D-0F3D-9A40-956C-8E06B905F776}"/>
              </a:ext>
            </a:extLst>
          </p:cNvPr>
          <p:cNvSpPr>
            <a:spLocks noGrp="1"/>
          </p:cNvSpPr>
          <p:nvPr>
            <p:ph type="sldNum" sz="quarter" idx="12"/>
          </p:nvPr>
        </p:nvSpPr>
        <p:spPr/>
        <p:txBody>
          <a:bodyPr/>
          <a:lstStyle/>
          <a:p>
            <a:fld id="{8770CC5A-BA2F-7946-B2BD-1AFD863253A4}" type="slidenum">
              <a:rPr lang="en-NG" smtClean="0"/>
              <a:t>‹#›</a:t>
            </a:fld>
            <a:endParaRPr lang="en-NG"/>
          </a:p>
        </p:txBody>
      </p:sp>
    </p:spTree>
    <p:extLst>
      <p:ext uri="{BB962C8B-B14F-4D97-AF65-F5344CB8AC3E}">
        <p14:creationId xmlns:p14="http://schemas.microsoft.com/office/powerpoint/2010/main" val="101817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F75D9D-1C20-F84B-80A6-4EBE9B10CF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NG"/>
          </a:p>
        </p:txBody>
      </p:sp>
      <p:sp>
        <p:nvSpPr>
          <p:cNvPr id="3" name="Text Placeholder 2">
            <a:extLst>
              <a:ext uri="{FF2B5EF4-FFF2-40B4-BE49-F238E27FC236}">
                <a16:creationId xmlns:a16="http://schemas.microsoft.com/office/drawing/2014/main" id="{C68DAE00-42E7-824F-85C0-C34C3C2489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NG"/>
          </a:p>
        </p:txBody>
      </p:sp>
      <p:sp>
        <p:nvSpPr>
          <p:cNvPr id="4" name="Date Placeholder 3">
            <a:extLst>
              <a:ext uri="{FF2B5EF4-FFF2-40B4-BE49-F238E27FC236}">
                <a16:creationId xmlns:a16="http://schemas.microsoft.com/office/drawing/2014/main" id="{07A16E4F-77E0-F34C-89F0-8D40EA40C6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FB6991-8DB7-AE41-91CF-52491C163542}" type="datetimeFigureOut">
              <a:rPr lang="en-NG" smtClean="0"/>
              <a:t>11/04/2022</a:t>
            </a:fld>
            <a:endParaRPr lang="en-NG"/>
          </a:p>
        </p:txBody>
      </p:sp>
      <p:sp>
        <p:nvSpPr>
          <p:cNvPr id="5" name="Footer Placeholder 4">
            <a:extLst>
              <a:ext uri="{FF2B5EF4-FFF2-40B4-BE49-F238E27FC236}">
                <a16:creationId xmlns:a16="http://schemas.microsoft.com/office/drawing/2014/main" id="{28C05B98-82F2-7D4D-B01E-DF670050EC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NG"/>
          </a:p>
        </p:txBody>
      </p:sp>
      <p:sp>
        <p:nvSpPr>
          <p:cNvPr id="6" name="Slide Number Placeholder 5">
            <a:extLst>
              <a:ext uri="{FF2B5EF4-FFF2-40B4-BE49-F238E27FC236}">
                <a16:creationId xmlns:a16="http://schemas.microsoft.com/office/drawing/2014/main" id="{FBFEA2DD-7274-9043-A3A7-3979560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70CC5A-BA2F-7946-B2BD-1AFD863253A4}" type="slidenum">
              <a:rPr lang="en-NG" smtClean="0"/>
              <a:t>‹#›</a:t>
            </a:fld>
            <a:endParaRPr lang="en-NG"/>
          </a:p>
        </p:txBody>
      </p:sp>
    </p:spTree>
    <p:extLst>
      <p:ext uri="{BB962C8B-B14F-4D97-AF65-F5344CB8AC3E}">
        <p14:creationId xmlns:p14="http://schemas.microsoft.com/office/powerpoint/2010/main" val="2474540007"/>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N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9.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 Id="rId5" Type="http://schemas.openxmlformats.org/officeDocument/2006/relationships/image" Target="../media/image23.jpg"/><Relationship Id="rId4" Type="http://schemas.openxmlformats.org/officeDocument/2006/relationships/image" Target="../media/image2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26BDCA6B-3C9C-4213-A0D9-30BD5F0B0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8426302" cy="6858000"/>
          </a:xfrm>
          <a:custGeom>
            <a:avLst/>
            <a:gdLst>
              <a:gd name="connsiteX0" fmla="*/ 184095 w 8426302"/>
              <a:gd name="connsiteY0" fmla="*/ 6858000 h 6858000"/>
              <a:gd name="connsiteX1" fmla="*/ 8426302 w 8426302"/>
              <a:gd name="connsiteY1" fmla="*/ 6858000 h 6858000"/>
              <a:gd name="connsiteX2" fmla="*/ 8426302 w 8426302"/>
              <a:gd name="connsiteY2" fmla="*/ 0 h 6858000"/>
              <a:gd name="connsiteX3" fmla="*/ 2743435 w 8426302"/>
              <a:gd name="connsiteY3" fmla="*/ 0 h 6858000"/>
              <a:gd name="connsiteX4" fmla="*/ 2688451 w 8426302"/>
              <a:gd name="connsiteY4" fmla="*/ 37385 h 6858000"/>
              <a:gd name="connsiteX5" fmla="*/ 0 w 8426302"/>
              <a:gd name="connsiteY5" fmla="*/ 5321277 h 6858000"/>
              <a:gd name="connsiteX6" fmla="*/ 116943 w 8426302"/>
              <a:gd name="connsiteY6" fmla="*/ 65584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26302" h="6858000">
                <a:moveTo>
                  <a:pt x="184095" y="6858000"/>
                </a:moveTo>
                <a:lnTo>
                  <a:pt x="8426302" y="6858000"/>
                </a:lnTo>
                <a:lnTo>
                  <a:pt x="8426302" y="0"/>
                </a:lnTo>
                <a:lnTo>
                  <a:pt x="2743435" y="0"/>
                </a:lnTo>
                <a:lnTo>
                  <a:pt x="2688451" y="37385"/>
                </a:lnTo>
                <a:cubicBezTo>
                  <a:pt x="1058888" y="1225893"/>
                  <a:pt x="0" y="3149927"/>
                  <a:pt x="0" y="5321277"/>
                </a:cubicBezTo>
                <a:cubicBezTo>
                  <a:pt x="0" y="5744268"/>
                  <a:pt x="40184" y="6157873"/>
                  <a:pt x="116943" y="6558484"/>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DA12F62-867F-4684-B28B-E085D09DC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8174932" cy="6858000"/>
          </a:xfrm>
          <a:custGeom>
            <a:avLst/>
            <a:gdLst>
              <a:gd name="connsiteX0" fmla="*/ 190266 w 8174932"/>
              <a:gd name="connsiteY0" fmla="*/ 6858000 h 6858000"/>
              <a:gd name="connsiteX1" fmla="*/ 8174932 w 8174932"/>
              <a:gd name="connsiteY1" fmla="*/ 6858000 h 6858000"/>
              <a:gd name="connsiteX2" fmla="*/ 8174932 w 8174932"/>
              <a:gd name="connsiteY2" fmla="*/ 0 h 6858000"/>
              <a:gd name="connsiteX3" fmla="*/ 2944847 w 8174932"/>
              <a:gd name="connsiteY3" fmla="*/ 0 h 6858000"/>
              <a:gd name="connsiteX4" fmla="*/ 2646373 w 8174932"/>
              <a:gd name="connsiteY4" fmla="*/ 196447 h 6858000"/>
              <a:gd name="connsiteX5" fmla="*/ 0 w 8174932"/>
              <a:gd name="connsiteY5" fmla="*/ 5321277 h 6858000"/>
              <a:gd name="connsiteX6" fmla="*/ 112445 w 8174932"/>
              <a:gd name="connsiteY6" fmla="*/ 65108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4932" h="6858000">
                <a:moveTo>
                  <a:pt x="190266" y="6858000"/>
                </a:moveTo>
                <a:lnTo>
                  <a:pt x="8174932" y="6858000"/>
                </a:lnTo>
                <a:lnTo>
                  <a:pt x="8174932" y="0"/>
                </a:lnTo>
                <a:lnTo>
                  <a:pt x="2944847" y="0"/>
                </a:lnTo>
                <a:lnTo>
                  <a:pt x="2646373" y="196447"/>
                </a:lnTo>
                <a:cubicBezTo>
                  <a:pt x="1044779" y="1335395"/>
                  <a:pt x="0" y="3206327"/>
                  <a:pt x="0" y="5321277"/>
                </a:cubicBezTo>
                <a:cubicBezTo>
                  <a:pt x="0" y="5727999"/>
                  <a:pt x="38639" y="6125696"/>
                  <a:pt x="112445" y="6510898"/>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0670E7-2C5F-B542-9328-E0B43C09BBB4}"/>
              </a:ext>
            </a:extLst>
          </p:cNvPr>
          <p:cNvSpPr>
            <a:spLocks noGrp="1"/>
          </p:cNvSpPr>
          <p:nvPr>
            <p:ph type="ctrTitle"/>
          </p:nvPr>
        </p:nvSpPr>
        <p:spPr>
          <a:xfrm>
            <a:off x="804672" y="234110"/>
            <a:ext cx="5936370" cy="3466213"/>
          </a:xfrm>
        </p:spPr>
        <p:txBody>
          <a:bodyPr anchor="b">
            <a:normAutofit/>
          </a:bodyPr>
          <a:lstStyle/>
          <a:p>
            <a:r>
              <a:rPr lang="en-NG" sz="5600" dirty="0">
                <a:solidFill>
                  <a:srgbClr val="FFFFFF"/>
                </a:solidFill>
                <a:latin typeface="Garamond" panose="02020404030301010803" pitchFamily="18" charset="0"/>
              </a:rPr>
              <a:t>BMSW4001</a:t>
            </a:r>
            <a:br>
              <a:rPr lang="en-NG" sz="5600" dirty="0">
                <a:solidFill>
                  <a:srgbClr val="FFFFFF"/>
                </a:solidFill>
                <a:latin typeface="Garamond" panose="02020404030301010803" pitchFamily="18" charset="0"/>
              </a:rPr>
            </a:br>
            <a:r>
              <a:rPr lang="en-NG" sz="5600" dirty="0">
                <a:solidFill>
                  <a:srgbClr val="FFFFFF"/>
                </a:solidFill>
                <a:latin typeface="Garamond" panose="02020404030301010803" pitchFamily="18" charset="0"/>
              </a:rPr>
              <a:t>ACADEMIC AND EMPLOYABILITY SKILLS (ACE)</a:t>
            </a:r>
          </a:p>
        </p:txBody>
      </p:sp>
      <p:sp>
        <p:nvSpPr>
          <p:cNvPr id="3" name="Subtitle 2">
            <a:extLst>
              <a:ext uri="{FF2B5EF4-FFF2-40B4-BE49-F238E27FC236}">
                <a16:creationId xmlns:a16="http://schemas.microsoft.com/office/drawing/2014/main" id="{65BD2FAF-580C-9747-88AE-1808A4707840}"/>
              </a:ext>
            </a:extLst>
          </p:cNvPr>
          <p:cNvSpPr>
            <a:spLocks noGrp="1"/>
          </p:cNvSpPr>
          <p:nvPr>
            <p:ph type="subTitle" idx="1"/>
          </p:nvPr>
        </p:nvSpPr>
        <p:spPr>
          <a:xfrm>
            <a:off x="804672" y="4180354"/>
            <a:ext cx="5649289" cy="1998024"/>
          </a:xfrm>
        </p:spPr>
        <p:txBody>
          <a:bodyPr anchor="t">
            <a:normAutofit fontScale="77500" lnSpcReduction="20000"/>
          </a:bodyPr>
          <a:lstStyle/>
          <a:p>
            <a:r>
              <a:rPr lang="en-GB" sz="3600" b="1" dirty="0">
                <a:solidFill>
                  <a:srgbClr val="FFFFFF"/>
                </a:solidFill>
                <a:latin typeface="Garamond" panose="02020404030301010803" pitchFamily="18" charset="0"/>
              </a:rPr>
              <a:t>GODFREY OSAWARU OSAWARU</a:t>
            </a:r>
            <a:endParaRPr lang="en-NG" sz="3600" b="1" dirty="0">
              <a:solidFill>
                <a:srgbClr val="FFFFFF"/>
              </a:solidFill>
              <a:latin typeface="Garamond" panose="02020404030301010803" pitchFamily="18" charset="0"/>
            </a:endParaRPr>
          </a:p>
          <a:p>
            <a:endParaRPr lang="en-NG" sz="3600" b="1" dirty="0">
              <a:latin typeface="Garamond" panose="02020404030301010803" pitchFamily="18" charset="0"/>
            </a:endParaRPr>
          </a:p>
          <a:p>
            <a:endParaRPr lang="en-NG" sz="3600" b="1" dirty="0">
              <a:latin typeface="Garamond" panose="02020404030301010803" pitchFamily="18" charset="0"/>
            </a:endParaRPr>
          </a:p>
          <a:p>
            <a:r>
              <a:rPr lang="en-GB" sz="3600" b="1">
                <a:latin typeface="Garamond" panose="02020404030301010803" pitchFamily="18" charset="0"/>
              </a:rPr>
              <a:t>Course Lecturer</a:t>
            </a:r>
            <a:r>
              <a:rPr lang="en-GB" sz="3600" b="1" dirty="0">
                <a:latin typeface="Garamond" panose="02020404030301010803" pitchFamily="18" charset="0"/>
              </a:rPr>
              <a:t>: </a:t>
            </a:r>
            <a:r>
              <a:rPr lang="en-GB" sz="3600" b="1" dirty="0" err="1">
                <a:latin typeface="Garamond" panose="02020404030301010803" pitchFamily="18" charset="0"/>
              </a:rPr>
              <a:t>Lizeta</a:t>
            </a:r>
            <a:r>
              <a:rPr lang="en-GB" sz="3600" b="1" dirty="0">
                <a:latin typeface="Garamond" panose="02020404030301010803" pitchFamily="18" charset="0"/>
              </a:rPr>
              <a:t> Demetriou</a:t>
            </a:r>
          </a:p>
          <a:p>
            <a:endParaRPr lang="en-GB" sz="3600" b="1" dirty="0">
              <a:latin typeface="Garamond" panose="02020404030301010803" pitchFamily="18" charset="0"/>
            </a:endParaRPr>
          </a:p>
        </p:txBody>
      </p:sp>
    </p:spTree>
    <p:extLst>
      <p:ext uri="{BB962C8B-B14F-4D97-AF65-F5344CB8AC3E}">
        <p14:creationId xmlns:p14="http://schemas.microsoft.com/office/powerpoint/2010/main" val="29395730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E94911-3B91-DC46-8BEC-D389072DBAC2}"/>
              </a:ext>
            </a:extLst>
          </p:cNvPr>
          <p:cNvSpPr>
            <a:spLocks noGrp="1"/>
          </p:cNvSpPr>
          <p:nvPr>
            <p:ph type="title"/>
          </p:nvPr>
        </p:nvSpPr>
        <p:spPr>
          <a:xfrm>
            <a:off x="1371597" y="348865"/>
            <a:ext cx="10044023" cy="877729"/>
          </a:xfrm>
        </p:spPr>
        <p:txBody>
          <a:bodyPr anchor="ctr">
            <a:normAutofit/>
          </a:bodyPr>
          <a:lstStyle/>
          <a:p>
            <a:r>
              <a:rPr lang="en-NG" sz="4000" b="1">
                <a:solidFill>
                  <a:srgbClr val="FFFFFF"/>
                </a:solidFill>
                <a:latin typeface="Garamond" panose="02020404030301010803" pitchFamily="18" charset="0"/>
              </a:rPr>
              <a:t>OUTLINE</a:t>
            </a:r>
          </a:p>
        </p:txBody>
      </p:sp>
      <p:graphicFrame>
        <p:nvGraphicFramePr>
          <p:cNvPr id="5" name="Content Placeholder 2">
            <a:extLst>
              <a:ext uri="{FF2B5EF4-FFF2-40B4-BE49-F238E27FC236}">
                <a16:creationId xmlns:a16="http://schemas.microsoft.com/office/drawing/2014/main" id="{06DA89F7-988F-00AF-9108-E06E15D1CCFA}"/>
              </a:ext>
            </a:extLst>
          </p:cNvPr>
          <p:cNvGraphicFramePr>
            <a:graphicFrameLocks noGrp="1"/>
          </p:cNvGraphicFramePr>
          <p:nvPr>
            <p:ph idx="1"/>
            <p:extLst>
              <p:ext uri="{D42A27DB-BD31-4B8C-83A1-F6EECF244321}">
                <p14:modId xmlns:p14="http://schemas.microsoft.com/office/powerpoint/2010/main" val="39080042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9686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774BB2-BD38-9B43-8766-303F2BCB1574}"/>
              </a:ext>
            </a:extLst>
          </p:cNvPr>
          <p:cNvSpPr>
            <a:spLocks noGrp="1"/>
          </p:cNvSpPr>
          <p:nvPr>
            <p:ph type="title"/>
          </p:nvPr>
        </p:nvSpPr>
        <p:spPr>
          <a:xfrm>
            <a:off x="2311147" y="365760"/>
            <a:ext cx="7569706" cy="1288238"/>
          </a:xfrm>
        </p:spPr>
        <p:txBody>
          <a:bodyPr anchor="ctr">
            <a:normAutofit/>
          </a:bodyPr>
          <a:lstStyle/>
          <a:p>
            <a:pPr algn="ctr"/>
            <a:r>
              <a:rPr lang="en-NG" b="1" dirty="0">
                <a:latin typeface="Garamond" panose="02020404030301010803" pitchFamily="18" charset="0"/>
              </a:rPr>
              <a:t>DEFINITION OF A NURSE</a:t>
            </a:r>
          </a:p>
        </p:txBody>
      </p:sp>
      <p:sp>
        <p:nvSpPr>
          <p:cNvPr id="3" name="Content Placeholder 2">
            <a:extLst>
              <a:ext uri="{FF2B5EF4-FFF2-40B4-BE49-F238E27FC236}">
                <a16:creationId xmlns:a16="http://schemas.microsoft.com/office/drawing/2014/main" id="{0E634E20-1E98-F540-857C-1D1080D7B18E}"/>
              </a:ext>
            </a:extLst>
          </p:cNvPr>
          <p:cNvSpPr>
            <a:spLocks noGrp="1"/>
          </p:cNvSpPr>
          <p:nvPr>
            <p:ph idx="1"/>
          </p:nvPr>
        </p:nvSpPr>
        <p:spPr>
          <a:xfrm>
            <a:off x="2165569" y="1956816"/>
            <a:ext cx="7860863" cy="4024884"/>
          </a:xfrm>
        </p:spPr>
        <p:txBody>
          <a:bodyPr anchor="t">
            <a:normAutofit/>
          </a:bodyPr>
          <a:lstStyle/>
          <a:p>
            <a:pPr marL="0" indent="0">
              <a:buNone/>
            </a:pPr>
            <a:r>
              <a:rPr lang="en-GB" sz="2200">
                <a:latin typeface="Garamond" panose="02020404030301010803" pitchFamily="18" charset="0"/>
              </a:rPr>
              <a:t>A nurse is a health care professional who builds a relationship with patients by giving them all-encompassing care.</a:t>
            </a:r>
          </a:p>
          <a:p>
            <a:pPr marL="0" indent="0">
              <a:buNone/>
            </a:pPr>
            <a:r>
              <a:rPr lang="en-GB" sz="2200">
                <a:latin typeface="Garamond" panose="02020404030301010803" pitchFamily="18" charset="0"/>
              </a:rPr>
              <a:t>Previous research highlighted the definition of a good nurse from several angles. In one study, a good nurse was defined as having competence in patient care and responding quickly to patients’ demands. They also believe a good nurse is compassionate and provides emotional support (Van der Elst et al, 2012).</a:t>
            </a:r>
          </a:p>
          <a:p>
            <a:pPr marL="0" indent="0">
              <a:buNone/>
            </a:pPr>
            <a:r>
              <a:rPr lang="en-GB" sz="2200">
                <a:latin typeface="Garamond" panose="02020404030301010803" pitchFamily="18" charset="0"/>
              </a:rPr>
              <a:t>Nurturance is a basic value of nursing that is usually considered as a respectable vocation in society. According to public opinion polls, nurses make the healthcare system operate for patients. The nursing profession is vital to the health care system, and nurses are vital individuals (Booth, 2002)</a:t>
            </a:r>
          </a:p>
        </p:txBody>
      </p:sp>
    </p:spTree>
    <p:extLst>
      <p:ext uri="{BB962C8B-B14F-4D97-AF65-F5344CB8AC3E}">
        <p14:creationId xmlns:p14="http://schemas.microsoft.com/office/powerpoint/2010/main" val="237941752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489FBAE-FF08-BE41-A848-4AF39C09AB23}"/>
              </a:ext>
            </a:extLst>
          </p:cNvPr>
          <p:cNvSpPr>
            <a:spLocks noGrp="1"/>
          </p:cNvSpPr>
          <p:nvPr>
            <p:ph type="title"/>
          </p:nvPr>
        </p:nvSpPr>
        <p:spPr>
          <a:xfrm>
            <a:off x="535020" y="685800"/>
            <a:ext cx="2780271" cy="5105400"/>
          </a:xfrm>
        </p:spPr>
        <p:txBody>
          <a:bodyPr>
            <a:normAutofit/>
          </a:bodyPr>
          <a:lstStyle/>
          <a:p>
            <a:r>
              <a:rPr lang="en-NG" sz="1900" b="1">
                <a:solidFill>
                  <a:srgbClr val="FFFFFF"/>
                </a:solidFill>
                <a:latin typeface="Garamond" panose="02020404030301010803" pitchFamily="18" charset="0"/>
              </a:rPr>
              <a:t>RESPONSIBILITIES OF A NURSE</a:t>
            </a:r>
          </a:p>
        </p:txBody>
      </p:sp>
      <p:graphicFrame>
        <p:nvGraphicFramePr>
          <p:cNvPr id="5" name="Content Placeholder 2">
            <a:extLst>
              <a:ext uri="{FF2B5EF4-FFF2-40B4-BE49-F238E27FC236}">
                <a16:creationId xmlns:a16="http://schemas.microsoft.com/office/drawing/2014/main" id="{47A2855C-AF2A-7BED-932E-414B9FD72064}"/>
              </a:ext>
            </a:extLst>
          </p:cNvPr>
          <p:cNvGraphicFramePr>
            <a:graphicFrameLocks noGrp="1"/>
          </p:cNvGraphicFramePr>
          <p:nvPr>
            <p:ph idx="1"/>
            <p:extLst>
              <p:ext uri="{D42A27DB-BD31-4B8C-83A1-F6EECF244321}">
                <p14:modId xmlns:p14="http://schemas.microsoft.com/office/powerpoint/2010/main" val="413700822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5" name="Picture 1" descr="page23image1513279024">
            <a:extLst>
              <a:ext uri="{FF2B5EF4-FFF2-40B4-BE49-F238E27FC236}">
                <a16:creationId xmlns:a16="http://schemas.microsoft.com/office/drawing/2014/main" id="{70A348ED-5DA4-234C-9936-0C5544E85A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63881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4592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6654A-E7EF-7E40-B821-282570A32BA5}"/>
              </a:ext>
            </a:extLst>
          </p:cNvPr>
          <p:cNvSpPr>
            <a:spLocks noGrp="1"/>
          </p:cNvSpPr>
          <p:nvPr>
            <p:ph type="title"/>
          </p:nvPr>
        </p:nvSpPr>
        <p:spPr>
          <a:xfrm>
            <a:off x="4833366" y="543070"/>
            <a:ext cx="6870954" cy="924223"/>
          </a:xfrm>
        </p:spPr>
        <p:txBody>
          <a:bodyPr>
            <a:normAutofit/>
          </a:bodyPr>
          <a:lstStyle/>
          <a:p>
            <a:pPr algn="ctr"/>
            <a:r>
              <a:rPr lang="en-NG" sz="4000" b="1" dirty="0">
                <a:latin typeface="Garamond" panose="02020404030301010803" pitchFamily="18" charset="0"/>
              </a:rPr>
              <a:t>STRENGTHS</a:t>
            </a:r>
          </a:p>
        </p:txBody>
      </p:sp>
      <p:pic>
        <p:nvPicPr>
          <p:cNvPr id="5" name="Picture 4" descr="A doctor talking to a patient&#10;&#10;Description automatically generated with medium confidence">
            <a:extLst>
              <a:ext uri="{FF2B5EF4-FFF2-40B4-BE49-F238E27FC236}">
                <a16:creationId xmlns:a16="http://schemas.microsoft.com/office/drawing/2014/main" id="{8EA2AC3D-921E-764B-8ABB-011F9C871890}"/>
              </a:ext>
            </a:extLst>
          </p:cNvPr>
          <p:cNvPicPr>
            <a:picLocks noChangeAspect="1"/>
          </p:cNvPicPr>
          <p:nvPr/>
        </p:nvPicPr>
        <p:blipFill rotWithShape="1">
          <a:blip r:embed="rId2"/>
          <a:srcRect r="3" b="22563"/>
          <a:stretch/>
        </p:blipFill>
        <p:spPr>
          <a:xfrm>
            <a:off x="20" y="1"/>
            <a:ext cx="4187091" cy="2342317"/>
          </a:xfrm>
          <a:prstGeom prst="rect">
            <a:avLst/>
          </a:prstGeom>
        </p:spPr>
      </p:pic>
      <p:pic>
        <p:nvPicPr>
          <p:cNvPr id="7" name="Picture 6" descr="A doctor holding a clipboard&#10;&#10;Description automatically generated with medium confidence">
            <a:extLst>
              <a:ext uri="{FF2B5EF4-FFF2-40B4-BE49-F238E27FC236}">
                <a16:creationId xmlns:a16="http://schemas.microsoft.com/office/drawing/2014/main" id="{EBA807BA-B8F0-254E-A501-74653C83783E}"/>
              </a:ext>
            </a:extLst>
          </p:cNvPr>
          <p:cNvPicPr>
            <a:picLocks noChangeAspect="1"/>
          </p:cNvPicPr>
          <p:nvPr/>
        </p:nvPicPr>
        <p:blipFill rotWithShape="1">
          <a:blip r:embed="rId3"/>
          <a:srcRect r="3" b="39368"/>
          <a:stretch/>
        </p:blipFill>
        <p:spPr>
          <a:xfrm>
            <a:off x="20" y="2342320"/>
            <a:ext cx="4187091" cy="2164321"/>
          </a:xfrm>
          <a:prstGeom prst="rect">
            <a:avLst/>
          </a:prstGeom>
        </p:spPr>
      </p:pic>
      <p:pic>
        <p:nvPicPr>
          <p:cNvPr id="9" name="Picture 8" descr="A picture containing sky, person, posing, people&#10;&#10;Description automatically generated">
            <a:extLst>
              <a:ext uri="{FF2B5EF4-FFF2-40B4-BE49-F238E27FC236}">
                <a16:creationId xmlns:a16="http://schemas.microsoft.com/office/drawing/2014/main" id="{CFB10384-FBA6-4242-84D5-17C043FAB120}"/>
              </a:ext>
            </a:extLst>
          </p:cNvPr>
          <p:cNvPicPr>
            <a:picLocks noChangeAspect="1"/>
          </p:cNvPicPr>
          <p:nvPr/>
        </p:nvPicPr>
        <p:blipFill rotWithShape="1">
          <a:blip r:embed="rId4"/>
          <a:srcRect r="3" b="22563"/>
          <a:stretch/>
        </p:blipFill>
        <p:spPr>
          <a:xfrm>
            <a:off x="20" y="4506642"/>
            <a:ext cx="4187091" cy="2351360"/>
          </a:xfrm>
          <a:prstGeom prst="rect">
            <a:avLst/>
          </a:prstGeom>
        </p:spPr>
      </p:pic>
      <p:sp>
        <p:nvSpPr>
          <p:cNvPr id="3" name="Content Placeholder 2">
            <a:extLst>
              <a:ext uri="{FF2B5EF4-FFF2-40B4-BE49-F238E27FC236}">
                <a16:creationId xmlns:a16="http://schemas.microsoft.com/office/drawing/2014/main" id="{54E9CAEF-CDC1-6442-A8BB-C98116CD5F3D}"/>
              </a:ext>
            </a:extLst>
          </p:cNvPr>
          <p:cNvSpPr>
            <a:spLocks noGrp="1"/>
          </p:cNvSpPr>
          <p:nvPr>
            <p:ph idx="1"/>
          </p:nvPr>
        </p:nvSpPr>
        <p:spPr>
          <a:xfrm>
            <a:off x="4833366" y="1556226"/>
            <a:ext cx="6870954" cy="4876472"/>
          </a:xfrm>
        </p:spPr>
        <p:txBody>
          <a:bodyPr>
            <a:normAutofit/>
          </a:bodyPr>
          <a:lstStyle/>
          <a:p>
            <a:r>
              <a:rPr lang="en-NG" sz="3200" dirty="0">
                <a:latin typeface="Garamond" panose="02020404030301010803" pitchFamily="18" charset="0"/>
              </a:rPr>
              <a:t>Mastery in clinical skills</a:t>
            </a:r>
          </a:p>
          <a:p>
            <a:r>
              <a:rPr lang="en-NG" sz="3200" dirty="0">
                <a:latin typeface="Garamond" panose="02020404030301010803" pitchFamily="18" charset="0"/>
              </a:rPr>
              <a:t>Communication</a:t>
            </a:r>
          </a:p>
          <a:p>
            <a:r>
              <a:rPr lang="en-NG" sz="3200" dirty="0">
                <a:latin typeface="Garamond" panose="02020404030301010803" pitchFamily="18" charset="0"/>
              </a:rPr>
              <a:t>Empathy</a:t>
            </a:r>
          </a:p>
          <a:p>
            <a:r>
              <a:rPr lang="en-NG" sz="3200" dirty="0">
                <a:latin typeface="Garamond" panose="02020404030301010803" pitchFamily="18" charset="0"/>
              </a:rPr>
              <a:t>Attention to Detail</a:t>
            </a:r>
          </a:p>
          <a:p>
            <a:r>
              <a:rPr lang="en-NG" sz="3200" dirty="0">
                <a:latin typeface="Garamond" panose="02020404030301010803" pitchFamily="18" charset="0"/>
              </a:rPr>
              <a:t>Respect</a:t>
            </a:r>
          </a:p>
          <a:p>
            <a:r>
              <a:rPr lang="en-NG" sz="3200" dirty="0">
                <a:latin typeface="Garamond" panose="02020404030301010803" pitchFamily="18" charset="0"/>
              </a:rPr>
              <a:t>Self-aware</a:t>
            </a:r>
          </a:p>
          <a:p>
            <a:r>
              <a:rPr lang="en-NG" sz="3200" dirty="0">
                <a:latin typeface="Garamond" panose="02020404030301010803" pitchFamily="18" charset="0"/>
              </a:rPr>
              <a:t>Continous Learning</a:t>
            </a:r>
          </a:p>
          <a:p>
            <a:r>
              <a:rPr lang="en-NG" sz="3200" dirty="0">
                <a:latin typeface="Garamond" panose="02020404030301010803" pitchFamily="18" charset="0"/>
              </a:rPr>
              <a:t>Professionalism</a:t>
            </a:r>
          </a:p>
        </p:txBody>
      </p:sp>
    </p:spTree>
    <p:extLst>
      <p:ext uri="{BB962C8B-B14F-4D97-AF65-F5344CB8AC3E}">
        <p14:creationId xmlns:p14="http://schemas.microsoft.com/office/powerpoint/2010/main" val="495357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7">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54717-0256-1C43-B528-F6F12B337481}"/>
              </a:ext>
            </a:extLst>
          </p:cNvPr>
          <p:cNvSpPr>
            <a:spLocks noGrp="1"/>
          </p:cNvSpPr>
          <p:nvPr>
            <p:ph type="title"/>
          </p:nvPr>
        </p:nvSpPr>
        <p:spPr>
          <a:xfrm>
            <a:off x="838201" y="345810"/>
            <a:ext cx="4960945" cy="1325563"/>
          </a:xfrm>
        </p:spPr>
        <p:txBody>
          <a:bodyPr>
            <a:normAutofit/>
          </a:bodyPr>
          <a:lstStyle/>
          <a:p>
            <a:pPr algn="ctr"/>
            <a:r>
              <a:rPr lang="en-NG" sz="3700" b="1" dirty="0">
                <a:latin typeface="Garamond" panose="02020404030301010803" pitchFamily="18" charset="0"/>
              </a:rPr>
              <a:t>WEAKNESS</a:t>
            </a:r>
          </a:p>
        </p:txBody>
      </p:sp>
      <p:sp>
        <p:nvSpPr>
          <p:cNvPr id="3" name="Content Placeholder 2">
            <a:extLst>
              <a:ext uri="{FF2B5EF4-FFF2-40B4-BE49-F238E27FC236}">
                <a16:creationId xmlns:a16="http://schemas.microsoft.com/office/drawing/2014/main" id="{C9105F22-B433-884E-BE51-C9302F009244}"/>
              </a:ext>
            </a:extLst>
          </p:cNvPr>
          <p:cNvSpPr>
            <a:spLocks noGrp="1"/>
          </p:cNvSpPr>
          <p:nvPr>
            <p:ph idx="1"/>
          </p:nvPr>
        </p:nvSpPr>
        <p:spPr>
          <a:xfrm>
            <a:off x="838201" y="1825625"/>
            <a:ext cx="4933462" cy="4351338"/>
          </a:xfrm>
        </p:spPr>
        <p:txBody>
          <a:bodyPr>
            <a:normAutofit/>
          </a:bodyPr>
          <a:lstStyle/>
          <a:p>
            <a:r>
              <a:rPr lang="en-NG" sz="4000" dirty="0">
                <a:latin typeface="Garamond" panose="02020404030301010803" pitchFamily="18" charset="0"/>
              </a:rPr>
              <a:t>Conflict Resolution</a:t>
            </a:r>
          </a:p>
          <a:p>
            <a:r>
              <a:rPr lang="en-NG" sz="4000" dirty="0">
                <a:latin typeface="Garamond" panose="02020404030301010803" pitchFamily="18" charset="0"/>
              </a:rPr>
              <a:t>Critical thinking</a:t>
            </a:r>
          </a:p>
          <a:p>
            <a:r>
              <a:rPr lang="en-NG" sz="4000" dirty="0">
                <a:latin typeface="Garamond" panose="02020404030301010803" pitchFamily="18" charset="0"/>
              </a:rPr>
              <a:t>Problem solving</a:t>
            </a:r>
          </a:p>
          <a:p>
            <a:r>
              <a:rPr lang="en-NG" sz="4000" dirty="0">
                <a:latin typeface="Garamond" panose="02020404030301010803" pitchFamily="18" charset="0"/>
              </a:rPr>
              <a:t>Self care</a:t>
            </a:r>
          </a:p>
          <a:p>
            <a:r>
              <a:rPr lang="en-NG" sz="4000" dirty="0">
                <a:latin typeface="Garamond" panose="02020404030301010803" pitchFamily="18" charset="0"/>
              </a:rPr>
              <a:t>Ability to delegate</a:t>
            </a:r>
          </a:p>
          <a:p>
            <a:r>
              <a:rPr lang="en-NG" sz="4000" dirty="0">
                <a:latin typeface="Garamond" panose="02020404030301010803" pitchFamily="18" charset="0"/>
              </a:rPr>
              <a:t>Versatility</a:t>
            </a:r>
          </a:p>
        </p:txBody>
      </p:sp>
      <p:pic>
        <p:nvPicPr>
          <p:cNvPr id="5" name="Picture 4" descr="A picture containing person, person, indoor, standing&#10;&#10;Description automatically generated">
            <a:extLst>
              <a:ext uri="{FF2B5EF4-FFF2-40B4-BE49-F238E27FC236}">
                <a16:creationId xmlns:a16="http://schemas.microsoft.com/office/drawing/2014/main" id="{F7088555-3847-EB4B-8841-B998D89A019C}"/>
              </a:ext>
            </a:extLst>
          </p:cNvPr>
          <p:cNvPicPr>
            <a:picLocks noChangeAspect="1"/>
          </p:cNvPicPr>
          <p:nvPr/>
        </p:nvPicPr>
        <p:blipFill rotWithShape="1">
          <a:blip r:embed="rId2"/>
          <a:srcRect r="-2" b="38748"/>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29" name="Arc 1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C41E3312-40DF-1C49-91D3-D5BC584D668E}"/>
              </a:ext>
            </a:extLst>
          </p:cNvPr>
          <p:cNvPicPr>
            <a:picLocks noChangeAspect="1"/>
          </p:cNvPicPr>
          <p:nvPr/>
        </p:nvPicPr>
        <p:blipFill rotWithShape="1">
          <a:blip r:embed="rId3"/>
          <a:srcRect l="12075" r="9830" b="4"/>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11" name="Picture 10" descr="A group of people sitting at a table looking at papers&#10;&#10;Description automatically generated with medium confidence">
            <a:extLst>
              <a:ext uri="{FF2B5EF4-FFF2-40B4-BE49-F238E27FC236}">
                <a16:creationId xmlns:a16="http://schemas.microsoft.com/office/drawing/2014/main" id="{DAD9F57C-2E04-DD44-A32F-B108499E7FA1}"/>
              </a:ext>
            </a:extLst>
          </p:cNvPr>
          <p:cNvPicPr>
            <a:picLocks noChangeAspect="1"/>
          </p:cNvPicPr>
          <p:nvPr/>
        </p:nvPicPr>
        <p:blipFill rotWithShape="1">
          <a:blip r:embed="rId4"/>
          <a:srcRect l="21588" r="24089" b="2"/>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1392581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Two people sitting at a table&#10;&#10;Description automatically generated with low confidence">
            <a:extLst>
              <a:ext uri="{FF2B5EF4-FFF2-40B4-BE49-F238E27FC236}">
                <a16:creationId xmlns:a16="http://schemas.microsoft.com/office/drawing/2014/main" id="{F3586BCF-8476-FB44-80DD-37480424B432}"/>
              </a:ext>
            </a:extLst>
          </p:cNvPr>
          <p:cNvPicPr>
            <a:picLocks noChangeAspect="1"/>
          </p:cNvPicPr>
          <p:nvPr/>
        </p:nvPicPr>
        <p:blipFill rotWithShape="1">
          <a:blip r:embed="rId3"/>
          <a:srcRect l="15565" r="10510" b="-2"/>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7" name="Picture 6">
            <a:extLst>
              <a:ext uri="{FF2B5EF4-FFF2-40B4-BE49-F238E27FC236}">
                <a16:creationId xmlns:a16="http://schemas.microsoft.com/office/drawing/2014/main" id="{247177FE-9261-9E4D-9BC2-264C7A24A5CC}"/>
              </a:ext>
            </a:extLst>
          </p:cNvPr>
          <p:cNvPicPr>
            <a:picLocks noChangeAspect="1"/>
          </p:cNvPicPr>
          <p:nvPr/>
        </p:nvPicPr>
        <p:blipFill rotWithShape="1">
          <a:blip r:embed="rId4"/>
          <a:srcRect r="5606"/>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11" name="Picture 10" descr="A picture containing person, indoor&#10;&#10;Description automatically generated">
            <a:extLst>
              <a:ext uri="{FF2B5EF4-FFF2-40B4-BE49-F238E27FC236}">
                <a16:creationId xmlns:a16="http://schemas.microsoft.com/office/drawing/2014/main" id="{2C50BC5C-C76A-5742-A46D-5B8837BA43C9}"/>
              </a:ext>
            </a:extLst>
          </p:cNvPr>
          <p:cNvPicPr>
            <a:picLocks noChangeAspect="1"/>
          </p:cNvPicPr>
          <p:nvPr/>
        </p:nvPicPr>
        <p:blipFill rotWithShape="1">
          <a:blip r:embed="rId5"/>
          <a:srcRect r="3399" b="2"/>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2" name="Freeform: Shape 21">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8C6BCE-7F4E-D542-B98B-540DC6D49C20}"/>
              </a:ext>
            </a:extLst>
          </p:cNvPr>
          <p:cNvSpPr>
            <a:spLocks noGrp="1"/>
          </p:cNvSpPr>
          <p:nvPr>
            <p:ph type="title"/>
          </p:nvPr>
        </p:nvSpPr>
        <p:spPr>
          <a:xfrm>
            <a:off x="448056" y="685800"/>
            <a:ext cx="2807208" cy="1325563"/>
          </a:xfrm>
        </p:spPr>
        <p:txBody>
          <a:bodyPr>
            <a:normAutofit/>
          </a:bodyPr>
          <a:lstStyle/>
          <a:p>
            <a:r>
              <a:rPr lang="en-NG" sz="2400" b="1">
                <a:latin typeface="Garamond" panose="02020404030301010803" pitchFamily="18" charset="0"/>
              </a:rPr>
              <a:t>OPPORTUNITIES</a:t>
            </a:r>
          </a:p>
        </p:txBody>
      </p:sp>
      <p:sp>
        <p:nvSpPr>
          <p:cNvPr id="26" name="Rectangle 25">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A5F9B7-B773-8244-8F3E-1BA41850DA98}"/>
              </a:ext>
            </a:extLst>
          </p:cNvPr>
          <p:cNvSpPr>
            <a:spLocks noGrp="1"/>
          </p:cNvSpPr>
          <p:nvPr>
            <p:ph idx="1"/>
          </p:nvPr>
        </p:nvSpPr>
        <p:spPr>
          <a:xfrm>
            <a:off x="448056" y="2258568"/>
            <a:ext cx="2807208" cy="3922776"/>
          </a:xfrm>
        </p:spPr>
        <p:txBody>
          <a:bodyPr>
            <a:normAutofit/>
          </a:bodyPr>
          <a:lstStyle/>
          <a:p>
            <a:r>
              <a:rPr lang="en-NG" sz="1600">
                <a:latin typeface="Garamond" panose="02020404030301010803" pitchFamily="18" charset="0"/>
              </a:rPr>
              <a:t>Registered Nurse</a:t>
            </a:r>
          </a:p>
          <a:p>
            <a:r>
              <a:rPr lang="en-NG" sz="1600">
                <a:latin typeface="Garamond" panose="02020404030301010803" pitchFamily="18" charset="0"/>
              </a:rPr>
              <a:t>Travel Nurse</a:t>
            </a:r>
          </a:p>
          <a:p>
            <a:r>
              <a:rPr lang="en-NG" sz="1600">
                <a:latin typeface="Garamond" panose="02020404030301010803" pitchFamily="18" charset="0"/>
              </a:rPr>
              <a:t>Pediatric Nurse</a:t>
            </a:r>
          </a:p>
          <a:p>
            <a:r>
              <a:rPr lang="en-NG" sz="1600">
                <a:latin typeface="Garamond" panose="02020404030301010803" pitchFamily="18" charset="0"/>
              </a:rPr>
              <a:t>Public Health Nurse</a:t>
            </a:r>
          </a:p>
          <a:p>
            <a:r>
              <a:rPr lang="en-NG" sz="1600">
                <a:latin typeface="Garamond" panose="02020404030301010803" pitchFamily="18" charset="0"/>
              </a:rPr>
              <a:t>Oncology Nurse</a:t>
            </a:r>
          </a:p>
          <a:p>
            <a:r>
              <a:rPr lang="en-NG" sz="1600">
                <a:latin typeface="Garamond" panose="02020404030301010803" pitchFamily="18" charset="0"/>
              </a:rPr>
              <a:t>Orthopedic Nurse</a:t>
            </a:r>
          </a:p>
          <a:p>
            <a:r>
              <a:rPr lang="en-NG" sz="1600">
                <a:latin typeface="Garamond" panose="02020404030301010803" pitchFamily="18" charset="0"/>
              </a:rPr>
              <a:t>Cardiac Nurse</a:t>
            </a:r>
          </a:p>
          <a:p>
            <a:r>
              <a:rPr lang="en-NG" sz="1600">
                <a:latin typeface="Garamond" panose="02020404030301010803" pitchFamily="18" charset="0"/>
              </a:rPr>
              <a:t>Emergency Room (ER) Nurse</a:t>
            </a:r>
          </a:p>
          <a:p>
            <a:r>
              <a:rPr lang="en-NG" sz="1600">
                <a:latin typeface="Garamond" panose="02020404030301010803" pitchFamily="18" charset="0"/>
              </a:rPr>
              <a:t>Mental Health Nurse</a:t>
            </a:r>
          </a:p>
          <a:p>
            <a:r>
              <a:rPr lang="en-NG" sz="1600">
                <a:latin typeface="Garamond" panose="02020404030301010803" pitchFamily="18" charset="0"/>
              </a:rPr>
              <a:t>Nurse Midwife</a:t>
            </a:r>
          </a:p>
          <a:p>
            <a:r>
              <a:rPr lang="en-NG" sz="1600">
                <a:latin typeface="Garamond" panose="02020404030301010803" pitchFamily="18" charset="0"/>
              </a:rPr>
              <a:t>Surgical Nurse</a:t>
            </a:r>
          </a:p>
        </p:txBody>
      </p:sp>
      <p:pic>
        <p:nvPicPr>
          <p:cNvPr id="15" name="Picture 14" descr="A doctor showing a patient something on the tablet&#10;&#10;Description automatically generated with medium confidence">
            <a:extLst>
              <a:ext uri="{FF2B5EF4-FFF2-40B4-BE49-F238E27FC236}">
                <a16:creationId xmlns:a16="http://schemas.microsoft.com/office/drawing/2014/main" id="{DBBAA012-0EDE-7C46-9A3E-75485ABE776B}"/>
              </a:ext>
            </a:extLst>
          </p:cNvPr>
          <p:cNvPicPr>
            <a:picLocks noChangeAspect="1"/>
          </p:cNvPicPr>
          <p:nvPr/>
        </p:nvPicPr>
        <p:blipFill rotWithShape="1">
          <a:blip r:embed="rId6"/>
          <a:srcRect t="2873" r="-1" b="2710"/>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1038163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 doctor showing a patient something on the phone&#10;&#10;Description automatically generated with low confidence">
            <a:extLst>
              <a:ext uri="{FF2B5EF4-FFF2-40B4-BE49-F238E27FC236}">
                <a16:creationId xmlns:a16="http://schemas.microsoft.com/office/drawing/2014/main" id="{EDF9F894-AE99-5E40-B96A-3F2759E2B82D}"/>
              </a:ext>
            </a:extLst>
          </p:cNvPr>
          <p:cNvPicPr>
            <a:picLocks noChangeAspect="1"/>
          </p:cNvPicPr>
          <p:nvPr/>
        </p:nvPicPr>
        <p:blipFill rotWithShape="1">
          <a:blip r:embed="rId2"/>
          <a:srcRect r="2290" b="1"/>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21" name="Picture 20" descr="A picture containing floor, indoor, person, standing&#10;&#10;Description automatically generated">
            <a:extLst>
              <a:ext uri="{FF2B5EF4-FFF2-40B4-BE49-F238E27FC236}">
                <a16:creationId xmlns:a16="http://schemas.microsoft.com/office/drawing/2014/main" id="{53DADCE1-F1A8-9340-B0F1-CC80B4F3B211}"/>
              </a:ext>
            </a:extLst>
          </p:cNvPr>
          <p:cNvPicPr>
            <a:picLocks noChangeAspect="1"/>
          </p:cNvPicPr>
          <p:nvPr/>
        </p:nvPicPr>
        <p:blipFill rotWithShape="1">
          <a:blip r:embed="rId3"/>
          <a:srcRect l="5606"/>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19" name="Picture 18">
            <a:extLst>
              <a:ext uri="{FF2B5EF4-FFF2-40B4-BE49-F238E27FC236}">
                <a16:creationId xmlns:a16="http://schemas.microsoft.com/office/drawing/2014/main" id="{367EC78A-5ACC-6545-8C34-F57EB0742D8A}"/>
              </a:ext>
            </a:extLst>
          </p:cNvPr>
          <p:cNvPicPr>
            <a:picLocks noChangeAspect="1"/>
          </p:cNvPicPr>
          <p:nvPr/>
        </p:nvPicPr>
        <p:blipFill rotWithShape="1">
          <a:blip r:embed="rId4"/>
          <a:srcRect l="7062" r="11487" b="-1"/>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32" name="Freeform: Shape 31">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D4ECD2-B068-2448-B2B2-9F021FA6E771}"/>
              </a:ext>
            </a:extLst>
          </p:cNvPr>
          <p:cNvSpPr>
            <a:spLocks noGrp="1"/>
          </p:cNvSpPr>
          <p:nvPr>
            <p:ph type="title"/>
          </p:nvPr>
        </p:nvSpPr>
        <p:spPr>
          <a:xfrm>
            <a:off x="448056" y="685800"/>
            <a:ext cx="2807208" cy="1325563"/>
          </a:xfrm>
        </p:spPr>
        <p:txBody>
          <a:bodyPr>
            <a:normAutofit/>
          </a:bodyPr>
          <a:lstStyle/>
          <a:p>
            <a:r>
              <a:rPr lang="en-NG" sz="2800" b="1">
                <a:latin typeface="Garamond" panose="02020404030301010803" pitchFamily="18" charset="0"/>
              </a:rPr>
              <a:t>THREATS</a:t>
            </a:r>
          </a:p>
        </p:txBody>
      </p:sp>
      <p:sp>
        <p:nvSpPr>
          <p:cNvPr id="36" name="Rectangle 35">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3D7389E-0858-F34C-8000-1E792CFEA78C}"/>
              </a:ext>
            </a:extLst>
          </p:cNvPr>
          <p:cNvSpPr>
            <a:spLocks noGrp="1"/>
          </p:cNvSpPr>
          <p:nvPr>
            <p:ph idx="1"/>
          </p:nvPr>
        </p:nvSpPr>
        <p:spPr>
          <a:xfrm>
            <a:off x="448056" y="2258568"/>
            <a:ext cx="2807208" cy="3922776"/>
          </a:xfrm>
        </p:spPr>
        <p:txBody>
          <a:bodyPr>
            <a:normAutofit/>
          </a:bodyPr>
          <a:lstStyle/>
          <a:p>
            <a:r>
              <a:rPr lang="en-NG" sz="1700">
                <a:latin typeface="Garamond" panose="02020404030301010803" pitchFamily="18" charset="0"/>
              </a:rPr>
              <a:t>Long hours</a:t>
            </a:r>
          </a:p>
          <a:p>
            <a:r>
              <a:rPr lang="en-NG" sz="1700">
                <a:latin typeface="Garamond" panose="02020404030301010803" pitchFamily="18" charset="0"/>
              </a:rPr>
              <a:t>Physicality</a:t>
            </a:r>
          </a:p>
          <a:p>
            <a:r>
              <a:rPr lang="en-NG" sz="1700">
                <a:latin typeface="Garamond" panose="02020404030301010803" pitchFamily="18" charset="0"/>
              </a:rPr>
              <a:t>Workplace Hazards</a:t>
            </a:r>
          </a:p>
          <a:p>
            <a:r>
              <a:rPr lang="en-NG" sz="1700">
                <a:latin typeface="Garamond" panose="02020404030301010803" pitchFamily="18" charset="0"/>
              </a:rPr>
              <a:t>Bullying and Harassment</a:t>
            </a:r>
          </a:p>
          <a:p>
            <a:r>
              <a:rPr lang="en-NG" sz="1700">
                <a:latin typeface="Garamond" panose="02020404030301010803" pitchFamily="18" charset="0"/>
              </a:rPr>
              <a:t>Technology</a:t>
            </a:r>
          </a:p>
          <a:p>
            <a:r>
              <a:rPr lang="en-NG" sz="1700">
                <a:latin typeface="Garamond" panose="02020404030301010803" pitchFamily="18" charset="0"/>
              </a:rPr>
              <a:t>Shortage of Nurses</a:t>
            </a:r>
          </a:p>
          <a:p>
            <a:r>
              <a:rPr lang="en-NG" sz="1700">
                <a:latin typeface="Garamond" panose="02020404030301010803" pitchFamily="18" charset="0"/>
              </a:rPr>
              <a:t>Virus Exposure</a:t>
            </a:r>
          </a:p>
          <a:p>
            <a:r>
              <a:rPr lang="en-NG" sz="1700">
                <a:latin typeface="Garamond" panose="02020404030301010803" pitchFamily="18" charset="0"/>
              </a:rPr>
              <a:t>Emotional Burnout</a:t>
            </a:r>
          </a:p>
        </p:txBody>
      </p:sp>
      <p:pic>
        <p:nvPicPr>
          <p:cNvPr id="25" name="Picture 24" descr="A picture containing person, indoor&#10;&#10;Description automatically generated">
            <a:extLst>
              <a:ext uri="{FF2B5EF4-FFF2-40B4-BE49-F238E27FC236}">
                <a16:creationId xmlns:a16="http://schemas.microsoft.com/office/drawing/2014/main" id="{A22BBAD0-76D3-B94D-9301-EB1EC24C5FDE}"/>
              </a:ext>
            </a:extLst>
          </p:cNvPr>
          <p:cNvPicPr>
            <a:picLocks noChangeAspect="1"/>
          </p:cNvPicPr>
          <p:nvPr/>
        </p:nvPicPr>
        <p:blipFill rotWithShape="1">
          <a:blip r:embed="rId5"/>
          <a:srcRect l="6051" r="1" b="1"/>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596230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B5DFCDA-694D-4637-8E9B-038575194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9952075" cy="6858000"/>
          </a:xfrm>
          <a:custGeom>
            <a:avLst/>
            <a:gdLst>
              <a:gd name="connsiteX0" fmla="*/ 9952075 w 9952075"/>
              <a:gd name="connsiteY0" fmla="*/ 6858000 h 6858000"/>
              <a:gd name="connsiteX1" fmla="*/ 108694 w 9952075"/>
              <a:gd name="connsiteY1" fmla="*/ 6858000 h 6858000"/>
              <a:gd name="connsiteX2" fmla="*/ 79127 w 9952075"/>
              <a:gd name="connsiteY2" fmla="*/ 6681235 h 6858000"/>
              <a:gd name="connsiteX3" fmla="*/ 0 w 9952075"/>
              <a:gd name="connsiteY3" fmla="*/ 5565888 h 6858000"/>
              <a:gd name="connsiteX4" fmla="*/ 2190696 w 9952075"/>
              <a:gd name="connsiteY4" fmla="*/ 145339 h 6858000"/>
              <a:gd name="connsiteX5" fmla="*/ 2339431 w 9952075"/>
              <a:gd name="connsiteY5" fmla="*/ 0 h 6858000"/>
              <a:gd name="connsiteX6" fmla="*/ 9952075 w 9952075"/>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52075" h="6858000">
                <a:moveTo>
                  <a:pt x="9952075"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9952075"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E4DB276E-BFF1-43F5-AB90-7ABA4B9A9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9652017" cy="6858000"/>
          </a:xfrm>
          <a:custGeom>
            <a:avLst/>
            <a:gdLst>
              <a:gd name="connsiteX0" fmla="*/ 9652017 w 9652017"/>
              <a:gd name="connsiteY0" fmla="*/ 6858000 h 6858000"/>
              <a:gd name="connsiteX1" fmla="*/ 112827 w 9652017"/>
              <a:gd name="connsiteY1" fmla="*/ 6858000 h 6858000"/>
              <a:gd name="connsiteX2" fmla="*/ 76084 w 9652017"/>
              <a:gd name="connsiteY2" fmla="*/ 6638337 h 6858000"/>
              <a:gd name="connsiteX3" fmla="*/ 0 w 9652017"/>
              <a:gd name="connsiteY3" fmla="*/ 5565888 h 6858000"/>
              <a:gd name="connsiteX4" fmla="*/ 2157501 w 9652017"/>
              <a:gd name="connsiteY4" fmla="*/ 301488 h 6858000"/>
              <a:gd name="connsiteX5" fmla="*/ 2472310 w 9652017"/>
              <a:gd name="connsiteY5" fmla="*/ 0 h 6858000"/>
              <a:gd name="connsiteX6" fmla="*/ 9652017 w 9652017"/>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52017" h="6858000">
                <a:moveTo>
                  <a:pt x="9652017" y="6858000"/>
                </a:moveTo>
                <a:lnTo>
                  <a:pt x="112827" y="6858000"/>
                </a:lnTo>
                <a:lnTo>
                  <a:pt x="76084" y="6638337"/>
                </a:lnTo>
                <a:cubicBezTo>
                  <a:pt x="25944" y="6288079"/>
                  <a:pt x="0" y="5930014"/>
                  <a:pt x="0" y="5565888"/>
                </a:cubicBezTo>
                <a:cubicBezTo>
                  <a:pt x="0" y="3514654"/>
                  <a:pt x="823309" y="1655711"/>
                  <a:pt x="2157501" y="301488"/>
                </a:cubicBezTo>
                <a:lnTo>
                  <a:pt x="2472310" y="0"/>
                </a:lnTo>
                <a:lnTo>
                  <a:pt x="9652017" y="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9BBD76-5421-5E45-8651-320A7E32B7EB}"/>
              </a:ext>
            </a:extLst>
          </p:cNvPr>
          <p:cNvSpPr>
            <a:spLocks noGrp="1"/>
          </p:cNvSpPr>
          <p:nvPr>
            <p:ph type="title"/>
          </p:nvPr>
        </p:nvSpPr>
        <p:spPr>
          <a:xfrm>
            <a:off x="838200" y="365126"/>
            <a:ext cx="7757694" cy="1288238"/>
          </a:xfrm>
        </p:spPr>
        <p:txBody>
          <a:bodyPr anchor="b">
            <a:normAutofit/>
          </a:bodyPr>
          <a:lstStyle/>
          <a:p>
            <a:pPr algn="ctr"/>
            <a:r>
              <a:rPr lang="en-NG" b="1" dirty="0">
                <a:latin typeface="Garamond" panose="02020404030301010803" pitchFamily="18" charset="0"/>
              </a:rPr>
              <a:t>REFERENCE</a:t>
            </a:r>
          </a:p>
        </p:txBody>
      </p:sp>
      <p:sp>
        <p:nvSpPr>
          <p:cNvPr id="3" name="Content Placeholder 2">
            <a:extLst>
              <a:ext uri="{FF2B5EF4-FFF2-40B4-BE49-F238E27FC236}">
                <a16:creationId xmlns:a16="http://schemas.microsoft.com/office/drawing/2014/main" id="{35AFFF3C-D5C1-174F-997D-3A9CA9F9AF7E}"/>
              </a:ext>
            </a:extLst>
          </p:cNvPr>
          <p:cNvSpPr>
            <a:spLocks noGrp="1"/>
          </p:cNvSpPr>
          <p:nvPr>
            <p:ph idx="1"/>
          </p:nvPr>
        </p:nvSpPr>
        <p:spPr>
          <a:xfrm>
            <a:off x="838198" y="1956390"/>
            <a:ext cx="7322290" cy="3907465"/>
          </a:xfrm>
        </p:spPr>
        <p:txBody>
          <a:bodyPr anchor="t">
            <a:normAutofit/>
          </a:bodyPr>
          <a:lstStyle/>
          <a:p>
            <a:pPr marL="514350" indent="-514350" algn="just">
              <a:buFont typeface="+mj-lt"/>
              <a:buAutoNum type="arabicPeriod"/>
            </a:pPr>
            <a:r>
              <a:rPr lang="en-NG" sz="2400" dirty="0">
                <a:latin typeface="Garamond" panose="02020404030301010803" pitchFamily="18" charset="0"/>
              </a:rPr>
              <a:t>Booth, R.Z. (2002) ‘The Nursing Shortage: A Worldwide Problem’, </a:t>
            </a:r>
            <a:r>
              <a:rPr lang="en-GB" sz="2400" i="1" dirty="0" err="1">
                <a:latin typeface="Garamond" panose="02020404030301010803" pitchFamily="18" charset="0"/>
              </a:rPr>
              <a:t>Revisto</a:t>
            </a:r>
            <a:r>
              <a:rPr lang="en-GB" sz="2400" i="1" dirty="0">
                <a:latin typeface="Garamond" panose="02020404030301010803" pitchFamily="18" charset="0"/>
              </a:rPr>
              <a:t> Latino- Americano </a:t>
            </a:r>
            <a:r>
              <a:rPr lang="en-GB" sz="2400" i="1" dirty="0" err="1">
                <a:latin typeface="Garamond" panose="02020404030301010803" pitchFamily="18" charset="0"/>
              </a:rPr>
              <a:t>Enfermagem</a:t>
            </a:r>
            <a:r>
              <a:rPr lang="en-GB" sz="2400" i="1" dirty="0">
                <a:latin typeface="Garamond" panose="02020404030301010803" pitchFamily="18" charset="0"/>
              </a:rPr>
              <a:t> </a:t>
            </a:r>
            <a:r>
              <a:rPr lang="en-GB" sz="2400" dirty="0">
                <a:latin typeface="Garamond" panose="02020404030301010803" pitchFamily="18" charset="0"/>
              </a:rPr>
              <a:t>10(3), pp. 392-400. </a:t>
            </a:r>
            <a:r>
              <a:rPr lang="en-GB" sz="2400" dirty="0" err="1">
                <a:latin typeface="Garamond" panose="02020404030301010803" pitchFamily="18" charset="0"/>
              </a:rPr>
              <a:t>doi</a:t>
            </a:r>
            <a:r>
              <a:rPr lang="en-GB" sz="2400" dirty="0">
                <a:latin typeface="Garamond" panose="02020404030301010803" pitchFamily="18" charset="0"/>
              </a:rPr>
              <a:t>: 10.1590/s0104-11692002000300013</a:t>
            </a:r>
          </a:p>
          <a:p>
            <a:pPr marL="514350" indent="-514350" algn="just">
              <a:buFont typeface="+mj-lt"/>
              <a:buAutoNum type="arabicPeriod"/>
            </a:pPr>
            <a:r>
              <a:rPr lang="en-GB" sz="2400" dirty="0">
                <a:latin typeface="Garamond" panose="02020404030301010803" pitchFamily="18" charset="0"/>
              </a:rPr>
              <a:t>Van der </a:t>
            </a:r>
            <a:r>
              <a:rPr lang="en-GB" sz="2400" dirty="0" err="1">
                <a:latin typeface="Garamond" panose="02020404030301010803" pitchFamily="18" charset="0"/>
              </a:rPr>
              <a:t>Elst</a:t>
            </a:r>
            <a:r>
              <a:rPr lang="en-GB" sz="2400" dirty="0">
                <a:latin typeface="Garamond" panose="02020404030301010803" pitchFamily="18" charset="0"/>
              </a:rPr>
              <a:t> E, </a:t>
            </a:r>
            <a:r>
              <a:rPr lang="en-GB" sz="2400" dirty="0" err="1">
                <a:latin typeface="Garamond" panose="02020404030301010803" pitchFamily="18" charset="0"/>
              </a:rPr>
              <a:t>Dierckx</a:t>
            </a:r>
            <a:r>
              <a:rPr lang="en-GB" sz="2400" dirty="0">
                <a:latin typeface="Garamond" panose="02020404030301010803" pitchFamily="18" charset="0"/>
              </a:rPr>
              <a:t> de </a:t>
            </a:r>
            <a:r>
              <a:rPr lang="en-GB" sz="2400" dirty="0" err="1">
                <a:latin typeface="Garamond" panose="02020404030301010803" pitchFamily="18" charset="0"/>
              </a:rPr>
              <a:t>Casterlé</a:t>
            </a:r>
            <a:r>
              <a:rPr lang="en-GB" sz="2400" dirty="0">
                <a:latin typeface="Garamond" panose="02020404030301010803" pitchFamily="18" charset="0"/>
              </a:rPr>
              <a:t> B, </a:t>
            </a:r>
            <a:r>
              <a:rPr lang="en-GB" sz="2400" dirty="0" err="1">
                <a:latin typeface="Garamond" panose="02020404030301010803" pitchFamily="18" charset="0"/>
              </a:rPr>
              <a:t>Gastmans</a:t>
            </a:r>
            <a:r>
              <a:rPr lang="en-GB" sz="2400" dirty="0">
                <a:latin typeface="Garamond" panose="02020404030301010803" pitchFamily="18" charset="0"/>
              </a:rPr>
              <a:t> C. (2012) ‘Elderly Patients’ and Residents’ Perceptions of ‘The Good Nurse’: A Literature Review’, </a:t>
            </a:r>
            <a:r>
              <a:rPr lang="en-GB" sz="2400" i="1" dirty="0">
                <a:latin typeface="Garamond" panose="02020404030301010803" pitchFamily="18" charset="0"/>
              </a:rPr>
              <a:t>Journal of Medical Ethics,</a:t>
            </a:r>
            <a:r>
              <a:rPr lang="en-GB" sz="2400" dirty="0">
                <a:latin typeface="Garamond" panose="02020404030301010803" pitchFamily="18" charset="0"/>
              </a:rPr>
              <a:t> 38(2), pp. 93-97. </a:t>
            </a:r>
            <a:r>
              <a:rPr lang="en-GB" sz="2400" dirty="0" err="1">
                <a:latin typeface="Garamond" panose="02020404030301010803" pitchFamily="18" charset="0"/>
              </a:rPr>
              <a:t>doi</a:t>
            </a:r>
            <a:r>
              <a:rPr lang="en-GB" sz="2400" dirty="0">
                <a:latin typeface="Garamond" panose="02020404030301010803" pitchFamily="18" charset="0"/>
              </a:rPr>
              <a:t>: 10.1136/medethics-2011-100046</a:t>
            </a:r>
          </a:p>
        </p:txBody>
      </p:sp>
    </p:spTree>
    <p:extLst>
      <p:ext uri="{BB962C8B-B14F-4D97-AF65-F5344CB8AC3E}">
        <p14:creationId xmlns:p14="http://schemas.microsoft.com/office/powerpoint/2010/main" val="90141062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379</TotalTime>
  <Words>453</Words>
  <Application>Microsoft Macintosh PowerPoint</Application>
  <PresentationFormat>Widescreen</PresentationFormat>
  <Paragraphs>60</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Garamond</vt:lpstr>
      <vt:lpstr>Office Theme</vt:lpstr>
      <vt:lpstr>BMSW4001 ACADEMIC AND EMPLOYABILITY SKILLS (ACE)</vt:lpstr>
      <vt:lpstr>OUTLINE</vt:lpstr>
      <vt:lpstr>DEFINITION OF A NURSE</vt:lpstr>
      <vt:lpstr>RESPONSIBILITIES OF A NURSE</vt:lpstr>
      <vt:lpstr>STRENGTHS</vt:lpstr>
      <vt:lpstr>WEAKNESS</vt:lpstr>
      <vt:lpstr>OPPORTUNITIES</vt:lpstr>
      <vt:lpstr>THREATS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BMSW4001 ACADEMIC AND EMPLOYABILITY SKILLS (ACE)</dc:title>
  <dc:creator>Udomo Ali</dc:creator>
  <cp:lastModifiedBy>Udomo Ali</cp:lastModifiedBy>
  <cp:revision>3</cp:revision>
  <dcterms:created xsi:type="dcterms:W3CDTF">2022-04-09T18:01:43Z</dcterms:created>
  <dcterms:modified xsi:type="dcterms:W3CDTF">2022-04-11T09:05:43Z</dcterms:modified>
</cp:coreProperties>
</file>