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53"/>
  </p:notesMasterIdLst>
  <p:handoutMasterIdLst>
    <p:handoutMasterId r:id="rId54"/>
  </p:handoutMasterIdLst>
  <p:sldIdLst>
    <p:sldId id="979" r:id="rId2"/>
    <p:sldId id="1015" r:id="rId3"/>
    <p:sldId id="987" r:id="rId4"/>
    <p:sldId id="842" r:id="rId5"/>
    <p:sldId id="879" r:id="rId6"/>
    <p:sldId id="843" r:id="rId7"/>
    <p:sldId id="877" r:id="rId8"/>
    <p:sldId id="878" r:id="rId9"/>
    <p:sldId id="844" r:id="rId10"/>
    <p:sldId id="895" r:id="rId11"/>
    <p:sldId id="984" r:id="rId12"/>
    <p:sldId id="985" r:id="rId13"/>
    <p:sldId id="1014" r:id="rId14"/>
    <p:sldId id="983" r:id="rId15"/>
    <p:sldId id="1007" r:id="rId16"/>
    <p:sldId id="997" r:id="rId17"/>
    <p:sldId id="998" r:id="rId18"/>
    <p:sldId id="1000" r:id="rId19"/>
    <p:sldId id="999" r:id="rId20"/>
    <p:sldId id="1001" r:id="rId21"/>
    <p:sldId id="1002" r:id="rId22"/>
    <p:sldId id="1003" r:id="rId23"/>
    <p:sldId id="982" r:id="rId24"/>
    <p:sldId id="969" r:id="rId25"/>
    <p:sldId id="970" r:id="rId26"/>
    <p:sldId id="1004" r:id="rId27"/>
    <p:sldId id="980" r:id="rId28"/>
    <p:sldId id="986" r:id="rId29"/>
    <p:sldId id="971" r:id="rId30"/>
    <p:sldId id="989" r:id="rId31"/>
    <p:sldId id="990" r:id="rId32"/>
    <p:sldId id="973" r:id="rId33"/>
    <p:sldId id="991" r:id="rId34"/>
    <p:sldId id="988" r:id="rId35"/>
    <p:sldId id="993" r:id="rId36"/>
    <p:sldId id="1005" r:id="rId37"/>
    <p:sldId id="992" r:id="rId38"/>
    <p:sldId id="1008" r:id="rId39"/>
    <p:sldId id="1009" r:id="rId40"/>
    <p:sldId id="1010" r:id="rId41"/>
    <p:sldId id="1011" r:id="rId42"/>
    <p:sldId id="1012" r:id="rId43"/>
    <p:sldId id="1013" r:id="rId44"/>
    <p:sldId id="981" r:id="rId45"/>
    <p:sldId id="974" r:id="rId46"/>
    <p:sldId id="1016" r:id="rId47"/>
    <p:sldId id="994" r:id="rId48"/>
    <p:sldId id="995" r:id="rId49"/>
    <p:sldId id="1006" r:id="rId50"/>
    <p:sldId id="996" r:id="rId51"/>
    <p:sldId id="961" r:id="rId5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AF019-11A9-AB4D-B931-9D0EDF9D6A95}" v="1" dt="2024-04-26T06:37:17.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60832" autoAdjust="0"/>
  </p:normalViewPr>
  <p:slideViewPr>
    <p:cSldViewPr snapToObjects="1">
      <p:cViewPr varScale="1">
        <p:scale>
          <a:sx n="64" d="100"/>
          <a:sy n="64" d="100"/>
        </p:scale>
        <p:origin x="1256"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a:t>
            </a:fld>
            <a:endParaRPr lang="en-GB" altLang="en-US"/>
          </a:p>
        </p:txBody>
      </p:sp>
    </p:spTree>
    <p:extLst>
      <p:ext uri="{BB962C8B-B14F-4D97-AF65-F5344CB8AC3E}">
        <p14:creationId xmlns:p14="http://schemas.microsoft.com/office/powerpoint/2010/main" val="3141730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2C10635-6AA2-FB41-8B12-8920AA984BB9}"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9851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dirty="0"/>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10</a:t>
            </a:fld>
            <a:endParaRPr lang="en-GB" altLang="en-US">
              <a:solidFill>
                <a:schemeClr val="tx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82BC9139-B506-6156-0ED2-3005A35F4C10}"/>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FCBC2162-302B-8886-A3F8-21ED6960DD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dirty="0"/>
          </a:p>
        </p:txBody>
      </p:sp>
      <p:sp>
        <p:nvSpPr>
          <p:cNvPr id="36867" name="Slide Number Placeholder 3">
            <a:extLst>
              <a:ext uri="{FF2B5EF4-FFF2-40B4-BE49-F238E27FC236}">
                <a16:creationId xmlns:a16="http://schemas.microsoft.com/office/drawing/2014/main" id="{1E1AECB4-4750-D3AF-0B14-D57F529339F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54159F-7C2E-A741-9493-06AEBD4E211D}" type="slidenum">
              <a:rPr lang="en-GB" altLang="en-US">
                <a:solidFill>
                  <a:schemeClr val="tx1"/>
                </a:solidFill>
              </a:rPr>
              <a:pPr/>
              <a:t>14</a:t>
            </a:fld>
            <a:endParaRPr lang="en-GB" altLang="en-US">
              <a:solidFill>
                <a:schemeClr val="tx1"/>
              </a:solidFill>
            </a:endParaRPr>
          </a:p>
        </p:txBody>
      </p:sp>
    </p:spTree>
    <p:extLst>
      <p:ext uri="{BB962C8B-B14F-4D97-AF65-F5344CB8AC3E}">
        <p14:creationId xmlns:p14="http://schemas.microsoft.com/office/powerpoint/2010/main" val="363426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17</a:t>
            </a:fld>
            <a:endParaRPr lang="en-GB" altLang="en-US"/>
          </a:p>
        </p:txBody>
      </p:sp>
    </p:spTree>
    <p:extLst>
      <p:ext uri="{BB962C8B-B14F-4D97-AF65-F5344CB8AC3E}">
        <p14:creationId xmlns:p14="http://schemas.microsoft.com/office/powerpoint/2010/main" val="244863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i="1" dirty="0">
                <a:effectLst/>
                <a:latin typeface="TimesNewRomanPS"/>
              </a:rPr>
              <a:t>Equipment design </a:t>
            </a:r>
            <a:r>
              <a:rPr lang="en-GB" sz="1800" dirty="0">
                <a:effectLst/>
                <a:latin typeface="TimesNewRomanPSMT"/>
              </a:rPr>
              <a:t>changes the nature of the physical equipment with which humans must work. </a:t>
            </a:r>
            <a:endParaRPr lang="en-GB" dirty="0"/>
          </a:p>
          <a:p>
            <a:r>
              <a:rPr lang="en-GB" sz="1800" i="1" dirty="0">
                <a:effectLst/>
                <a:latin typeface="TimesNewRomanPS"/>
              </a:rPr>
              <a:t>Task design </a:t>
            </a:r>
            <a:r>
              <a:rPr lang="en-GB" sz="1800" dirty="0">
                <a:effectLst/>
                <a:latin typeface="TimesNewRomanPSMT"/>
              </a:rPr>
              <a:t>focuses more on changing what operators do, rather than the devices they use. </a:t>
            </a:r>
            <a:endParaRPr lang="en-GB" dirty="0"/>
          </a:p>
          <a:p>
            <a:r>
              <a:rPr lang="en-GB" sz="1800" i="1" dirty="0">
                <a:effectLst/>
                <a:latin typeface="TimesNewRomanPS"/>
              </a:rPr>
              <a:t>Environmental design </a:t>
            </a:r>
            <a:r>
              <a:rPr lang="en-GB" sz="1800" dirty="0">
                <a:effectLst/>
                <a:latin typeface="TimesNewRomanPSMT"/>
              </a:rPr>
              <a:t>implements changes-such as improved lighting, temperature control, and reduced noise-in the physical environment within which the task is carried out. A broader view of the environment could also include the organizational climate within which the work is carried out.</a:t>
            </a:r>
          </a:p>
          <a:p>
            <a:r>
              <a:rPr lang="en-GB" sz="1800" i="1" dirty="0">
                <a:effectLst/>
                <a:latin typeface="TimesNewRomanPS"/>
              </a:rPr>
              <a:t>Training </a:t>
            </a:r>
            <a:r>
              <a:rPr lang="en-GB" sz="1800" dirty="0">
                <a:effectLst/>
                <a:latin typeface="TimesNewRomanPSMT"/>
              </a:rPr>
              <a:t>focuses on better preparing the worker for the conditions that he or she will encounter in the job environment by teaching and practicing the necessary physical or mental skills.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i="1" dirty="0">
                <a:effectLst/>
                <a:latin typeface="TimesNewRomanPS"/>
              </a:rPr>
              <a:t>SQEP </a:t>
            </a:r>
            <a:r>
              <a:rPr lang="en-GB" sz="1800" dirty="0">
                <a:effectLst/>
                <a:latin typeface="TimesNewRomanPSMT"/>
              </a:rPr>
              <a:t>recognizes the individual differences across humans (their KSB) in almost every physical and mental dimension that is relevant for good system performance. Such performance can be optimized by selecting individuals who possess the best profile of characteristics for the job. </a:t>
            </a:r>
            <a:endParaRPr lang="en-GB" sz="4000" dirty="0"/>
          </a:p>
          <a:p>
            <a:endParaRPr lang="en-GB" sz="2800" dirty="0"/>
          </a:p>
          <a:p>
            <a:br>
              <a:rPr lang="en-GB" sz="1800" dirty="0">
                <a:effectLst/>
                <a:latin typeface="TimesNewRomanPSMT"/>
              </a:rPr>
            </a:br>
            <a:endParaRPr lang="en-GB" dirty="0"/>
          </a:p>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23</a:t>
            </a:fld>
            <a:endParaRPr lang="en-GB" altLang="en-US"/>
          </a:p>
        </p:txBody>
      </p:sp>
    </p:spTree>
    <p:extLst>
      <p:ext uri="{BB962C8B-B14F-4D97-AF65-F5344CB8AC3E}">
        <p14:creationId xmlns:p14="http://schemas.microsoft.com/office/powerpoint/2010/main" val="2368174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25</a:t>
            </a:fld>
            <a:endParaRPr lang="en-GB" altLang="en-US"/>
          </a:p>
        </p:txBody>
      </p:sp>
    </p:spTree>
    <p:extLst>
      <p:ext uri="{BB962C8B-B14F-4D97-AF65-F5344CB8AC3E}">
        <p14:creationId xmlns:p14="http://schemas.microsoft.com/office/powerpoint/2010/main" val="45825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35</a:t>
            </a:fld>
            <a:endParaRPr lang="en-GB" altLang="en-US"/>
          </a:p>
        </p:txBody>
      </p:sp>
    </p:spTree>
    <p:extLst>
      <p:ext uri="{BB962C8B-B14F-4D97-AF65-F5344CB8AC3E}">
        <p14:creationId xmlns:p14="http://schemas.microsoft.com/office/powerpoint/2010/main" val="4072507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40</a:t>
            </a:fld>
            <a:endParaRPr lang="en-GB" altLang="en-US"/>
          </a:p>
        </p:txBody>
      </p:sp>
    </p:spTree>
    <p:extLst>
      <p:ext uri="{BB962C8B-B14F-4D97-AF65-F5344CB8AC3E}">
        <p14:creationId xmlns:p14="http://schemas.microsoft.com/office/powerpoint/2010/main" val="3323891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45</a:t>
            </a:fld>
            <a:endParaRPr lang="en-GB" altLang="en-US"/>
          </a:p>
        </p:txBody>
      </p:sp>
    </p:spTree>
    <p:extLst>
      <p:ext uri="{BB962C8B-B14F-4D97-AF65-F5344CB8AC3E}">
        <p14:creationId xmlns:p14="http://schemas.microsoft.com/office/powerpoint/2010/main" val="372198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en/ear-auricle-listen-hearing-2372090/"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osha.gov/laws-regs/regulations/standardnumber/1910/1910.95AppA#:~:text=(2)%20The%20eight%2Dhour,D%2F100)%20%2B%2090"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a:br>
            <a:r>
              <a:rPr lang="en-US" altLang="en-US"/>
              <a:t>Introduction</a:t>
            </a:r>
            <a:endParaRPr lang="en-US" altLang="en-US" dirty="0"/>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F3A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words&#10;&#10;Description automatically generated">
            <a:extLst>
              <a:ext uri="{FF2B5EF4-FFF2-40B4-BE49-F238E27FC236}">
                <a16:creationId xmlns:a16="http://schemas.microsoft.com/office/drawing/2014/main" id="{6232ED4C-D2F9-419E-619C-139B96BBA84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82600" y="1721675"/>
            <a:ext cx="8178799" cy="3414649"/>
          </a:xfrm>
          <a:prstGeom prst="rect">
            <a:avLst/>
          </a:prstGeom>
        </p:spPr>
      </p:pic>
    </p:spTree>
    <p:extLst>
      <p:ext uri="{BB962C8B-B14F-4D97-AF65-F5344CB8AC3E}">
        <p14:creationId xmlns:p14="http://schemas.microsoft.com/office/powerpoint/2010/main" val="1524131452"/>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toon of a person in a doorway&#10;&#10;Description automatically generated">
            <a:extLst>
              <a:ext uri="{FF2B5EF4-FFF2-40B4-BE49-F238E27FC236}">
                <a16:creationId xmlns:a16="http://schemas.microsoft.com/office/drawing/2014/main" id="{DE145B1C-954B-75C6-20BD-9D7E86D9B54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57759" y="965070"/>
            <a:ext cx="8601090" cy="4396172"/>
          </a:xfrm>
          <a:prstGeom prst="rect">
            <a:avLst/>
          </a:prstGeom>
        </p:spPr>
      </p:pic>
    </p:spTree>
    <p:extLst>
      <p:ext uri="{BB962C8B-B14F-4D97-AF65-F5344CB8AC3E}">
        <p14:creationId xmlns:p14="http://schemas.microsoft.com/office/powerpoint/2010/main" val="1430338055"/>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p:txBody>
          <a:bodyPr/>
          <a:lstStyle/>
          <a:p>
            <a:r>
              <a:rPr lang="en-GB" altLang="en-US"/>
              <a:t>Course Plan</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dirty="0"/>
              <a:t>Aim:-</a:t>
            </a:r>
          </a:p>
          <a:p>
            <a:pPr marL="0" indent="0">
              <a:buFont typeface="Wingdings" pitchFamily="2" charset="2"/>
              <a:buNone/>
              <a:defRPr/>
            </a:pPr>
            <a:endParaRPr lang="en-GB" dirty="0"/>
          </a:p>
          <a:p>
            <a:pPr lvl="1">
              <a:defRPr/>
            </a:pPr>
            <a:r>
              <a:rPr lang="en-GB" sz="2800" dirty="0">
                <a:effectLst/>
                <a:latin typeface="Arial" panose="020B0604020202020204" pitchFamily="34" charset="0"/>
                <a:ea typeface="Times New Roman" panose="02020603050405020304" pitchFamily="18" charset="0"/>
              </a:rPr>
              <a:t>To develop an understanding of environmental, organisational, and job factors, and human and individual characteristics, which influence behaviour at work in a way that can impact upon health and safety</a:t>
            </a:r>
            <a:r>
              <a:rPr lang="en-GB" sz="2800" dirty="0">
                <a:latin typeface="Arial" panose="020B0604020202020204" pitchFamily="34" charset="0"/>
                <a:ea typeface="Times New Roman" panose="02020603050405020304" pitchFamily="18" charset="0"/>
              </a:rPr>
              <a:t>.</a:t>
            </a:r>
            <a:r>
              <a:rPr lang="en-GB" sz="3600" dirty="0"/>
              <a:t>	</a:t>
            </a:r>
            <a:r>
              <a:rPr lang="en-GB" dirty="0"/>
              <a:t>						</a:t>
            </a:r>
          </a:p>
          <a:p>
            <a:pPr lvl="1">
              <a:defRPr/>
            </a:pPr>
            <a:endParaRPr lang="en-GB" dirty="0"/>
          </a:p>
          <a:p>
            <a:pPr>
              <a:defRPr/>
            </a:pPr>
            <a:endParaRPr lang="en-GB" dirty="0"/>
          </a:p>
        </p:txBody>
      </p:sp>
    </p:spTree>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p:txBody>
          <a:bodyPr/>
          <a:lstStyle/>
          <a:p>
            <a:r>
              <a:rPr lang="en-GB" altLang="en-US"/>
              <a:t>Course Plan</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dirty="0"/>
              <a:t>Learning Outcomes:-</a:t>
            </a:r>
          </a:p>
          <a:p>
            <a:pPr marL="0" indent="0">
              <a:buFont typeface="Wingdings" pitchFamily="2" charset="2"/>
              <a:buNone/>
              <a:defRPr/>
            </a:pPr>
            <a:endParaRPr lang="en-GB" dirty="0"/>
          </a:p>
          <a:p>
            <a:pPr lvl="1">
              <a:defRPr/>
            </a:pPr>
            <a:r>
              <a:rPr lang="en-GB" sz="2400" dirty="0">
                <a:effectLst/>
                <a:latin typeface="Arial" panose="020B0604020202020204" pitchFamily="34" charset="0"/>
                <a:ea typeface="Times New Roman" panose="02020603050405020304" pitchFamily="18" charset="0"/>
              </a:rPr>
              <a:t>demonstrate a knowledge and understanding of the underlying concepts and principles of human factors and how they can impact upon health and safety;</a:t>
            </a:r>
            <a:endParaRPr lang="en-GB" sz="2400" dirty="0">
              <a:effectLst/>
              <a:latin typeface="Times New Roman" panose="02020603050405020304" pitchFamily="18" charset="0"/>
              <a:ea typeface="Times New Roman" panose="02020603050405020304" pitchFamily="18" charset="0"/>
            </a:endParaRPr>
          </a:p>
          <a:p>
            <a:pPr lvl="1">
              <a:defRPr/>
            </a:pPr>
            <a:r>
              <a:rPr lang="en-GB" sz="2400" dirty="0">
                <a:effectLst/>
                <a:latin typeface="Arial" panose="020B0604020202020204" pitchFamily="34" charset="0"/>
                <a:ea typeface="Times New Roman" panose="02020603050405020304" pitchFamily="18" charset="0"/>
              </a:rPr>
              <a:t>evaluate and apply the concepts and principles of human factors in OME related scenarios to underpin safe systems of work.</a:t>
            </a:r>
            <a:r>
              <a:rPr lang="en-GB" dirty="0"/>
              <a:t>					</a:t>
            </a:r>
          </a:p>
          <a:p>
            <a:pPr lvl="1">
              <a:defRPr/>
            </a:pPr>
            <a:endParaRPr lang="en-GB" dirty="0"/>
          </a:p>
          <a:p>
            <a:pPr>
              <a:defRPr/>
            </a:pPr>
            <a:endParaRPr lang="en-GB" dirty="0"/>
          </a:p>
        </p:txBody>
      </p:sp>
    </p:spTree>
    <p:extLst>
      <p:ext uri="{BB962C8B-B14F-4D97-AF65-F5344CB8AC3E}">
        <p14:creationId xmlns:p14="http://schemas.microsoft.com/office/powerpoint/2010/main" val="312590517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F3E5541-7166-48EC-B171-28CE6F8B6B83}"/>
              </a:ext>
            </a:extLst>
          </p:cNvPr>
          <p:cNvSpPr>
            <a:spLocks noGrp="1"/>
          </p:cNvSpPr>
          <p:nvPr>
            <p:ph type="title"/>
          </p:nvPr>
        </p:nvSpPr>
        <p:spPr/>
        <p:txBody>
          <a:bodyPr/>
          <a:lstStyle/>
          <a:p>
            <a:r>
              <a:rPr lang="en-GB" altLang="en-US"/>
              <a:t>Course Plan</a:t>
            </a:r>
          </a:p>
        </p:txBody>
      </p:sp>
      <p:sp>
        <p:nvSpPr>
          <p:cNvPr id="9219" name="Content Placeholder 2">
            <a:extLst>
              <a:ext uri="{FF2B5EF4-FFF2-40B4-BE49-F238E27FC236}">
                <a16:creationId xmlns:a16="http://schemas.microsoft.com/office/drawing/2014/main" id="{82628381-452D-BE1B-79EE-2E2308D73FCD}"/>
              </a:ext>
            </a:extLst>
          </p:cNvPr>
          <p:cNvSpPr>
            <a:spLocks noGrp="1"/>
          </p:cNvSpPr>
          <p:nvPr>
            <p:ph idx="1"/>
          </p:nvPr>
        </p:nvSpPr>
        <p:spPr>
          <a:xfrm>
            <a:off x="467544" y="764704"/>
            <a:ext cx="8712968" cy="4375150"/>
          </a:xfrm>
        </p:spPr>
        <p:txBody>
          <a:bodyPr/>
          <a:lstStyle/>
          <a:p>
            <a:r>
              <a:rPr lang="en-GB" altLang="en-US" dirty="0"/>
              <a:t>Indicative Content:</a:t>
            </a:r>
          </a:p>
          <a:p>
            <a:pPr lvl="1"/>
            <a:r>
              <a:rPr lang="en-GB" sz="2000" dirty="0">
                <a:effectLst/>
                <a:latin typeface="Arial" panose="020B0604020202020204" pitchFamily="34" charset="0"/>
                <a:ea typeface="Times New Roman" panose="02020603050405020304" pitchFamily="18" charset="0"/>
              </a:rPr>
              <a:t>Introduction to human factors in the OME environment.</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Understanding human factors in occupational safety.</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Definitions, concepts and history.</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OME Human Factors, management and the organization.</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Human performance in OME operations.</a:t>
            </a:r>
          </a:p>
          <a:p>
            <a:pPr lvl="1"/>
            <a:r>
              <a:rPr lang="en-GB" sz="2000" dirty="0">
                <a:effectLst/>
                <a:latin typeface="Arial" panose="020B0604020202020204" pitchFamily="34" charset="0"/>
                <a:ea typeface="Times New Roman" panose="02020603050405020304" pitchFamily="18" charset="0"/>
              </a:rPr>
              <a:t>Fatigue and stress and how to manage them.</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Human information processing and operational decision-making.</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Human error and threat management.</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Threat and Error Management (TEM) in the work place.</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Resource management training. </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Automation in the workplace – do we need people?</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The design of Standard Operating Procedures and checklists.</a:t>
            </a:r>
            <a:endParaRPr lang="en-GB" sz="2000" dirty="0">
              <a:latin typeface="Times New Roman" panose="02020603050405020304" pitchFamily="18" charset="0"/>
              <a:ea typeface="Times New Roman" panose="02020603050405020304" pitchFamily="18" charset="0"/>
            </a:endParaRPr>
          </a:p>
          <a:p>
            <a:pPr lvl="1"/>
            <a:r>
              <a:rPr lang="en-GB" sz="2000" dirty="0">
                <a:effectLst/>
                <a:latin typeface="Arial" panose="020B0604020202020204" pitchFamily="34" charset="0"/>
                <a:ea typeface="Times New Roman" panose="02020603050405020304" pitchFamily="18" charset="0"/>
              </a:rPr>
              <a:t>Case Studies.</a:t>
            </a:r>
            <a:endParaRPr lang="en-GB" sz="2000" dirty="0">
              <a:effectLst/>
              <a:latin typeface="Times New Roman" panose="02020603050405020304" pitchFamily="18" charset="0"/>
              <a:ea typeface="Times New Roman" panose="02020603050405020304" pitchFamily="18" charset="0"/>
            </a:endParaRPr>
          </a:p>
          <a:p>
            <a:pPr lvl="1"/>
            <a:endParaRPr lang="en-GB" altLang="en-US"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B6E1-7666-7BD8-36CD-7CA634DCC75D}"/>
              </a:ext>
            </a:extLst>
          </p:cNvPr>
          <p:cNvSpPr>
            <a:spLocks noGrp="1"/>
          </p:cNvSpPr>
          <p:nvPr>
            <p:ph type="title"/>
          </p:nvPr>
        </p:nvSpPr>
        <p:spPr>
          <a:xfrm>
            <a:off x="395536" y="260648"/>
            <a:ext cx="6435725" cy="522287"/>
          </a:xfrm>
        </p:spPr>
        <p:txBody>
          <a:bodyPr/>
          <a:lstStyle/>
          <a:p>
            <a:r>
              <a:rPr lang="en-US" dirty="0"/>
              <a:t>Reading List</a:t>
            </a:r>
          </a:p>
        </p:txBody>
      </p:sp>
      <p:graphicFrame>
        <p:nvGraphicFramePr>
          <p:cNvPr id="6" name="Table 5">
            <a:extLst>
              <a:ext uri="{FF2B5EF4-FFF2-40B4-BE49-F238E27FC236}">
                <a16:creationId xmlns:a16="http://schemas.microsoft.com/office/drawing/2014/main" id="{7E687850-51D0-ECAD-A5E3-23E8A1CC8473}"/>
              </a:ext>
            </a:extLst>
          </p:cNvPr>
          <p:cNvGraphicFramePr>
            <a:graphicFrameLocks noGrp="1"/>
          </p:cNvGraphicFramePr>
          <p:nvPr/>
        </p:nvGraphicFramePr>
        <p:xfrm>
          <a:off x="755576" y="1916832"/>
          <a:ext cx="7848872" cy="3024337"/>
        </p:xfrm>
        <a:graphic>
          <a:graphicData uri="http://schemas.openxmlformats.org/drawingml/2006/table">
            <a:tbl>
              <a:tblPr firstRow="1" firstCol="1" bandRow="1">
                <a:tableStyleId>{5C22544A-7EE6-4342-B048-85BDC9FD1C3A}</a:tableStyleId>
              </a:tblPr>
              <a:tblGrid>
                <a:gridCol w="1530802">
                  <a:extLst>
                    <a:ext uri="{9D8B030D-6E8A-4147-A177-3AD203B41FA5}">
                      <a16:colId xmlns:a16="http://schemas.microsoft.com/office/drawing/2014/main" val="1213604632"/>
                    </a:ext>
                  </a:extLst>
                </a:gridCol>
                <a:gridCol w="5080015">
                  <a:extLst>
                    <a:ext uri="{9D8B030D-6E8A-4147-A177-3AD203B41FA5}">
                      <a16:colId xmlns:a16="http://schemas.microsoft.com/office/drawing/2014/main" val="3150024165"/>
                    </a:ext>
                  </a:extLst>
                </a:gridCol>
                <a:gridCol w="1238055">
                  <a:extLst>
                    <a:ext uri="{9D8B030D-6E8A-4147-A177-3AD203B41FA5}">
                      <a16:colId xmlns:a16="http://schemas.microsoft.com/office/drawing/2014/main" val="1418933349"/>
                    </a:ext>
                  </a:extLst>
                </a:gridCol>
              </a:tblGrid>
              <a:tr h="302434">
                <a:tc>
                  <a:txBody>
                    <a:bodyPr/>
                    <a:lstStyle/>
                    <a:p>
                      <a:pPr>
                        <a:tabLst>
                          <a:tab pos="457200" algn="l"/>
                          <a:tab pos="914400" algn="l"/>
                        </a:tabLst>
                      </a:pPr>
                      <a:r>
                        <a:rPr lang="en-GB" sz="1600">
                          <a:effectLst/>
                          <a:highlight>
                            <a:srgbClr val="BFBFBF"/>
                          </a:highlight>
                        </a:rPr>
                        <a:t>Module Code</a:t>
                      </a:r>
                      <a:endParaRPr lang="en-GB" sz="1800">
                        <a:effectLst/>
                        <a:highlight>
                          <a:srgbClr val="BFBFBF"/>
                        </a:highligh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gridSpan="2">
                  <a:txBody>
                    <a:bodyPr/>
                    <a:lstStyle/>
                    <a:p>
                      <a:pPr>
                        <a:tabLst>
                          <a:tab pos="457200" algn="l"/>
                          <a:tab pos="914400" algn="l"/>
                        </a:tabLst>
                      </a:pPr>
                      <a:r>
                        <a:rPr lang="en-GB" sz="1600">
                          <a:effectLst/>
                        </a:rPr>
                        <a:t>ACDA4020</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712707733"/>
                  </a:ext>
                </a:extLst>
              </a:tr>
              <a:tr h="302434">
                <a:tc>
                  <a:txBody>
                    <a:bodyPr/>
                    <a:lstStyle/>
                    <a:p>
                      <a:pPr>
                        <a:tabLst>
                          <a:tab pos="457200" algn="l"/>
                          <a:tab pos="914400" algn="l"/>
                        </a:tabLst>
                      </a:pPr>
                      <a:r>
                        <a:rPr lang="en-GB" sz="1600">
                          <a:effectLst/>
                          <a:highlight>
                            <a:srgbClr val="BFBFBF"/>
                          </a:highlight>
                        </a:rPr>
                        <a:t>Module Title</a:t>
                      </a:r>
                      <a:endParaRPr lang="en-GB" sz="1800">
                        <a:effectLst/>
                        <a:highlight>
                          <a:srgbClr val="BFBFBF"/>
                        </a:highligh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gridSpan="2">
                  <a:txBody>
                    <a:bodyPr/>
                    <a:lstStyle/>
                    <a:p>
                      <a:pPr>
                        <a:tabLst>
                          <a:tab pos="457200" algn="l"/>
                          <a:tab pos="914400" algn="l"/>
                        </a:tabLst>
                      </a:pPr>
                      <a:r>
                        <a:rPr lang="en-GB" sz="1600">
                          <a:effectLst/>
                        </a:rPr>
                        <a:t>Human Factors in High Hazard Environments</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3911517453"/>
                  </a:ext>
                </a:extLst>
              </a:tr>
              <a:tr h="302434">
                <a:tc>
                  <a:txBody>
                    <a:bodyPr/>
                    <a:lstStyle/>
                    <a:p>
                      <a:pPr>
                        <a:tabLst>
                          <a:tab pos="457200" algn="l"/>
                          <a:tab pos="914400" algn="l"/>
                        </a:tabLst>
                      </a:pPr>
                      <a:r>
                        <a:rPr lang="en-GB" sz="1600">
                          <a:effectLst/>
                          <a:highlight>
                            <a:srgbClr val="BFBFBF"/>
                          </a:highlight>
                        </a:rPr>
                        <a:t>Classification</a:t>
                      </a:r>
                      <a:endParaRPr lang="en-GB" sz="1800">
                        <a:effectLst/>
                        <a:highlight>
                          <a:srgbClr val="BFBFBF"/>
                        </a:highligh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tabLst>
                          <a:tab pos="457200" algn="l"/>
                          <a:tab pos="914400" algn="l"/>
                        </a:tabLst>
                      </a:pPr>
                      <a:r>
                        <a:rPr lang="en-GB" sz="1600">
                          <a:effectLst/>
                          <a:highlight>
                            <a:srgbClr val="BFBFBF"/>
                          </a:highlight>
                        </a:rPr>
                        <a:t>Reading List entry</a:t>
                      </a:r>
                      <a:endParaRPr lang="en-GB" sz="1800">
                        <a:effectLst/>
                        <a:highlight>
                          <a:srgbClr val="BFBFBF"/>
                        </a:highligh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tabLst>
                          <a:tab pos="457200" algn="l"/>
                          <a:tab pos="914400" algn="l"/>
                        </a:tabLst>
                      </a:pPr>
                      <a:r>
                        <a:rPr lang="en-GB" sz="1600">
                          <a:effectLst/>
                          <a:highlight>
                            <a:srgbClr val="BFBFBF"/>
                          </a:highlight>
                        </a:rPr>
                        <a:t>Electronic*</a:t>
                      </a:r>
                      <a:endParaRPr lang="en-GB" sz="1800">
                        <a:effectLst/>
                        <a:highlight>
                          <a:srgbClr val="BFBFBF"/>
                        </a:highligh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01410829"/>
                  </a:ext>
                </a:extLst>
              </a:tr>
              <a:tr h="604867">
                <a:tc>
                  <a:txBody>
                    <a:bodyPr/>
                    <a:lstStyle/>
                    <a:p>
                      <a:pPr>
                        <a:tabLst>
                          <a:tab pos="457200" algn="l"/>
                          <a:tab pos="914400" algn="l"/>
                        </a:tabLst>
                      </a:pPr>
                      <a:r>
                        <a:rPr lang="en-GB" sz="1600">
                          <a:effectLst/>
                        </a:rPr>
                        <a:t>Essential</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tabLst>
                          <a:tab pos="457200" algn="l"/>
                          <a:tab pos="914400" algn="l"/>
                        </a:tabLst>
                      </a:pPr>
                      <a:r>
                        <a:rPr lang="en-GB" sz="1600">
                          <a:effectLst/>
                        </a:rPr>
                        <a:t>Flin, Rhona H. (2008) Safety at the Sharp End – A guide to non-technical skills. CRC Press, London.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600">
                          <a:effectLst/>
                        </a:rPr>
                        <a:t>☐</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65471538"/>
                  </a:ext>
                </a:extLst>
              </a:tr>
              <a:tr h="604867">
                <a:tc>
                  <a:txBody>
                    <a:bodyPr/>
                    <a:lstStyle/>
                    <a:p>
                      <a:pPr>
                        <a:tabLst>
                          <a:tab pos="457200" algn="l"/>
                          <a:tab pos="914400" algn="l"/>
                        </a:tabLst>
                      </a:pPr>
                      <a:r>
                        <a:rPr lang="en-GB" sz="1600">
                          <a:effectLst/>
                        </a:rPr>
                        <a:t>Essential</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tabLst>
                          <a:tab pos="457200" algn="l"/>
                          <a:tab pos="914400" algn="l"/>
                        </a:tabLst>
                      </a:pPr>
                      <a:r>
                        <a:rPr lang="en-GB" sz="1600">
                          <a:effectLst/>
                        </a:rPr>
                        <a:t>Dekker S. (2014) The field guide to understanding human error. Routledge, London.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600">
                          <a:effectLst/>
                        </a:rPr>
                        <a:t>☐</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18727334"/>
                  </a:ext>
                </a:extLst>
              </a:tr>
              <a:tr h="907301">
                <a:tc>
                  <a:txBody>
                    <a:bodyPr/>
                    <a:lstStyle/>
                    <a:p>
                      <a:pPr>
                        <a:tabLst>
                          <a:tab pos="457200" algn="l"/>
                          <a:tab pos="914400" algn="l"/>
                        </a:tabLst>
                      </a:pPr>
                      <a:r>
                        <a:rPr lang="en-GB" sz="1600">
                          <a:effectLst/>
                        </a:rPr>
                        <a:t>Essential</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tabLst>
                          <a:tab pos="457200" algn="l"/>
                          <a:tab pos="914400" algn="l"/>
                        </a:tabLst>
                      </a:pPr>
                      <a:r>
                        <a:rPr lang="en-GB" sz="1600">
                          <a:effectLst/>
                        </a:rPr>
                        <a:t>Shorrock S. (2016) Human Factors and Ergonomics in Practice – Improving system performance and human well-being in the real world. Routledge, London.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r>
                        <a:rPr lang="en-GB" sz="1600" dirty="0">
                          <a:effectLst/>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50844939"/>
                  </a:ext>
                </a:extLst>
              </a:tr>
            </a:tbl>
          </a:graphicData>
        </a:graphic>
      </p:graphicFrame>
    </p:spTree>
    <p:extLst>
      <p:ext uri="{BB962C8B-B14F-4D97-AF65-F5344CB8AC3E}">
        <p14:creationId xmlns:p14="http://schemas.microsoft.com/office/powerpoint/2010/main" val="161092604"/>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3" name="Rectangle 3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5" name="Picture 4" descr="Pen placed on top of a signature line">
            <a:extLst>
              <a:ext uri="{FF2B5EF4-FFF2-40B4-BE49-F238E27FC236}">
                <a16:creationId xmlns:a16="http://schemas.microsoft.com/office/drawing/2014/main" id="{3F412F01-2615-B9A6-9C0A-C8080A50D704}"/>
              </a:ext>
            </a:extLst>
          </p:cNvPr>
          <p:cNvPicPr>
            <a:picLocks noChangeAspect="1"/>
          </p:cNvPicPr>
          <p:nvPr/>
        </p:nvPicPr>
        <p:blipFill rotWithShape="1">
          <a:blip r:embed="rId2" cstate="screen">
            <a:duotone>
              <a:prstClr val="black"/>
              <a:schemeClr val="bg1">
                <a:tint val="45000"/>
                <a:satMod val="400000"/>
              </a:schemeClr>
            </a:duotone>
            <a:alphaModFix amt="10000"/>
            <a:extLst>
              <a:ext uri="{28A0092B-C50C-407E-A947-70E740481C1C}">
                <a14:useLocalDpi xmlns:a14="http://schemas.microsoft.com/office/drawing/2010/main"/>
              </a:ext>
            </a:extLst>
          </a:blip>
          <a:srcRect r="-2" b="-2"/>
          <a:stretch/>
        </p:blipFill>
        <p:spPr>
          <a:xfrm>
            <a:off x="20" y="-1"/>
            <a:ext cx="9143980" cy="6858000"/>
          </a:xfrm>
          <a:prstGeom prst="rect">
            <a:avLst/>
          </a:prstGeom>
        </p:spPr>
      </p:pic>
      <p:sp>
        <p:nvSpPr>
          <p:cNvPr id="2" name="Title 1">
            <a:extLst>
              <a:ext uri="{FF2B5EF4-FFF2-40B4-BE49-F238E27FC236}">
                <a16:creationId xmlns:a16="http://schemas.microsoft.com/office/drawing/2014/main" id="{9B9A3F79-02C1-B876-0EFD-146806320D11}"/>
              </a:ext>
            </a:extLst>
          </p:cNvPr>
          <p:cNvSpPr>
            <a:spLocks noGrp="1"/>
          </p:cNvSpPr>
          <p:nvPr>
            <p:ph type="title"/>
          </p:nvPr>
        </p:nvSpPr>
        <p:spPr>
          <a:xfrm>
            <a:off x="549426" y="1169982"/>
            <a:ext cx="7897738" cy="2736390"/>
          </a:xfrm>
        </p:spPr>
        <p:txBody>
          <a:bodyPr vert="horz" lIns="91440" tIns="45720" rIns="91440" bIns="45720" rtlCol="0" anchor="b">
            <a:normAutofit/>
          </a:bodyPr>
          <a:lstStyle/>
          <a:p>
            <a:pPr eaLnBrk="1" hangingPunct="1">
              <a:lnSpc>
                <a:spcPct val="90000"/>
              </a:lnSpc>
            </a:pPr>
            <a:r>
              <a:rPr lang="en-US" sz="3300" dirty="0">
                <a:solidFill>
                  <a:schemeClr val="tx2"/>
                </a:solidFill>
              </a:rPr>
              <a:t>Assessment</a:t>
            </a:r>
            <a:br>
              <a:rPr lang="en-US" sz="3300" dirty="0">
                <a:solidFill>
                  <a:schemeClr val="tx2"/>
                </a:solidFill>
              </a:rPr>
            </a:br>
            <a:br>
              <a:rPr lang="en-US" sz="3300" dirty="0">
                <a:solidFill>
                  <a:schemeClr val="tx2"/>
                </a:solidFill>
              </a:rPr>
            </a:br>
            <a:r>
              <a:rPr lang="en-US" sz="3300" dirty="0">
                <a:solidFill>
                  <a:schemeClr val="tx2"/>
                </a:solidFill>
              </a:rPr>
              <a:t>1. Coursework (2000 words) 100%</a:t>
            </a:r>
          </a:p>
        </p:txBody>
      </p:sp>
      <p:cxnSp>
        <p:nvCxnSpPr>
          <p:cNvPr id="35" name="Straight Connector 34">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426" y="246028"/>
            <a:ext cx="191621"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0330" y="6522756"/>
            <a:ext cx="8037891"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4791" y="6400800"/>
            <a:ext cx="338328" cy="240175"/>
            <a:chOff x="4089400" y="933450"/>
            <a:chExt cx="338328" cy="341938"/>
          </a:xfrm>
        </p:grpSpPr>
        <p:cxnSp>
          <p:nvCxnSpPr>
            <p:cNvPr id="40" name="Straight Connector 39">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9608186"/>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pic>
        <p:nvPicPr>
          <p:cNvPr id="10245" name="Picture 10244">
            <a:extLst>
              <a:ext uri="{FF2B5EF4-FFF2-40B4-BE49-F238E27FC236}">
                <a16:creationId xmlns:a16="http://schemas.microsoft.com/office/drawing/2014/main" id="{F761B932-AEB3-38C7-53D7-2E6763C15F2D}"/>
              </a:ext>
            </a:extLst>
          </p:cNvPr>
          <p:cNvPicPr>
            <a:picLocks noChangeAspect="1"/>
          </p:cNvPicPr>
          <p:nvPr/>
        </p:nvPicPr>
        <p:blipFill rotWithShape="1">
          <a:blip r:embed="rId2" cstate="screen">
            <a:alphaModFix amt="40000"/>
            <a:extLst>
              <a:ext uri="{28A0092B-C50C-407E-A947-70E740481C1C}">
                <a14:useLocalDpi xmlns:a14="http://schemas.microsoft.com/office/drawing/2010/main"/>
              </a:ext>
            </a:extLst>
          </a:blip>
          <a:srcRect/>
          <a:stretch/>
        </p:blipFill>
        <p:spPr>
          <a:xfrm>
            <a:off x="-457178" y="112460"/>
            <a:ext cx="10058377" cy="7543789"/>
          </a:xfrm>
          <a:prstGeom prst="rect">
            <a:avLst/>
          </a:prstGeom>
        </p:spPr>
      </p:pic>
      <p:sp>
        <p:nvSpPr>
          <p:cNvPr id="10242" name="Title 1">
            <a:extLst>
              <a:ext uri="{FF2B5EF4-FFF2-40B4-BE49-F238E27FC236}">
                <a16:creationId xmlns:a16="http://schemas.microsoft.com/office/drawing/2014/main" id="{14A87ADF-2F9C-FB7D-BE65-809C0EA90CB7}"/>
              </a:ext>
            </a:extLst>
          </p:cNvPr>
          <p:cNvSpPr>
            <a:spLocks noGrp="1"/>
          </p:cNvSpPr>
          <p:nvPr>
            <p:ph type="title"/>
          </p:nvPr>
        </p:nvSpPr>
        <p:spPr>
          <a:xfrm>
            <a:off x="596250" y="372964"/>
            <a:ext cx="7879842" cy="1247642"/>
          </a:xfrm>
        </p:spPr>
        <p:txBody>
          <a:bodyPr anchor="b">
            <a:normAutofit/>
          </a:bodyPr>
          <a:lstStyle/>
          <a:p>
            <a:r>
              <a:rPr lang="en-GB" altLang="en-US" sz="4400" dirty="0"/>
              <a:t>Lesson Plan!</a:t>
            </a:r>
          </a:p>
        </p:txBody>
      </p:sp>
      <p:sp>
        <p:nvSpPr>
          <p:cNvPr id="10251" name="Rectangle 102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18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53" name="Rectangle 102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3241202"/>
            <a:ext cx="7879842"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Content Placeholder 2">
            <a:extLst>
              <a:ext uri="{FF2B5EF4-FFF2-40B4-BE49-F238E27FC236}">
                <a16:creationId xmlns:a16="http://schemas.microsoft.com/office/drawing/2014/main" id="{5B7089EA-F3A1-E486-368A-9AA78FC34CB3}"/>
              </a:ext>
            </a:extLst>
          </p:cNvPr>
          <p:cNvSpPr>
            <a:spLocks noGrp="1"/>
          </p:cNvSpPr>
          <p:nvPr>
            <p:ph idx="1"/>
          </p:nvPr>
        </p:nvSpPr>
        <p:spPr>
          <a:xfrm>
            <a:off x="386738" y="1733066"/>
            <a:ext cx="8505742" cy="2670048"/>
          </a:xfrm>
        </p:spPr>
        <p:txBody>
          <a:bodyPr>
            <a:noAutofit/>
          </a:bodyPr>
          <a:lstStyle/>
          <a:p>
            <a:r>
              <a:rPr lang="en-GB" altLang="en-US" sz="2400" dirty="0"/>
              <a:t>Wednesday – Introduction, Definition and Concepts, the Social Environment (6 hrs)</a:t>
            </a:r>
          </a:p>
          <a:p>
            <a:r>
              <a:rPr lang="en-GB" altLang="en-US" sz="2400" dirty="0"/>
              <a:t>Thursday – Factors Affecting Performance, Communication, Human Error, Case Study 1 (7 hrs)</a:t>
            </a:r>
          </a:p>
          <a:p>
            <a:r>
              <a:rPr lang="en-GB" altLang="en-US" sz="2400" dirty="0"/>
              <a:t>Friday – Hazards in the OME workplace, Resource Management, Quality Assurance, Case Study 2, Wash-Up (5 hrs)</a:t>
            </a:r>
          </a:p>
          <a:p>
            <a:r>
              <a:rPr lang="en-GB" altLang="en-US" sz="2400" dirty="0"/>
              <a:t>Independent Study – Group work on 3 scenarios – USS Forrestal, Chernobyl and Deepwater Horizon</a:t>
            </a:r>
          </a:p>
          <a:p>
            <a:r>
              <a:rPr lang="en-GB" altLang="en-US" sz="2400" dirty="0"/>
              <a:t>Independent Study – HF in Product and Process Design</a:t>
            </a:r>
          </a:p>
          <a:p>
            <a:r>
              <a:rPr lang="en-GB" altLang="en-US" sz="2400" dirty="0"/>
              <a:t>Independent Study – Human Factors and Artificial Intelligence</a:t>
            </a:r>
          </a:p>
          <a:p>
            <a:endParaRPr lang="en-GB" altLang="en-US" sz="2400" dirty="0"/>
          </a:p>
          <a:p>
            <a:pPr marL="0" indent="0">
              <a:buNone/>
            </a:pPr>
            <a:r>
              <a:rPr lang="en-GB" altLang="en-US" sz="2400" dirty="0"/>
              <a:t>			 </a:t>
            </a:r>
          </a:p>
          <a:p>
            <a:pPr lvl="1"/>
            <a:endParaRPr lang="en-GB" altLang="en-US" dirty="0"/>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528" y="475779"/>
            <a:ext cx="6435725" cy="522287"/>
          </a:xfrm>
        </p:spPr>
        <p:txBody>
          <a:bodyPr/>
          <a:lstStyle/>
          <a:p>
            <a:r>
              <a:rPr lang="en-GB" altLang="en-US" sz="3600" dirty="0"/>
              <a:t>What is human factors?</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468660" y="1268760"/>
            <a:ext cx="8206680" cy="4375150"/>
          </a:xfrm>
        </p:spPr>
        <p:txBody>
          <a:bodyPr/>
          <a:lstStyle/>
          <a:p>
            <a:r>
              <a:rPr lang="en-GB" altLang="en-US" dirty="0">
                <a:cs typeface="Times New Roman" panose="02020603050405020304" pitchFamily="18" charset="0"/>
              </a:rPr>
              <a:t>the interaction between people and machines. Its findings are used to create and improve products, equipment, and environments in a way that complements human capabilities while maximizing performance and safety.</a:t>
            </a:r>
          </a:p>
          <a:p>
            <a:r>
              <a:rPr lang="en-GB" altLang="en-US" dirty="0"/>
              <a:t>the analysis of perceptual, physical and mental capabilities that lead to accidents,</a:t>
            </a:r>
          </a:p>
          <a:p>
            <a:r>
              <a:rPr lang="en-GB" altLang="en-US" dirty="0"/>
              <a:t>the influence of equipment and system design on human performance</a:t>
            </a:r>
          </a:p>
          <a:p>
            <a:r>
              <a:rPr lang="en-GB" altLang="en-US" dirty="0"/>
              <a:t>the organisational characteristics which influence safety related behaviour at work.</a:t>
            </a:r>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DD7E-A1C9-98C8-D0EF-2AD03A785CD8}"/>
              </a:ext>
            </a:extLst>
          </p:cNvPr>
          <p:cNvSpPr>
            <a:spLocks noGrp="1"/>
          </p:cNvSpPr>
          <p:nvPr>
            <p:ph type="title"/>
          </p:nvPr>
        </p:nvSpPr>
        <p:spPr>
          <a:xfrm>
            <a:off x="395536" y="332656"/>
            <a:ext cx="6435725" cy="522287"/>
          </a:xfrm>
        </p:spPr>
        <p:txBody>
          <a:bodyPr/>
          <a:lstStyle/>
          <a:p>
            <a:r>
              <a:rPr lang="en-US" sz="3200" dirty="0"/>
              <a:t>What is a high-risk environment</a:t>
            </a:r>
          </a:p>
        </p:txBody>
      </p:sp>
      <p:sp>
        <p:nvSpPr>
          <p:cNvPr id="3" name="Content Placeholder 2">
            <a:extLst>
              <a:ext uri="{FF2B5EF4-FFF2-40B4-BE49-F238E27FC236}">
                <a16:creationId xmlns:a16="http://schemas.microsoft.com/office/drawing/2014/main" id="{CA4CB866-2A20-9317-153B-4C2B660EC8F6}"/>
              </a:ext>
            </a:extLst>
          </p:cNvPr>
          <p:cNvSpPr>
            <a:spLocks noGrp="1"/>
          </p:cNvSpPr>
          <p:nvPr>
            <p:ph idx="1"/>
          </p:nvPr>
        </p:nvSpPr>
        <p:spPr/>
        <p:txBody>
          <a:bodyPr/>
          <a:lstStyle/>
          <a:p>
            <a:r>
              <a:rPr lang="en-US" dirty="0"/>
              <a:t>a device, situation, environment, network, or system requiring safety design, features, and/or functionality for fail-safe or fault-tolerant operation or execution in order to maintain safe and secure performance in an environment where a failure could lead (directly or indirectly) to bodily injury, death, physical property damage, and/or environmental damage. </a:t>
            </a:r>
          </a:p>
        </p:txBody>
      </p:sp>
    </p:spTree>
    <p:extLst>
      <p:ext uri="{BB962C8B-B14F-4D97-AF65-F5344CB8AC3E}">
        <p14:creationId xmlns:p14="http://schemas.microsoft.com/office/powerpoint/2010/main" val="2008291398"/>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B38F-A674-5E57-9554-4D96FB7A2D79}"/>
              </a:ext>
            </a:extLst>
          </p:cNvPr>
          <p:cNvSpPr>
            <a:spLocks noGrp="1"/>
          </p:cNvSpPr>
          <p:nvPr>
            <p:ph type="title"/>
          </p:nvPr>
        </p:nvSpPr>
        <p:spPr/>
        <p:txBody>
          <a:bodyPr/>
          <a:lstStyle/>
          <a:p>
            <a:r>
              <a:rPr lang="en-US" dirty="0"/>
              <a:t>Cont’d</a:t>
            </a:r>
          </a:p>
        </p:txBody>
      </p:sp>
      <p:sp>
        <p:nvSpPr>
          <p:cNvPr id="3" name="Content Placeholder 2">
            <a:extLst>
              <a:ext uri="{FF2B5EF4-FFF2-40B4-BE49-F238E27FC236}">
                <a16:creationId xmlns:a16="http://schemas.microsoft.com/office/drawing/2014/main" id="{A135657E-5CA7-609C-BADE-FE46B1A0E837}"/>
              </a:ext>
            </a:extLst>
          </p:cNvPr>
          <p:cNvSpPr>
            <a:spLocks noGrp="1"/>
          </p:cNvSpPr>
          <p:nvPr>
            <p:ph idx="1"/>
          </p:nvPr>
        </p:nvSpPr>
        <p:spPr/>
        <p:txBody>
          <a:bodyPr/>
          <a:lstStyle/>
          <a:p>
            <a:r>
              <a:rPr lang="en-US" dirty="0"/>
              <a:t>High- Risk Environments may include, but are not be limited to: </a:t>
            </a:r>
          </a:p>
          <a:p>
            <a:pPr lvl="1"/>
            <a:r>
              <a:rPr lang="en-US" dirty="0"/>
              <a:t>(a) the design, construction, operation, or maintenance of any nuclear facility, civil infrastructure such as power plants and waterworks, OME manufacturing and/or storage facilities, and/or industrial plants such as chemical refineries; </a:t>
            </a:r>
          </a:p>
          <a:p>
            <a:pPr lvl="1"/>
            <a:r>
              <a:rPr lang="en-US" dirty="0"/>
              <a:t>(b) weapons systems (nuclear or otherwise); </a:t>
            </a:r>
          </a:p>
          <a:p>
            <a:pPr lvl="1"/>
            <a:r>
              <a:rPr lang="en-US" dirty="0"/>
              <a:t>(c) </a:t>
            </a:r>
            <a:r>
              <a:rPr lang="en-US" dirty="0" err="1"/>
              <a:t>etc</a:t>
            </a:r>
            <a:r>
              <a:rPr lang="en-US" dirty="0"/>
              <a:t>,……..</a:t>
            </a:r>
          </a:p>
        </p:txBody>
      </p:sp>
    </p:spTree>
    <p:extLst>
      <p:ext uri="{BB962C8B-B14F-4D97-AF65-F5344CB8AC3E}">
        <p14:creationId xmlns:p14="http://schemas.microsoft.com/office/powerpoint/2010/main" val="4073049575"/>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619EB-D871-9FD2-432E-CD8856BDC7CF}"/>
              </a:ext>
            </a:extLst>
          </p:cNvPr>
          <p:cNvSpPr>
            <a:spLocks noGrp="1"/>
          </p:cNvSpPr>
          <p:nvPr>
            <p:ph type="title"/>
          </p:nvPr>
        </p:nvSpPr>
        <p:spPr>
          <a:xfrm>
            <a:off x="274824" y="362991"/>
            <a:ext cx="8594351" cy="522287"/>
          </a:xfrm>
        </p:spPr>
        <p:txBody>
          <a:bodyPr/>
          <a:lstStyle/>
          <a:p>
            <a:r>
              <a:rPr lang="en-US" dirty="0"/>
              <a:t>What is human error? [80 – 90% of accidents]</a:t>
            </a:r>
          </a:p>
        </p:txBody>
      </p:sp>
      <p:sp>
        <p:nvSpPr>
          <p:cNvPr id="3" name="Content Placeholder 2">
            <a:extLst>
              <a:ext uri="{FF2B5EF4-FFF2-40B4-BE49-F238E27FC236}">
                <a16:creationId xmlns:a16="http://schemas.microsoft.com/office/drawing/2014/main" id="{77E3B5B3-556E-A331-EF6E-3322BB6BA28D}"/>
              </a:ext>
            </a:extLst>
          </p:cNvPr>
          <p:cNvSpPr>
            <a:spLocks noGrp="1"/>
          </p:cNvSpPr>
          <p:nvPr>
            <p:ph idx="1"/>
          </p:nvPr>
        </p:nvSpPr>
        <p:spPr>
          <a:xfrm>
            <a:off x="504664" y="1241425"/>
            <a:ext cx="8134672" cy="4375150"/>
          </a:xfrm>
        </p:spPr>
        <p:txBody>
          <a:bodyPr/>
          <a:lstStyle/>
          <a:p>
            <a:r>
              <a:rPr lang="en-US" sz="2400" dirty="0"/>
              <a:t>It is very difficult to provide a satisfactory definition of human errors as they are often a result of a complicated sequence of events and therefore an elusive phenomenon to </a:t>
            </a:r>
            <a:r>
              <a:rPr lang="en-US" sz="2400" dirty="0" err="1"/>
              <a:t>analyse</a:t>
            </a:r>
            <a:r>
              <a:rPr lang="en-US" sz="2400" dirty="0"/>
              <a:t>.</a:t>
            </a:r>
          </a:p>
          <a:p>
            <a:endParaRPr lang="en-US" sz="2400" dirty="0"/>
          </a:p>
          <a:p>
            <a:r>
              <a:rPr lang="en-US" sz="2400" dirty="0"/>
              <a:t>Reason has defined “human error” in the following way: "Error will be taken as a generic term to encompass all those occasions in which a planned sequence of mental or physical activities fails to achieve its intended outcome, and when these failures cannot be attributed to the intervention of some chance agency."</a:t>
            </a:r>
          </a:p>
        </p:txBody>
      </p:sp>
      <p:sp>
        <p:nvSpPr>
          <p:cNvPr id="4" name="TextBox 3">
            <a:extLst>
              <a:ext uri="{FF2B5EF4-FFF2-40B4-BE49-F238E27FC236}">
                <a16:creationId xmlns:a16="http://schemas.microsoft.com/office/drawing/2014/main" id="{38CFEA65-0586-CE21-B819-6D777586401B}"/>
              </a:ext>
            </a:extLst>
          </p:cNvPr>
          <p:cNvSpPr txBox="1"/>
          <p:nvPr/>
        </p:nvSpPr>
        <p:spPr>
          <a:xfrm>
            <a:off x="1043608" y="6233865"/>
            <a:ext cx="7874271" cy="369332"/>
          </a:xfrm>
          <a:prstGeom prst="rect">
            <a:avLst/>
          </a:prstGeom>
          <a:noFill/>
        </p:spPr>
        <p:txBody>
          <a:bodyPr wrap="none" rtlCol="0">
            <a:spAutoFit/>
          </a:bodyPr>
          <a:lstStyle/>
          <a:p>
            <a:r>
              <a:rPr lang="en-GB" b="0" i="0" u="none" strike="noStrike" dirty="0">
                <a:solidFill>
                  <a:srgbClr val="58585A"/>
                </a:solidFill>
                <a:effectLst/>
                <a:highlight>
                  <a:srgbClr val="FFFFFF"/>
                </a:highlight>
                <a:latin typeface="Noto Sans" panose="020B0502040504020204" pitchFamily="34" charset="0"/>
              </a:rPr>
              <a:t>Reason, J., Human error. Cambridge University Press, Cambridge, 1990.</a:t>
            </a:r>
            <a:endParaRPr lang="en-US" dirty="0"/>
          </a:p>
        </p:txBody>
      </p:sp>
    </p:spTree>
    <p:extLst>
      <p:ext uri="{BB962C8B-B14F-4D97-AF65-F5344CB8AC3E}">
        <p14:creationId xmlns:p14="http://schemas.microsoft.com/office/powerpoint/2010/main" val="1874233123"/>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3F6C3139-AF4C-B949-FFFE-37BAA4185950}"/>
              </a:ext>
            </a:extLst>
          </p:cNvPr>
          <p:cNvSpPr>
            <a:spLocks noGrp="1" noChangeArrowheads="1"/>
          </p:cNvSpPr>
          <p:nvPr>
            <p:ph type="title"/>
          </p:nvPr>
        </p:nvSpPr>
        <p:spPr>
          <a:xfrm>
            <a:off x="323528" y="475779"/>
            <a:ext cx="6435725" cy="522287"/>
          </a:xfrm>
        </p:spPr>
        <p:txBody>
          <a:bodyPr/>
          <a:lstStyle/>
          <a:p>
            <a:r>
              <a:rPr lang="en-GB" altLang="en-US" sz="3600" dirty="0"/>
              <a:t>The goal of human factors</a:t>
            </a:r>
          </a:p>
        </p:txBody>
      </p:sp>
      <p:sp>
        <p:nvSpPr>
          <p:cNvPr id="7170" name="Content Placeholder 2">
            <a:extLst>
              <a:ext uri="{FF2B5EF4-FFF2-40B4-BE49-F238E27FC236}">
                <a16:creationId xmlns:a16="http://schemas.microsoft.com/office/drawing/2014/main" id="{7FF650D2-FBFC-A112-6AE3-8CFC5E95BC79}"/>
              </a:ext>
            </a:extLst>
          </p:cNvPr>
          <p:cNvSpPr>
            <a:spLocks noGrp="1" noChangeArrowheads="1"/>
          </p:cNvSpPr>
          <p:nvPr>
            <p:ph idx="1"/>
          </p:nvPr>
        </p:nvSpPr>
        <p:spPr>
          <a:xfrm>
            <a:off x="683568" y="1844824"/>
            <a:ext cx="8206680" cy="4375150"/>
          </a:xfrm>
        </p:spPr>
        <p:txBody>
          <a:bodyPr/>
          <a:lstStyle/>
          <a:p>
            <a:r>
              <a:rPr lang="en-GB" altLang="en-US" dirty="0">
                <a:cs typeface="Times New Roman" panose="02020603050405020304" pitchFamily="18" charset="0"/>
              </a:rPr>
              <a:t>Reduces error </a:t>
            </a:r>
          </a:p>
          <a:p>
            <a:r>
              <a:rPr lang="en-GB" altLang="en-US" dirty="0"/>
              <a:t>Increases productivity</a:t>
            </a:r>
          </a:p>
          <a:p>
            <a:r>
              <a:rPr lang="en-GB" altLang="en-US" dirty="0"/>
              <a:t>Enhances safety</a:t>
            </a:r>
          </a:p>
          <a:p>
            <a:r>
              <a:rPr lang="en-GB" altLang="en-US" dirty="0"/>
              <a:t>Enhances comfort</a:t>
            </a:r>
          </a:p>
        </p:txBody>
      </p:sp>
    </p:spTree>
    <p:extLst>
      <p:ext uri="{BB962C8B-B14F-4D97-AF65-F5344CB8AC3E}">
        <p14:creationId xmlns:p14="http://schemas.microsoft.com/office/powerpoint/2010/main" val="41615095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125C-88AE-690D-636B-523DBD9F4D9D}"/>
              </a:ext>
            </a:extLst>
          </p:cNvPr>
          <p:cNvSpPr>
            <a:spLocks noGrp="1"/>
          </p:cNvSpPr>
          <p:nvPr>
            <p:ph type="title"/>
          </p:nvPr>
        </p:nvSpPr>
        <p:spPr>
          <a:xfrm>
            <a:off x="395536" y="260648"/>
            <a:ext cx="6435725" cy="522287"/>
          </a:xfrm>
        </p:spPr>
        <p:txBody>
          <a:bodyPr/>
          <a:lstStyle/>
          <a:p>
            <a:r>
              <a:rPr lang="en-US" dirty="0"/>
              <a:t>Incidents attributable to human error in the OME industry - HSE</a:t>
            </a:r>
          </a:p>
        </p:txBody>
      </p:sp>
      <p:pic>
        <p:nvPicPr>
          <p:cNvPr id="5" name="Content Placeholder 4" descr="A diagram of a pie chart and a diagram of a diagram&#10;&#10;Description automatically generated">
            <a:extLst>
              <a:ext uri="{FF2B5EF4-FFF2-40B4-BE49-F238E27FC236}">
                <a16:creationId xmlns:a16="http://schemas.microsoft.com/office/drawing/2014/main" id="{857E064D-75D4-131B-8F7D-BE256A5A0296}"/>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971600" y="1484783"/>
            <a:ext cx="7488832" cy="4833603"/>
          </a:xfrm>
          <a:solidFill>
            <a:schemeClr val="tx1"/>
          </a:solidFill>
          <a:ln>
            <a:noFill/>
          </a:ln>
        </p:spPr>
      </p:pic>
      <p:sp>
        <p:nvSpPr>
          <p:cNvPr id="6" name="Rectangle 5">
            <a:extLst>
              <a:ext uri="{FF2B5EF4-FFF2-40B4-BE49-F238E27FC236}">
                <a16:creationId xmlns:a16="http://schemas.microsoft.com/office/drawing/2014/main" id="{4118CE61-57A3-CCB0-FB1C-49BA53080515}"/>
              </a:ext>
            </a:extLst>
          </p:cNvPr>
          <p:cNvSpPr/>
          <p:nvPr/>
        </p:nvSpPr>
        <p:spPr bwMode="auto">
          <a:xfrm>
            <a:off x="970112" y="1916832"/>
            <a:ext cx="1512168" cy="504056"/>
          </a:xfrm>
          <a:prstGeom prst="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TextBox 6">
            <a:extLst>
              <a:ext uri="{FF2B5EF4-FFF2-40B4-BE49-F238E27FC236}">
                <a16:creationId xmlns:a16="http://schemas.microsoft.com/office/drawing/2014/main" id="{26A2E2AD-DFA4-6CA5-1BE0-D3902E49983B}"/>
              </a:ext>
            </a:extLst>
          </p:cNvPr>
          <p:cNvSpPr txBox="1"/>
          <p:nvPr/>
        </p:nvSpPr>
        <p:spPr>
          <a:xfrm>
            <a:off x="5947424" y="1933021"/>
            <a:ext cx="1428596" cy="369332"/>
          </a:xfrm>
          <a:prstGeom prst="rect">
            <a:avLst/>
          </a:prstGeom>
          <a:noFill/>
        </p:spPr>
        <p:txBody>
          <a:bodyPr wrap="none" rtlCol="0">
            <a:spAutoFit/>
          </a:bodyPr>
          <a:lstStyle/>
          <a:p>
            <a:r>
              <a:rPr lang="en-US" dirty="0">
                <a:solidFill>
                  <a:schemeClr val="bg1"/>
                </a:solidFill>
              </a:rPr>
              <a:t>Machines??</a:t>
            </a:r>
          </a:p>
        </p:txBody>
      </p:sp>
    </p:spTree>
    <p:extLst>
      <p:ext uri="{BB962C8B-B14F-4D97-AF65-F5344CB8AC3E}">
        <p14:creationId xmlns:p14="http://schemas.microsoft.com/office/powerpoint/2010/main" val="1606144627"/>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FD0AF8-3E1A-F7C5-CB74-77A8448440D8}"/>
              </a:ext>
            </a:extLst>
          </p:cNvPr>
          <p:cNvSpPr>
            <a:spLocks noGrp="1"/>
          </p:cNvSpPr>
          <p:nvPr>
            <p:ph type="title"/>
          </p:nvPr>
        </p:nvSpPr>
        <p:spPr>
          <a:xfrm>
            <a:off x="473202" y="457200"/>
            <a:ext cx="3257550" cy="1929384"/>
          </a:xfrm>
        </p:spPr>
        <p:txBody>
          <a:bodyPr anchor="ctr">
            <a:normAutofit/>
          </a:bodyPr>
          <a:lstStyle/>
          <a:p>
            <a:pPr>
              <a:lnSpc>
                <a:spcPct val="90000"/>
              </a:lnSpc>
            </a:pPr>
            <a:r>
              <a:rPr lang="en-US" sz="4200"/>
              <a:t>The History of Human Factors</a:t>
            </a:r>
          </a:p>
        </p:txBody>
      </p:sp>
      <p:sp>
        <p:nvSpPr>
          <p:cNvPr id="13"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59251" y="1415034"/>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F6B27-346D-329E-E15F-59E780365AF1}"/>
              </a:ext>
            </a:extLst>
          </p:cNvPr>
          <p:cNvSpPr>
            <a:spLocks noGrp="1"/>
          </p:cNvSpPr>
          <p:nvPr>
            <p:ph idx="1"/>
          </p:nvPr>
        </p:nvSpPr>
        <p:spPr>
          <a:xfrm>
            <a:off x="4155947" y="457200"/>
            <a:ext cx="4505706" cy="1929384"/>
          </a:xfrm>
        </p:spPr>
        <p:txBody>
          <a:bodyPr anchor="ctr">
            <a:normAutofit fontScale="92500"/>
          </a:bodyPr>
          <a:lstStyle/>
          <a:p>
            <a:r>
              <a:rPr lang="en-US" sz="1900" dirty="0"/>
              <a:t>1487 – Leonardo Da </a:t>
            </a:r>
            <a:r>
              <a:rPr lang="en-US" sz="1900" dirty="0" err="1"/>
              <a:t>Vinchi</a:t>
            </a:r>
            <a:r>
              <a:rPr lang="en-US" sz="1900" dirty="0"/>
              <a:t> – anthropometrics</a:t>
            </a:r>
          </a:p>
          <a:p>
            <a:pPr lvl="1"/>
            <a:r>
              <a:rPr lang="en-US" sz="1900" dirty="0"/>
              <a:t>Humans are too heavy and not strong enough to fly using wings attached to the arms</a:t>
            </a:r>
          </a:p>
          <a:p>
            <a:r>
              <a:rPr lang="en-US" sz="1900" dirty="0"/>
              <a:t>1497 - Leonard again….robot sentries</a:t>
            </a:r>
          </a:p>
        </p:txBody>
      </p:sp>
      <p:pic>
        <p:nvPicPr>
          <p:cNvPr id="6" name="Picture 5" descr="A metal armor and a mechanical device&#10;&#10;Description automatically generated">
            <a:extLst>
              <a:ext uri="{FF2B5EF4-FFF2-40B4-BE49-F238E27FC236}">
                <a16:creationId xmlns:a16="http://schemas.microsoft.com/office/drawing/2014/main" id="{2273B84F-FC96-8C7A-4004-6564DC6A99F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3174" y="2569464"/>
            <a:ext cx="3274252" cy="3678936"/>
          </a:xfrm>
          <a:prstGeom prst="rect">
            <a:avLst/>
          </a:prstGeom>
        </p:spPr>
      </p:pic>
      <p:pic>
        <p:nvPicPr>
          <p:cNvPr id="5" name="Picture 4" descr="A drawing of a flying machine&#10;&#10;Description automatically generated">
            <a:extLst>
              <a:ext uri="{FF2B5EF4-FFF2-40B4-BE49-F238E27FC236}">
                <a16:creationId xmlns:a16="http://schemas.microsoft.com/office/drawing/2014/main" id="{A53F0D57-3BA0-5057-F5E1-83709DB842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690872" y="3106838"/>
            <a:ext cx="4101084" cy="2604188"/>
          </a:xfrm>
          <a:prstGeom prst="rect">
            <a:avLst/>
          </a:prstGeom>
        </p:spPr>
      </p:pic>
    </p:spTree>
    <p:extLst>
      <p:ext uri="{BB962C8B-B14F-4D97-AF65-F5344CB8AC3E}">
        <p14:creationId xmlns:p14="http://schemas.microsoft.com/office/powerpoint/2010/main" val="96887392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D0AF8-3E1A-F7C5-CB74-77A8448440D8}"/>
              </a:ext>
            </a:extLst>
          </p:cNvPr>
          <p:cNvSpPr>
            <a:spLocks noGrp="1"/>
          </p:cNvSpPr>
          <p:nvPr>
            <p:ph type="title"/>
          </p:nvPr>
        </p:nvSpPr>
        <p:spPr>
          <a:xfrm>
            <a:off x="323528" y="260648"/>
            <a:ext cx="6435725" cy="522287"/>
          </a:xfrm>
        </p:spPr>
        <p:txBody>
          <a:bodyPr/>
          <a:lstStyle/>
          <a:p>
            <a:r>
              <a:rPr lang="en-US" dirty="0"/>
              <a:t>The History of Human Factors</a:t>
            </a:r>
          </a:p>
        </p:txBody>
      </p:sp>
      <p:sp>
        <p:nvSpPr>
          <p:cNvPr id="3" name="Content Placeholder 2">
            <a:extLst>
              <a:ext uri="{FF2B5EF4-FFF2-40B4-BE49-F238E27FC236}">
                <a16:creationId xmlns:a16="http://schemas.microsoft.com/office/drawing/2014/main" id="{A0CF6B27-346D-329E-E15F-59E780365AF1}"/>
              </a:ext>
            </a:extLst>
          </p:cNvPr>
          <p:cNvSpPr>
            <a:spLocks noGrp="1"/>
          </p:cNvSpPr>
          <p:nvPr>
            <p:ph idx="1"/>
          </p:nvPr>
        </p:nvSpPr>
        <p:spPr>
          <a:xfrm>
            <a:off x="323528" y="1052736"/>
            <a:ext cx="8496944" cy="4375150"/>
          </a:xfrm>
        </p:spPr>
        <p:txBody>
          <a:bodyPr/>
          <a:lstStyle/>
          <a:p>
            <a:r>
              <a:rPr lang="en-US" dirty="0"/>
              <a:t>1900 – Frank and Lillian </a:t>
            </a:r>
            <a:r>
              <a:rPr lang="en-US" dirty="0" err="1"/>
              <a:t>Galbreth</a:t>
            </a:r>
            <a:r>
              <a:rPr lang="en-US" dirty="0"/>
              <a:t> developed the use of a </a:t>
            </a:r>
            <a:r>
              <a:rPr lang="en-US" b="1" dirty="0"/>
              <a:t>‘challenge response system’ </a:t>
            </a:r>
            <a:r>
              <a:rPr lang="en-US" dirty="0"/>
              <a:t>in medicine to ensure that the appropriate surgical instruments were used. This is used in OME today;</a:t>
            </a:r>
          </a:p>
          <a:p>
            <a:r>
              <a:rPr lang="en-US" dirty="0"/>
              <a:t>1914 – 1918 more sophisticated equipment being developed that required written instructions</a:t>
            </a:r>
          </a:p>
          <a:p>
            <a:r>
              <a:rPr lang="en-US" dirty="0"/>
              <a:t>1939 – 45 designs took advantage of human limitations, allowing for mass production using automation</a:t>
            </a:r>
          </a:p>
          <a:p>
            <a:r>
              <a:rPr lang="en-US" dirty="0"/>
              <a:t>1954 - George </a:t>
            </a:r>
            <a:r>
              <a:rPr lang="en-US" dirty="0" err="1"/>
              <a:t>Devol</a:t>
            </a:r>
            <a:r>
              <a:rPr lang="en-US" dirty="0"/>
              <a:t> designs the first robot (“</a:t>
            </a:r>
            <a:r>
              <a:rPr lang="en-US" dirty="0" err="1"/>
              <a:t>Unimate</a:t>
            </a:r>
            <a:r>
              <a:rPr lang="en-US" dirty="0"/>
              <a:t>”) to lift heavy loads at General Motors</a:t>
            </a:r>
          </a:p>
        </p:txBody>
      </p:sp>
    </p:spTree>
    <p:extLst>
      <p:ext uri="{BB962C8B-B14F-4D97-AF65-F5344CB8AC3E}">
        <p14:creationId xmlns:p14="http://schemas.microsoft.com/office/powerpoint/2010/main" val="1268542369"/>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7C0A-B5F7-EBCD-7A92-C5E5766DAB69}"/>
              </a:ext>
            </a:extLst>
          </p:cNvPr>
          <p:cNvSpPr>
            <a:spLocks noGrp="1"/>
          </p:cNvSpPr>
          <p:nvPr>
            <p:ph type="title"/>
          </p:nvPr>
        </p:nvSpPr>
        <p:spPr/>
        <p:txBody>
          <a:bodyPr/>
          <a:lstStyle/>
          <a:p>
            <a:r>
              <a:rPr lang="en-US" dirty="0"/>
              <a:t>A generic model for all industries</a:t>
            </a:r>
          </a:p>
        </p:txBody>
      </p:sp>
      <p:sp>
        <p:nvSpPr>
          <p:cNvPr id="3" name="Content Placeholder 2">
            <a:extLst>
              <a:ext uri="{FF2B5EF4-FFF2-40B4-BE49-F238E27FC236}">
                <a16:creationId xmlns:a16="http://schemas.microsoft.com/office/drawing/2014/main" id="{DDE5F64A-64DA-F711-1405-720942911DDE}"/>
              </a:ext>
            </a:extLst>
          </p:cNvPr>
          <p:cNvSpPr>
            <a:spLocks noGrp="1"/>
          </p:cNvSpPr>
          <p:nvPr>
            <p:ph idx="1"/>
          </p:nvPr>
        </p:nvSpPr>
        <p:spPr/>
        <p:txBody>
          <a:bodyPr/>
          <a:lstStyle/>
          <a:p>
            <a:r>
              <a:rPr lang="en-US" dirty="0"/>
              <a:t>The PEAR model</a:t>
            </a:r>
          </a:p>
          <a:p>
            <a:endParaRPr lang="en-US" dirty="0"/>
          </a:p>
          <a:p>
            <a:pPr lvl="1"/>
            <a:r>
              <a:rPr lang="en-US" dirty="0"/>
              <a:t>The people who do the job</a:t>
            </a:r>
          </a:p>
          <a:p>
            <a:pPr lvl="1"/>
            <a:r>
              <a:rPr lang="en-US" dirty="0"/>
              <a:t>The environment in which they work</a:t>
            </a:r>
          </a:p>
          <a:p>
            <a:pPr lvl="1"/>
            <a:r>
              <a:rPr lang="en-US" dirty="0"/>
              <a:t>The actions they perform</a:t>
            </a:r>
          </a:p>
          <a:p>
            <a:pPr lvl="1"/>
            <a:r>
              <a:rPr lang="en-US" dirty="0"/>
              <a:t>The resources necessary to complete the job</a:t>
            </a:r>
          </a:p>
        </p:txBody>
      </p:sp>
    </p:spTree>
    <p:extLst>
      <p:ext uri="{BB962C8B-B14F-4D97-AF65-F5344CB8AC3E}">
        <p14:creationId xmlns:p14="http://schemas.microsoft.com/office/powerpoint/2010/main" val="2056187014"/>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64AD-9305-BB92-C7F2-A0B2E97C305B}"/>
              </a:ext>
            </a:extLst>
          </p:cNvPr>
          <p:cNvSpPr>
            <a:spLocks noGrp="1"/>
          </p:cNvSpPr>
          <p:nvPr>
            <p:ph type="title"/>
          </p:nvPr>
        </p:nvSpPr>
        <p:spPr>
          <a:xfrm>
            <a:off x="395536" y="476672"/>
            <a:ext cx="6435725" cy="522287"/>
          </a:xfrm>
        </p:spPr>
        <p:txBody>
          <a:bodyPr/>
          <a:lstStyle/>
          <a:p>
            <a:r>
              <a:rPr lang="en-US" dirty="0"/>
              <a:t>A generic model for all industries</a:t>
            </a:r>
          </a:p>
        </p:txBody>
      </p:sp>
      <p:pic>
        <p:nvPicPr>
          <p:cNvPr id="5" name="Content Placeholder 4" descr="A blue background with white text&#10;&#10;Description automatically generated">
            <a:extLst>
              <a:ext uri="{FF2B5EF4-FFF2-40B4-BE49-F238E27FC236}">
                <a16:creationId xmlns:a16="http://schemas.microsoft.com/office/drawing/2014/main" id="{B725E5F5-36E3-5EE3-FE9B-208B073DFC7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50609" y="1700808"/>
            <a:ext cx="7907591" cy="3395165"/>
          </a:xfrm>
        </p:spPr>
      </p:pic>
    </p:spTree>
    <p:extLst>
      <p:ext uri="{BB962C8B-B14F-4D97-AF65-F5344CB8AC3E}">
        <p14:creationId xmlns:p14="http://schemas.microsoft.com/office/powerpoint/2010/main" val="3338926013"/>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64AD-9305-BB92-C7F2-A0B2E97C305B}"/>
              </a:ext>
            </a:extLst>
          </p:cNvPr>
          <p:cNvSpPr>
            <a:spLocks noGrp="1"/>
          </p:cNvSpPr>
          <p:nvPr>
            <p:ph type="title"/>
          </p:nvPr>
        </p:nvSpPr>
        <p:spPr>
          <a:xfrm>
            <a:off x="395536" y="476672"/>
            <a:ext cx="6435725" cy="522287"/>
          </a:xfrm>
        </p:spPr>
        <p:txBody>
          <a:bodyPr/>
          <a:lstStyle/>
          <a:p>
            <a:r>
              <a:rPr lang="en-US" dirty="0"/>
              <a:t>A generic model for all industries</a:t>
            </a:r>
          </a:p>
        </p:txBody>
      </p:sp>
      <p:pic>
        <p:nvPicPr>
          <p:cNvPr id="6" name="Content Placeholder 5" descr="A brown and blue sign with white text&#10;&#10;Description automatically generated">
            <a:extLst>
              <a:ext uri="{FF2B5EF4-FFF2-40B4-BE49-F238E27FC236}">
                <a16:creationId xmlns:a16="http://schemas.microsoft.com/office/drawing/2014/main" id="{AFBFE03C-B88B-641C-B50E-55FBA0E3B6BE}"/>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1488" y="2132856"/>
            <a:ext cx="9194979" cy="2898277"/>
          </a:xfrm>
        </p:spPr>
      </p:pic>
    </p:spTree>
    <p:extLst>
      <p:ext uri="{BB962C8B-B14F-4D97-AF65-F5344CB8AC3E}">
        <p14:creationId xmlns:p14="http://schemas.microsoft.com/office/powerpoint/2010/main" val="87558038"/>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64AD-9305-BB92-C7F2-A0B2E97C305B}"/>
              </a:ext>
            </a:extLst>
          </p:cNvPr>
          <p:cNvSpPr>
            <a:spLocks noGrp="1"/>
          </p:cNvSpPr>
          <p:nvPr>
            <p:ph type="title"/>
          </p:nvPr>
        </p:nvSpPr>
        <p:spPr>
          <a:xfrm>
            <a:off x="395536" y="476672"/>
            <a:ext cx="6435725" cy="522287"/>
          </a:xfrm>
        </p:spPr>
        <p:txBody>
          <a:bodyPr/>
          <a:lstStyle/>
          <a:p>
            <a:r>
              <a:rPr lang="en-US" dirty="0"/>
              <a:t>A generic model for all industries</a:t>
            </a:r>
          </a:p>
        </p:txBody>
      </p:sp>
      <p:pic>
        <p:nvPicPr>
          <p:cNvPr id="6" name="Content Placeholder 5" descr="A brown rectangular sign with white text&#10;&#10;Description automatically generated">
            <a:extLst>
              <a:ext uri="{FF2B5EF4-FFF2-40B4-BE49-F238E27FC236}">
                <a16:creationId xmlns:a16="http://schemas.microsoft.com/office/drawing/2014/main" id="{1ED1BA33-BBB4-F913-AABF-CCAF5F714F38}"/>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85800" y="2211619"/>
            <a:ext cx="7772400" cy="2431588"/>
          </a:xfrm>
        </p:spPr>
      </p:pic>
    </p:spTree>
    <p:extLst>
      <p:ext uri="{BB962C8B-B14F-4D97-AF65-F5344CB8AC3E}">
        <p14:creationId xmlns:p14="http://schemas.microsoft.com/office/powerpoint/2010/main" val="3206069096"/>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64AD-9305-BB92-C7F2-A0B2E97C305B}"/>
              </a:ext>
            </a:extLst>
          </p:cNvPr>
          <p:cNvSpPr>
            <a:spLocks noGrp="1"/>
          </p:cNvSpPr>
          <p:nvPr>
            <p:ph type="title"/>
          </p:nvPr>
        </p:nvSpPr>
        <p:spPr>
          <a:xfrm>
            <a:off x="395536" y="476672"/>
            <a:ext cx="6435725" cy="522287"/>
          </a:xfrm>
        </p:spPr>
        <p:txBody>
          <a:bodyPr/>
          <a:lstStyle/>
          <a:p>
            <a:r>
              <a:rPr lang="en-US" dirty="0"/>
              <a:t>A generic model for all industries</a:t>
            </a:r>
          </a:p>
        </p:txBody>
      </p:sp>
      <p:pic>
        <p:nvPicPr>
          <p:cNvPr id="7" name="Content Placeholder 6" descr="A purple rectangular object with white text&#10;&#10;Description automatically generated">
            <a:extLst>
              <a:ext uri="{FF2B5EF4-FFF2-40B4-BE49-F238E27FC236}">
                <a16:creationId xmlns:a16="http://schemas.microsoft.com/office/drawing/2014/main" id="{25A55CA0-CC63-A8C4-1779-9D4629EBF40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0397" y="2207517"/>
            <a:ext cx="8289878" cy="2442966"/>
          </a:xfrm>
        </p:spPr>
      </p:pic>
    </p:spTree>
    <p:extLst>
      <p:ext uri="{BB962C8B-B14F-4D97-AF65-F5344CB8AC3E}">
        <p14:creationId xmlns:p14="http://schemas.microsoft.com/office/powerpoint/2010/main" val="3461376806"/>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A5B44-FA2D-C959-F964-C555ED2A92C5}"/>
              </a:ext>
            </a:extLst>
          </p:cNvPr>
          <p:cNvSpPr>
            <a:spLocks noGrp="1"/>
          </p:cNvSpPr>
          <p:nvPr>
            <p:ph type="title"/>
          </p:nvPr>
        </p:nvSpPr>
        <p:spPr/>
        <p:txBody>
          <a:bodyPr/>
          <a:lstStyle/>
          <a:p>
            <a:r>
              <a:rPr lang="en-US" dirty="0"/>
              <a:t>The cycle of human factors in OME</a:t>
            </a:r>
          </a:p>
        </p:txBody>
      </p:sp>
      <p:sp>
        <p:nvSpPr>
          <p:cNvPr id="4" name="Rounded Rectangle 3">
            <a:extLst>
              <a:ext uri="{FF2B5EF4-FFF2-40B4-BE49-F238E27FC236}">
                <a16:creationId xmlns:a16="http://schemas.microsoft.com/office/drawing/2014/main" id="{63118957-638F-CD62-89AE-860EA26E01EE}"/>
              </a:ext>
            </a:extLst>
          </p:cNvPr>
          <p:cNvSpPr/>
          <p:nvPr/>
        </p:nvSpPr>
        <p:spPr bwMode="auto">
          <a:xfrm>
            <a:off x="2051720" y="2420888"/>
            <a:ext cx="2088232" cy="2016224"/>
          </a:xfrm>
          <a:prstGeom prst="round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cxnSp>
        <p:nvCxnSpPr>
          <p:cNvPr id="6" name="Straight Connector 5">
            <a:extLst>
              <a:ext uri="{FF2B5EF4-FFF2-40B4-BE49-F238E27FC236}">
                <a16:creationId xmlns:a16="http://schemas.microsoft.com/office/drawing/2014/main" id="{F65A5BAE-F2C5-6F73-573E-8A3391CC015E}"/>
              </a:ext>
            </a:extLst>
          </p:cNvPr>
          <p:cNvCxnSpPr>
            <a:stCxn id="4" idx="0"/>
            <a:endCxn id="4" idx="2"/>
          </p:cNvCxnSpPr>
          <p:nvPr/>
        </p:nvCxnSpPr>
        <p:spPr bwMode="auto">
          <a:xfrm>
            <a:off x="3095836" y="2420888"/>
            <a:ext cx="0" cy="2016224"/>
          </a:xfrm>
          <a:prstGeom prst="line">
            <a:avLst/>
          </a:prstGeom>
          <a:solidFill>
            <a:srgbClr val="FFFF99"/>
          </a:solidFill>
          <a:ln w="38100" cap="flat" cmpd="sng" algn="ctr">
            <a:solidFill>
              <a:srgbClr val="00206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Connector 6">
            <a:extLst>
              <a:ext uri="{FF2B5EF4-FFF2-40B4-BE49-F238E27FC236}">
                <a16:creationId xmlns:a16="http://schemas.microsoft.com/office/drawing/2014/main" id="{3F800849-2846-C207-2E74-062FE8208EF0}"/>
              </a:ext>
            </a:extLst>
          </p:cNvPr>
          <p:cNvCxnSpPr/>
          <p:nvPr/>
        </p:nvCxnSpPr>
        <p:spPr bwMode="auto">
          <a:xfrm flipH="1">
            <a:off x="2051720" y="3429000"/>
            <a:ext cx="1044116" cy="0"/>
          </a:xfrm>
          <a:prstGeom prst="line">
            <a:avLst/>
          </a:prstGeom>
          <a:solidFill>
            <a:srgbClr val="FFFF99"/>
          </a:solidFill>
          <a:ln w="38100" cap="flat" cmpd="sng" algn="ctr">
            <a:solidFill>
              <a:srgbClr val="00206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DEEFB5A8-2D29-0C4C-8438-0B2DE19D2444}"/>
              </a:ext>
            </a:extLst>
          </p:cNvPr>
          <p:cNvSpPr txBox="1"/>
          <p:nvPr/>
        </p:nvSpPr>
        <p:spPr>
          <a:xfrm>
            <a:off x="3116515" y="3244334"/>
            <a:ext cx="954107" cy="369332"/>
          </a:xfrm>
          <a:prstGeom prst="rect">
            <a:avLst/>
          </a:prstGeom>
          <a:noFill/>
        </p:spPr>
        <p:txBody>
          <a:bodyPr wrap="none" rtlCol="0">
            <a:spAutoFit/>
          </a:bodyPr>
          <a:lstStyle/>
          <a:p>
            <a:r>
              <a:rPr lang="en-US" dirty="0">
                <a:solidFill>
                  <a:srgbClr val="002060"/>
                </a:solidFill>
              </a:rPr>
              <a:t>System</a:t>
            </a:r>
          </a:p>
        </p:txBody>
      </p:sp>
      <p:sp>
        <p:nvSpPr>
          <p:cNvPr id="11" name="TextBox 10">
            <a:extLst>
              <a:ext uri="{FF2B5EF4-FFF2-40B4-BE49-F238E27FC236}">
                <a16:creationId xmlns:a16="http://schemas.microsoft.com/office/drawing/2014/main" id="{EB83ED87-8ACB-2EE3-497D-412872F67BAC}"/>
              </a:ext>
            </a:extLst>
          </p:cNvPr>
          <p:cNvSpPr txBox="1"/>
          <p:nvPr/>
        </p:nvSpPr>
        <p:spPr>
          <a:xfrm>
            <a:off x="2140132" y="3614275"/>
            <a:ext cx="710451" cy="369332"/>
          </a:xfrm>
          <a:prstGeom prst="rect">
            <a:avLst/>
          </a:prstGeom>
          <a:noFill/>
        </p:spPr>
        <p:txBody>
          <a:bodyPr wrap="none" rtlCol="0">
            <a:spAutoFit/>
          </a:bodyPr>
          <a:lstStyle/>
          <a:p>
            <a:r>
              <a:rPr lang="en-US" dirty="0">
                <a:solidFill>
                  <a:srgbClr val="002060"/>
                </a:solidFill>
              </a:rPr>
              <a:t>Body</a:t>
            </a:r>
          </a:p>
        </p:txBody>
      </p:sp>
      <p:sp>
        <p:nvSpPr>
          <p:cNvPr id="12" name="TextBox 11">
            <a:extLst>
              <a:ext uri="{FF2B5EF4-FFF2-40B4-BE49-F238E27FC236}">
                <a16:creationId xmlns:a16="http://schemas.microsoft.com/office/drawing/2014/main" id="{8BC8BC73-9ABA-FBB6-17E5-7657248FC39E}"/>
              </a:ext>
            </a:extLst>
          </p:cNvPr>
          <p:cNvSpPr txBox="1"/>
          <p:nvPr/>
        </p:nvSpPr>
        <p:spPr>
          <a:xfrm>
            <a:off x="2119454" y="2740278"/>
            <a:ext cx="723275" cy="369332"/>
          </a:xfrm>
          <a:prstGeom prst="rect">
            <a:avLst/>
          </a:prstGeom>
          <a:noFill/>
        </p:spPr>
        <p:txBody>
          <a:bodyPr wrap="none" rtlCol="0">
            <a:spAutoFit/>
          </a:bodyPr>
          <a:lstStyle/>
          <a:p>
            <a:r>
              <a:rPr lang="en-US" dirty="0">
                <a:solidFill>
                  <a:srgbClr val="002060"/>
                </a:solidFill>
              </a:rPr>
              <a:t>Brain</a:t>
            </a:r>
          </a:p>
        </p:txBody>
      </p:sp>
      <p:sp>
        <p:nvSpPr>
          <p:cNvPr id="21" name="Bent Arrow 20">
            <a:extLst>
              <a:ext uri="{FF2B5EF4-FFF2-40B4-BE49-F238E27FC236}">
                <a16:creationId xmlns:a16="http://schemas.microsoft.com/office/drawing/2014/main" id="{8649B096-F465-B7AD-C5C8-FB9348A1396F}"/>
              </a:ext>
            </a:extLst>
          </p:cNvPr>
          <p:cNvSpPr/>
          <p:nvPr/>
        </p:nvSpPr>
        <p:spPr bwMode="auto">
          <a:xfrm rot="5400000">
            <a:off x="1698448" y="1204599"/>
            <a:ext cx="633457" cy="1655105"/>
          </a:xfrm>
          <a:prstGeom prst="bentArrow">
            <a:avLst>
              <a:gd name="adj1" fmla="val 18855"/>
              <a:gd name="adj2" fmla="val 23530"/>
              <a:gd name="adj3" fmla="val 25000"/>
              <a:gd name="adj4" fmla="val 41076"/>
            </a:avLst>
          </a:prstGeom>
          <a:solidFill>
            <a:srgbClr val="92D050"/>
          </a:solidFill>
          <a:ln w="9525" cap="flat" cmpd="sng" algn="ctr">
            <a:solidFill>
              <a:srgbClr val="002060"/>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2" name="TextBox 21">
            <a:extLst>
              <a:ext uri="{FF2B5EF4-FFF2-40B4-BE49-F238E27FC236}">
                <a16:creationId xmlns:a16="http://schemas.microsoft.com/office/drawing/2014/main" id="{DBD582CD-93D6-911F-3BD1-690626F9B791}"/>
              </a:ext>
            </a:extLst>
          </p:cNvPr>
          <p:cNvSpPr txBox="1"/>
          <p:nvPr/>
        </p:nvSpPr>
        <p:spPr>
          <a:xfrm>
            <a:off x="103890" y="1577428"/>
            <a:ext cx="1396536" cy="1754326"/>
          </a:xfrm>
          <a:prstGeom prst="rect">
            <a:avLst/>
          </a:prstGeom>
          <a:noFill/>
        </p:spPr>
        <p:txBody>
          <a:bodyPr wrap="none" rtlCol="0">
            <a:spAutoFit/>
          </a:bodyPr>
          <a:lstStyle/>
          <a:p>
            <a:r>
              <a:rPr lang="en-US" dirty="0"/>
              <a:t>Analysis </a:t>
            </a:r>
          </a:p>
          <a:p>
            <a:r>
              <a:rPr lang="en-US" dirty="0"/>
              <a:t>Techniques</a:t>
            </a:r>
          </a:p>
          <a:p>
            <a:endParaRPr lang="en-US" dirty="0"/>
          </a:p>
          <a:p>
            <a:pPr marL="285750" indent="-285750">
              <a:buFontTx/>
              <a:buChar char="-"/>
            </a:pPr>
            <a:r>
              <a:rPr lang="en-US" dirty="0"/>
              <a:t>Task</a:t>
            </a:r>
          </a:p>
          <a:p>
            <a:pPr marL="285750" indent="-285750">
              <a:buFontTx/>
              <a:buChar char="-"/>
            </a:pPr>
            <a:r>
              <a:rPr lang="en-US" dirty="0"/>
              <a:t>Statistics</a:t>
            </a:r>
          </a:p>
          <a:p>
            <a:pPr marL="285750" indent="-285750">
              <a:buFontTx/>
              <a:buChar char="-"/>
            </a:pPr>
            <a:r>
              <a:rPr lang="en-US" dirty="0"/>
              <a:t>Accident</a:t>
            </a:r>
          </a:p>
        </p:txBody>
      </p:sp>
      <p:sp>
        <p:nvSpPr>
          <p:cNvPr id="23" name="TextBox 22">
            <a:extLst>
              <a:ext uri="{FF2B5EF4-FFF2-40B4-BE49-F238E27FC236}">
                <a16:creationId xmlns:a16="http://schemas.microsoft.com/office/drawing/2014/main" id="{7E487340-A3D4-F6DE-6D65-4256110D3C8C}"/>
              </a:ext>
            </a:extLst>
          </p:cNvPr>
          <p:cNvSpPr txBox="1"/>
          <p:nvPr/>
        </p:nvSpPr>
        <p:spPr>
          <a:xfrm>
            <a:off x="2373892" y="1020467"/>
            <a:ext cx="1505540" cy="369332"/>
          </a:xfrm>
          <a:prstGeom prst="rect">
            <a:avLst/>
          </a:prstGeom>
          <a:noFill/>
        </p:spPr>
        <p:txBody>
          <a:bodyPr wrap="none" rtlCol="0">
            <a:spAutoFit/>
          </a:bodyPr>
          <a:lstStyle/>
          <a:p>
            <a:r>
              <a:rPr lang="en-US" dirty="0"/>
              <a:t>Performance</a:t>
            </a:r>
          </a:p>
        </p:txBody>
      </p:sp>
      <p:sp>
        <p:nvSpPr>
          <p:cNvPr id="24" name="Up Arrow 23">
            <a:extLst>
              <a:ext uri="{FF2B5EF4-FFF2-40B4-BE49-F238E27FC236}">
                <a16:creationId xmlns:a16="http://schemas.microsoft.com/office/drawing/2014/main" id="{9F70B44C-1311-1996-8C2C-D82816AFB48F}"/>
              </a:ext>
            </a:extLst>
          </p:cNvPr>
          <p:cNvSpPr/>
          <p:nvPr/>
        </p:nvSpPr>
        <p:spPr bwMode="auto">
          <a:xfrm>
            <a:off x="2866098" y="1412777"/>
            <a:ext cx="505135" cy="925478"/>
          </a:xfrm>
          <a:prstGeom prst="upArrow">
            <a:avLst/>
          </a:prstGeom>
          <a:solidFill>
            <a:srgbClr val="92D050"/>
          </a:solidFill>
          <a:ln>
            <a:solidFill>
              <a:srgbClr val="002060"/>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5" name="Oval 24">
            <a:extLst>
              <a:ext uri="{FF2B5EF4-FFF2-40B4-BE49-F238E27FC236}">
                <a16:creationId xmlns:a16="http://schemas.microsoft.com/office/drawing/2014/main" id="{02752F79-1118-1012-C57F-93A8ED03413C}"/>
              </a:ext>
            </a:extLst>
          </p:cNvPr>
          <p:cNvSpPr/>
          <p:nvPr/>
        </p:nvSpPr>
        <p:spPr bwMode="auto">
          <a:xfrm>
            <a:off x="4124003" y="1577428"/>
            <a:ext cx="592013" cy="522418"/>
          </a:xfrm>
          <a:prstGeom prst="ellipse">
            <a:avLst/>
          </a:prstGeom>
          <a:solidFill>
            <a:schemeClr val="accent1"/>
          </a:solidFill>
          <a:ln w="9525" cap="flat" cmpd="sng" algn="ctr">
            <a:solidFill>
              <a:srgbClr val="FF6600"/>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effectLst/>
                <a:latin typeface="Arial" panose="020B0604020202020204" pitchFamily="34" charset="0"/>
              </a:rPr>
              <a:t>A</a:t>
            </a:r>
          </a:p>
        </p:txBody>
      </p:sp>
      <p:sp>
        <p:nvSpPr>
          <p:cNvPr id="26" name="Oval 25">
            <a:extLst>
              <a:ext uri="{FF2B5EF4-FFF2-40B4-BE49-F238E27FC236}">
                <a16:creationId xmlns:a16="http://schemas.microsoft.com/office/drawing/2014/main" id="{C074083F-2D8E-B893-5E49-B31C71EC7AE7}"/>
              </a:ext>
            </a:extLst>
          </p:cNvPr>
          <p:cNvSpPr/>
          <p:nvPr/>
        </p:nvSpPr>
        <p:spPr bwMode="auto">
          <a:xfrm>
            <a:off x="6955991" y="4590840"/>
            <a:ext cx="592013" cy="522418"/>
          </a:xfrm>
          <a:prstGeom prst="ellipse">
            <a:avLst/>
          </a:prstGeom>
          <a:solidFill>
            <a:schemeClr val="accent1"/>
          </a:solidFill>
          <a:ln w="9525" cap="flat" cmpd="sng" algn="ctr">
            <a:solidFill>
              <a:srgbClr val="FF6600"/>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lang="en-US" dirty="0"/>
              <a:t>B</a:t>
            </a:r>
            <a:endParaRPr kumimoji="0" lang="en-US" sz="1800" b="0" i="0" u="none" strike="noStrike" cap="none" normalizeH="0" baseline="0" dirty="0">
              <a:ln>
                <a:noFill/>
              </a:ln>
              <a:effectLst/>
              <a:latin typeface="Arial" panose="020B0604020202020204" pitchFamily="34" charset="0"/>
            </a:endParaRPr>
          </a:p>
        </p:txBody>
      </p:sp>
      <p:sp>
        <p:nvSpPr>
          <p:cNvPr id="27" name="TextBox 26">
            <a:extLst>
              <a:ext uri="{FF2B5EF4-FFF2-40B4-BE49-F238E27FC236}">
                <a16:creationId xmlns:a16="http://schemas.microsoft.com/office/drawing/2014/main" id="{0A58939F-244A-6905-861B-D80B1C3A74EA}"/>
              </a:ext>
            </a:extLst>
          </p:cNvPr>
          <p:cNvSpPr txBox="1"/>
          <p:nvPr/>
        </p:nvSpPr>
        <p:spPr>
          <a:xfrm>
            <a:off x="6508285" y="5165659"/>
            <a:ext cx="2274982" cy="369332"/>
          </a:xfrm>
          <a:prstGeom prst="rect">
            <a:avLst/>
          </a:prstGeom>
          <a:noFill/>
        </p:spPr>
        <p:txBody>
          <a:bodyPr wrap="none" rtlCol="0">
            <a:spAutoFit/>
          </a:bodyPr>
          <a:lstStyle/>
          <a:p>
            <a:r>
              <a:rPr lang="en-US" dirty="0"/>
              <a:t>Implement Solutions</a:t>
            </a:r>
          </a:p>
        </p:txBody>
      </p:sp>
      <p:sp>
        <p:nvSpPr>
          <p:cNvPr id="28" name="TextBox 27">
            <a:extLst>
              <a:ext uri="{FF2B5EF4-FFF2-40B4-BE49-F238E27FC236}">
                <a16:creationId xmlns:a16="http://schemas.microsoft.com/office/drawing/2014/main" id="{E357B1C6-E4D9-9242-EF6E-0CDD9A652134}"/>
              </a:ext>
            </a:extLst>
          </p:cNvPr>
          <p:cNvSpPr txBox="1"/>
          <p:nvPr/>
        </p:nvSpPr>
        <p:spPr>
          <a:xfrm>
            <a:off x="4387630" y="1123492"/>
            <a:ext cx="2775119" cy="369332"/>
          </a:xfrm>
          <a:prstGeom prst="rect">
            <a:avLst/>
          </a:prstGeom>
          <a:noFill/>
        </p:spPr>
        <p:txBody>
          <a:bodyPr wrap="none" rtlCol="0">
            <a:spAutoFit/>
          </a:bodyPr>
          <a:lstStyle/>
          <a:p>
            <a:r>
              <a:rPr lang="en-US" dirty="0"/>
              <a:t>Identification of Problems</a:t>
            </a:r>
          </a:p>
        </p:txBody>
      </p:sp>
      <p:sp>
        <p:nvSpPr>
          <p:cNvPr id="29" name="Bent Arrow 28">
            <a:extLst>
              <a:ext uri="{FF2B5EF4-FFF2-40B4-BE49-F238E27FC236}">
                <a16:creationId xmlns:a16="http://schemas.microsoft.com/office/drawing/2014/main" id="{F79858D4-B099-7F9B-60ED-F5CA5BF5580D}"/>
              </a:ext>
            </a:extLst>
          </p:cNvPr>
          <p:cNvSpPr/>
          <p:nvPr/>
        </p:nvSpPr>
        <p:spPr bwMode="auto">
          <a:xfrm rot="5400000">
            <a:off x="4726956" y="1769793"/>
            <a:ext cx="2875420" cy="2766677"/>
          </a:xfrm>
          <a:prstGeom prst="bentArrow">
            <a:avLst>
              <a:gd name="adj1" fmla="val 5899"/>
              <a:gd name="adj2" fmla="val 9985"/>
              <a:gd name="adj3" fmla="val 25000"/>
              <a:gd name="adj4" fmla="val 43750"/>
            </a:avLst>
          </a:prstGeom>
          <a:solidFill>
            <a:srgbClr val="92D050"/>
          </a:solidFill>
          <a:ln w="9525" cap="flat" cmpd="sng" algn="ctr">
            <a:solidFill>
              <a:srgbClr val="002060"/>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30" name="TextBox 29">
            <a:extLst>
              <a:ext uri="{FF2B5EF4-FFF2-40B4-BE49-F238E27FC236}">
                <a16:creationId xmlns:a16="http://schemas.microsoft.com/office/drawing/2014/main" id="{0844BE4D-08FA-5A88-C743-64C85AC0F3FA}"/>
              </a:ext>
            </a:extLst>
          </p:cNvPr>
          <p:cNvSpPr txBox="1"/>
          <p:nvPr/>
        </p:nvSpPr>
        <p:spPr>
          <a:xfrm>
            <a:off x="4303049" y="4372362"/>
            <a:ext cx="2188420" cy="2308324"/>
          </a:xfrm>
          <a:prstGeom prst="rect">
            <a:avLst/>
          </a:prstGeom>
          <a:noFill/>
        </p:spPr>
        <p:txBody>
          <a:bodyPr wrap="none" rtlCol="0">
            <a:spAutoFit/>
          </a:bodyPr>
          <a:lstStyle/>
          <a:p>
            <a:r>
              <a:rPr lang="en-US" sz="1600" dirty="0"/>
              <a:t>Environmental Design</a:t>
            </a:r>
          </a:p>
          <a:p>
            <a:endParaRPr lang="en-US" sz="1600" dirty="0"/>
          </a:p>
          <a:p>
            <a:r>
              <a:rPr lang="en-US" sz="1600" dirty="0"/>
              <a:t>Task Design</a:t>
            </a:r>
          </a:p>
          <a:p>
            <a:endParaRPr lang="en-US" sz="1600" dirty="0"/>
          </a:p>
          <a:p>
            <a:r>
              <a:rPr lang="en-US" sz="1600" dirty="0"/>
              <a:t>Equipment Design</a:t>
            </a:r>
          </a:p>
          <a:p>
            <a:endParaRPr lang="en-US" sz="1600" dirty="0"/>
          </a:p>
          <a:p>
            <a:r>
              <a:rPr lang="en-US" sz="1600" dirty="0"/>
              <a:t>SQEP (KSB)</a:t>
            </a:r>
          </a:p>
          <a:p>
            <a:endParaRPr lang="en-US" sz="1600" dirty="0"/>
          </a:p>
          <a:p>
            <a:r>
              <a:rPr lang="en-US" sz="1600" dirty="0"/>
              <a:t>Training Design</a:t>
            </a:r>
          </a:p>
        </p:txBody>
      </p:sp>
      <p:sp>
        <p:nvSpPr>
          <p:cNvPr id="31" name="Bent Arrow 30">
            <a:extLst>
              <a:ext uri="{FF2B5EF4-FFF2-40B4-BE49-F238E27FC236}">
                <a16:creationId xmlns:a16="http://schemas.microsoft.com/office/drawing/2014/main" id="{1019C985-7F01-D8D2-5927-07C10EC2CE38}"/>
              </a:ext>
            </a:extLst>
          </p:cNvPr>
          <p:cNvSpPr/>
          <p:nvPr/>
        </p:nvSpPr>
        <p:spPr bwMode="auto">
          <a:xfrm>
            <a:off x="3593568" y="1715421"/>
            <a:ext cx="477054" cy="622834"/>
          </a:xfrm>
          <a:prstGeom prst="bentArrow">
            <a:avLst/>
          </a:prstGeom>
          <a:solidFill>
            <a:srgbClr val="92D05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32" name="Bent Arrow 31">
            <a:extLst>
              <a:ext uri="{FF2B5EF4-FFF2-40B4-BE49-F238E27FC236}">
                <a16:creationId xmlns:a16="http://schemas.microsoft.com/office/drawing/2014/main" id="{D5BB8BB1-B29E-496F-5207-5BB3C32D62D5}"/>
              </a:ext>
            </a:extLst>
          </p:cNvPr>
          <p:cNvSpPr/>
          <p:nvPr/>
        </p:nvSpPr>
        <p:spPr bwMode="auto">
          <a:xfrm rot="16200000">
            <a:off x="2867505" y="4603632"/>
            <a:ext cx="997341" cy="1124054"/>
          </a:xfrm>
          <a:prstGeom prst="bentArrow">
            <a:avLst/>
          </a:prstGeom>
          <a:solidFill>
            <a:srgbClr val="92D05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3592884639"/>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a:xfrm>
            <a:off x="395536" y="301766"/>
            <a:ext cx="6435725" cy="522287"/>
          </a:xfrm>
        </p:spPr>
        <p:txBody>
          <a:bodyPr/>
          <a:lstStyle/>
          <a:p>
            <a:r>
              <a:rPr lang="en-US" altLang="en-US" dirty="0"/>
              <a:t>The matrix of human factors in OME</a:t>
            </a:r>
          </a:p>
        </p:txBody>
      </p:sp>
      <p:graphicFrame>
        <p:nvGraphicFramePr>
          <p:cNvPr id="3" name="Content Placeholder 2">
            <a:extLst>
              <a:ext uri="{FF2B5EF4-FFF2-40B4-BE49-F238E27FC236}">
                <a16:creationId xmlns:a16="http://schemas.microsoft.com/office/drawing/2014/main" id="{4D2FFFF6-F529-C557-5AE4-AD8B5515142F}"/>
              </a:ext>
            </a:extLst>
          </p:cNvPr>
          <p:cNvGraphicFramePr>
            <a:graphicFrameLocks noGrp="1"/>
          </p:cNvGraphicFramePr>
          <p:nvPr>
            <p:ph idx="1"/>
            <p:extLst>
              <p:ext uri="{D42A27DB-BD31-4B8C-83A1-F6EECF244321}">
                <p14:modId xmlns:p14="http://schemas.microsoft.com/office/powerpoint/2010/main" val="646680707"/>
              </p:ext>
            </p:extLst>
          </p:nvPr>
        </p:nvGraphicFramePr>
        <p:xfrm>
          <a:off x="395536" y="1700026"/>
          <a:ext cx="8352928" cy="4795520"/>
        </p:xfrm>
        <a:graphic>
          <a:graphicData uri="http://schemas.openxmlformats.org/drawingml/2006/table">
            <a:tbl>
              <a:tblPr firstRow="1" bandRow="1">
                <a:tableStyleId>{5C22544A-7EE6-4342-B048-85BDC9FD1C3A}</a:tableStyleId>
              </a:tblPr>
              <a:tblGrid>
                <a:gridCol w="1008112">
                  <a:extLst>
                    <a:ext uri="{9D8B030D-6E8A-4147-A177-3AD203B41FA5}">
                      <a16:colId xmlns:a16="http://schemas.microsoft.com/office/drawing/2014/main" val="4197009916"/>
                    </a:ext>
                  </a:extLst>
                </a:gridCol>
                <a:gridCol w="1512168">
                  <a:extLst>
                    <a:ext uri="{9D8B030D-6E8A-4147-A177-3AD203B41FA5}">
                      <a16:colId xmlns:a16="http://schemas.microsoft.com/office/drawing/2014/main" val="3350136675"/>
                    </a:ext>
                  </a:extLst>
                </a:gridCol>
                <a:gridCol w="864096">
                  <a:extLst>
                    <a:ext uri="{9D8B030D-6E8A-4147-A177-3AD203B41FA5}">
                      <a16:colId xmlns:a16="http://schemas.microsoft.com/office/drawing/2014/main" val="2165212866"/>
                    </a:ext>
                  </a:extLst>
                </a:gridCol>
                <a:gridCol w="1224136">
                  <a:extLst>
                    <a:ext uri="{9D8B030D-6E8A-4147-A177-3AD203B41FA5}">
                      <a16:colId xmlns:a16="http://schemas.microsoft.com/office/drawing/2014/main" val="1752069542"/>
                    </a:ext>
                  </a:extLst>
                </a:gridCol>
                <a:gridCol w="1008112">
                  <a:extLst>
                    <a:ext uri="{9D8B030D-6E8A-4147-A177-3AD203B41FA5}">
                      <a16:colId xmlns:a16="http://schemas.microsoft.com/office/drawing/2014/main" val="1287245423"/>
                    </a:ext>
                  </a:extLst>
                </a:gridCol>
                <a:gridCol w="1296144">
                  <a:extLst>
                    <a:ext uri="{9D8B030D-6E8A-4147-A177-3AD203B41FA5}">
                      <a16:colId xmlns:a16="http://schemas.microsoft.com/office/drawing/2014/main" val="1902343431"/>
                    </a:ext>
                  </a:extLst>
                </a:gridCol>
                <a:gridCol w="792088">
                  <a:extLst>
                    <a:ext uri="{9D8B030D-6E8A-4147-A177-3AD203B41FA5}">
                      <a16:colId xmlns:a16="http://schemas.microsoft.com/office/drawing/2014/main" val="2533886397"/>
                    </a:ext>
                  </a:extLst>
                </a:gridCol>
                <a:gridCol w="648072">
                  <a:extLst>
                    <a:ext uri="{9D8B030D-6E8A-4147-A177-3AD203B41FA5}">
                      <a16:colId xmlns:a16="http://schemas.microsoft.com/office/drawing/2014/main" val="1774499286"/>
                    </a:ext>
                  </a:extLst>
                </a:gridCol>
              </a:tblGrid>
              <a:tr h="370840">
                <a:tc>
                  <a:txBody>
                    <a:bodyPr/>
                    <a:lstStyle/>
                    <a:p>
                      <a:pPr algn="ctr"/>
                      <a:r>
                        <a:rPr lang="en-US" sz="1400" dirty="0"/>
                        <a:t>Nature of Human Components</a:t>
                      </a:r>
                    </a:p>
                  </a:txBody>
                  <a:tcPr/>
                </a:tc>
                <a:tc>
                  <a:txBody>
                    <a:bodyPr/>
                    <a:lstStyle/>
                    <a:p>
                      <a:pPr algn="ctr"/>
                      <a:r>
                        <a:rPr lang="en-US" sz="1400" dirty="0"/>
                        <a:t>Manufacturing</a:t>
                      </a:r>
                    </a:p>
                  </a:txBody>
                  <a:tcPr/>
                </a:tc>
                <a:tc>
                  <a:txBody>
                    <a:bodyPr/>
                    <a:lstStyle/>
                    <a:p>
                      <a:pPr algn="ctr"/>
                      <a:r>
                        <a:rPr lang="en-US" sz="1400" dirty="0"/>
                        <a:t>Test &amp; Eval</a:t>
                      </a:r>
                    </a:p>
                  </a:txBody>
                  <a:tcPr/>
                </a:tc>
                <a:tc>
                  <a:txBody>
                    <a:bodyPr/>
                    <a:lstStyle/>
                    <a:p>
                      <a:pPr algn="ctr"/>
                      <a:r>
                        <a:rPr lang="en-US" sz="1400" dirty="0"/>
                        <a:t>Breakdown</a:t>
                      </a:r>
                    </a:p>
                  </a:txBody>
                  <a:tcPr/>
                </a:tc>
                <a:tc>
                  <a:txBody>
                    <a:bodyPr/>
                    <a:lstStyle/>
                    <a:p>
                      <a:pPr algn="ctr"/>
                      <a:r>
                        <a:rPr lang="en-US" sz="1400" dirty="0"/>
                        <a:t>Safety</a:t>
                      </a:r>
                    </a:p>
                  </a:txBody>
                  <a:tcPr/>
                </a:tc>
                <a:tc>
                  <a:txBody>
                    <a:bodyPr/>
                    <a:lstStyle/>
                    <a:p>
                      <a:pPr algn="ctr"/>
                      <a:r>
                        <a:rPr lang="en-US" sz="1400" dirty="0"/>
                        <a:t>Research &amp; Development</a:t>
                      </a:r>
                    </a:p>
                  </a:txBody>
                  <a:tcPr/>
                </a:tc>
                <a:tc>
                  <a:txBody>
                    <a:bodyPr/>
                    <a:lstStyle/>
                    <a:p>
                      <a:pPr algn="ctr"/>
                      <a:r>
                        <a:rPr lang="en-US" sz="1400" dirty="0"/>
                        <a:t>Team</a:t>
                      </a:r>
                    </a:p>
                  </a:txBody>
                  <a:tcPr/>
                </a:tc>
                <a:tc>
                  <a:txBody>
                    <a:bodyPr/>
                    <a:lstStyle/>
                    <a:p>
                      <a:pPr algn="ctr"/>
                      <a:r>
                        <a:rPr lang="en-US" sz="1400" dirty="0"/>
                        <a:t>Org</a:t>
                      </a:r>
                    </a:p>
                  </a:txBody>
                  <a:tcPr/>
                </a:tc>
                <a:extLst>
                  <a:ext uri="{0D108BD9-81ED-4DB2-BD59-A6C34878D82A}">
                    <a16:rowId xmlns:a16="http://schemas.microsoft.com/office/drawing/2014/main" val="1332089835"/>
                  </a:ext>
                </a:extLst>
              </a:tr>
              <a:tr h="370840">
                <a:tc>
                  <a:txBody>
                    <a:bodyPr/>
                    <a:lstStyle/>
                    <a:p>
                      <a:r>
                        <a:rPr lang="en-US" sz="1200" dirty="0"/>
                        <a:t>Visibility</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dirty="0"/>
                    </a:p>
                  </a:txBody>
                  <a:tcPr/>
                </a:tc>
                <a:tc>
                  <a:txBody>
                    <a:bodyPr/>
                    <a:lstStyle/>
                    <a:p>
                      <a:endParaRPr lang="en-US" sz="1400"/>
                    </a:p>
                  </a:txBody>
                  <a:tcPr/>
                </a:tc>
                <a:tc>
                  <a:txBody>
                    <a:bodyPr/>
                    <a:lstStyle/>
                    <a:p>
                      <a:endParaRPr lang="en-US" sz="1400"/>
                    </a:p>
                  </a:txBody>
                  <a:tcPr/>
                </a:tc>
                <a:tc>
                  <a:txBody>
                    <a:bodyPr/>
                    <a:lstStyle/>
                    <a:p>
                      <a:endParaRPr lang="en-US" sz="1400"/>
                    </a:p>
                  </a:txBody>
                  <a:tcPr/>
                </a:tc>
                <a:extLst>
                  <a:ext uri="{0D108BD9-81ED-4DB2-BD59-A6C34878D82A}">
                    <a16:rowId xmlns:a16="http://schemas.microsoft.com/office/drawing/2014/main" val="644970605"/>
                  </a:ext>
                </a:extLst>
              </a:tr>
              <a:tr h="370840">
                <a:tc>
                  <a:txBody>
                    <a:bodyPr/>
                    <a:lstStyle/>
                    <a:p>
                      <a:r>
                        <a:rPr lang="en-US" sz="1200" dirty="0"/>
                        <a:t>Sensation</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extLst>
                  <a:ext uri="{0D108BD9-81ED-4DB2-BD59-A6C34878D82A}">
                    <a16:rowId xmlns:a16="http://schemas.microsoft.com/office/drawing/2014/main" val="538211443"/>
                  </a:ext>
                </a:extLst>
              </a:tr>
              <a:tr h="370840">
                <a:tc>
                  <a:txBody>
                    <a:bodyPr/>
                    <a:lstStyle/>
                    <a:p>
                      <a:r>
                        <a:rPr lang="en-US" sz="1200" dirty="0"/>
                        <a:t>Perception (individual differences)</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extLst>
                  <a:ext uri="{0D108BD9-81ED-4DB2-BD59-A6C34878D82A}">
                    <a16:rowId xmlns:a16="http://schemas.microsoft.com/office/drawing/2014/main" val="28731571"/>
                  </a:ext>
                </a:extLst>
              </a:tr>
              <a:tr h="370840">
                <a:tc>
                  <a:txBody>
                    <a:bodyPr/>
                    <a:lstStyle/>
                    <a:p>
                      <a:r>
                        <a:rPr lang="en-US" sz="1200" dirty="0"/>
                        <a:t>Cognition</a:t>
                      </a:r>
                    </a:p>
                    <a:p>
                      <a:r>
                        <a:rPr lang="en-US" sz="1200" dirty="0"/>
                        <a:t>(Training)</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dirty="0"/>
                    </a:p>
                  </a:txBody>
                  <a:tcPr/>
                </a:tc>
                <a:extLst>
                  <a:ext uri="{0D108BD9-81ED-4DB2-BD59-A6C34878D82A}">
                    <a16:rowId xmlns:a16="http://schemas.microsoft.com/office/drawing/2014/main" val="1065123171"/>
                  </a:ext>
                </a:extLst>
              </a:tr>
              <a:tr h="370840">
                <a:tc>
                  <a:txBody>
                    <a:bodyPr/>
                    <a:lstStyle/>
                    <a:p>
                      <a:r>
                        <a:rPr lang="en-US" sz="1200" dirty="0"/>
                        <a:t>Emotional Intelligence</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dirty="0"/>
                    </a:p>
                  </a:txBody>
                  <a:tcPr/>
                </a:tc>
                <a:extLst>
                  <a:ext uri="{0D108BD9-81ED-4DB2-BD59-A6C34878D82A}">
                    <a16:rowId xmlns:a16="http://schemas.microsoft.com/office/drawing/2014/main" val="2160764242"/>
                  </a:ext>
                </a:extLst>
              </a:tr>
              <a:tr h="370840">
                <a:tc>
                  <a:txBody>
                    <a:bodyPr/>
                    <a:lstStyle/>
                    <a:p>
                      <a:r>
                        <a:rPr lang="en-US" sz="1200" dirty="0"/>
                        <a:t>Research Methods</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dirty="0"/>
                    </a:p>
                  </a:txBody>
                  <a:tcPr/>
                </a:tc>
                <a:extLst>
                  <a:ext uri="{0D108BD9-81ED-4DB2-BD59-A6C34878D82A}">
                    <a16:rowId xmlns:a16="http://schemas.microsoft.com/office/drawing/2014/main" val="2976964544"/>
                  </a:ext>
                </a:extLst>
              </a:tr>
              <a:tr h="370840">
                <a:tc>
                  <a:txBody>
                    <a:bodyPr/>
                    <a:lstStyle/>
                    <a:p>
                      <a:r>
                        <a:rPr lang="en-US" sz="1200" dirty="0"/>
                        <a:t>Motor Control</a:t>
                      </a:r>
                    </a:p>
                    <a:p>
                      <a:r>
                        <a:rPr lang="en-US" sz="1200" dirty="0"/>
                        <a:t>(Stress)</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dirty="0"/>
                    </a:p>
                  </a:txBody>
                  <a:tcPr/>
                </a:tc>
                <a:extLst>
                  <a:ext uri="{0D108BD9-81ED-4DB2-BD59-A6C34878D82A}">
                    <a16:rowId xmlns:a16="http://schemas.microsoft.com/office/drawing/2014/main" val="4003708516"/>
                  </a:ext>
                </a:extLst>
              </a:tr>
              <a:tr h="370840">
                <a:tc>
                  <a:txBody>
                    <a:bodyPr/>
                    <a:lstStyle/>
                    <a:p>
                      <a:r>
                        <a:rPr lang="en-US" sz="1200" dirty="0"/>
                        <a:t>Muscular Strength</a:t>
                      </a:r>
                    </a:p>
                  </a:txBody>
                  <a:tcPr/>
                </a:tc>
                <a:tc>
                  <a:txBody>
                    <a:bodyPr/>
                    <a:lstStyle/>
                    <a:p>
                      <a:endParaRPr lang="en-US" sz="1200" dirty="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a:p>
                  </a:txBody>
                  <a:tcPr/>
                </a:tc>
                <a:tc>
                  <a:txBody>
                    <a:bodyPr/>
                    <a:lstStyle/>
                    <a:p>
                      <a:endParaRPr lang="en-US" sz="1400" dirty="0"/>
                    </a:p>
                  </a:txBody>
                  <a:tcPr/>
                </a:tc>
                <a:extLst>
                  <a:ext uri="{0D108BD9-81ED-4DB2-BD59-A6C34878D82A}">
                    <a16:rowId xmlns:a16="http://schemas.microsoft.com/office/drawing/2014/main" val="3416708911"/>
                  </a:ext>
                </a:extLst>
              </a:tr>
            </a:tbl>
          </a:graphicData>
        </a:graphic>
      </p:graphicFrame>
      <p:cxnSp>
        <p:nvCxnSpPr>
          <p:cNvPr id="13" name="Straight Arrow Connector 12">
            <a:extLst>
              <a:ext uri="{FF2B5EF4-FFF2-40B4-BE49-F238E27FC236}">
                <a16:creationId xmlns:a16="http://schemas.microsoft.com/office/drawing/2014/main" id="{B9BA72E0-D1D4-2346-6374-8480388159FF}"/>
              </a:ext>
            </a:extLst>
          </p:cNvPr>
          <p:cNvCxnSpPr/>
          <p:nvPr/>
        </p:nvCxnSpPr>
        <p:spPr bwMode="auto">
          <a:xfrm>
            <a:off x="395536" y="1113412"/>
            <a:ext cx="914400" cy="914400"/>
          </a:xfrm>
          <a:prstGeom prst="straightConnector1">
            <a:avLst/>
          </a:prstGeom>
          <a:solidFill>
            <a:srgbClr val="FFFF99"/>
          </a:solidFill>
          <a:ln>
            <a:noFill/>
            <a:headEnd type="triangle"/>
            <a:tailEnd type="triangle"/>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ounded Rectangle 19">
            <a:extLst>
              <a:ext uri="{FF2B5EF4-FFF2-40B4-BE49-F238E27FC236}">
                <a16:creationId xmlns:a16="http://schemas.microsoft.com/office/drawing/2014/main" id="{41504B57-3D60-42AF-FC00-72847E3E0BD3}"/>
              </a:ext>
            </a:extLst>
          </p:cNvPr>
          <p:cNvSpPr/>
          <p:nvPr/>
        </p:nvSpPr>
        <p:spPr bwMode="auto">
          <a:xfrm>
            <a:off x="1310101" y="1172442"/>
            <a:ext cx="5926360" cy="411036"/>
          </a:xfrm>
          <a:prstGeom prst="roundRect">
            <a:avLst/>
          </a:prstGeom>
          <a:solidFill>
            <a:srgbClr val="00B0F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chemeClr val="bg1">
                    <a:lumMod val="50000"/>
                  </a:schemeClr>
                </a:solidFill>
                <a:effectLst/>
                <a:latin typeface="Arial" panose="020B0604020202020204" pitchFamily="34" charset="0"/>
              </a:rPr>
              <a:t>Individual</a:t>
            </a:r>
          </a:p>
        </p:txBody>
      </p:sp>
      <p:sp>
        <p:nvSpPr>
          <p:cNvPr id="17" name="TextBox 16">
            <a:extLst>
              <a:ext uri="{FF2B5EF4-FFF2-40B4-BE49-F238E27FC236}">
                <a16:creationId xmlns:a16="http://schemas.microsoft.com/office/drawing/2014/main" id="{75F1718B-0DB0-5290-AE39-CA7A9A3FD46C}"/>
              </a:ext>
            </a:extLst>
          </p:cNvPr>
          <p:cNvSpPr txBox="1"/>
          <p:nvPr/>
        </p:nvSpPr>
        <p:spPr>
          <a:xfrm>
            <a:off x="3923928" y="6495546"/>
            <a:ext cx="1569789" cy="369332"/>
          </a:xfrm>
          <a:prstGeom prst="rect">
            <a:avLst/>
          </a:prstGeom>
          <a:noFill/>
        </p:spPr>
        <p:txBody>
          <a:bodyPr wrap="none" rtlCol="0">
            <a:spAutoFit/>
          </a:bodyPr>
          <a:lstStyle/>
          <a:p>
            <a:r>
              <a:rPr lang="en-US" dirty="0"/>
              <a:t>Task Analysis</a:t>
            </a:r>
          </a:p>
        </p:txBody>
      </p:sp>
      <p:sp>
        <p:nvSpPr>
          <p:cNvPr id="22" name="Rounded Rectangle 21">
            <a:extLst>
              <a:ext uri="{FF2B5EF4-FFF2-40B4-BE49-F238E27FC236}">
                <a16:creationId xmlns:a16="http://schemas.microsoft.com/office/drawing/2014/main" id="{5AE081A7-7787-1FF1-E221-F0B3B14F35AC}"/>
              </a:ext>
            </a:extLst>
          </p:cNvPr>
          <p:cNvSpPr/>
          <p:nvPr/>
        </p:nvSpPr>
        <p:spPr bwMode="auto">
          <a:xfrm>
            <a:off x="7256677" y="1172442"/>
            <a:ext cx="1491787" cy="411036"/>
          </a:xfrm>
          <a:prstGeom prst="roundRect">
            <a:avLst/>
          </a:prstGeom>
          <a:solidFill>
            <a:srgbClr val="92D05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lang="en-US" dirty="0">
                <a:solidFill>
                  <a:schemeClr val="bg1">
                    <a:lumMod val="50000"/>
                  </a:schemeClr>
                </a:solidFill>
              </a:rPr>
              <a:t>Group</a:t>
            </a:r>
            <a:endParaRPr kumimoji="0" lang="en-US" sz="1800" b="0" i="0" u="none" strike="noStrike" cap="none" normalizeH="0" baseline="0" dirty="0">
              <a:ln>
                <a:noFill/>
              </a:ln>
              <a:solidFill>
                <a:schemeClr val="bg1">
                  <a:lumMod val="50000"/>
                </a:schemeClr>
              </a:solidFill>
              <a:effectLst/>
              <a:latin typeface="Arial" panose="020B0604020202020204" pitchFamily="34" charset="0"/>
            </a:endParaRP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179512" y="-99392"/>
            <a:ext cx="7886700" cy="1316938"/>
          </a:xfrm>
        </p:spPr>
        <p:txBody>
          <a:bodyPr vert="horz" lIns="91440" tIns="45720" rIns="91440" bIns="45720" rtlCol="0" anchor="ctr">
            <a:normAutofit/>
          </a:bodyPr>
          <a:lstStyle/>
          <a:p>
            <a:pPr eaLnBrk="1" hangingPunct="1">
              <a:lnSpc>
                <a:spcPct val="90000"/>
              </a:lnSpc>
            </a:pPr>
            <a:r>
              <a:rPr lang="en-US" sz="3200" kern="1200" dirty="0">
                <a:solidFill>
                  <a:schemeClr val="tx1"/>
                </a:solidFill>
                <a:latin typeface="+mj-lt"/>
                <a:ea typeface="+mj-ea"/>
                <a:cs typeface="+mj-cs"/>
              </a:rPr>
              <a:t>Human Factors and other Disciplines</a:t>
            </a:r>
          </a:p>
        </p:txBody>
      </p:sp>
      <p:pic>
        <p:nvPicPr>
          <p:cNvPr id="6" name="Picture 5" descr="A diagram of a diagram of a diagram&#10;&#10;Description automatically generated with medium confidence">
            <a:extLst>
              <a:ext uri="{FF2B5EF4-FFF2-40B4-BE49-F238E27FC236}">
                <a16:creationId xmlns:a16="http://schemas.microsoft.com/office/drawing/2014/main" id="{F33C051E-1837-A930-E1E5-A827F95B9C8F}"/>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82425" y="908720"/>
            <a:ext cx="7776864" cy="5793763"/>
          </a:xfrm>
          <a:prstGeom prst="rect">
            <a:avLst/>
          </a:prstGeom>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ubmarine in the water&#10;&#10;Description automatically generated">
            <a:extLst>
              <a:ext uri="{FF2B5EF4-FFF2-40B4-BE49-F238E27FC236}">
                <a16:creationId xmlns:a16="http://schemas.microsoft.com/office/drawing/2014/main" id="{02D0A136-F826-E0C3-2D76-C92BFB3B0688}"/>
              </a:ext>
            </a:extLst>
          </p:cNvPr>
          <p:cNvPicPr>
            <a:picLocks noGrp="1" noChangeAspect="1"/>
          </p:cNvPicPr>
          <p:nvPr>
            <p:ph idx="1"/>
          </p:nvPr>
        </p:nvPicPr>
        <p:blipFill rotWithShape="1">
          <a:blip r:embed="rId2" cstate="screen">
            <a:alphaModFix amt="50000"/>
            <a:extLst>
              <a:ext uri="{28A0092B-C50C-407E-A947-70E740481C1C}">
                <a14:useLocalDpi xmlns:a14="http://schemas.microsoft.com/office/drawing/2010/main"/>
              </a:ext>
            </a:extLst>
          </a:blip>
          <a:srcRect/>
          <a:stretch/>
        </p:blipFill>
        <p:spPr>
          <a:xfrm>
            <a:off x="20" y="10"/>
            <a:ext cx="9141692" cy="6857990"/>
          </a:xfrm>
          <a:prstGeom prst="rect">
            <a:avLst/>
          </a:prstGeom>
        </p:spPr>
      </p:pic>
      <p:sp>
        <p:nvSpPr>
          <p:cNvPr id="2" name="Title 1">
            <a:extLst>
              <a:ext uri="{FF2B5EF4-FFF2-40B4-BE49-F238E27FC236}">
                <a16:creationId xmlns:a16="http://schemas.microsoft.com/office/drawing/2014/main" id="{892E9679-86A2-3489-DD35-75C3018A7E08}"/>
              </a:ext>
            </a:extLst>
          </p:cNvPr>
          <p:cNvSpPr>
            <a:spLocks noGrp="1"/>
          </p:cNvSpPr>
          <p:nvPr>
            <p:ph type="title"/>
          </p:nvPr>
        </p:nvSpPr>
        <p:spPr>
          <a:xfrm>
            <a:off x="1143000" y="1122363"/>
            <a:ext cx="6858000" cy="3063240"/>
          </a:xfrm>
        </p:spPr>
        <p:txBody>
          <a:bodyPr vert="horz" lIns="91440" tIns="45720" rIns="91440" bIns="45720" rtlCol="0" anchor="b">
            <a:normAutofit/>
          </a:bodyPr>
          <a:lstStyle/>
          <a:p>
            <a:pPr algn="ctr" eaLnBrk="1" hangingPunct="1">
              <a:lnSpc>
                <a:spcPct val="90000"/>
              </a:lnSpc>
            </a:pPr>
            <a:r>
              <a:rPr lang="en-US" sz="5300" dirty="0">
                <a:solidFill>
                  <a:schemeClr val="bg1"/>
                </a:solidFill>
              </a:rPr>
              <a:t>Do you know what the human factors failures are with the Nuclear Industry?</a:t>
            </a: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8420916"/>
      </p:ext>
    </p:extLst>
  </p:cSld>
  <p:clrMapOvr>
    <a:overrideClrMapping bg1="lt1" tx1="dk1" bg2="lt2" tx2="dk2" accent1="accent1" accent2="accent2" accent3="accent3" accent4="accent4" accent5="accent5" accent6="accent6" hlink="hlink" folHlink="folHlink"/>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D1B48912-125F-02A1-85C2-5767F726755E}"/>
              </a:ext>
            </a:extLst>
          </p:cNvPr>
          <p:cNvSpPr>
            <a:spLocks noGrp="1" noChangeArrowheads="1"/>
          </p:cNvSpPr>
          <p:nvPr>
            <p:ph type="title"/>
          </p:nvPr>
        </p:nvSpPr>
        <p:spPr>
          <a:xfrm>
            <a:off x="395536" y="476672"/>
            <a:ext cx="7857058" cy="522287"/>
          </a:xfrm>
        </p:spPr>
        <p:txBody>
          <a:bodyPr/>
          <a:lstStyle/>
          <a:p>
            <a:r>
              <a:rPr lang="en-US" altLang="en-US" dirty="0"/>
              <a:t>The Nuclear Industry Safety Failures </a:t>
            </a:r>
            <a:br>
              <a:rPr lang="en-US" altLang="en-US" dirty="0"/>
            </a:br>
            <a:r>
              <a:rPr lang="en-US" altLang="en-US" dirty="0"/>
              <a:t>– Olson et al 1988</a:t>
            </a:r>
            <a:br>
              <a:rPr lang="en-US" altLang="en-US" dirty="0"/>
            </a:br>
            <a:endParaRPr lang="en-US" altLang="en-US" dirty="0"/>
          </a:p>
        </p:txBody>
      </p:sp>
      <p:graphicFrame>
        <p:nvGraphicFramePr>
          <p:cNvPr id="3" name="Table 2">
            <a:extLst>
              <a:ext uri="{FF2B5EF4-FFF2-40B4-BE49-F238E27FC236}">
                <a16:creationId xmlns:a16="http://schemas.microsoft.com/office/drawing/2014/main" id="{D471948A-3989-69AA-46AE-5DB3D4005CF3}"/>
              </a:ext>
            </a:extLst>
          </p:cNvPr>
          <p:cNvGraphicFramePr>
            <a:graphicFrameLocks noGrp="1"/>
          </p:cNvGraphicFramePr>
          <p:nvPr>
            <p:extLst>
              <p:ext uri="{D42A27DB-BD31-4B8C-83A1-F6EECF244321}">
                <p14:modId xmlns:p14="http://schemas.microsoft.com/office/powerpoint/2010/main" val="3083764983"/>
              </p:ext>
            </p:extLst>
          </p:nvPr>
        </p:nvGraphicFramePr>
        <p:xfrm>
          <a:off x="395536" y="1268760"/>
          <a:ext cx="8352928" cy="475996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574778352"/>
                    </a:ext>
                  </a:extLst>
                </a:gridCol>
                <a:gridCol w="5472608">
                  <a:extLst>
                    <a:ext uri="{9D8B030D-6E8A-4147-A177-3AD203B41FA5}">
                      <a16:colId xmlns:a16="http://schemas.microsoft.com/office/drawing/2014/main" val="1943074631"/>
                    </a:ext>
                  </a:extLst>
                </a:gridCol>
              </a:tblGrid>
              <a:tr h="370840">
                <a:tc>
                  <a:txBody>
                    <a:bodyPr/>
                    <a:lstStyle/>
                    <a:p>
                      <a:r>
                        <a:rPr lang="en-US" dirty="0"/>
                        <a:t>Safety Failure</a:t>
                      </a:r>
                    </a:p>
                  </a:txBody>
                  <a:tcPr/>
                </a:tc>
                <a:tc>
                  <a:txBody>
                    <a:bodyPr/>
                    <a:lstStyle/>
                    <a:p>
                      <a:r>
                        <a:rPr lang="en-US" dirty="0"/>
                        <a:t>Reason</a:t>
                      </a:r>
                    </a:p>
                  </a:txBody>
                  <a:tcPr/>
                </a:tc>
                <a:extLst>
                  <a:ext uri="{0D108BD9-81ED-4DB2-BD59-A6C34878D82A}">
                    <a16:rowId xmlns:a16="http://schemas.microsoft.com/office/drawing/2014/main" val="10843877"/>
                  </a:ext>
                </a:extLst>
              </a:tr>
              <a:tr h="370840">
                <a:tc>
                  <a:txBody>
                    <a:bodyPr/>
                    <a:lstStyle/>
                    <a:p>
                      <a:r>
                        <a:rPr lang="en-US" dirty="0"/>
                        <a:t>Management</a:t>
                      </a:r>
                    </a:p>
                  </a:txBody>
                  <a:tcPr/>
                </a:tc>
                <a:tc>
                  <a:txBody>
                    <a:bodyPr/>
                    <a:lstStyle/>
                    <a:p>
                      <a:r>
                        <a:rPr lang="en-US" dirty="0"/>
                        <a:t>Turnover Rate</a:t>
                      </a:r>
                    </a:p>
                    <a:p>
                      <a:r>
                        <a:rPr lang="en-US" dirty="0"/>
                        <a:t>Toxic Leadership</a:t>
                      </a:r>
                    </a:p>
                  </a:txBody>
                  <a:tcPr/>
                </a:tc>
                <a:extLst>
                  <a:ext uri="{0D108BD9-81ED-4DB2-BD59-A6C34878D82A}">
                    <a16:rowId xmlns:a16="http://schemas.microsoft.com/office/drawing/2014/main" val="1733935731"/>
                  </a:ext>
                </a:extLst>
              </a:tr>
              <a:tr h="370840">
                <a:tc>
                  <a:txBody>
                    <a:bodyPr/>
                    <a:lstStyle/>
                    <a:p>
                      <a:r>
                        <a:rPr lang="en-US" dirty="0"/>
                        <a:t>Administration</a:t>
                      </a:r>
                    </a:p>
                  </a:txBody>
                  <a:tcPr/>
                </a:tc>
                <a:tc>
                  <a:txBody>
                    <a:bodyPr/>
                    <a:lstStyle/>
                    <a:p>
                      <a:r>
                        <a:rPr lang="en-US" dirty="0"/>
                        <a:t>Lessons not identified</a:t>
                      </a:r>
                    </a:p>
                    <a:p>
                      <a:r>
                        <a:rPr lang="en-US" dirty="0"/>
                        <a:t>Repeat violations</a:t>
                      </a:r>
                    </a:p>
                    <a:p>
                      <a:r>
                        <a:rPr lang="en-US" dirty="0"/>
                        <a:t>Human Error</a:t>
                      </a:r>
                    </a:p>
                    <a:p>
                      <a:r>
                        <a:rPr lang="en-US" dirty="0"/>
                        <a:t>Equipment Failure</a:t>
                      </a:r>
                    </a:p>
                    <a:p>
                      <a:r>
                        <a:rPr lang="en-US" dirty="0"/>
                        <a:t>Overtime</a:t>
                      </a:r>
                    </a:p>
                    <a:p>
                      <a:r>
                        <a:rPr lang="en-US" dirty="0"/>
                        <a:t>Ratio of contractors to trained staff</a:t>
                      </a:r>
                    </a:p>
                    <a:p>
                      <a:r>
                        <a:rPr lang="en-US" dirty="0"/>
                        <a:t>Supervisory Ratios</a:t>
                      </a:r>
                    </a:p>
                  </a:txBody>
                  <a:tcPr/>
                </a:tc>
                <a:extLst>
                  <a:ext uri="{0D108BD9-81ED-4DB2-BD59-A6C34878D82A}">
                    <a16:rowId xmlns:a16="http://schemas.microsoft.com/office/drawing/2014/main" val="2242640487"/>
                  </a:ext>
                </a:extLst>
              </a:tr>
              <a:tr h="370840">
                <a:tc>
                  <a:txBody>
                    <a:bodyPr/>
                    <a:lstStyle/>
                    <a:p>
                      <a:r>
                        <a:rPr lang="en-US" dirty="0"/>
                        <a:t>Operations</a:t>
                      </a:r>
                    </a:p>
                  </a:txBody>
                  <a:tcPr/>
                </a:tc>
                <a:tc>
                  <a:txBody>
                    <a:bodyPr/>
                    <a:lstStyle/>
                    <a:p>
                      <a:r>
                        <a:rPr lang="en-US" dirty="0"/>
                        <a:t>Operator SQEP</a:t>
                      </a:r>
                    </a:p>
                    <a:p>
                      <a:r>
                        <a:rPr lang="en-US" dirty="0"/>
                        <a:t>Exposure above time limiting constraints</a:t>
                      </a:r>
                    </a:p>
                    <a:p>
                      <a:r>
                        <a:rPr lang="en-US" dirty="0"/>
                        <a:t>Operator Error</a:t>
                      </a:r>
                    </a:p>
                    <a:p>
                      <a:r>
                        <a:rPr lang="en-US" dirty="0"/>
                        <a:t>Control Room Instrumentation</a:t>
                      </a:r>
                    </a:p>
                    <a:p>
                      <a:r>
                        <a:rPr lang="en-US" dirty="0"/>
                        <a:t>Document Control</a:t>
                      </a:r>
                    </a:p>
                    <a:p>
                      <a:r>
                        <a:rPr lang="en-US" dirty="0"/>
                        <a:t>% continuously alarming annunciators</a:t>
                      </a:r>
                    </a:p>
                  </a:txBody>
                  <a:tcPr/>
                </a:tc>
                <a:extLst>
                  <a:ext uri="{0D108BD9-81ED-4DB2-BD59-A6C34878D82A}">
                    <a16:rowId xmlns:a16="http://schemas.microsoft.com/office/drawing/2014/main" val="1120910543"/>
                  </a:ext>
                </a:extLst>
              </a:tr>
            </a:tbl>
          </a:graphicData>
        </a:graphic>
      </p:graphicFrame>
    </p:spTree>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D1B48912-125F-02A1-85C2-5767F726755E}"/>
              </a:ext>
            </a:extLst>
          </p:cNvPr>
          <p:cNvSpPr>
            <a:spLocks noGrp="1" noChangeArrowheads="1"/>
          </p:cNvSpPr>
          <p:nvPr>
            <p:ph type="title"/>
          </p:nvPr>
        </p:nvSpPr>
        <p:spPr>
          <a:xfrm>
            <a:off x="395536" y="476672"/>
            <a:ext cx="7857058" cy="522287"/>
          </a:xfrm>
        </p:spPr>
        <p:txBody>
          <a:bodyPr/>
          <a:lstStyle/>
          <a:p>
            <a:r>
              <a:rPr lang="en-US" altLang="en-US" dirty="0"/>
              <a:t>The Nuclear Industry Safety Failures </a:t>
            </a:r>
            <a:br>
              <a:rPr lang="en-US" altLang="en-US" dirty="0"/>
            </a:br>
            <a:r>
              <a:rPr lang="en-US" altLang="en-US" dirty="0"/>
              <a:t>– Olson et al 1988</a:t>
            </a:r>
            <a:br>
              <a:rPr lang="en-US" altLang="en-US" dirty="0"/>
            </a:br>
            <a:endParaRPr lang="en-US" altLang="en-US" dirty="0"/>
          </a:p>
        </p:txBody>
      </p:sp>
      <p:graphicFrame>
        <p:nvGraphicFramePr>
          <p:cNvPr id="3" name="Table 2">
            <a:extLst>
              <a:ext uri="{FF2B5EF4-FFF2-40B4-BE49-F238E27FC236}">
                <a16:creationId xmlns:a16="http://schemas.microsoft.com/office/drawing/2014/main" id="{D471948A-3989-69AA-46AE-5DB3D4005CF3}"/>
              </a:ext>
            </a:extLst>
          </p:cNvPr>
          <p:cNvGraphicFramePr>
            <a:graphicFrameLocks noGrp="1"/>
          </p:cNvGraphicFramePr>
          <p:nvPr>
            <p:extLst>
              <p:ext uri="{D42A27DB-BD31-4B8C-83A1-F6EECF244321}">
                <p14:modId xmlns:p14="http://schemas.microsoft.com/office/powerpoint/2010/main" val="3092140319"/>
              </p:ext>
            </p:extLst>
          </p:nvPr>
        </p:nvGraphicFramePr>
        <p:xfrm>
          <a:off x="395536" y="1412776"/>
          <a:ext cx="8352928" cy="4485640"/>
        </p:xfrm>
        <a:graphic>
          <a:graphicData uri="http://schemas.openxmlformats.org/drawingml/2006/table">
            <a:tbl>
              <a:tblPr firstRow="1" bandRow="1">
                <a:tableStyleId>{5C22544A-7EE6-4342-B048-85BDC9FD1C3A}</a:tableStyleId>
              </a:tblPr>
              <a:tblGrid>
                <a:gridCol w="1728192">
                  <a:extLst>
                    <a:ext uri="{9D8B030D-6E8A-4147-A177-3AD203B41FA5}">
                      <a16:colId xmlns:a16="http://schemas.microsoft.com/office/drawing/2014/main" val="1574778352"/>
                    </a:ext>
                  </a:extLst>
                </a:gridCol>
                <a:gridCol w="6624736">
                  <a:extLst>
                    <a:ext uri="{9D8B030D-6E8A-4147-A177-3AD203B41FA5}">
                      <a16:colId xmlns:a16="http://schemas.microsoft.com/office/drawing/2014/main" val="1943074631"/>
                    </a:ext>
                  </a:extLst>
                </a:gridCol>
              </a:tblGrid>
              <a:tr h="370840">
                <a:tc>
                  <a:txBody>
                    <a:bodyPr/>
                    <a:lstStyle/>
                    <a:p>
                      <a:r>
                        <a:rPr lang="en-US" dirty="0"/>
                        <a:t>Safety Failure</a:t>
                      </a:r>
                    </a:p>
                  </a:txBody>
                  <a:tcPr/>
                </a:tc>
                <a:tc>
                  <a:txBody>
                    <a:bodyPr/>
                    <a:lstStyle/>
                    <a:p>
                      <a:r>
                        <a:rPr lang="en-US" dirty="0"/>
                        <a:t>Reason</a:t>
                      </a:r>
                    </a:p>
                  </a:txBody>
                  <a:tcPr/>
                </a:tc>
                <a:extLst>
                  <a:ext uri="{0D108BD9-81ED-4DB2-BD59-A6C34878D82A}">
                    <a16:rowId xmlns:a16="http://schemas.microsoft.com/office/drawing/2014/main" val="10843877"/>
                  </a:ext>
                </a:extLst>
              </a:tr>
              <a:tr h="370840">
                <a:tc>
                  <a:txBody>
                    <a:bodyPr/>
                    <a:lstStyle/>
                    <a:p>
                      <a:r>
                        <a:rPr lang="en-US" dirty="0"/>
                        <a:t>Maintenance</a:t>
                      </a:r>
                    </a:p>
                  </a:txBody>
                  <a:tcPr/>
                </a:tc>
                <a:tc>
                  <a:txBody>
                    <a:bodyPr/>
                    <a:lstStyle/>
                    <a:p>
                      <a:r>
                        <a:rPr lang="en-US" dirty="0"/>
                        <a:t>Equipment obsolete</a:t>
                      </a:r>
                    </a:p>
                    <a:p>
                      <a:r>
                        <a:rPr lang="en-US" dirty="0"/>
                        <a:t>Safety Cases obsolete</a:t>
                      </a:r>
                    </a:p>
                    <a:p>
                      <a:r>
                        <a:rPr lang="en-US" dirty="0"/>
                        <a:t>Maintenance work backlog</a:t>
                      </a:r>
                    </a:p>
                    <a:p>
                      <a:r>
                        <a:rPr lang="en-US" dirty="0"/>
                        <a:t>Maintenance related events</a:t>
                      </a:r>
                    </a:p>
                    <a:p>
                      <a:r>
                        <a:rPr lang="en-US" dirty="0"/>
                        <a:t>Preventative maintenance requests not actioned</a:t>
                      </a:r>
                    </a:p>
                    <a:p>
                      <a:r>
                        <a:rPr lang="en-US" dirty="0"/>
                        <a:t>Amount of maintenance requests on safety-related equipment</a:t>
                      </a:r>
                    </a:p>
                  </a:txBody>
                  <a:tcPr/>
                </a:tc>
                <a:extLst>
                  <a:ext uri="{0D108BD9-81ED-4DB2-BD59-A6C34878D82A}">
                    <a16:rowId xmlns:a16="http://schemas.microsoft.com/office/drawing/2014/main" val="1733935731"/>
                  </a:ext>
                </a:extLst>
              </a:tr>
              <a:tr h="370840">
                <a:tc>
                  <a:txBody>
                    <a:bodyPr/>
                    <a:lstStyle/>
                    <a:p>
                      <a:r>
                        <a:rPr lang="en-US" dirty="0"/>
                        <a:t>Training</a:t>
                      </a:r>
                    </a:p>
                  </a:txBody>
                  <a:tcPr/>
                </a:tc>
                <a:tc>
                  <a:txBody>
                    <a:bodyPr/>
                    <a:lstStyle/>
                    <a:p>
                      <a:r>
                        <a:rPr lang="en-US" dirty="0"/>
                        <a:t>SQEP assessment – pass/fail rate</a:t>
                      </a:r>
                    </a:p>
                    <a:p>
                      <a:r>
                        <a:rPr lang="en-US" dirty="0"/>
                        <a:t>Personnel errors</a:t>
                      </a:r>
                    </a:p>
                    <a:p>
                      <a:r>
                        <a:rPr lang="en-US" dirty="0"/>
                        <a:t>Experience – insufficient licensed years</a:t>
                      </a:r>
                    </a:p>
                  </a:txBody>
                  <a:tcPr/>
                </a:tc>
                <a:extLst>
                  <a:ext uri="{0D108BD9-81ED-4DB2-BD59-A6C34878D82A}">
                    <a16:rowId xmlns:a16="http://schemas.microsoft.com/office/drawing/2014/main" val="2242640487"/>
                  </a:ext>
                </a:extLst>
              </a:tr>
              <a:tr h="370840">
                <a:tc>
                  <a:txBody>
                    <a:bodyPr/>
                    <a:lstStyle/>
                    <a:p>
                      <a:r>
                        <a:rPr lang="en-US" dirty="0"/>
                        <a:t>Quality Management</a:t>
                      </a:r>
                    </a:p>
                  </a:txBody>
                  <a:tcPr/>
                </a:tc>
                <a:tc>
                  <a:txBody>
                    <a:bodyPr/>
                    <a:lstStyle/>
                    <a:p>
                      <a:r>
                        <a:rPr lang="en-US" dirty="0"/>
                        <a:t>Corrective action backlog</a:t>
                      </a:r>
                    </a:p>
                    <a:p>
                      <a:r>
                        <a:rPr lang="en-US" dirty="0"/>
                        <a:t>Document Control</a:t>
                      </a:r>
                    </a:p>
                    <a:p>
                      <a:r>
                        <a:rPr lang="en-US" dirty="0"/>
                        <a:t>Systems Engineering Design</a:t>
                      </a:r>
                    </a:p>
                    <a:p>
                      <a:r>
                        <a:rPr lang="en-US" dirty="0"/>
                        <a:t>Quality Assurance Audit Deficiencies</a:t>
                      </a:r>
                    </a:p>
                    <a:p>
                      <a:r>
                        <a:rPr lang="en-US" dirty="0"/>
                        <a:t>Process Management</a:t>
                      </a:r>
                    </a:p>
                  </a:txBody>
                  <a:tcPr/>
                </a:tc>
                <a:extLst>
                  <a:ext uri="{0D108BD9-81ED-4DB2-BD59-A6C34878D82A}">
                    <a16:rowId xmlns:a16="http://schemas.microsoft.com/office/drawing/2014/main" val="1120910543"/>
                  </a:ext>
                </a:extLst>
              </a:tr>
            </a:tbl>
          </a:graphicData>
        </a:graphic>
      </p:graphicFrame>
    </p:spTree>
    <p:extLst>
      <p:ext uri="{BB962C8B-B14F-4D97-AF65-F5344CB8AC3E}">
        <p14:creationId xmlns:p14="http://schemas.microsoft.com/office/powerpoint/2010/main" val="822398724"/>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628650" y="365125"/>
            <a:ext cx="7886700" cy="1325563"/>
          </a:xfrm>
        </p:spPr>
        <p:txBody>
          <a:bodyPr>
            <a:normAutofit/>
          </a:bodyPr>
          <a:lstStyle/>
          <a:p>
            <a:r>
              <a:rPr lang="en-US" sz="4700"/>
              <a:t>Programmes of Change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2F98B-08D7-9114-3F93-1FFC4E0CD792}"/>
              </a:ext>
            </a:extLst>
          </p:cNvPr>
          <p:cNvSpPr>
            <a:spLocks noGrp="1"/>
          </p:cNvSpPr>
          <p:nvPr>
            <p:ph idx="1"/>
          </p:nvPr>
        </p:nvSpPr>
        <p:spPr>
          <a:xfrm>
            <a:off x="628650" y="1929384"/>
            <a:ext cx="7886700" cy="4251960"/>
          </a:xfrm>
        </p:spPr>
        <p:txBody>
          <a:bodyPr>
            <a:normAutofit/>
          </a:bodyPr>
          <a:lstStyle/>
          <a:p>
            <a:r>
              <a:rPr lang="en-US" sz="1900"/>
              <a:t>Design of equipment from the human perspective</a:t>
            </a:r>
          </a:p>
          <a:p>
            <a:r>
              <a:rPr lang="en-US" sz="1900"/>
              <a:t>Hazards associated with the equipment</a:t>
            </a:r>
          </a:p>
          <a:p>
            <a:r>
              <a:rPr lang="en-US" sz="1900"/>
              <a:t>Safety procedures and policies</a:t>
            </a:r>
          </a:p>
          <a:p>
            <a:r>
              <a:rPr lang="en-US" sz="1900"/>
              <a:t>Design of work stations</a:t>
            </a:r>
          </a:p>
          <a:p>
            <a:r>
              <a:rPr lang="en-US" sz="1900"/>
              <a:t>Efficiency of work space</a:t>
            </a:r>
          </a:p>
          <a:p>
            <a:r>
              <a:rPr lang="en-US" sz="1900"/>
              <a:t>Efficiency of jobs and tasks</a:t>
            </a:r>
          </a:p>
          <a:p>
            <a:r>
              <a:rPr lang="en-US" sz="1900"/>
              <a:t>Adequacy of training</a:t>
            </a:r>
          </a:p>
          <a:p>
            <a:r>
              <a:rPr lang="en-US" sz="1900"/>
              <a:t>Organisational design and understanding</a:t>
            </a:r>
          </a:p>
          <a:p>
            <a:r>
              <a:rPr lang="en-US" sz="1900"/>
              <a:t>Reward and incentivization</a:t>
            </a:r>
          </a:p>
          <a:p>
            <a:r>
              <a:rPr lang="en-US" sz="1900"/>
              <a:t>Information management </a:t>
            </a:r>
          </a:p>
        </p:txBody>
      </p:sp>
    </p:spTree>
    <p:extLst>
      <p:ext uri="{BB962C8B-B14F-4D97-AF65-F5344CB8AC3E}">
        <p14:creationId xmlns:p14="http://schemas.microsoft.com/office/powerpoint/2010/main" val="864962810"/>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14006-2C0A-D6B1-A9D8-1F6CFBB78FB1}"/>
              </a:ext>
            </a:extLst>
          </p:cNvPr>
          <p:cNvSpPr>
            <a:spLocks noGrp="1"/>
          </p:cNvSpPr>
          <p:nvPr>
            <p:ph type="title"/>
          </p:nvPr>
        </p:nvSpPr>
        <p:spPr>
          <a:xfrm>
            <a:off x="395536" y="332656"/>
            <a:ext cx="6435725" cy="522287"/>
          </a:xfrm>
        </p:spPr>
        <p:txBody>
          <a:bodyPr/>
          <a:lstStyle/>
          <a:p>
            <a:r>
              <a:rPr lang="en-US" dirty="0"/>
              <a:t>The </a:t>
            </a:r>
            <a:r>
              <a:rPr lang="en-US" dirty="0" err="1"/>
              <a:t>Defence</a:t>
            </a:r>
            <a:r>
              <a:rPr lang="en-US" dirty="0"/>
              <a:t> Operating Model</a:t>
            </a:r>
          </a:p>
        </p:txBody>
      </p:sp>
      <p:pic>
        <p:nvPicPr>
          <p:cNvPr id="5" name="Content Placeholder 4" descr="A diagram of a military capability&#10;&#10;Description automatically generated">
            <a:extLst>
              <a:ext uri="{FF2B5EF4-FFF2-40B4-BE49-F238E27FC236}">
                <a16:creationId xmlns:a16="http://schemas.microsoft.com/office/drawing/2014/main" id="{F9AA9E33-40F6-160E-7201-3EC0800FA79C}"/>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66737" y="1396907"/>
            <a:ext cx="8855761" cy="4120325"/>
          </a:xfrm>
        </p:spPr>
      </p:pic>
    </p:spTree>
    <p:extLst>
      <p:ext uri="{BB962C8B-B14F-4D97-AF65-F5344CB8AC3E}">
        <p14:creationId xmlns:p14="http://schemas.microsoft.com/office/powerpoint/2010/main" val="308072648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Content Placeholder 7" descr="A screenshot of a computer screen&#10;&#10;Description automatically generated">
            <a:extLst>
              <a:ext uri="{FF2B5EF4-FFF2-40B4-BE49-F238E27FC236}">
                <a16:creationId xmlns:a16="http://schemas.microsoft.com/office/drawing/2014/main" id="{492D09F9-8211-8BFF-D5AC-B0EE4B49B5CA}"/>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93122" y="895846"/>
            <a:ext cx="8943374" cy="5066308"/>
          </a:xfrm>
        </p:spPr>
      </p:pic>
    </p:spTree>
    <p:extLst>
      <p:ext uri="{BB962C8B-B14F-4D97-AF65-F5344CB8AC3E}">
        <p14:creationId xmlns:p14="http://schemas.microsoft.com/office/powerpoint/2010/main" val="1691686316"/>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a:solidFill>
                  <a:srgbClr val="FFFFFF"/>
                </a:solidFill>
              </a:rPr>
              <a:t>Stimuli and the Human Perceiver</a:t>
            </a:r>
            <a:endParaRPr lang="en-US" sz="2500" kern="1200" dirty="0">
              <a:solidFill>
                <a:srgbClr val="FFFFFF"/>
              </a:solidFill>
              <a:latin typeface="+mj-lt"/>
              <a:ea typeface="+mj-ea"/>
              <a:cs typeface="+mj-cs"/>
            </a:endParaRPr>
          </a:p>
        </p:txBody>
      </p:sp>
      <p:pic>
        <p:nvPicPr>
          <p:cNvPr id="6" name="Content Placeholder 5" descr="A diagram of a spectrum&#10;&#10;Description automatically generated">
            <a:extLst>
              <a:ext uri="{FF2B5EF4-FFF2-40B4-BE49-F238E27FC236}">
                <a16:creationId xmlns:a16="http://schemas.microsoft.com/office/drawing/2014/main" id="{A98CFC8F-642D-3E52-8BCB-A278A897C16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209928" y="1250335"/>
            <a:ext cx="5545859" cy="4375150"/>
          </a:xfrm>
        </p:spPr>
      </p:pic>
      <p:sp>
        <p:nvSpPr>
          <p:cNvPr id="7" name="TextBox 6">
            <a:extLst>
              <a:ext uri="{FF2B5EF4-FFF2-40B4-BE49-F238E27FC236}">
                <a16:creationId xmlns:a16="http://schemas.microsoft.com/office/drawing/2014/main" id="{C2B4A0B6-3373-E49B-883D-4EA4D45DBFEE}"/>
              </a:ext>
            </a:extLst>
          </p:cNvPr>
          <p:cNvSpPr txBox="1"/>
          <p:nvPr/>
        </p:nvSpPr>
        <p:spPr>
          <a:xfrm>
            <a:off x="3770799" y="397082"/>
            <a:ext cx="2104102" cy="369332"/>
          </a:xfrm>
          <a:prstGeom prst="rect">
            <a:avLst/>
          </a:prstGeom>
          <a:noFill/>
        </p:spPr>
        <p:txBody>
          <a:bodyPr wrap="none" rtlCol="0">
            <a:spAutoFit/>
          </a:bodyPr>
          <a:lstStyle/>
          <a:p>
            <a:r>
              <a:rPr lang="en-US" dirty="0"/>
              <a:t>The Visual System</a:t>
            </a:r>
          </a:p>
        </p:txBody>
      </p:sp>
    </p:spTree>
    <p:extLst>
      <p:ext uri="{BB962C8B-B14F-4D97-AF65-F5344CB8AC3E}">
        <p14:creationId xmlns:p14="http://schemas.microsoft.com/office/powerpoint/2010/main" val="162454905"/>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B588-E1E3-2429-71A0-0719CABAA43E}"/>
              </a:ext>
            </a:extLst>
          </p:cNvPr>
          <p:cNvSpPr>
            <a:spLocks noGrp="1"/>
          </p:cNvSpPr>
          <p:nvPr>
            <p:ph type="title"/>
          </p:nvPr>
        </p:nvSpPr>
        <p:spPr>
          <a:xfrm>
            <a:off x="395536" y="332656"/>
            <a:ext cx="7560840" cy="522287"/>
          </a:xfrm>
        </p:spPr>
        <p:txBody>
          <a:bodyPr/>
          <a:lstStyle/>
          <a:p>
            <a:r>
              <a:rPr lang="en-US" dirty="0"/>
              <a:t>The Visual Sensory System - primary</a:t>
            </a:r>
          </a:p>
        </p:txBody>
      </p:sp>
      <p:sp>
        <p:nvSpPr>
          <p:cNvPr id="3" name="Content Placeholder 2">
            <a:extLst>
              <a:ext uri="{FF2B5EF4-FFF2-40B4-BE49-F238E27FC236}">
                <a16:creationId xmlns:a16="http://schemas.microsoft.com/office/drawing/2014/main" id="{6EE6B618-F9D2-C413-186A-4FA0B5509970}"/>
              </a:ext>
            </a:extLst>
          </p:cNvPr>
          <p:cNvSpPr>
            <a:spLocks noGrp="1"/>
          </p:cNvSpPr>
          <p:nvPr>
            <p:ph idx="1"/>
          </p:nvPr>
        </p:nvSpPr>
        <p:spPr>
          <a:xfrm>
            <a:off x="685800" y="1484784"/>
            <a:ext cx="7772400" cy="4375150"/>
          </a:xfrm>
        </p:spPr>
        <p:txBody>
          <a:bodyPr/>
          <a:lstStyle/>
          <a:p>
            <a:r>
              <a:rPr lang="en-US" sz="2400" dirty="0"/>
              <a:t>Light – hue (wavelength) and brightness (amplitude) – RGB primary </a:t>
            </a:r>
            <a:r>
              <a:rPr lang="en-US" sz="2400" dirty="0" err="1"/>
              <a:t>colours</a:t>
            </a:r>
            <a:endParaRPr lang="en-US" sz="2400" dirty="0"/>
          </a:p>
          <a:p>
            <a:r>
              <a:rPr lang="en-US" sz="2400" dirty="0"/>
              <a:t>The eyeball – vision impairment (genetics and correction)</a:t>
            </a:r>
          </a:p>
          <a:p>
            <a:r>
              <a:rPr lang="en-US" sz="2400" dirty="0"/>
              <a:t>Contrast – alternating </a:t>
            </a:r>
            <a:r>
              <a:rPr lang="en-US" sz="2400" dirty="0" err="1"/>
              <a:t>pattersn</a:t>
            </a:r>
            <a:r>
              <a:rPr lang="en-US" sz="2400" dirty="0"/>
              <a:t> of dark and light</a:t>
            </a:r>
          </a:p>
          <a:p>
            <a:r>
              <a:rPr lang="en-US" sz="2400" dirty="0"/>
              <a:t>Depth perception – worsens with age</a:t>
            </a:r>
          </a:p>
          <a:p>
            <a:r>
              <a:rPr lang="en-US" sz="2400" dirty="0"/>
              <a:t>Discrimination – occurs when stimuli are similar</a:t>
            </a:r>
          </a:p>
          <a:p>
            <a:r>
              <a:rPr lang="en-US" sz="2400" dirty="0"/>
              <a:t>Absolute Judgement - traffic light sequence</a:t>
            </a:r>
          </a:p>
          <a:p>
            <a:r>
              <a:rPr lang="en-US" sz="2400" dirty="0"/>
              <a:t>Proprioception and kinesthesis – manipulator controls for an RCV.</a:t>
            </a:r>
          </a:p>
          <a:p>
            <a:endParaRPr lang="en-US" sz="2400" dirty="0"/>
          </a:p>
        </p:txBody>
      </p:sp>
    </p:spTree>
    <p:extLst>
      <p:ext uri="{BB962C8B-B14F-4D97-AF65-F5344CB8AC3E}">
        <p14:creationId xmlns:p14="http://schemas.microsoft.com/office/powerpoint/2010/main" val="691875608"/>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84AEA-5F3E-C8DA-5DE0-1980326A8FFC}"/>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eaLnBrk="1" hangingPunct="1">
              <a:lnSpc>
                <a:spcPct val="90000"/>
              </a:lnSpc>
            </a:pPr>
            <a:r>
              <a:rPr lang="en-US" sz="3500" kern="1200" dirty="0">
                <a:solidFill>
                  <a:srgbClr val="FFFFFF"/>
                </a:solidFill>
                <a:latin typeface="+mj-lt"/>
                <a:ea typeface="+mj-ea"/>
                <a:cs typeface="+mj-cs"/>
              </a:rPr>
              <a:t>Which hob is the most intuitive to use?</a:t>
            </a:r>
          </a:p>
        </p:txBody>
      </p:sp>
      <p:pic>
        <p:nvPicPr>
          <p:cNvPr id="5" name="Content Placeholder 4" descr="A black and white image of a range&#10;&#10;Description automatically generated">
            <a:extLst>
              <a:ext uri="{FF2B5EF4-FFF2-40B4-BE49-F238E27FC236}">
                <a16:creationId xmlns:a16="http://schemas.microsoft.com/office/drawing/2014/main" id="{E322924A-C77F-1F00-F404-EAF59853B7A8}"/>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24168" y="2503860"/>
            <a:ext cx="8495662" cy="3377025"/>
          </a:xfrm>
          <a:prstGeom prst="rect">
            <a:avLst/>
          </a:prstGeom>
        </p:spPr>
      </p:pic>
    </p:spTree>
    <p:extLst>
      <p:ext uri="{BB962C8B-B14F-4D97-AF65-F5344CB8AC3E}">
        <p14:creationId xmlns:p14="http://schemas.microsoft.com/office/powerpoint/2010/main" val="2680710815"/>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EB4F-2BC3-09B5-33A5-E6E81FF880BC}"/>
              </a:ext>
            </a:extLst>
          </p:cNvPr>
          <p:cNvSpPr>
            <a:spLocks noGrp="1"/>
          </p:cNvSpPr>
          <p:nvPr>
            <p:ph type="title"/>
          </p:nvPr>
        </p:nvSpPr>
        <p:spPr>
          <a:xfrm>
            <a:off x="395536" y="260648"/>
            <a:ext cx="8496944" cy="522287"/>
          </a:xfrm>
        </p:spPr>
        <p:txBody>
          <a:bodyPr/>
          <a:lstStyle/>
          <a:p>
            <a:r>
              <a:rPr lang="en-US" dirty="0"/>
              <a:t>Airline Disaster based on Discrimination</a:t>
            </a:r>
          </a:p>
        </p:txBody>
      </p:sp>
      <p:pic>
        <p:nvPicPr>
          <p:cNvPr id="5" name="Content Placeholder 4" descr="A diagram of a plane&#10;&#10;Description automatically generated">
            <a:extLst>
              <a:ext uri="{FF2B5EF4-FFF2-40B4-BE49-F238E27FC236}">
                <a16:creationId xmlns:a16="http://schemas.microsoft.com/office/drawing/2014/main" id="{BA21FD0C-56EE-F850-5E5D-8F0944CEC18B}"/>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1272306" y="1239838"/>
            <a:ext cx="6599388" cy="4375150"/>
          </a:xfrm>
        </p:spPr>
      </p:pic>
      <p:sp>
        <p:nvSpPr>
          <p:cNvPr id="6" name="Title 1">
            <a:extLst>
              <a:ext uri="{FF2B5EF4-FFF2-40B4-BE49-F238E27FC236}">
                <a16:creationId xmlns:a16="http://schemas.microsoft.com/office/drawing/2014/main" id="{3168DD38-81C9-B3FE-3BCD-A76679205A7F}"/>
              </a:ext>
            </a:extLst>
          </p:cNvPr>
          <p:cNvSpPr txBox="1">
            <a:spLocks/>
          </p:cNvSpPr>
          <p:nvPr/>
        </p:nvSpPr>
        <p:spPr bwMode="auto">
          <a:xfrm>
            <a:off x="395536" y="5810747"/>
            <a:ext cx="8496944"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sz="2000" dirty="0"/>
              <a:t>Comment: Remember bag charges in Principles of OME!</a:t>
            </a:r>
          </a:p>
        </p:txBody>
      </p:sp>
    </p:spTree>
    <p:extLst>
      <p:ext uri="{BB962C8B-B14F-4D97-AF65-F5344CB8AC3E}">
        <p14:creationId xmlns:p14="http://schemas.microsoft.com/office/powerpoint/2010/main" val="3420159341"/>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ainting of a tree&#10;&#10;Description automatically generated">
            <a:extLst>
              <a:ext uri="{FF2B5EF4-FFF2-40B4-BE49-F238E27FC236}">
                <a16:creationId xmlns:a16="http://schemas.microsoft.com/office/drawing/2014/main" id="{475CA0D7-DC49-7582-9C0C-C81C27178FB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725221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FE63C4-F19E-04BB-9B1C-1973A3F59AD3}"/>
              </a:ext>
            </a:extLst>
          </p:cNvPr>
          <p:cNvSpPr>
            <a:spLocks noGrp="1"/>
          </p:cNvSpPr>
          <p:nvPr>
            <p:ph type="title"/>
          </p:nvPr>
        </p:nvSpPr>
        <p:spPr>
          <a:xfrm>
            <a:off x="5951551" y="743447"/>
            <a:ext cx="2584324" cy="3692028"/>
          </a:xfrm>
          <a:noFill/>
        </p:spPr>
        <p:txBody>
          <a:bodyPr vert="horz" lIns="91440" tIns="45720" rIns="91440" bIns="45720" rtlCol="0" anchor="b">
            <a:normAutofit/>
          </a:bodyPr>
          <a:lstStyle/>
          <a:p>
            <a:pPr eaLnBrk="1" hangingPunct="1">
              <a:lnSpc>
                <a:spcPct val="90000"/>
              </a:lnSpc>
            </a:pPr>
            <a:r>
              <a:rPr lang="en-US" sz="3500" dirty="0"/>
              <a:t>The Japanese Footbridge – Monet (1920 – 22)</a:t>
            </a:r>
          </a:p>
        </p:txBody>
      </p:sp>
    </p:spTree>
    <p:extLst>
      <p:ext uri="{BB962C8B-B14F-4D97-AF65-F5344CB8AC3E}">
        <p14:creationId xmlns:p14="http://schemas.microsoft.com/office/powerpoint/2010/main" val="4107088974"/>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B588-E1E3-2429-71A0-0719CABAA43E}"/>
              </a:ext>
            </a:extLst>
          </p:cNvPr>
          <p:cNvSpPr>
            <a:spLocks noGrp="1"/>
          </p:cNvSpPr>
          <p:nvPr>
            <p:ph type="title"/>
          </p:nvPr>
        </p:nvSpPr>
        <p:spPr>
          <a:xfrm>
            <a:off x="395536" y="332656"/>
            <a:ext cx="7772400" cy="522287"/>
          </a:xfrm>
        </p:spPr>
        <p:txBody>
          <a:bodyPr/>
          <a:lstStyle/>
          <a:p>
            <a:r>
              <a:rPr lang="en-US" dirty="0"/>
              <a:t>The Auditory Sensory System - secondary</a:t>
            </a:r>
          </a:p>
        </p:txBody>
      </p:sp>
      <p:sp>
        <p:nvSpPr>
          <p:cNvPr id="3" name="Content Placeholder 2">
            <a:extLst>
              <a:ext uri="{FF2B5EF4-FFF2-40B4-BE49-F238E27FC236}">
                <a16:creationId xmlns:a16="http://schemas.microsoft.com/office/drawing/2014/main" id="{6EE6B618-F9D2-C413-186A-4FA0B5509970}"/>
              </a:ext>
            </a:extLst>
          </p:cNvPr>
          <p:cNvSpPr>
            <a:spLocks noGrp="1"/>
          </p:cNvSpPr>
          <p:nvPr>
            <p:ph idx="1"/>
          </p:nvPr>
        </p:nvSpPr>
        <p:spPr/>
        <p:txBody>
          <a:bodyPr/>
          <a:lstStyle/>
          <a:p>
            <a:r>
              <a:rPr lang="en-US" dirty="0"/>
              <a:t>What do we do when a visual stimulus is degraded or absent?</a:t>
            </a:r>
          </a:p>
          <a:p>
            <a:r>
              <a:rPr lang="en-US" dirty="0"/>
              <a:t>Discriminating signals from noise, or the absence of noise - the hearing test analogy</a:t>
            </a:r>
          </a:p>
          <a:p>
            <a:r>
              <a:rPr lang="en-US" dirty="0"/>
              <a:t>Response bias – </a:t>
            </a:r>
          </a:p>
          <a:p>
            <a:pPr lvl="1"/>
            <a:r>
              <a:rPr lang="en-US" dirty="0"/>
              <a:t>be more vigilant! ECM</a:t>
            </a:r>
          </a:p>
          <a:p>
            <a:pPr lvl="1"/>
            <a:r>
              <a:rPr lang="en-US" dirty="0"/>
              <a:t>Vigilance decrement after 20 minutes</a:t>
            </a:r>
          </a:p>
          <a:p>
            <a:r>
              <a:rPr lang="en-US" dirty="0"/>
              <a:t>Does hearing </a:t>
            </a:r>
            <a:r>
              <a:rPr lang="en-US" dirty="0" err="1"/>
              <a:t>defence</a:t>
            </a:r>
            <a:r>
              <a:rPr lang="en-US" dirty="0"/>
              <a:t> make a difference?</a:t>
            </a:r>
          </a:p>
        </p:txBody>
      </p:sp>
    </p:spTree>
    <p:extLst>
      <p:ext uri="{BB962C8B-B14F-4D97-AF65-F5344CB8AC3E}">
        <p14:creationId xmlns:p14="http://schemas.microsoft.com/office/powerpoint/2010/main" val="1737478607"/>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6C584-9E9E-D4CE-C703-69269FEC72E1}"/>
              </a:ext>
            </a:extLst>
          </p:cNvPr>
          <p:cNvSpPr>
            <a:spLocks noGrp="1"/>
          </p:cNvSpPr>
          <p:nvPr>
            <p:ph type="title"/>
          </p:nvPr>
        </p:nvSpPr>
        <p:spPr>
          <a:xfrm>
            <a:off x="473202" y="502920"/>
            <a:ext cx="2564892" cy="1463040"/>
          </a:xfrm>
        </p:spPr>
        <p:txBody>
          <a:bodyPr anchor="ctr">
            <a:normAutofit/>
          </a:bodyPr>
          <a:lstStyle/>
          <a:p>
            <a:pPr>
              <a:lnSpc>
                <a:spcPct val="90000"/>
              </a:lnSpc>
            </a:pPr>
            <a:r>
              <a:rPr lang="en-US" sz="2300"/>
              <a:t>Performance and Limitations of the Ear</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Close-up of a human ear&#10;&#10;Description automatically generated">
            <a:extLst>
              <a:ext uri="{FF2B5EF4-FFF2-40B4-BE49-F238E27FC236}">
                <a16:creationId xmlns:a16="http://schemas.microsoft.com/office/drawing/2014/main" id="{5FF1948C-76CC-C54B-0246-F237E750CD1E}"/>
              </a:ext>
            </a:extLst>
          </p:cNvPr>
          <p:cNvPicPr>
            <a:picLocks noGrp="1" noChangeAspect="1"/>
          </p:cNvPicPr>
          <p:nvPr>
            <p:ph idx="1"/>
          </p:nvPr>
        </p:nvPicPr>
        <p:blipFill>
          <a:blip r:embed="rId2" cstate="screen">
            <a:extLst>
              <a:ext uri="{28A0092B-C50C-407E-A947-70E740481C1C}">
                <a14:useLocalDpi xmlns:a14="http://schemas.microsoft.com/office/drawing/2010/main"/>
              </a:ext>
              <a:ext uri="{837473B0-CC2E-450A-ABE3-18F120FF3D39}">
                <a1611:picAttrSrcUrl xmlns:a1611="http://schemas.microsoft.com/office/drawing/2016/11/main" r:id="rId3"/>
              </a:ext>
            </a:extLst>
          </a:blip>
          <a:stretch>
            <a:fillRect/>
          </a:stretch>
        </p:blipFill>
        <p:spPr>
          <a:xfrm>
            <a:off x="5464923" y="503238"/>
            <a:ext cx="1222467" cy="1462087"/>
          </a:xfrm>
        </p:spPr>
      </p:pic>
      <p:pic>
        <p:nvPicPr>
          <p:cNvPr id="5" name="Content Placeholder 4" descr="A table with text and numbers&#10;&#10;Description automatically generated">
            <a:extLst>
              <a:ext uri="{FF2B5EF4-FFF2-40B4-BE49-F238E27FC236}">
                <a16:creationId xmlns:a16="http://schemas.microsoft.com/office/drawing/2014/main" id="{4360F013-C23B-6A71-2D7D-8056B5A7F9C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226201" y="2290936"/>
            <a:ext cx="6682453" cy="3959352"/>
          </a:xfrm>
          <a:prstGeom prst="rect">
            <a:avLst/>
          </a:prstGeom>
        </p:spPr>
      </p:pic>
    </p:spTree>
    <p:extLst>
      <p:ext uri="{BB962C8B-B14F-4D97-AF65-F5344CB8AC3E}">
        <p14:creationId xmlns:p14="http://schemas.microsoft.com/office/powerpoint/2010/main" val="2785671565"/>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2F280-0935-78B3-1B3B-2BEDBA4DCAE3}"/>
              </a:ext>
            </a:extLst>
          </p:cNvPr>
          <p:cNvSpPr>
            <a:spLocks noGrp="1"/>
          </p:cNvSpPr>
          <p:nvPr>
            <p:ph type="title"/>
          </p:nvPr>
        </p:nvSpPr>
        <p:spPr/>
        <p:txBody>
          <a:bodyPr/>
          <a:lstStyle/>
          <a:p>
            <a:r>
              <a:rPr lang="en-US" dirty="0"/>
              <a:t>Impact of noise on </a:t>
            </a:r>
            <a:r>
              <a:rPr lang="en-US" dirty="0" err="1"/>
              <a:t>perfomance</a:t>
            </a:r>
            <a:endParaRPr lang="en-US" dirty="0"/>
          </a:p>
        </p:txBody>
      </p:sp>
      <p:sp>
        <p:nvSpPr>
          <p:cNvPr id="3" name="Content Placeholder 2">
            <a:extLst>
              <a:ext uri="{FF2B5EF4-FFF2-40B4-BE49-F238E27FC236}">
                <a16:creationId xmlns:a16="http://schemas.microsoft.com/office/drawing/2014/main" id="{39D9B361-1240-6B15-5F35-3F31694D5073}"/>
              </a:ext>
            </a:extLst>
          </p:cNvPr>
          <p:cNvSpPr>
            <a:spLocks noGrp="1"/>
          </p:cNvSpPr>
          <p:nvPr>
            <p:ph idx="1"/>
          </p:nvPr>
        </p:nvSpPr>
        <p:spPr/>
        <p:txBody>
          <a:bodyPr/>
          <a:lstStyle/>
          <a:p>
            <a:r>
              <a:rPr lang="en-US" dirty="0"/>
              <a:t>Can be extremely annoying (sudden sounds, constant droning </a:t>
            </a:r>
            <a:r>
              <a:rPr lang="en-US" dirty="0" err="1"/>
              <a:t>etc</a:t>
            </a:r>
            <a:r>
              <a:rPr lang="en-US" dirty="0"/>
              <a:t>)</a:t>
            </a:r>
          </a:p>
          <a:p>
            <a:r>
              <a:rPr lang="en-US" dirty="0"/>
              <a:t>Interferes with verbal communication</a:t>
            </a:r>
          </a:p>
          <a:p>
            <a:r>
              <a:rPr lang="en-US" dirty="0"/>
              <a:t>Causes accidents by masking warning signals</a:t>
            </a:r>
          </a:p>
          <a:p>
            <a:r>
              <a:rPr lang="en-US" dirty="0"/>
              <a:t>Can be fatiguing, therefore affecting decision making</a:t>
            </a:r>
          </a:p>
          <a:p>
            <a:r>
              <a:rPr lang="en-US" dirty="0"/>
              <a:t>Can damage hearing</a:t>
            </a:r>
          </a:p>
          <a:p>
            <a:pPr lvl="1"/>
            <a:r>
              <a:rPr lang="en-US" dirty="0"/>
              <a:t>Noise Induced Hearing Loss (NIHL)</a:t>
            </a:r>
          </a:p>
        </p:txBody>
      </p:sp>
    </p:spTree>
    <p:extLst>
      <p:ext uri="{BB962C8B-B14F-4D97-AF65-F5344CB8AC3E}">
        <p14:creationId xmlns:p14="http://schemas.microsoft.com/office/powerpoint/2010/main" val="3649168785"/>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D4EE3-250D-78AF-1DFF-E73DC824288B}"/>
              </a:ext>
            </a:extLst>
          </p:cNvPr>
          <p:cNvSpPr>
            <a:spLocks noGrp="1"/>
          </p:cNvSpPr>
          <p:nvPr>
            <p:ph type="title"/>
          </p:nvPr>
        </p:nvSpPr>
        <p:spPr>
          <a:xfrm>
            <a:off x="323528" y="260648"/>
            <a:ext cx="6435725" cy="522287"/>
          </a:xfrm>
        </p:spPr>
        <p:txBody>
          <a:bodyPr/>
          <a:lstStyle/>
          <a:p>
            <a:r>
              <a:rPr lang="en-US" dirty="0"/>
              <a:t>NIHL Thresholds</a:t>
            </a:r>
          </a:p>
        </p:txBody>
      </p:sp>
      <p:sp>
        <p:nvSpPr>
          <p:cNvPr id="3" name="Content Placeholder 2">
            <a:extLst>
              <a:ext uri="{FF2B5EF4-FFF2-40B4-BE49-F238E27FC236}">
                <a16:creationId xmlns:a16="http://schemas.microsoft.com/office/drawing/2014/main" id="{5ABF7A1E-1E12-73CC-5DFD-52E1BE69EE35}"/>
              </a:ext>
            </a:extLst>
          </p:cNvPr>
          <p:cNvSpPr>
            <a:spLocks noGrp="1"/>
          </p:cNvSpPr>
          <p:nvPr>
            <p:ph idx="1"/>
          </p:nvPr>
        </p:nvSpPr>
        <p:spPr/>
        <p:txBody>
          <a:bodyPr/>
          <a:lstStyle/>
          <a:p>
            <a:r>
              <a:rPr lang="en-US" dirty="0"/>
              <a:t>85 dB – personal ear </a:t>
            </a:r>
            <a:r>
              <a:rPr lang="en-US" dirty="0" err="1"/>
              <a:t>defence</a:t>
            </a:r>
            <a:r>
              <a:rPr lang="en-US" dirty="0"/>
              <a:t> MUST be provided </a:t>
            </a:r>
          </a:p>
          <a:p>
            <a:pPr lvl="1"/>
            <a:r>
              <a:rPr lang="en-US" dirty="0"/>
              <a:t>metric – speech cannot be heard from 2 m away</a:t>
            </a:r>
          </a:p>
          <a:p>
            <a:r>
              <a:rPr lang="en-US" dirty="0"/>
              <a:t>90 dB – mark zones where noise reaches this level, reduce exposure (screens </a:t>
            </a:r>
            <a:r>
              <a:rPr lang="en-US" dirty="0" err="1"/>
              <a:t>etc</a:t>
            </a:r>
            <a:r>
              <a:rPr lang="en-US" dirty="0"/>
              <a:t>)</a:t>
            </a:r>
          </a:p>
          <a:p>
            <a:pPr lvl="1"/>
            <a:r>
              <a:rPr lang="en-US" dirty="0"/>
              <a:t>Metric – speech cannot be heard 1 m away</a:t>
            </a:r>
          </a:p>
          <a:p>
            <a:r>
              <a:rPr lang="en-US" dirty="0"/>
              <a:t>115 dB – immediate hearing damage for any duration. The employer MUST provide hazardous environment protection</a:t>
            </a:r>
          </a:p>
          <a:p>
            <a:pPr marL="0" indent="0">
              <a:buNone/>
            </a:pPr>
            <a:endParaRPr lang="en-US" dirty="0"/>
          </a:p>
          <a:p>
            <a:pPr marL="0" indent="0">
              <a:buNone/>
            </a:pPr>
            <a:r>
              <a:rPr lang="en-US" sz="2000" dirty="0"/>
              <a:t>Note: weighting can apply over an 8-hr time weighted average (TWA) sound level.</a:t>
            </a:r>
          </a:p>
        </p:txBody>
      </p:sp>
    </p:spTree>
    <p:extLst>
      <p:ext uri="{BB962C8B-B14F-4D97-AF65-F5344CB8AC3E}">
        <p14:creationId xmlns:p14="http://schemas.microsoft.com/office/powerpoint/2010/main" val="2029070905"/>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4876-4E61-032B-3024-0F1AC61772A8}"/>
              </a:ext>
            </a:extLst>
          </p:cNvPr>
          <p:cNvSpPr>
            <a:spLocks noGrp="1"/>
          </p:cNvSpPr>
          <p:nvPr>
            <p:ph type="title"/>
          </p:nvPr>
        </p:nvSpPr>
        <p:spPr/>
        <p:txBody>
          <a:bodyPr/>
          <a:lstStyle/>
          <a:p>
            <a:r>
              <a:rPr lang="en-US" dirty="0"/>
              <a:t>Example of TWA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68BEE13-C646-5C9C-9D45-A8A59E826920}"/>
                  </a:ext>
                </a:extLst>
              </p:cNvPr>
              <p:cNvSpPr>
                <a:spLocks noGrp="1"/>
              </p:cNvSpPr>
              <p:nvPr>
                <p:ph idx="1"/>
              </p:nvPr>
            </p:nvSpPr>
            <p:spPr/>
            <p:txBody>
              <a:bodyPr/>
              <a:lstStyle/>
              <a:p>
                <a:r>
                  <a:rPr lang="en-US" dirty="0"/>
                  <a:t>A person is subjected to 95 dB for 3.5 </a:t>
                </a:r>
                <a:r>
                  <a:rPr lang="en-US" dirty="0" err="1"/>
                  <a:t>hrs</a:t>
                </a:r>
                <a:r>
                  <a:rPr lang="en-US" dirty="0"/>
                  <a:t>, then 105 dB for 0.5 </a:t>
                </a:r>
                <a:r>
                  <a:rPr lang="en-US" dirty="0" err="1"/>
                  <a:t>hrs</a:t>
                </a:r>
                <a:r>
                  <a:rPr lang="en-US" dirty="0"/>
                  <a:t>, then 85 dB for 4 hrs. Should hearing protection be provided?</a:t>
                </a:r>
              </a:p>
              <a:p>
                <a:endParaRPr lang="en-US" dirty="0"/>
              </a:p>
              <a:p>
                <a:pPr marL="0" indent="0" algn="ctr">
                  <a:buNone/>
                </a:pPr>
                <a14:m>
                  <m:oMath xmlns:m="http://schemas.openxmlformats.org/officeDocument/2006/math">
                    <m:r>
                      <a:rPr lang="en-GB" b="0" i="1" smtClean="0">
                        <a:latin typeface="Cambria Math" panose="02040503050406030204" pitchFamily="18" charset="0"/>
                      </a:rPr>
                      <m:t>𝐷𝑜𝑠𝑒</m:t>
                    </m:r>
                    <m:r>
                      <a:rPr lang="en-GB" b="0" i="1" smtClean="0">
                        <a:latin typeface="Cambria Math" panose="02040503050406030204" pitchFamily="18" charset="0"/>
                      </a:rPr>
                      <m:t>%=100(</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GB" i="1">
                                <a:latin typeface="Cambria Math" panose="02040503050406030204" pitchFamily="18" charset="0"/>
                              </a:rPr>
                              <m:t>𝑇</m:t>
                            </m:r>
                          </m:e>
                          <m:sub>
                            <m:r>
                              <a:rPr lang="en-GB" i="1">
                                <a:latin typeface="Cambria Math" panose="02040503050406030204" pitchFamily="18" charset="0"/>
                              </a:rPr>
                              <m:t>1</m:t>
                            </m:r>
                          </m:sub>
                        </m:sSub>
                      </m:num>
                      <m:den>
                        <m:sSub>
                          <m:sSubPr>
                            <m:ctrlPr>
                              <a:rPr lang="en-US"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1</m:t>
                            </m:r>
                          </m:sub>
                        </m:sSub>
                      </m:den>
                    </m:f>
                    <m:r>
                      <a:rPr lang="en-GB" b="0" i="1" smtClean="0">
                        <a:latin typeface="Cambria Math" panose="02040503050406030204" pitchFamily="18" charset="0"/>
                      </a:rPr>
                      <m:t>+</m:t>
                    </m:r>
                  </m:oMath>
                </a14:m>
                <a:r>
                  <a:rPr lang="en-US" dirty="0"/>
                  <a:t> </a:t>
                </a:r>
                <a14:m>
                  <m:oMath xmlns:m="http://schemas.openxmlformats.org/officeDocument/2006/math">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GB" i="1">
                                <a:latin typeface="Cambria Math" panose="02040503050406030204" pitchFamily="18" charset="0"/>
                              </a:rPr>
                              <m:t>𝑇</m:t>
                            </m:r>
                          </m:e>
                          <m:sub>
                            <m:r>
                              <a:rPr lang="en-GB" b="0" i="1" smtClean="0">
                                <a:latin typeface="Cambria Math" panose="02040503050406030204" pitchFamily="18" charset="0"/>
                              </a:rPr>
                              <m:t>2</m:t>
                            </m:r>
                          </m:sub>
                        </m:sSub>
                      </m:num>
                      <m:den>
                        <m:sSub>
                          <m:sSubPr>
                            <m:ctrlPr>
                              <a:rPr lang="en-US" i="1">
                                <a:latin typeface="Cambria Math" panose="02040503050406030204" pitchFamily="18" charset="0"/>
                              </a:rPr>
                            </m:ctrlPr>
                          </m:sSubPr>
                          <m:e>
                            <m:r>
                              <a:rPr lang="en-GB" i="1">
                                <a:latin typeface="Cambria Math" panose="02040503050406030204" pitchFamily="18" charset="0"/>
                              </a:rPr>
                              <m:t>𝑅</m:t>
                            </m:r>
                          </m:e>
                          <m:sub>
                            <m:r>
                              <a:rPr lang="en-GB" b="0" i="1" smtClean="0">
                                <a:latin typeface="Cambria Math" panose="02040503050406030204" pitchFamily="18" charset="0"/>
                              </a:rPr>
                              <m:t>2</m:t>
                            </m:r>
                          </m:sub>
                        </m:sSub>
                      </m:den>
                    </m:f>
                    <m:r>
                      <a:rPr lang="en-GB" b="0" i="0" smtClean="0">
                        <a:latin typeface="Cambria Math" panose="02040503050406030204" pitchFamily="18" charset="0"/>
                      </a:rPr>
                      <m:t>+</m:t>
                    </m:r>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GB" i="1">
                                <a:latin typeface="Cambria Math" panose="02040503050406030204" pitchFamily="18" charset="0"/>
                              </a:rPr>
                              <m:t>𝑇</m:t>
                            </m:r>
                          </m:e>
                          <m:sub>
                            <m:r>
                              <a:rPr lang="en-GB" b="0" i="1" smtClean="0">
                                <a:latin typeface="Cambria Math" panose="02040503050406030204" pitchFamily="18" charset="0"/>
                              </a:rPr>
                              <m:t>3</m:t>
                            </m:r>
                          </m:sub>
                        </m:sSub>
                      </m:num>
                      <m:den>
                        <m:sSub>
                          <m:sSubPr>
                            <m:ctrlPr>
                              <a:rPr lang="en-US" i="1">
                                <a:latin typeface="Cambria Math" panose="02040503050406030204" pitchFamily="18" charset="0"/>
                              </a:rPr>
                            </m:ctrlPr>
                          </m:sSubPr>
                          <m:e>
                            <m:r>
                              <a:rPr lang="en-GB" i="1">
                                <a:latin typeface="Cambria Math" panose="02040503050406030204" pitchFamily="18" charset="0"/>
                              </a:rPr>
                              <m:t>𝑅</m:t>
                            </m:r>
                          </m:e>
                          <m:sub>
                            <m:r>
                              <a:rPr lang="en-GB" b="0" i="1" smtClean="0">
                                <a:latin typeface="Cambria Math" panose="02040503050406030204" pitchFamily="18" charset="0"/>
                              </a:rPr>
                              <m:t>3</m:t>
                            </m:r>
                          </m:sub>
                        </m:sSub>
                      </m:den>
                    </m:f>
                  </m:oMath>
                </a14:m>
                <a:r>
                  <a:rPr lang="en-US" dirty="0"/>
                  <a:t>)</a:t>
                </a:r>
              </a:p>
              <a:p>
                <a:pPr marL="0" indent="0" algn="ctr">
                  <a:buNone/>
                </a:pPr>
                <a:endParaRPr lang="en-US" dirty="0"/>
              </a:p>
              <a:p>
                <a:pPr marL="0" indent="0" algn="ctr">
                  <a:buNone/>
                </a:pPr>
                <a:r>
                  <a:rPr lang="en-US" sz="2000" dirty="0"/>
                  <a:t>Where T is the time duration in the 8-hr day, and R is a reference duration for that decibel exposure</a:t>
                </a:r>
              </a:p>
              <a:p>
                <a:pPr marL="0" indent="0" algn="ctr">
                  <a:buNone/>
                </a:pPr>
                <a:endParaRPr lang="en-US" sz="2000" dirty="0"/>
              </a:p>
              <a:p>
                <a:pPr marL="0" indent="0" algn="ctr">
                  <a:buNone/>
                </a:pPr>
                <a:r>
                  <a:rPr lang="en-US" sz="1100" dirty="0">
                    <a:hlinkClick r:id="rId2"/>
                  </a:rPr>
                  <a:t>https://www.osha.gov/laws-regs/regulations/standardnumber/1910/1910.95AppA#:~:text=(2)%20The%20eight%2Dhour,D%2F100)%20%2B%2090</a:t>
                </a:r>
                <a:endParaRPr lang="en-US" sz="1100" dirty="0"/>
              </a:p>
              <a:p>
                <a:pPr marL="0" indent="0" algn="ctr">
                  <a:buNone/>
                </a:pPr>
                <a:endParaRPr lang="en-US" sz="1100" dirty="0"/>
              </a:p>
            </p:txBody>
          </p:sp>
        </mc:Choice>
        <mc:Fallback xmlns="">
          <p:sp>
            <p:nvSpPr>
              <p:cNvPr id="3" name="Content Placeholder 2">
                <a:extLst>
                  <a:ext uri="{FF2B5EF4-FFF2-40B4-BE49-F238E27FC236}">
                    <a16:creationId xmlns:a16="http://schemas.microsoft.com/office/drawing/2014/main" id="{C68BEE13-C646-5C9C-9D45-A8A59E826920}"/>
                  </a:ext>
                </a:extLst>
              </p:cNvPr>
              <p:cNvSpPr>
                <a:spLocks noGrp="1" noRot="1" noChangeAspect="1" noMove="1" noResize="1" noEditPoints="1" noAdjustHandles="1" noChangeArrowheads="1" noChangeShapeType="1" noTextEdit="1"/>
              </p:cNvSpPr>
              <p:nvPr>
                <p:ph idx="1"/>
              </p:nvPr>
            </p:nvSpPr>
            <p:spPr>
              <a:blipFill>
                <a:blip r:embed="rId3"/>
                <a:stretch>
                  <a:fillRect l="-979" t="-1445" r="-816" b="-6647"/>
                </a:stretch>
              </a:blipFill>
            </p:spPr>
            <p:txBody>
              <a:bodyPr/>
              <a:lstStyle/>
              <a:p>
                <a:r>
                  <a:rPr lang="en-US">
                    <a:noFill/>
                  </a:rPr>
                  <a:t> </a:t>
                </a:r>
              </a:p>
            </p:txBody>
          </p:sp>
        </mc:Fallback>
      </mc:AlternateContent>
    </p:spTree>
    <p:extLst>
      <p:ext uri="{BB962C8B-B14F-4D97-AF65-F5344CB8AC3E}">
        <p14:creationId xmlns:p14="http://schemas.microsoft.com/office/powerpoint/2010/main" val="810339050"/>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B8C5C-26E1-B0F6-3091-3807C4266F8C}"/>
              </a:ext>
            </a:extLst>
          </p:cNvPr>
          <p:cNvSpPr>
            <a:spLocks noGrp="1"/>
          </p:cNvSpPr>
          <p:nvPr>
            <p:ph type="title"/>
          </p:nvPr>
        </p:nvSpPr>
        <p:spPr>
          <a:xfrm>
            <a:off x="395536" y="332656"/>
            <a:ext cx="6435725" cy="522287"/>
          </a:xfrm>
        </p:spPr>
        <p:txBody>
          <a:bodyPr/>
          <a:lstStyle/>
          <a:p>
            <a:r>
              <a:rPr lang="en-US" dirty="0"/>
              <a:t>Variables for calculation</a:t>
            </a:r>
          </a:p>
        </p:txBody>
      </p:sp>
      <p:graphicFrame>
        <p:nvGraphicFramePr>
          <p:cNvPr id="4" name="Content Placeholder 3">
            <a:extLst>
              <a:ext uri="{FF2B5EF4-FFF2-40B4-BE49-F238E27FC236}">
                <a16:creationId xmlns:a16="http://schemas.microsoft.com/office/drawing/2014/main" id="{6A4B8526-3739-1188-0635-C2A52D2CA7C9}"/>
              </a:ext>
            </a:extLst>
          </p:cNvPr>
          <p:cNvGraphicFramePr>
            <a:graphicFrameLocks noGrp="1"/>
          </p:cNvGraphicFramePr>
          <p:nvPr>
            <p:ph idx="1"/>
            <p:extLst>
              <p:ext uri="{D42A27DB-BD31-4B8C-83A1-F6EECF244321}">
                <p14:modId xmlns:p14="http://schemas.microsoft.com/office/powerpoint/2010/main" val="3043824865"/>
              </p:ext>
            </p:extLst>
          </p:nvPr>
        </p:nvGraphicFramePr>
        <p:xfrm>
          <a:off x="827584" y="1484784"/>
          <a:ext cx="7772398" cy="2225040"/>
        </p:xfrm>
        <a:graphic>
          <a:graphicData uri="http://schemas.openxmlformats.org/drawingml/2006/table">
            <a:tbl>
              <a:tblPr firstRow="1" bandRow="1">
                <a:tableStyleId>{5C22544A-7EE6-4342-B048-85BDC9FD1C3A}</a:tableStyleId>
              </a:tblPr>
              <a:tblGrid>
                <a:gridCol w="3886199">
                  <a:extLst>
                    <a:ext uri="{9D8B030D-6E8A-4147-A177-3AD203B41FA5}">
                      <a16:colId xmlns:a16="http://schemas.microsoft.com/office/drawing/2014/main" val="861872566"/>
                    </a:ext>
                  </a:extLst>
                </a:gridCol>
                <a:gridCol w="3886199">
                  <a:extLst>
                    <a:ext uri="{9D8B030D-6E8A-4147-A177-3AD203B41FA5}">
                      <a16:colId xmlns:a16="http://schemas.microsoft.com/office/drawing/2014/main" val="1870978139"/>
                    </a:ext>
                  </a:extLst>
                </a:gridCol>
              </a:tblGrid>
              <a:tr h="370840">
                <a:tc>
                  <a:txBody>
                    <a:bodyPr/>
                    <a:lstStyle/>
                    <a:p>
                      <a:r>
                        <a:rPr lang="en-US" dirty="0"/>
                        <a:t>Sound Level (dB) L</a:t>
                      </a:r>
                    </a:p>
                  </a:txBody>
                  <a:tcPr/>
                </a:tc>
                <a:tc>
                  <a:txBody>
                    <a:bodyPr/>
                    <a:lstStyle/>
                    <a:p>
                      <a:r>
                        <a:rPr lang="en-US" dirty="0"/>
                        <a:t>R (</a:t>
                      </a:r>
                      <a:r>
                        <a:rPr lang="en-US" dirty="0" err="1"/>
                        <a:t>hr</a:t>
                      </a:r>
                      <a:r>
                        <a:rPr lang="en-US" dirty="0"/>
                        <a:t>) (T)</a:t>
                      </a:r>
                    </a:p>
                  </a:txBody>
                  <a:tcPr/>
                </a:tc>
                <a:extLst>
                  <a:ext uri="{0D108BD9-81ED-4DB2-BD59-A6C34878D82A}">
                    <a16:rowId xmlns:a16="http://schemas.microsoft.com/office/drawing/2014/main" val="3711084425"/>
                  </a:ext>
                </a:extLst>
              </a:tr>
              <a:tr h="370840">
                <a:tc>
                  <a:txBody>
                    <a:bodyPr/>
                    <a:lstStyle/>
                    <a:p>
                      <a:r>
                        <a:rPr lang="en-US" dirty="0"/>
                        <a:t>85</a:t>
                      </a:r>
                    </a:p>
                  </a:txBody>
                  <a:tcPr/>
                </a:tc>
                <a:tc>
                  <a:txBody>
                    <a:bodyPr/>
                    <a:lstStyle/>
                    <a:p>
                      <a:r>
                        <a:rPr lang="en-US" dirty="0"/>
                        <a:t>32</a:t>
                      </a:r>
                    </a:p>
                  </a:txBody>
                  <a:tcPr/>
                </a:tc>
                <a:extLst>
                  <a:ext uri="{0D108BD9-81ED-4DB2-BD59-A6C34878D82A}">
                    <a16:rowId xmlns:a16="http://schemas.microsoft.com/office/drawing/2014/main" val="3130344824"/>
                  </a:ext>
                </a:extLst>
              </a:tr>
              <a:tr h="370840">
                <a:tc>
                  <a:txBody>
                    <a:bodyPr/>
                    <a:lstStyle/>
                    <a:p>
                      <a:r>
                        <a:rPr lang="en-US" dirty="0"/>
                        <a:t>90</a:t>
                      </a:r>
                    </a:p>
                  </a:txBody>
                  <a:tcPr/>
                </a:tc>
                <a:tc>
                  <a:txBody>
                    <a:bodyPr/>
                    <a:lstStyle/>
                    <a:p>
                      <a:r>
                        <a:rPr lang="en-US" dirty="0"/>
                        <a:t>8</a:t>
                      </a:r>
                    </a:p>
                  </a:txBody>
                  <a:tcPr/>
                </a:tc>
                <a:extLst>
                  <a:ext uri="{0D108BD9-81ED-4DB2-BD59-A6C34878D82A}">
                    <a16:rowId xmlns:a16="http://schemas.microsoft.com/office/drawing/2014/main" val="4105003522"/>
                  </a:ext>
                </a:extLst>
              </a:tr>
              <a:tr h="370840">
                <a:tc>
                  <a:txBody>
                    <a:bodyPr/>
                    <a:lstStyle/>
                    <a:p>
                      <a:r>
                        <a:rPr lang="en-US" dirty="0"/>
                        <a:t>100</a:t>
                      </a:r>
                    </a:p>
                  </a:txBody>
                  <a:tcPr/>
                </a:tc>
                <a:tc>
                  <a:txBody>
                    <a:bodyPr/>
                    <a:lstStyle/>
                    <a:p>
                      <a:r>
                        <a:rPr lang="en-US" dirty="0"/>
                        <a:t>2</a:t>
                      </a:r>
                    </a:p>
                  </a:txBody>
                  <a:tcPr/>
                </a:tc>
                <a:extLst>
                  <a:ext uri="{0D108BD9-81ED-4DB2-BD59-A6C34878D82A}">
                    <a16:rowId xmlns:a16="http://schemas.microsoft.com/office/drawing/2014/main" val="2854191234"/>
                  </a:ext>
                </a:extLst>
              </a:tr>
              <a:tr h="370840">
                <a:tc>
                  <a:txBody>
                    <a:bodyPr/>
                    <a:lstStyle/>
                    <a:p>
                      <a:r>
                        <a:rPr lang="en-US" dirty="0"/>
                        <a:t>115</a:t>
                      </a:r>
                    </a:p>
                  </a:txBody>
                  <a:tcPr/>
                </a:tc>
                <a:tc>
                  <a:txBody>
                    <a:bodyPr/>
                    <a:lstStyle/>
                    <a:p>
                      <a:r>
                        <a:rPr lang="en-US" dirty="0"/>
                        <a:t>0.25</a:t>
                      </a:r>
                    </a:p>
                  </a:txBody>
                  <a:tcPr/>
                </a:tc>
                <a:extLst>
                  <a:ext uri="{0D108BD9-81ED-4DB2-BD59-A6C34878D82A}">
                    <a16:rowId xmlns:a16="http://schemas.microsoft.com/office/drawing/2014/main" val="2272258838"/>
                  </a:ext>
                </a:extLst>
              </a:tr>
              <a:tr h="370840">
                <a:tc>
                  <a:txBody>
                    <a:bodyPr/>
                    <a:lstStyle/>
                    <a:p>
                      <a:r>
                        <a:rPr lang="en-US" dirty="0"/>
                        <a:t>130</a:t>
                      </a:r>
                    </a:p>
                  </a:txBody>
                  <a:tcPr/>
                </a:tc>
                <a:tc>
                  <a:txBody>
                    <a:bodyPr/>
                    <a:lstStyle/>
                    <a:p>
                      <a:r>
                        <a:rPr lang="en-US" dirty="0"/>
                        <a:t>0.031</a:t>
                      </a:r>
                    </a:p>
                  </a:txBody>
                  <a:tcPr/>
                </a:tc>
                <a:extLst>
                  <a:ext uri="{0D108BD9-81ED-4DB2-BD59-A6C34878D82A}">
                    <a16:rowId xmlns:a16="http://schemas.microsoft.com/office/drawing/2014/main" val="3187735569"/>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AB9098B-2C2B-B868-F3A7-D7B056CB1FFD}"/>
                  </a:ext>
                </a:extLst>
              </p:cNvPr>
              <p:cNvSpPr txBox="1"/>
              <p:nvPr/>
            </p:nvSpPr>
            <p:spPr>
              <a:xfrm>
                <a:off x="683568" y="4548182"/>
                <a:ext cx="7019934" cy="82503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𝑊h𝑒𝑟𝑒</m:t>
                      </m:r>
                      <m:r>
                        <a:rPr lang="en-GB" sz="2800" b="0" i="1" smtClean="0">
                          <a:latin typeface="Cambria Math" panose="02040503050406030204" pitchFamily="18" charset="0"/>
                        </a:rPr>
                        <m:t> </m:t>
                      </m:r>
                      <m:r>
                        <a:rPr lang="en-GB" sz="2800" b="0" i="1" smtClean="0">
                          <a:latin typeface="Cambria Math" panose="02040503050406030204" pitchFamily="18" charset="0"/>
                        </a:rPr>
                        <m:t>𝑎𝑟𝑒</m:t>
                      </m:r>
                      <m:r>
                        <a:rPr lang="en-GB" sz="2800" b="0" i="1" smtClean="0">
                          <a:latin typeface="Cambria Math" panose="02040503050406030204" pitchFamily="18" charset="0"/>
                        </a:rPr>
                        <m:t> </m:t>
                      </m:r>
                      <m:r>
                        <a:rPr lang="en-GB" sz="2800" b="0" i="1" smtClean="0">
                          <a:latin typeface="Cambria Math" panose="02040503050406030204" pitchFamily="18" charset="0"/>
                        </a:rPr>
                        <m:t>𝑖𝑠</m:t>
                      </m:r>
                      <m:r>
                        <a:rPr lang="en-GB" sz="2800" b="0" i="1" smtClean="0">
                          <a:latin typeface="Cambria Math" panose="02040503050406030204" pitchFamily="18" charset="0"/>
                        </a:rPr>
                        <m:t> </m:t>
                      </m:r>
                      <m:r>
                        <a:rPr lang="en-GB" sz="2800" b="0" i="1" smtClean="0">
                          <a:latin typeface="Cambria Math" panose="02040503050406030204" pitchFamily="18" charset="0"/>
                        </a:rPr>
                        <m:t>𝑐𝑎𝑙𝑐𝑢𝑙𝑎𝑡𝑒𝑑</m:t>
                      </m:r>
                      <m:r>
                        <a:rPr lang="en-GB" sz="2800" b="0" i="1" smtClean="0">
                          <a:latin typeface="Cambria Math" panose="02040503050406030204" pitchFamily="18" charset="0"/>
                        </a:rPr>
                        <m:t> </m:t>
                      </m:r>
                      <m:r>
                        <a:rPr lang="en-GB" sz="2800" b="0" i="1" smtClean="0">
                          <a:latin typeface="Cambria Math" panose="02040503050406030204" pitchFamily="18" charset="0"/>
                        </a:rPr>
                        <m:t>𝑓𝑟𝑜𝑚</m:t>
                      </m:r>
                      <m:r>
                        <a:rPr lang="en-GB" sz="2800" b="0" i="1" smtClean="0">
                          <a:latin typeface="Cambria Math" panose="02040503050406030204" pitchFamily="18" charset="0"/>
                        </a:rPr>
                        <m:t> </m:t>
                      </m:r>
                      <m:r>
                        <a:rPr lang="en-GB" sz="2800" b="0" i="1" smtClean="0">
                          <a:latin typeface="Cambria Math" panose="02040503050406030204" pitchFamily="18" charset="0"/>
                        </a:rPr>
                        <m:t>𝑇</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r>
                            <a:rPr lang="en-GB" sz="2800" b="0" i="1" smtClean="0">
                              <a:latin typeface="Cambria Math" panose="02040503050406030204" pitchFamily="18" charset="0"/>
                              <a:ea typeface="Cambria Math" panose="02040503050406030204" pitchFamily="18" charset="0"/>
                            </a:rPr>
                            <m:t>8</m:t>
                          </m:r>
                        </m:num>
                        <m:den>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2</m:t>
                              </m:r>
                            </m:e>
                            <m:sup>
                              <m:d>
                                <m:dPr>
                                  <m:ctrlPr>
                                    <a:rPr lang="en-GB" sz="2800" b="0" i="1" smtClean="0">
                                      <a:latin typeface="Cambria Math" panose="02040503050406030204" pitchFamily="18" charset="0"/>
                                      <a:ea typeface="Cambria Math" panose="02040503050406030204" pitchFamily="18" charset="0"/>
                                    </a:rPr>
                                  </m:ctrlPr>
                                </m:dPr>
                                <m:e>
                                  <m:r>
                                    <a:rPr lang="en-GB" sz="2800" b="0" i="1" smtClean="0">
                                      <a:latin typeface="Cambria Math" panose="02040503050406030204" pitchFamily="18" charset="0"/>
                                      <a:ea typeface="Cambria Math" panose="02040503050406030204" pitchFamily="18" charset="0"/>
                                    </a:rPr>
                                    <m:t>𝐿</m:t>
                                  </m:r>
                                  <m:r>
                                    <a:rPr lang="en-GB" sz="2800" b="0" i="1" smtClean="0">
                                      <a:latin typeface="Cambria Math" panose="02040503050406030204" pitchFamily="18" charset="0"/>
                                      <a:ea typeface="Cambria Math" panose="02040503050406030204" pitchFamily="18" charset="0"/>
                                    </a:rPr>
                                    <m:t>−90</m:t>
                                  </m:r>
                                </m:e>
                              </m:d>
                              <m:r>
                                <a:rPr lang="en-GB" sz="2800" b="0" i="1" smtClean="0">
                                  <a:latin typeface="Cambria Math" panose="02040503050406030204" pitchFamily="18" charset="0"/>
                                  <a:ea typeface="Cambria Math" panose="02040503050406030204" pitchFamily="18" charset="0"/>
                                </a:rPr>
                                <m:t>/5</m:t>
                              </m:r>
                            </m:sup>
                          </m:sSup>
                        </m:den>
                      </m:f>
                    </m:oMath>
                  </m:oMathPara>
                </a14:m>
                <a:endParaRPr lang="en-US" dirty="0"/>
              </a:p>
            </p:txBody>
          </p:sp>
        </mc:Choice>
        <mc:Fallback xmlns="">
          <p:sp>
            <p:nvSpPr>
              <p:cNvPr id="5" name="TextBox 4">
                <a:extLst>
                  <a:ext uri="{FF2B5EF4-FFF2-40B4-BE49-F238E27FC236}">
                    <a16:creationId xmlns:a16="http://schemas.microsoft.com/office/drawing/2014/main" id="{DAB9098B-2C2B-B868-F3A7-D7B056CB1FFD}"/>
                  </a:ext>
                </a:extLst>
              </p:cNvPr>
              <p:cNvSpPr txBox="1">
                <a:spLocks noRot="1" noChangeAspect="1" noMove="1" noResize="1" noEditPoints="1" noAdjustHandles="1" noChangeArrowheads="1" noChangeShapeType="1" noTextEdit="1"/>
              </p:cNvSpPr>
              <p:nvPr/>
            </p:nvSpPr>
            <p:spPr>
              <a:xfrm>
                <a:off x="683568" y="4548182"/>
                <a:ext cx="7019934" cy="825034"/>
              </a:xfrm>
              <a:prstGeom prst="rect">
                <a:avLst/>
              </a:prstGeom>
              <a:blipFill>
                <a:blip r:embed="rId2"/>
                <a:stretch>
                  <a:fillRect l="-722" t="-1538" b="-15385"/>
                </a:stretch>
              </a:blipFill>
            </p:spPr>
            <p:txBody>
              <a:bodyPr/>
              <a:lstStyle/>
              <a:p>
                <a:r>
                  <a:rPr lang="en-US">
                    <a:noFill/>
                  </a:rPr>
                  <a:t> </a:t>
                </a:r>
              </a:p>
            </p:txBody>
          </p:sp>
        </mc:Fallback>
      </mc:AlternateContent>
    </p:spTree>
    <p:extLst>
      <p:ext uri="{BB962C8B-B14F-4D97-AF65-F5344CB8AC3E}">
        <p14:creationId xmlns:p14="http://schemas.microsoft.com/office/powerpoint/2010/main" val="2240819639"/>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540C-97F1-A371-62EC-EA0B19C7B1A6}"/>
              </a:ext>
            </a:extLst>
          </p:cNvPr>
          <p:cNvSpPr>
            <a:spLocks noGrp="1"/>
          </p:cNvSpPr>
          <p:nvPr>
            <p:ph type="title"/>
          </p:nvPr>
        </p:nvSpPr>
        <p:spPr>
          <a:xfrm>
            <a:off x="395536" y="692696"/>
            <a:ext cx="6435725" cy="522287"/>
          </a:xfrm>
        </p:spPr>
        <p:txBody>
          <a:bodyPr/>
          <a:lstStyle/>
          <a:p>
            <a:r>
              <a:rPr lang="en-US" dirty="0"/>
              <a:t>Therefore</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7FA0DC99-0A24-C00F-0278-CD0EAE2970BD}"/>
                  </a:ext>
                </a:extLst>
              </p:cNvPr>
              <p:cNvSpPr txBox="1"/>
              <p:nvPr/>
            </p:nvSpPr>
            <p:spPr>
              <a:xfrm>
                <a:off x="827584" y="1844824"/>
                <a:ext cx="7488832" cy="798873"/>
              </a:xfrm>
              <a:prstGeom prst="rect">
                <a:avLst/>
              </a:prstGeom>
              <a:noFill/>
            </p:spPr>
            <p:txBody>
              <a:bodyPr wrap="square">
                <a:spAutoFit/>
              </a:bodyPr>
              <a:lstStyle/>
              <a:p>
                <a:pPr marL="0" indent="0" algn="ctr">
                  <a:buNone/>
                </a:pPr>
                <a14:m>
                  <m:oMath xmlns:m="http://schemas.openxmlformats.org/officeDocument/2006/math">
                    <m:r>
                      <a:rPr lang="en-GB" sz="3200" b="0" i="1" smtClean="0">
                        <a:latin typeface="Cambria Math" panose="02040503050406030204" pitchFamily="18" charset="0"/>
                      </a:rPr>
                      <m:t>𝐷𝑜𝑠𝑒</m:t>
                    </m:r>
                    <m:r>
                      <a:rPr lang="en-GB" sz="3200" b="0" i="1" smtClean="0">
                        <a:latin typeface="Cambria Math" panose="02040503050406030204" pitchFamily="18" charset="0"/>
                      </a:rPr>
                      <m:t>%=100(</m:t>
                    </m:r>
                    <m:f>
                      <m:fPr>
                        <m:ctrlPr>
                          <a:rPr lang="en-US" sz="3200" i="1">
                            <a:latin typeface="Cambria Math" panose="02040503050406030204" pitchFamily="18" charset="0"/>
                          </a:rPr>
                        </m:ctrlPr>
                      </m:fPr>
                      <m:num>
                        <m:r>
                          <a:rPr lang="en-GB" sz="3200" b="0" i="1" smtClean="0">
                            <a:latin typeface="Cambria Math" panose="02040503050406030204" pitchFamily="18" charset="0"/>
                          </a:rPr>
                          <m:t>3.5</m:t>
                        </m:r>
                      </m:num>
                      <m:den>
                        <m:r>
                          <a:rPr lang="en-GB" sz="3200" b="0" i="1" smtClean="0">
                            <a:latin typeface="Cambria Math" panose="02040503050406030204" pitchFamily="18" charset="0"/>
                          </a:rPr>
                          <m:t>4</m:t>
                        </m:r>
                      </m:den>
                    </m:f>
                    <m:r>
                      <a:rPr lang="en-GB" sz="3200" b="0" i="1" smtClean="0">
                        <a:latin typeface="Cambria Math" panose="02040503050406030204" pitchFamily="18" charset="0"/>
                      </a:rPr>
                      <m:t>+</m:t>
                    </m:r>
                  </m:oMath>
                </a14:m>
                <a:r>
                  <a:rPr lang="en-US" sz="3200" dirty="0"/>
                  <a:t> </a:t>
                </a:r>
                <a14:m>
                  <m:oMath xmlns:m="http://schemas.openxmlformats.org/officeDocument/2006/math">
                    <m:f>
                      <m:fPr>
                        <m:ctrlPr>
                          <a:rPr lang="en-US" sz="3200" i="1">
                            <a:latin typeface="Cambria Math" panose="02040503050406030204" pitchFamily="18" charset="0"/>
                          </a:rPr>
                        </m:ctrlPr>
                      </m:fPr>
                      <m:num>
                        <m:r>
                          <a:rPr lang="en-GB" sz="3200" b="0" i="1" smtClean="0">
                            <a:latin typeface="Cambria Math" panose="02040503050406030204" pitchFamily="18" charset="0"/>
                          </a:rPr>
                          <m:t>0.5</m:t>
                        </m:r>
                      </m:num>
                      <m:den>
                        <m:r>
                          <a:rPr lang="en-GB" sz="3200" b="0" i="1" smtClean="0">
                            <a:latin typeface="Cambria Math" panose="02040503050406030204" pitchFamily="18" charset="0"/>
                          </a:rPr>
                          <m:t>1</m:t>
                        </m:r>
                      </m:den>
                    </m:f>
                    <m:r>
                      <a:rPr lang="en-GB" sz="3200" b="0" i="0" smtClean="0">
                        <a:latin typeface="Cambria Math" panose="02040503050406030204" pitchFamily="18" charset="0"/>
                      </a:rPr>
                      <m:t>+</m:t>
                    </m:r>
                    <m:f>
                      <m:fPr>
                        <m:ctrlPr>
                          <a:rPr lang="en-US" sz="3200" i="1">
                            <a:latin typeface="Cambria Math" panose="02040503050406030204" pitchFamily="18" charset="0"/>
                          </a:rPr>
                        </m:ctrlPr>
                      </m:fPr>
                      <m:num>
                        <m:r>
                          <a:rPr lang="en-GB" sz="3200" b="0" i="1" smtClean="0">
                            <a:latin typeface="Cambria Math" panose="02040503050406030204" pitchFamily="18" charset="0"/>
                          </a:rPr>
                          <m:t>4</m:t>
                        </m:r>
                      </m:num>
                      <m:den>
                        <m:r>
                          <a:rPr lang="en-GB" sz="3200" b="0" i="1" smtClean="0">
                            <a:latin typeface="Cambria Math" panose="02040503050406030204" pitchFamily="18" charset="0"/>
                          </a:rPr>
                          <m:t>16</m:t>
                        </m:r>
                      </m:den>
                    </m:f>
                    <m:r>
                      <a:rPr lang="en-GB" sz="3200" b="0" i="1" smtClean="0">
                        <a:latin typeface="Cambria Math" panose="02040503050406030204" pitchFamily="18" charset="0"/>
                      </a:rPr>
                      <m:t>)</m:t>
                    </m:r>
                    <m:r>
                      <a:rPr lang="en-GB" sz="3200" b="0" i="0" smtClean="0">
                        <a:latin typeface="Cambria Math" panose="02040503050406030204" pitchFamily="18" charset="0"/>
                      </a:rPr>
                      <m:t>=162.5%</m:t>
                    </m:r>
                  </m:oMath>
                </a14:m>
                <a:endParaRPr lang="en-US" sz="3200" dirty="0"/>
              </a:p>
            </p:txBody>
          </p:sp>
        </mc:Choice>
        <mc:Fallback xmlns="">
          <p:sp>
            <p:nvSpPr>
              <p:cNvPr id="5" name="TextBox 4">
                <a:extLst>
                  <a:ext uri="{FF2B5EF4-FFF2-40B4-BE49-F238E27FC236}">
                    <a16:creationId xmlns:a16="http://schemas.microsoft.com/office/drawing/2014/main" id="{7FA0DC99-0A24-C00F-0278-CD0EAE2970BD}"/>
                  </a:ext>
                </a:extLst>
              </p:cNvPr>
              <p:cNvSpPr txBox="1">
                <a:spLocks noRot="1" noChangeAspect="1" noMove="1" noResize="1" noEditPoints="1" noAdjustHandles="1" noChangeArrowheads="1" noChangeShapeType="1" noTextEdit="1"/>
              </p:cNvSpPr>
              <p:nvPr/>
            </p:nvSpPr>
            <p:spPr>
              <a:xfrm>
                <a:off x="827584" y="1844824"/>
                <a:ext cx="7488832" cy="798873"/>
              </a:xfrm>
              <a:prstGeom prst="rect">
                <a:avLst/>
              </a:prstGeom>
              <a:blipFill>
                <a:blip r:embed="rId2"/>
                <a:stretch>
                  <a:fillRect b="-4688"/>
                </a:stretch>
              </a:blipFill>
            </p:spPr>
            <p:txBody>
              <a:bodyPr/>
              <a:lstStyle/>
              <a:p>
                <a:r>
                  <a:rPr lang="en-US">
                    <a:noFill/>
                  </a:rPr>
                  <a:t> </a:t>
                </a:r>
              </a:p>
            </p:txBody>
          </p:sp>
        </mc:Fallback>
      </mc:AlternateContent>
      <p:graphicFrame>
        <p:nvGraphicFramePr>
          <p:cNvPr id="7" name="Table 6">
            <a:extLst>
              <a:ext uri="{FF2B5EF4-FFF2-40B4-BE49-F238E27FC236}">
                <a16:creationId xmlns:a16="http://schemas.microsoft.com/office/drawing/2014/main" id="{E3296955-F922-A641-11C2-B0873F7B0AA0}"/>
              </a:ext>
            </a:extLst>
          </p:cNvPr>
          <p:cNvGraphicFramePr>
            <a:graphicFrameLocks noGrp="1"/>
          </p:cNvGraphicFramePr>
          <p:nvPr>
            <p:extLst>
              <p:ext uri="{D42A27DB-BD31-4B8C-83A1-F6EECF244321}">
                <p14:modId xmlns:p14="http://schemas.microsoft.com/office/powerpoint/2010/main" val="2901847798"/>
              </p:ext>
            </p:extLst>
          </p:nvPr>
        </p:nvGraphicFramePr>
        <p:xfrm>
          <a:off x="1524000" y="3273538"/>
          <a:ext cx="6096000" cy="206248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943060526"/>
                    </a:ext>
                  </a:extLst>
                </a:gridCol>
                <a:gridCol w="3048000">
                  <a:extLst>
                    <a:ext uri="{9D8B030D-6E8A-4147-A177-3AD203B41FA5}">
                      <a16:colId xmlns:a16="http://schemas.microsoft.com/office/drawing/2014/main" val="858736424"/>
                    </a:ext>
                  </a:extLst>
                </a:gridCol>
              </a:tblGrid>
              <a:tr h="370840">
                <a:tc>
                  <a:txBody>
                    <a:bodyPr/>
                    <a:lstStyle/>
                    <a:p>
                      <a:r>
                        <a:rPr lang="en-US" dirty="0"/>
                        <a:t>Dose%</a:t>
                      </a:r>
                    </a:p>
                  </a:txBody>
                  <a:tcPr/>
                </a:tc>
                <a:tc>
                  <a:txBody>
                    <a:bodyPr/>
                    <a:lstStyle/>
                    <a:p>
                      <a:r>
                        <a:rPr lang="en-US" dirty="0"/>
                        <a:t>TWA (dB)</a:t>
                      </a:r>
                    </a:p>
                  </a:txBody>
                  <a:tcPr/>
                </a:tc>
                <a:extLst>
                  <a:ext uri="{0D108BD9-81ED-4DB2-BD59-A6C34878D82A}">
                    <a16:rowId xmlns:a16="http://schemas.microsoft.com/office/drawing/2014/main" val="730881015"/>
                  </a:ext>
                </a:extLst>
              </a:tr>
              <a:tr h="370840">
                <a:tc>
                  <a:txBody>
                    <a:bodyPr/>
                    <a:lstStyle/>
                    <a:p>
                      <a:r>
                        <a:rPr lang="en-US" dirty="0"/>
                        <a:t>50</a:t>
                      </a:r>
                    </a:p>
                  </a:txBody>
                  <a:tcPr/>
                </a:tc>
                <a:tc>
                  <a:txBody>
                    <a:bodyPr/>
                    <a:lstStyle/>
                    <a:p>
                      <a:r>
                        <a:rPr lang="en-US" dirty="0"/>
                        <a:t>85</a:t>
                      </a:r>
                    </a:p>
                  </a:txBody>
                  <a:tcPr/>
                </a:tc>
                <a:extLst>
                  <a:ext uri="{0D108BD9-81ED-4DB2-BD59-A6C34878D82A}">
                    <a16:rowId xmlns:a16="http://schemas.microsoft.com/office/drawing/2014/main" val="3456828684"/>
                  </a:ext>
                </a:extLst>
              </a:tr>
              <a:tr h="370840">
                <a:tc>
                  <a:txBody>
                    <a:bodyPr/>
                    <a:lstStyle/>
                    <a:p>
                      <a:r>
                        <a:rPr lang="en-US" dirty="0"/>
                        <a:t>100</a:t>
                      </a:r>
                    </a:p>
                  </a:txBody>
                  <a:tcPr/>
                </a:tc>
                <a:tc>
                  <a:txBody>
                    <a:bodyPr/>
                    <a:lstStyle/>
                    <a:p>
                      <a:r>
                        <a:rPr lang="en-US" dirty="0"/>
                        <a:t>90</a:t>
                      </a:r>
                    </a:p>
                  </a:txBody>
                  <a:tcPr/>
                </a:tc>
                <a:extLst>
                  <a:ext uri="{0D108BD9-81ED-4DB2-BD59-A6C34878D82A}">
                    <a16:rowId xmlns:a16="http://schemas.microsoft.com/office/drawing/2014/main" val="2251274834"/>
                  </a:ext>
                </a:extLst>
              </a:tr>
              <a:tr h="370840">
                <a:tc>
                  <a:txBody>
                    <a:bodyPr/>
                    <a:lstStyle/>
                    <a:p>
                      <a:r>
                        <a:rPr lang="en-US" dirty="0"/>
                        <a:t>150</a:t>
                      </a:r>
                    </a:p>
                  </a:txBody>
                  <a:tcPr/>
                </a:tc>
                <a:tc>
                  <a:txBody>
                    <a:bodyPr/>
                    <a:lstStyle/>
                    <a:p>
                      <a:r>
                        <a:rPr lang="en-US" dirty="0"/>
                        <a:t>92.9</a:t>
                      </a:r>
                    </a:p>
                  </a:txBody>
                  <a:tcPr/>
                </a:tc>
                <a:extLst>
                  <a:ext uri="{0D108BD9-81ED-4DB2-BD59-A6C34878D82A}">
                    <a16:rowId xmlns:a16="http://schemas.microsoft.com/office/drawing/2014/main" val="2332636648"/>
                  </a:ext>
                </a:extLst>
              </a:tr>
              <a:tr h="370840">
                <a:tc>
                  <a:txBody>
                    <a:bodyPr/>
                    <a:lstStyle/>
                    <a:p>
                      <a:r>
                        <a:rPr lang="en-US" sz="3200" b="1" dirty="0"/>
                        <a:t>162.5</a:t>
                      </a:r>
                    </a:p>
                  </a:txBody>
                  <a:tcPr/>
                </a:tc>
                <a:tc>
                  <a:txBody>
                    <a:bodyPr/>
                    <a:lstStyle/>
                    <a:p>
                      <a:r>
                        <a:rPr lang="en-US" sz="3200" b="1" dirty="0"/>
                        <a:t>93.6</a:t>
                      </a:r>
                    </a:p>
                  </a:txBody>
                  <a:tcPr/>
                </a:tc>
                <a:extLst>
                  <a:ext uri="{0D108BD9-81ED-4DB2-BD59-A6C34878D82A}">
                    <a16:rowId xmlns:a16="http://schemas.microsoft.com/office/drawing/2014/main" val="4105208556"/>
                  </a:ext>
                </a:extLst>
              </a:tr>
            </a:tbl>
          </a:graphicData>
        </a:graphic>
      </p:graphicFrame>
    </p:spTree>
    <p:extLst>
      <p:ext uri="{BB962C8B-B14F-4D97-AF65-F5344CB8AC3E}">
        <p14:creationId xmlns:p14="http://schemas.microsoft.com/office/powerpoint/2010/main" val="3652169026"/>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dirty="0"/>
              <a:t>Absolute Combinations of Senses</a:t>
            </a:r>
          </a:p>
        </p:txBody>
      </p:sp>
      <p:sp>
        <p:nvSpPr>
          <p:cNvPr id="2" name="Content Placeholder 1">
            <a:extLst>
              <a:ext uri="{FF2B5EF4-FFF2-40B4-BE49-F238E27FC236}">
                <a16:creationId xmlns:a16="http://schemas.microsoft.com/office/drawing/2014/main" id="{A558C6BC-ED75-ECCB-AFD6-A66D587DAC16}"/>
              </a:ext>
            </a:extLst>
          </p:cNvPr>
          <p:cNvSpPr>
            <a:spLocks noGrp="1"/>
          </p:cNvSpPr>
          <p:nvPr>
            <p:ph idx="1"/>
          </p:nvPr>
        </p:nvSpPr>
        <p:spPr/>
        <p:txBody>
          <a:bodyPr/>
          <a:lstStyle/>
          <a:p>
            <a:r>
              <a:rPr lang="en-US" dirty="0"/>
              <a:t>Consider our 5 senses</a:t>
            </a:r>
          </a:p>
          <a:p>
            <a:r>
              <a:rPr lang="en-US" dirty="0"/>
              <a:t>Are they discriminatory and absolute?</a:t>
            </a:r>
          </a:p>
          <a:p>
            <a:r>
              <a:rPr lang="en-US" dirty="0"/>
              <a:t>The answer is NO!!!!!!!</a:t>
            </a:r>
          </a:p>
          <a:p>
            <a:endParaRPr lang="en-US" dirty="0"/>
          </a:p>
          <a:p>
            <a:r>
              <a:rPr lang="en-US" dirty="0"/>
              <a:t>Generally speaking, we cannot accurately perform absolute judgements on more than 5 different levels of a sensory stimulus</a:t>
            </a:r>
          </a:p>
          <a:p>
            <a:pPr lvl="1"/>
            <a:r>
              <a:rPr lang="en-US" dirty="0"/>
              <a:t>The </a:t>
            </a:r>
            <a:r>
              <a:rPr lang="en-US" dirty="0" err="1"/>
              <a:t>colours</a:t>
            </a:r>
            <a:r>
              <a:rPr lang="en-US" dirty="0"/>
              <a:t> on a map in poor light</a:t>
            </a:r>
          </a:p>
          <a:p>
            <a:pPr lvl="1"/>
            <a:r>
              <a:rPr lang="en-US" dirty="0"/>
              <a:t>How hot is hot?</a:t>
            </a:r>
          </a:p>
          <a:p>
            <a:pPr lvl="1"/>
            <a:r>
              <a:rPr lang="en-US" dirty="0"/>
              <a:t>How bitter is bitter </a:t>
            </a:r>
            <a:r>
              <a:rPr lang="en-US" dirty="0" err="1"/>
              <a:t>etc</a:t>
            </a:r>
            <a:endParaRPr lang="en-US" dirty="0"/>
          </a:p>
          <a:p>
            <a:pPr lvl="1"/>
            <a:endParaRPr lang="en-US" dirty="0"/>
          </a:p>
        </p:txBody>
      </p:sp>
    </p:spTree>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Absolute Value Task</a:t>
            </a:r>
          </a:p>
        </p:txBody>
      </p:sp>
      <p:sp>
        <p:nvSpPr>
          <p:cNvPr id="3" name="Content Placeholder 2">
            <a:extLst>
              <a:ext uri="{FF2B5EF4-FFF2-40B4-BE49-F238E27FC236}">
                <a16:creationId xmlns:a16="http://schemas.microsoft.com/office/drawing/2014/main" id="{A8655111-BFEF-DA45-581C-F77B73C4546F}"/>
              </a:ext>
            </a:extLst>
          </p:cNvPr>
          <p:cNvSpPr>
            <a:spLocks noGrp="1"/>
          </p:cNvSpPr>
          <p:nvPr>
            <p:ph idx="1"/>
          </p:nvPr>
        </p:nvSpPr>
        <p:spPr/>
        <p:txBody>
          <a:bodyPr/>
          <a:lstStyle/>
          <a:p>
            <a:r>
              <a:rPr lang="en-US" dirty="0"/>
              <a:t>Read the height of the bar graph to the nearest whole digit</a:t>
            </a:r>
          </a:p>
        </p:txBody>
      </p:sp>
      <p:cxnSp>
        <p:nvCxnSpPr>
          <p:cNvPr id="6" name="Straight Connector 5">
            <a:extLst>
              <a:ext uri="{FF2B5EF4-FFF2-40B4-BE49-F238E27FC236}">
                <a16:creationId xmlns:a16="http://schemas.microsoft.com/office/drawing/2014/main" id="{7CFB1620-5C19-7CE5-CF9A-DB8E088F15C9}"/>
              </a:ext>
            </a:extLst>
          </p:cNvPr>
          <p:cNvCxnSpPr/>
          <p:nvPr/>
        </p:nvCxnSpPr>
        <p:spPr bwMode="auto">
          <a:xfrm>
            <a:off x="1259632" y="2636912"/>
            <a:ext cx="0" cy="3600400"/>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73F4112C-9F2C-94F0-1149-42D8D4BC1288}"/>
              </a:ext>
            </a:extLst>
          </p:cNvPr>
          <p:cNvCxnSpPr>
            <a:cxnSpLocks/>
          </p:cNvCxnSpPr>
          <p:nvPr/>
        </p:nvCxnSpPr>
        <p:spPr bwMode="auto">
          <a:xfrm flipH="1">
            <a:off x="1259632" y="6226389"/>
            <a:ext cx="6112296" cy="8384"/>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02EFAD8E-2374-91FD-BE50-9BF252FBDCC0}"/>
              </a:ext>
            </a:extLst>
          </p:cNvPr>
          <p:cNvSpPr txBox="1"/>
          <p:nvPr/>
        </p:nvSpPr>
        <p:spPr>
          <a:xfrm>
            <a:off x="755576" y="6071592"/>
            <a:ext cx="285797" cy="369332"/>
          </a:xfrm>
          <a:prstGeom prst="rect">
            <a:avLst/>
          </a:prstGeom>
          <a:noFill/>
        </p:spPr>
        <p:txBody>
          <a:bodyPr wrap="square" rtlCol="0">
            <a:spAutoFit/>
          </a:bodyPr>
          <a:lstStyle/>
          <a:p>
            <a:r>
              <a:rPr lang="en-US" dirty="0"/>
              <a:t>0</a:t>
            </a:r>
          </a:p>
        </p:txBody>
      </p:sp>
      <p:sp>
        <p:nvSpPr>
          <p:cNvPr id="12" name="TextBox 11">
            <a:extLst>
              <a:ext uri="{FF2B5EF4-FFF2-40B4-BE49-F238E27FC236}">
                <a16:creationId xmlns:a16="http://schemas.microsoft.com/office/drawing/2014/main" id="{E13407D4-C226-857B-8148-AB7B245EDE27}"/>
              </a:ext>
            </a:extLst>
          </p:cNvPr>
          <p:cNvSpPr txBox="1"/>
          <p:nvPr/>
        </p:nvSpPr>
        <p:spPr>
          <a:xfrm flipH="1">
            <a:off x="690277" y="4283804"/>
            <a:ext cx="641363" cy="369332"/>
          </a:xfrm>
          <a:prstGeom prst="rect">
            <a:avLst/>
          </a:prstGeom>
          <a:noFill/>
        </p:spPr>
        <p:txBody>
          <a:bodyPr wrap="square" rtlCol="0">
            <a:spAutoFit/>
          </a:bodyPr>
          <a:lstStyle/>
          <a:p>
            <a:r>
              <a:rPr lang="en-US" dirty="0"/>
              <a:t>10</a:t>
            </a:r>
          </a:p>
        </p:txBody>
      </p:sp>
      <p:sp>
        <p:nvSpPr>
          <p:cNvPr id="13" name="TextBox 12">
            <a:extLst>
              <a:ext uri="{FF2B5EF4-FFF2-40B4-BE49-F238E27FC236}">
                <a16:creationId xmlns:a16="http://schemas.microsoft.com/office/drawing/2014/main" id="{731FF7A4-2799-A61E-6D2E-4B8B334C5591}"/>
              </a:ext>
            </a:extLst>
          </p:cNvPr>
          <p:cNvSpPr txBox="1"/>
          <p:nvPr/>
        </p:nvSpPr>
        <p:spPr>
          <a:xfrm>
            <a:off x="685799" y="2636912"/>
            <a:ext cx="438197" cy="369332"/>
          </a:xfrm>
          <a:prstGeom prst="rect">
            <a:avLst/>
          </a:prstGeom>
          <a:noFill/>
        </p:spPr>
        <p:txBody>
          <a:bodyPr wrap="square" rtlCol="0">
            <a:spAutoFit/>
          </a:bodyPr>
          <a:lstStyle/>
          <a:p>
            <a:r>
              <a:rPr lang="en-US" dirty="0"/>
              <a:t>20</a:t>
            </a:r>
          </a:p>
        </p:txBody>
      </p:sp>
      <p:sp>
        <p:nvSpPr>
          <p:cNvPr id="14" name="Rectangle 13">
            <a:extLst>
              <a:ext uri="{FF2B5EF4-FFF2-40B4-BE49-F238E27FC236}">
                <a16:creationId xmlns:a16="http://schemas.microsoft.com/office/drawing/2014/main" id="{C01E2205-2343-CEF4-C2C3-25FB16796FEA}"/>
              </a:ext>
            </a:extLst>
          </p:cNvPr>
          <p:cNvSpPr/>
          <p:nvPr/>
        </p:nvSpPr>
        <p:spPr bwMode="auto">
          <a:xfrm>
            <a:off x="2699792" y="3429000"/>
            <a:ext cx="1008112" cy="2797389"/>
          </a:xfrm>
          <a:prstGeom prst="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1748101334"/>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C1B4-53FE-6695-7F5A-116FB55ADBA6}"/>
              </a:ext>
            </a:extLst>
          </p:cNvPr>
          <p:cNvSpPr>
            <a:spLocks noGrp="1"/>
          </p:cNvSpPr>
          <p:nvPr>
            <p:ph type="title"/>
          </p:nvPr>
        </p:nvSpPr>
        <p:spPr>
          <a:xfrm>
            <a:off x="387350" y="332656"/>
            <a:ext cx="8070850" cy="522287"/>
          </a:xfrm>
        </p:spPr>
        <p:txBody>
          <a:bodyPr/>
          <a:lstStyle/>
          <a:p>
            <a:r>
              <a:rPr lang="en-US" sz="2400" dirty="0"/>
              <a:t>What is the 8 Figure Grid Reference of the Church with a Spire?</a:t>
            </a:r>
          </a:p>
        </p:txBody>
      </p:sp>
      <p:pic>
        <p:nvPicPr>
          <p:cNvPr id="5" name="Content Placeholder 4" descr="A map of a city&#10;&#10;AI-generated content may be incorrect.">
            <a:extLst>
              <a:ext uri="{FF2B5EF4-FFF2-40B4-BE49-F238E27FC236}">
                <a16:creationId xmlns:a16="http://schemas.microsoft.com/office/drawing/2014/main" id="{220ACEBB-F5A4-5FDF-CD58-5C86DAFC41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7704" y="1239838"/>
            <a:ext cx="5616624" cy="5531396"/>
          </a:xfrm>
        </p:spPr>
      </p:pic>
      <p:sp>
        <p:nvSpPr>
          <p:cNvPr id="6" name="TextBox 5">
            <a:extLst>
              <a:ext uri="{FF2B5EF4-FFF2-40B4-BE49-F238E27FC236}">
                <a16:creationId xmlns:a16="http://schemas.microsoft.com/office/drawing/2014/main" id="{7E5176B4-C0E0-3604-9367-ACF06459226C}"/>
              </a:ext>
            </a:extLst>
          </p:cNvPr>
          <p:cNvSpPr txBox="1"/>
          <p:nvPr/>
        </p:nvSpPr>
        <p:spPr>
          <a:xfrm>
            <a:off x="7524328" y="1340768"/>
            <a:ext cx="441146" cy="369332"/>
          </a:xfrm>
          <a:prstGeom prst="rect">
            <a:avLst/>
          </a:prstGeom>
          <a:noFill/>
        </p:spPr>
        <p:txBody>
          <a:bodyPr wrap="none" rtlCol="0">
            <a:spAutoFit/>
          </a:bodyPr>
          <a:lstStyle/>
          <a:p>
            <a:r>
              <a:rPr lang="en-US" dirty="0"/>
              <a:t>75</a:t>
            </a:r>
          </a:p>
        </p:txBody>
      </p:sp>
      <p:sp>
        <p:nvSpPr>
          <p:cNvPr id="7" name="TextBox 6">
            <a:extLst>
              <a:ext uri="{FF2B5EF4-FFF2-40B4-BE49-F238E27FC236}">
                <a16:creationId xmlns:a16="http://schemas.microsoft.com/office/drawing/2014/main" id="{E9BA7A84-5A4F-CB79-AD86-01BC02B91FDE}"/>
              </a:ext>
            </a:extLst>
          </p:cNvPr>
          <p:cNvSpPr txBox="1"/>
          <p:nvPr/>
        </p:nvSpPr>
        <p:spPr>
          <a:xfrm>
            <a:off x="7515230" y="4149080"/>
            <a:ext cx="441146" cy="369332"/>
          </a:xfrm>
          <a:prstGeom prst="rect">
            <a:avLst/>
          </a:prstGeom>
          <a:noFill/>
        </p:spPr>
        <p:txBody>
          <a:bodyPr wrap="none" rtlCol="0">
            <a:spAutoFit/>
          </a:bodyPr>
          <a:lstStyle/>
          <a:p>
            <a:r>
              <a:rPr lang="en-US" dirty="0"/>
              <a:t>74</a:t>
            </a:r>
          </a:p>
        </p:txBody>
      </p:sp>
      <p:sp>
        <p:nvSpPr>
          <p:cNvPr id="8" name="TextBox 7">
            <a:extLst>
              <a:ext uri="{FF2B5EF4-FFF2-40B4-BE49-F238E27FC236}">
                <a16:creationId xmlns:a16="http://schemas.microsoft.com/office/drawing/2014/main" id="{B226AB10-9D2B-8C8C-D542-B6BC997CB3D9}"/>
              </a:ext>
            </a:extLst>
          </p:cNvPr>
          <p:cNvSpPr txBox="1"/>
          <p:nvPr/>
        </p:nvSpPr>
        <p:spPr>
          <a:xfrm>
            <a:off x="7524328" y="6516052"/>
            <a:ext cx="441146" cy="369332"/>
          </a:xfrm>
          <a:prstGeom prst="rect">
            <a:avLst/>
          </a:prstGeom>
          <a:noFill/>
        </p:spPr>
        <p:txBody>
          <a:bodyPr wrap="none" rtlCol="0">
            <a:spAutoFit/>
          </a:bodyPr>
          <a:lstStyle/>
          <a:p>
            <a:r>
              <a:rPr lang="en-US" dirty="0"/>
              <a:t>73</a:t>
            </a:r>
          </a:p>
        </p:txBody>
      </p:sp>
      <p:sp>
        <p:nvSpPr>
          <p:cNvPr id="9" name="TextBox 8">
            <a:extLst>
              <a:ext uri="{FF2B5EF4-FFF2-40B4-BE49-F238E27FC236}">
                <a16:creationId xmlns:a16="http://schemas.microsoft.com/office/drawing/2014/main" id="{35B2CB50-E081-059B-6B15-7CCD53CD00C2}"/>
              </a:ext>
            </a:extLst>
          </p:cNvPr>
          <p:cNvSpPr txBox="1"/>
          <p:nvPr/>
        </p:nvSpPr>
        <p:spPr>
          <a:xfrm>
            <a:off x="2123728" y="899428"/>
            <a:ext cx="441146" cy="369332"/>
          </a:xfrm>
          <a:prstGeom prst="rect">
            <a:avLst/>
          </a:prstGeom>
          <a:noFill/>
        </p:spPr>
        <p:txBody>
          <a:bodyPr wrap="none" rtlCol="0">
            <a:spAutoFit/>
          </a:bodyPr>
          <a:lstStyle/>
          <a:p>
            <a:r>
              <a:rPr lang="en-US" dirty="0"/>
              <a:t>56</a:t>
            </a:r>
          </a:p>
        </p:txBody>
      </p:sp>
      <p:sp>
        <p:nvSpPr>
          <p:cNvPr id="10" name="TextBox 9">
            <a:extLst>
              <a:ext uri="{FF2B5EF4-FFF2-40B4-BE49-F238E27FC236}">
                <a16:creationId xmlns:a16="http://schemas.microsoft.com/office/drawing/2014/main" id="{6815AC0E-BF90-01E5-DA40-5E0FA164E077}"/>
              </a:ext>
            </a:extLst>
          </p:cNvPr>
          <p:cNvSpPr txBox="1"/>
          <p:nvPr/>
        </p:nvSpPr>
        <p:spPr>
          <a:xfrm>
            <a:off x="4922942" y="899428"/>
            <a:ext cx="441146" cy="369332"/>
          </a:xfrm>
          <a:prstGeom prst="rect">
            <a:avLst/>
          </a:prstGeom>
          <a:noFill/>
        </p:spPr>
        <p:txBody>
          <a:bodyPr wrap="none" rtlCol="0">
            <a:spAutoFit/>
          </a:bodyPr>
          <a:lstStyle/>
          <a:p>
            <a:r>
              <a:rPr lang="en-US" dirty="0"/>
              <a:t>57</a:t>
            </a:r>
          </a:p>
        </p:txBody>
      </p:sp>
    </p:spTree>
    <p:extLst>
      <p:ext uri="{BB962C8B-B14F-4D97-AF65-F5344CB8AC3E}">
        <p14:creationId xmlns:p14="http://schemas.microsoft.com/office/powerpoint/2010/main" val="521941530"/>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45872-7CE7-5F11-6D25-0BB240E72710}"/>
              </a:ext>
            </a:extLst>
          </p:cNvPr>
          <p:cNvSpPr>
            <a:spLocks noGrp="1"/>
          </p:cNvSpPr>
          <p:nvPr>
            <p:ph type="title"/>
          </p:nvPr>
        </p:nvSpPr>
        <p:spPr>
          <a:xfrm>
            <a:off x="479161" y="639193"/>
            <a:ext cx="2678858" cy="3573516"/>
          </a:xfrm>
        </p:spPr>
        <p:txBody>
          <a:bodyPr vert="horz" lIns="91440" tIns="45720" rIns="91440" bIns="45720" rtlCol="0" anchor="b">
            <a:normAutofit/>
          </a:bodyPr>
          <a:lstStyle/>
          <a:p>
            <a:pPr eaLnBrk="1" hangingPunct="1">
              <a:lnSpc>
                <a:spcPct val="90000"/>
              </a:lnSpc>
            </a:pPr>
            <a:r>
              <a:rPr lang="en-US" sz="4000" kern="1200">
                <a:solidFill>
                  <a:schemeClr val="tx1"/>
                </a:solidFill>
                <a:latin typeface="+mj-lt"/>
                <a:ea typeface="+mj-ea"/>
                <a:cs typeface="+mj-cs"/>
              </a:rPr>
              <a:t>What must we therefore consider in this module?</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human head&#10;&#10;Description automatically generated">
            <a:extLst>
              <a:ext uri="{FF2B5EF4-FFF2-40B4-BE49-F238E27FC236}">
                <a16:creationId xmlns:a16="http://schemas.microsoft.com/office/drawing/2014/main" id="{8F7E60D3-E818-0FAC-4F26-FC0B41969D6F}"/>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490722" y="647528"/>
            <a:ext cx="5410962" cy="5535511"/>
          </a:xfrm>
          <a:prstGeom prst="rect">
            <a:avLst/>
          </a:prstGeom>
        </p:spPr>
      </p:pic>
    </p:spTree>
    <p:extLst>
      <p:ext uri="{BB962C8B-B14F-4D97-AF65-F5344CB8AC3E}">
        <p14:creationId xmlns:p14="http://schemas.microsoft.com/office/powerpoint/2010/main" val="1623563834"/>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iagram of a problem&#10;&#10;Description automatically generated">
            <a:extLst>
              <a:ext uri="{FF2B5EF4-FFF2-40B4-BE49-F238E27FC236}">
                <a16:creationId xmlns:a16="http://schemas.microsoft.com/office/drawing/2014/main" id="{B0981977-71AC-C885-C69E-4EFC106D8A12}"/>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397602" y="643466"/>
            <a:ext cx="6348794" cy="5571067"/>
          </a:xfrm>
          <a:prstGeom prst="rect">
            <a:avLst/>
          </a:prstGeom>
        </p:spPr>
      </p:pic>
    </p:spTree>
    <p:extLst>
      <p:ext uri="{BB962C8B-B14F-4D97-AF65-F5344CB8AC3E}">
        <p14:creationId xmlns:p14="http://schemas.microsoft.com/office/powerpoint/2010/main" val="2277614179"/>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568F-EEDD-2DD5-0625-93FD1F23B836}"/>
              </a:ext>
            </a:extLst>
          </p:cNvPr>
          <p:cNvSpPr>
            <a:spLocks noGrp="1"/>
          </p:cNvSpPr>
          <p:nvPr>
            <p:ph type="title"/>
          </p:nvPr>
        </p:nvSpPr>
        <p:spPr>
          <a:xfrm>
            <a:off x="395536" y="260648"/>
            <a:ext cx="6435725" cy="522287"/>
          </a:xfrm>
        </p:spPr>
        <p:txBody>
          <a:bodyPr/>
          <a:lstStyle/>
          <a:p>
            <a:r>
              <a:rPr lang="en-US" dirty="0"/>
              <a:t>Murphy’s Law</a:t>
            </a:r>
          </a:p>
        </p:txBody>
      </p:sp>
      <p:sp>
        <p:nvSpPr>
          <p:cNvPr id="3" name="Content Placeholder 2">
            <a:extLst>
              <a:ext uri="{FF2B5EF4-FFF2-40B4-BE49-F238E27FC236}">
                <a16:creationId xmlns:a16="http://schemas.microsoft.com/office/drawing/2014/main" id="{F5387D8F-5456-CD3F-2B0B-AFC70726ACDD}"/>
              </a:ext>
            </a:extLst>
          </p:cNvPr>
          <p:cNvSpPr>
            <a:spLocks noGrp="1"/>
          </p:cNvSpPr>
          <p:nvPr>
            <p:ph idx="1"/>
          </p:nvPr>
        </p:nvSpPr>
        <p:spPr>
          <a:xfrm>
            <a:off x="395536" y="980728"/>
            <a:ext cx="8278688" cy="4375150"/>
          </a:xfrm>
        </p:spPr>
        <p:txBody>
          <a:bodyPr/>
          <a:lstStyle/>
          <a:p>
            <a:r>
              <a:rPr lang="en-US" sz="2400" dirty="0"/>
              <a:t>There is a tendency among human beings towards complacency, the belief that an accident will never happen to "me" or to "my company". </a:t>
            </a:r>
          </a:p>
          <a:p>
            <a:r>
              <a:rPr lang="en-US" sz="2400" dirty="0"/>
              <a:t>This can be a major problem when attempting to convince individuals or organizations of the need to look at human factors issues, rather than merely paying "lip-service."</a:t>
            </a:r>
          </a:p>
          <a:p>
            <a:r>
              <a:rPr lang="en-US" sz="2400" b="1" dirty="0">
                <a:solidFill>
                  <a:schemeClr val="accent2">
                    <a:lumMod val="60000"/>
                    <a:lumOff val="40000"/>
                  </a:schemeClr>
                </a:solidFill>
              </a:rPr>
              <a:t>Murphy's Law, "If something can go wrong, it will," </a:t>
            </a:r>
          </a:p>
          <a:p>
            <a:r>
              <a:rPr lang="en-US" sz="2400" dirty="0"/>
              <a:t>It is not true that accidents only happen to people who are irresponsible or "sloppy." Errors can be made by experienced, well-respected individuals and can occur in organizations previously thought to be "safe.”</a:t>
            </a:r>
          </a:p>
          <a:p>
            <a:r>
              <a:rPr lang="en-US" sz="2400" dirty="0"/>
              <a:t>In OME, it usually someone else that causes your death or injury – hence KSB’s</a:t>
            </a:r>
          </a:p>
        </p:txBody>
      </p:sp>
    </p:spTree>
    <p:extLst>
      <p:ext uri="{BB962C8B-B14F-4D97-AF65-F5344CB8AC3E}">
        <p14:creationId xmlns:p14="http://schemas.microsoft.com/office/powerpoint/2010/main" val="1033847374"/>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A3C-8365-CE67-9241-DE88491F8C0D}"/>
              </a:ext>
            </a:extLst>
          </p:cNvPr>
          <p:cNvSpPr>
            <a:spLocks noGrp="1"/>
          </p:cNvSpPr>
          <p:nvPr>
            <p:ph type="title"/>
          </p:nvPr>
        </p:nvSpPr>
        <p:spPr>
          <a:xfrm>
            <a:off x="427447" y="260648"/>
            <a:ext cx="8289106" cy="522287"/>
          </a:xfrm>
        </p:spPr>
        <p:txBody>
          <a:bodyPr/>
          <a:lstStyle/>
          <a:p>
            <a:r>
              <a:rPr lang="en-US" dirty="0"/>
              <a:t>What is important for you as safety engineers?</a:t>
            </a:r>
          </a:p>
        </p:txBody>
      </p:sp>
      <p:sp>
        <p:nvSpPr>
          <p:cNvPr id="3" name="Content Placeholder 2">
            <a:extLst>
              <a:ext uri="{FF2B5EF4-FFF2-40B4-BE49-F238E27FC236}">
                <a16:creationId xmlns:a16="http://schemas.microsoft.com/office/drawing/2014/main" id="{906818B8-07C1-4E29-D603-0154DCB6BFBE}"/>
              </a:ext>
            </a:extLst>
          </p:cNvPr>
          <p:cNvSpPr>
            <a:spLocks noGrp="1"/>
          </p:cNvSpPr>
          <p:nvPr>
            <p:ph idx="1"/>
          </p:nvPr>
        </p:nvSpPr>
        <p:spPr>
          <a:xfrm>
            <a:off x="342900" y="1241425"/>
            <a:ext cx="8458200" cy="4375150"/>
          </a:xfrm>
        </p:spPr>
        <p:txBody>
          <a:bodyPr/>
          <a:lstStyle/>
          <a:p>
            <a:r>
              <a:rPr lang="en-US" dirty="0"/>
              <a:t>assure that life-critical systems behave as needed even when the component fails. </a:t>
            </a:r>
          </a:p>
          <a:p>
            <a:r>
              <a:rPr lang="en-US" dirty="0"/>
              <a:t>take an early design of a system, analyze it to find what faults can occur, and then propose safety requirements to make the system safer. </a:t>
            </a:r>
          </a:p>
          <a:p>
            <a:r>
              <a:rPr lang="en-US" dirty="0"/>
              <a:t>Safety cannot be stressed enough when it comes to OME, and everyone deserves to work in a safe environment. </a:t>
            </a:r>
          </a:p>
          <a:p>
            <a:r>
              <a:rPr lang="en-US" dirty="0"/>
              <a:t>Safety engineering plays a big role in the design and successful implementation of our </a:t>
            </a:r>
            <a:r>
              <a:rPr lang="en-US" dirty="0" err="1"/>
              <a:t>CaSD</a:t>
            </a:r>
            <a:endParaRPr lang="en-US" dirty="0"/>
          </a:p>
          <a:p>
            <a:r>
              <a:rPr lang="en-US" dirty="0"/>
              <a:t>Your guidelines are DOSR.</a:t>
            </a:r>
          </a:p>
        </p:txBody>
      </p:sp>
    </p:spTree>
    <p:extLst>
      <p:ext uri="{BB962C8B-B14F-4D97-AF65-F5344CB8AC3E}">
        <p14:creationId xmlns:p14="http://schemas.microsoft.com/office/powerpoint/2010/main" val="2818145840"/>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D4EBE418-2071-6DD2-EB52-38F86B6EF6A5}"/>
              </a:ext>
            </a:extLst>
          </p:cNvPr>
          <p:cNvSpPr>
            <a:spLocks noGrp="1" noChangeArrowheads="1"/>
          </p:cNvSpPr>
          <p:nvPr>
            <p:ph type="title"/>
          </p:nvPr>
        </p:nvSpPr>
        <p:spPr>
          <a:xfrm>
            <a:off x="395536" y="404664"/>
            <a:ext cx="6435725" cy="522287"/>
          </a:xfrm>
        </p:spPr>
        <p:txBody>
          <a:bodyPr/>
          <a:lstStyle/>
          <a:p>
            <a:r>
              <a:rPr lang="en-GB" altLang="en-US" dirty="0"/>
              <a:t>Conclusions</a:t>
            </a:r>
          </a:p>
        </p:txBody>
      </p:sp>
      <p:sp>
        <p:nvSpPr>
          <p:cNvPr id="33794" name="Content Placeholder 2">
            <a:extLst>
              <a:ext uri="{FF2B5EF4-FFF2-40B4-BE49-F238E27FC236}">
                <a16:creationId xmlns:a16="http://schemas.microsoft.com/office/drawing/2014/main" id="{3297E9BF-F4A0-7118-F22E-500E2AD51B5C}"/>
              </a:ext>
            </a:extLst>
          </p:cNvPr>
          <p:cNvSpPr>
            <a:spLocks noGrp="1" noChangeArrowheads="1"/>
          </p:cNvSpPr>
          <p:nvPr>
            <p:ph idx="1"/>
          </p:nvPr>
        </p:nvSpPr>
        <p:spPr/>
        <p:txBody>
          <a:bodyPr/>
          <a:lstStyle/>
          <a:p>
            <a:r>
              <a:rPr lang="en-GB" altLang="en-US" sz="2400" dirty="0"/>
              <a:t>Human factors contribute to most adverse events in the work place</a:t>
            </a:r>
          </a:p>
          <a:p>
            <a:r>
              <a:rPr lang="en-GB" altLang="en-US" sz="2400" dirty="0"/>
              <a:t>We get it right most of the time but………</a:t>
            </a:r>
          </a:p>
          <a:p>
            <a:r>
              <a:rPr lang="en-GB" altLang="en-US" sz="2400" dirty="0"/>
              <a:t>Audition, when coupled with vision and the other senses can offer an array of information</a:t>
            </a:r>
          </a:p>
          <a:p>
            <a:r>
              <a:rPr lang="en-GB" altLang="en-US" sz="2400" dirty="0"/>
              <a:t>However, degrade one of the senses and negative bias can come in to play</a:t>
            </a:r>
          </a:p>
          <a:p>
            <a:pPr marL="0" indent="0">
              <a:buNone/>
            </a:pPr>
            <a:endParaRPr lang="en-GB" altLang="en-US" sz="2000" dirty="0"/>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15111</TotalTime>
  <Words>2233</Words>
  <Application>Microsoft Macintosh PowerPoint</Application>
  <PresentationFormat>On-screen Show (4:3)</PresentationFormat>
  <Paragraphs>324</Paragraphs>
  <Slides>51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Arial</vt:lpstr>
      <vt:lpstr>Calibri</vt:lpstr>
      <vt:lpstr>Cambria Math</vt:lpstr>
      <vt:lpstr>Noto Sans</vt:lpstr>
      <vt:lpstr>Times New Roman</vt:lpstr>
      <vt:lpstr>TimesNewRomanPS</vt:lpstr>
      <vt:lpstr>TimesNewRomanPSMT</vt:lpstr>
      <vt:lpstr>Wingdings</vt:lpstr>
      <vt:lpstr>2008 Background</vt:lpstr>
      <vt:lpstr>Human Factors in High Hazard Environments Level 4 ACDA 4020  Introduction</vt:lpstr>
      <vt:lpstr>PowerPoint Presentation</vt:lpstr>
      <vt:lpstr>PowerPoint Presentation</vt:lpstr>
      <vt:lpstr>Course Plan</vt:lpstr>
      <vt:lpstr>Course Plan</vt:lpstr>
      <vt:lpstr>Course Plan</vt:lpstr>
      <vt:lpstr>Reading List</vt:lpstr>
      <vt:lpstr>Assessment  1. Coursework (2000 words) 100%</vt:lpstr>
      <vt:lpstr>Lesson Plan!</vt:lpstr>
      <vt:lpstr>What is human factors?</vt:lpstr>
      <vt:lpstr>What is a high-risk environment</vt:lpstr>
      <vt:lpstr>Cont’d</vt:lpstr>
      <vt:lpstr>What is human error? [80 – 90% of accidents]</vt:lpstr>
      <vt:lpstr>The goal of human factors</vt:lpstr>
      <vt:lpstr>Incidents attributable to human error in the OME industry - HSE</vt:lpstr>
      <vt:lpstr>The History of Human Factors</vt:lpstr>
      <vt:lpstr>The History of Human Factors</vt:lpstr>
      <vt:lpstr>A generic model for all industries</vt:lpstr>
      <vt:lpstr>A generic model for all industries</vt:lpstr>
      <vt:lpstr>A generic model for all industries</vt:lpstr>
      <vt:lpstr>A generic model for all industries</vt:lpstr>
      <vt:lpstr>A generic model for all industries</vt:lpstr>
      <vt:lpstr>The cycle of human factors in OME</vt:lpstr>
      <vt:lpstr>The matrix of human factors in OME</vt:lpstr>
      <vt:lpstr>Human Factors and other Disciplines</vt:lpstr>
      <vt:lpstr>Do you know what the human factors failures are with the Nuclear Industry?</vt:lpstr>
      <vt:lpstr>The Nuclear Industry Safety Failures  – Olson et al 1988 </vt:lpstr>
      <vt:lpstr>The Nuclear Industry Safety Failures  – Olson et al 1988 </vt:lpstr>
      <vt:lpstr>Programmes of Change</vt:lpstr>
      <vt:lpstr>The Defence Operating Model</vt:lpstr>
      <vt:lpstr>PowerPoint Presentation</vt:lpstr>
      <vt:lpstr>Stimuli and the Human Perceiver</vt:lpstr>
      <vt:lpstr>The Visual Sensory System - primary</vt:lpstr>
      <vt:lpstr>Which hob is the most intuitive to use?</vt:lpstr>
      <vt:lpstr>Airline Disaster based on Discrimination</vt:lpstr>
      <vt:lpstr>The Japanese Footbridge – Monet (1920 – 22)</vt:lpstr>
      <vt:lpstr>The Auditory Sensory System - secondary</vt:lpstr>
      <vt:lpstr>Performance and Limitations of the Ear</vt:lpstr>
      <vt:lpstr>Impact of noise on perfomance</vt:lpstr>
      <vt:lpstr>NIHL Thresholds</vt:lpstr>
      <vt:lpstr>Example of TWA</vt:lpstr>
      <vt:lpstr>Variables for calculation</vt:lpstr>
      <vt:lpstr>Therefore</vt:lpstr>
      <vt:lpstr>Absolute Combinations of Senses</vt:lpstr>
      <vt:lpstr>Absolute Value Task</vt:lpstr>
      <vt:lpstr>What is the 8 Figure Grid Reference of the Church with a Spire?</vt:lpstr>
      <vt:lpstr>What must we therefore consider in this module?</vt:lpstr>
      <vt:lpstr>PowerPoint Presentation</vt:lpstr>
      <vt:lpstr>Murphy’s Law</vt:lpstr>
      <vt:lpstr>What is important for you as safety engineers?</vt:lpstr>
      <vt:lpstr>Conclusions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818</cp:revision>
  <cp:lastPrinted>2002-11-08T08:36:02Z</cp:lastPrinted>
  <dcterms:created xsi:type="dcterms:W3CDTF">1999-11-24T16:34:17Z</dcterms:created>
  <dcterms:modified xsi:type="dcterms:W3CDTF">2025-05-15T10:09:36Z</dcterms:modified>
</cp:coreProperties>
</file>