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  <p:sldId id="264" r:id="rId10"/>
    <p:sldId id="267" r:id="rId11"/>
    <p:sldId id="268" r:id="rId12"/>
    <p:sldId id="269" r:id="rId13"/>
    <p:sldId id="271" r:id="rId14"/>
    <p:sldId id="272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422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00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68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81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608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851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86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96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082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670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97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974AE-2B4B-4795-91FF-569C183DA107}" type="datetimeFigureOut">
              <a:rPr lang="en-GB" smtClean="0"/>
              <a:t>16/12/2013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2D000-4067-4BA1-8ECE-0EA9C02633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527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Highly Reliable Systems</a:t>
            </a:r>
            <a:endParaRPr lang="en-GB" dirty="0"/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052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Availability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/>
          </a:bodyPr>
          <a:lstStyle/>
          <a:p>
            <a:r>
              <a:rPr lang="en-GB" dirty="0"/>
              <a:t>T</a:t>
            </a:r>
            <a:r>
              <a:rPr lang="en-GB" dirty="0" smtClean="0"/>
              <a:t>he degree to which an application, service, or function is accessible on demand</a:t>
            </a:r>
          </a:p>
          <a:p>
            <a:r>
              <a:rPr lang="en-GB" dirty="0"/>
              <a:t>M</a:t>
            </a:r>
            <a:r>
              <a:rPr lang="en-GB" dirty="0" smtClean="0"/>
              <a:t>easured by the perception of an application's end user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rustration when their data is unavailable</a:t>
            </a:r>
          </a:p>
          <a:p>
            <a:pPr lvl="1"/>
            <a:r>
              <a:rPr lang="en-GB" dirty="0" smtClean="0"/>
              <a:t>Annoyance if system is not performing to expectations</a:t>
            </a:r>
          </a:p>
          <a:p>
            <a:r>
              <a:rPr lang="en-GB" dirty="0" smtClean="0"/>
              <a:t>Users don’t care for the why or how of the problem</a:t>
            </a:r>
          </a:p>
          <a:p>
            <a:r>
              <a:rPr lang="en-GB" dirty="0" smtClean="0"/>
              <a:t>Users don’t care which subcontractor is to blame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736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High Availability Requires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Reliability</a:t>
            </a:r>
          </a:p>
          <a:p>
            <a:r>
              <a:rPr lang="en-GB" dirty="0" smtClean="0"/>
              <a:t>Recoverability</a:t>
            </a:r>
          </a:p>
          <a:p>
            <a:r>
              <a:rPr lang="en-GB" dirty="0"/>
              <a:t>T</a:t>
            </a:r>
            <a:r>
              <a:rPr lang="en-GB" dirty="0" smtClean="0"/>
              <a:t>imely error detection</a:t>
            </a:r>
          </a:p>
          <a:p>
            <a:r>
              <a:rPr lang="en-GB" dirty="0"/>
              <a:t>C</a:t>
            </a:r>
            <a:r>
              <a:rPr lang="en-GB" dirty="0" smtClean="0"/>
              <a:t>ontinuous operations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097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Reliable hardware</a:t>
            </a:r>
          </a:p>
          <a:p>
            <a:r>
              <a:rPr lang="en-GB" dirty="0" smtClean="0"/>
              <a:t>Reliable software</a:t>
            </a:r>
          </a:p>
          <a:p>
            <a:pPr lvl="1"/>
            <a:r>
              <a:rPr lang="en-GB" dirty="0" smtClean="0"/>
              <a:t>Database, Web servers, and applications</a:t>
            </a:r>
          </a:p>
          <a:p>
            <a:r>
              <a:rPr lang="en-GB" dirty="0" smtClean="0"/>
              <a:t>Resilience</a:t>
            </a:r>
          </a:p>
          <a:p>
            <a:pPr lvl="1"/>
            <a:r>
              <a:rPr lang="en-GB" dirty="0" smtClean="0"/>
              <a:t>Can implement high reliability with low cost commodity hardware if failure is managed</a:t>
            </a:r>
          </a:p>
          <a:p>
            <a:r>
              <a:rPr lang="en-GB" dirty="0" smtClean="0"/>
              <a:t>Classically dealt with through MTBF and reliability calculations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653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00200"/>
            <a:ext cx="8640960" cy="4525963"/>
          </a:xfrm>
        </p:spPr>
        <p:txBody>
          <a:bodyPr/>
          <a:lstStyle/>
          <a:p>
            <a:r>
              <a:rPr lang="en-GB" dirty="0" smtClean="0"/>
              <a:t>Many means of recovery</a:t>
            </a:r>
          </a:p>
          <a:p>
            <a:r>
              <a:rPr lang="en-GB" dirty="0" smtClean="0"/>
              <a:t>Chosen according to your environment and need</a:t>
            </a:r>
          </a:p>
          <a:p>
            <a:pPr lvl="1"/>
            <a:r>
              <a:rPr lang="en-GB" dirty="0" smtClean="0"/>
              <a:t>Types of failure</a:t>
            </a:r>
          </a:p>
          <a:p>
            <a:pPr lvl="1"/>
            <a:r>
              <a:rPr lang="en-GB" dirty="0" smtClean="0"/>
              <a:t>Timeliness for the application</a:t>
            </a:r>
          </a:p>
          <a:p>
            <a:pPr lvl="1"/>
            <a:r>
              <a:rPr lang="en-GB" dirty="0" smtClean="0"/>
              <a:t>Service level delivery</a:t>
            </a:r>
          </a:p>
          <a:p>
            <a:r>
              <a:rPr lang="en-GB" dirty="0" smtClean="0"/>
              <a:t>Classically dealt with through MTTR calculations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00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Timely Error Detection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Fast detection is a critical path element in recovery time</a:t>
            </a:r>
          </a:p>
          <a:p>
            <a:r>
              <a:rPr lang="en-GB" dirty="0" smtClean="0"/>
              <a:t>Monitoring the health of an environment requires reliable resources 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oftware and hardware to identify problems quickly</a:t>
            </a:r>
          </a:p>
          <a:p>
            <a:pPr lvl="1"/>
            <a:r>
              <a:rPr lang="en-GB" dirty="0" smtClean="0"/>
              <a:t>Ability to flag to an administrator, programmer or engineer the need for service or repair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4849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Continuous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Defines an entire approach if virtually constant availability is necessary</a:t>
            </a:r>
          </a:p>
          <a:p>
            <a:r>
              <a:rPr lang="en-GB" dirty="0" smtClean="0"/>
              <a:t>Failover</a:t>
            </a:r>
          </a:p>
          <a:p>
            <a:r>
              <a:rPr lang="en-GB" dirty="0" smtClean="0"/>
              <a:t>Hot swapping</a:t>
            </a:r>
          </a:p>
          <a:p>
            <a:r>
              <a:rPr lang="en-GB" dirty="0" smtClean="0"/>
              <a:t>Fault tolerance</a:t>
            </a:r>
          </a:p>
          <a:p>
            <a:r>
              <a:rPr lang="en-GB" dirty="0" smtClean="0"/>
              <a:t>Graceful degradation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679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6005"/>
              </p:ext>
            </p:extLst>
          </p:nvPr>
        </p:nvGraphicFramePr>
        <p:xfrm>
          <a:off x="1547664" y="764704"/>
          <a:ext cx="6096000" cy="55422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40088"/>
                <a:gridCol w="2255912"/>
              </a:tblGrid>
              <a:tr h="3552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mtClean="0"/>
                        <a:t>Activity/Cause of Outage</a:t>
                      </a:r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Outage Likelihood</a:t>
                      </a:r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Media or disk failures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Application patches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Application failures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</a:t>
                      </a:r>
                      <a:endParaRPr lang="en-GB" dirty="0"/>
                    </a:p>
                  </a:txBody>
                  <a:tcPr/>
                </a:tc>
              </a:tr>
              <a:tr h="621719">
                <a:tc>
                  <a:txBody>
                    <a:bodyPr/>
                    <a:lstStyle/>
                    <a:p>
                      <a:r>
                        <a:rPr lang="en-GB" dirty="0" smtClean="0"/>
                        <a:t>Logical or user failures that manipulate logical data (DMLs and DDLs)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Data corruptions and lost writes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Computer failures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Database patches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Hardware patches and upgrades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</a:t>
                      </a:r>
                      <a:endParaRPr lang="en-GB" dirty="0"/>
                    </a:p>
                  </a:txBody>
                  <a:tcPr/>
                </a:tc>
              </a:tr>
              <a:tr h="621719">
                <a:tc>
                  <a:txBody>
                    <a:bodyPr/>
                    <a:lstStyle/>
                    <a:p>
                      <a:r>
                        <a:rPr lang="en-GB" dirty="0" smtClean="0"/>
                        <a:t>Operating system patches and upgrades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Database or application upgrades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</a:t>
                      </a:r>
                      <a:endParaRPr lang="en-GB" dirty="0"/>
                    </a:p>
                  </a:txBody>
                  <a:tcPr/>
                </a:tc>
              </a:tr>
              <a:tr h="355268">
                <a:tc>
                  <a:txBody>
                    <a:bodyPr/>
                    <a:lstStyle/>
                    <a:p>
                      <a:r>
                        <a:rPr lang="en-GB" dirty="0" smtClean="0"/>
                        <a:t>Database failures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Low</a:t>
                      </a:r>
                      <a:endParaRPr lang="en-GB" dirty="0"/>
                    </a:p>
                  </a:txBody>
                  <a:tcPr/>
                </a:tc>
              </a:tr>
              <a:tr h="604484">
                <a:tc>
                  <a:txBody>
                    <a:bodyPr/>
                    <a:lstStyle/>
                    <a:p>
                      <a:r>
                        <a:rPr lang="en-GB" dirty="0" smtClean="0"/>
                        <a:t>Platform migrations,</a:t>
                      </a:r>
                      <a:r>
                        <a:rPr lang="en-GB" baseline="0" dirty="0" smtClean="0"/>
                        <a:t> s</a:t>
                      </a:r>
                      <a:r>
                        <a:rPr lang="en-GB" dirty="0" smtClean="0"/>
                        <a:t>ite failures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Very low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5871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High Availability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Tolerate failures such that processing continues with minimal or no </a:t>
            </a:r>
            <a:r>
              <a:rPr lang="en-GB" dirty="0" smtClean="0"/>
              <a:t>interruption</a:t>
            </a:r>
            <a:endParaRPr lang="en-GB" dirty="0"/>
          </a:p>
          <a:p>
            <a:r>
              <a:rPr lang="en-GB" dirty="0"/>
              <a:t>Be transparent to—or tolerant of—system, data, or application </a:t>
            </a:r>
            <a:r>
              <a:rPr lang="en-GB" dirty="0" smtClean="0"/>
              <a:t>changes</a:t>
            </a:r>
            <a:endParaRPr lang="en-GB" dirty="0"/>
          </a:p>
          <a:p>
            <a:r>
              <a:rPr lang="en-GB" dirty="0"/>
              <a:t>Provide built-in preventative </a:t>
            </a:r>
            <a:r>
              <a:rPr lang="en-GB" dirty="0" smtClean="0"/>
              <a:t>measures</a:t>
            </a:r>
            <a:endParaRPr lang="en-GB" dirty="0"/>
          </a:p>
          <a:p>
            <a:r>
              <a:rPr lang="en-GB" dirty="0"/>
              <a:t>Provide proactive monitoring and fast detection of </a:t>
            </a:r>
            <a:r>
              <a:rPr lang="en-GB" dirty="0" smtClean="0"/>
              <a:t>failures</a:t>
            </a:r>
            <a:endParaRPr lang="en-GB" dirty="0"/>
          </a:p>
          <a:p>
            <a:r>
              <a:rPr lang="en-GB" dirty="0"/>
              <a:t>Provide fast </a:t>
            </a:r>
            <a:r>
              <a:rPr lang="en-GB" dirty="0" smtClean="0"/>
              <a:t>recoverability</a:t>
            </a:r>
            <a:endParaRPr lang="en-GB" dirty="0"/>
          </a:p>
          <a:p>
            <a:r>
              <a:rPr lang="en-GB" dirty="0"/>
              <a:t>Automate detection and recovery </a:t>
            </a:r>
            <a:r>
              <a:rPr lang="en-GB" dirty="0" smtClean="0"/>
              <a:t>operations</a:t>
            </a:r>
            <a:endParaRPr lang="en-GB" dirty="0"/>
          </a:p>
          <a:p>
            <a:r>
              <a:rPr lang="en-GB" dirty="0"/>
              <a:t>Protect the data so that there is minimal or no data </a:t>
            </a:r>
            <a:r>
              <a:rPr lang="en-GB" dirty="0" smtClean="0"/>
              <a:t>loss</a:t>
            </a:r>
            <a:endParaRPr lang="en-GB" dirty="0"/>
          </a:p>
          <a:p>
            <a:r>
              <a:rPr lang="en-GB" dirty="0"/>
              <a:t>Implement the operational best practices to manage your environment</a:t>
            </a:r>
          </a:p>
        </p:txBody>
      </p:sp>
    </p:spTree>
    <p:extLst>
      <p:ext uri="{BB962C8B-B14F-4D97-AF65-F5344CB8AC3E}">
        <p14:creationId xmlns:p14="http://schemas.microsoft.com/office/powerpoint/2010/main" val="224625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1755626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 high availability </a:t>
            </a:r>
            <a:r>
              <a:rPr lang="en-GB" dirty="0">
                <a:solidFill>
                  <a:srgbClr val="FF0000"/>
                </a:solidFill>
              </a:rPr>
              <a:t>architecture must </a:t>
            </a:r>
            <a:r>
              <a:rPr lang="en-GB" dirty="0" smtClean="0">
                <a:solidFill>
                  <a:srgbClr val="FF0000"/>
                </a:solidFill>
              </a:rPr>
              <a:t>achieve </a:t>
            </a:r>
            <a:r>
              <a:rPr lang="en-GB" dirty="0">
                <a:solidFill>
                  <a:srgbClr val="FF0000"/>
                </a:solidFill>
              </a:rPr>
              <a:t>the </a:t>
            </a:r>
            <a:r>
              <a:rPr lang="en-GB" dirty="0" smtClean="0">
                <a:solidFill>
                  <a:srgbClr val="FF0000"/>
                </a:solidFill>
              </a:rPr>
              <a:t>targets set </a:t>
            </a:r>
            <a:r>
              <a:rPr lang="en-GB" dirty="0">
                <a:solidFill>
                  <a:srgbClr val="FF0000"/>
                </a:solidFill>
              </a:rPr>
              <a:t>in </a:t>
            </a:r>
            <a:r>
              <a:rPr lang="en-GB" dirty="0" smtClean="0">
                <a:solidFill>
                  <a:srgbClr val="FF0000"/>
                </a:solidFill>
              </a:rPr>
              <a:t>Service Level Agreements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827584" y="4005064"/>
            <a:ext cx="7056784" cy="1752600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There are no absolutes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There is no perfection in human systems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There is only delivering to specification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628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109002"/>
              </p:ext>
            </p:extLst>
          </p:nvPr>
        </p:nvGraphicFramePr>
        <p:xfrm>
          <a:off x="467544" y="1556792"/>
          <a:ext cx="8136904" cy="488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2376264"/>
                <a:gridCol w="460851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Examples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Site failure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All or a significant portion of an application to stop processing or slow to an unusable service level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Extended site-wide power failure;</a:t>
                      </a:r>
                    </a:p>
                    <a:p>
                      <a:r>
                        <a:rPr lang="en-GB" sz="1600" dirty="0" smtClean="0"/>
                        <a:t>Site-wide network failure;</a:t>
                      </a:r>
                    </a:p>
                    <a:p>
                      <a:r>
                        <a:rPr lang="en-GB" sz="1600" dirty="0" smtClean="0"/>
                        <a:t>Natural disaster making a data </a:t>
                      </a:r>
                      <a:r>
                        <a:rPr lang="en-GB" sz="1600" dirty="0" err="1" smtClean="0"/>
                        <a:t>center</a:t>
                      </a:r>
                      <a:r>
                        <a:rPr lang="en-GB" sz="1600" dirty="0" smtClean="0"/>
                        <a:t> inoperable;</a:t>
                      </a:r>
                    </a:p>
                    <a:p>
                      <a:r>
                        <a:rPr lang="en-GB" sz="1600" dirty="0" smtClean="0"/>
                        <a:t>Terrorist or malicious attack on operations or the site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Computer failure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System running the database has crashed or is no longer accessible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Database system hardware failure</a:t>
                      </a:r>
                    </a:p>
                    <a:p>
                      <a:r>
                        <a:rPr lang="en-GB" sz="1600" dirty="0" smtClean="0"/>
                        <a:t>Operating system failure</a:t>
                      </a:r>
                    </a:p>
                    <a:p>
                      <a:r>
                        <a:rPr lang="en-GB" sz="1600" dirty="0" smtClean="0"/>
                        <a:t>DBMS instance failure</a:t>
                      </a:r>
                    </a:p>
                    <a:p>
                      <a:r>
                        <a:rPr lang="en-GB" sz="1600" dirty="0" smtClean="0"/>
                        <a:t>Network interface failure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Storage failure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Storage holding some or all of the database has shut down or is no longer accessible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Disk drive failure</a:t>
                      </a:r>
                    </a:p>
                    <a:p>
                      <a:r>
                        <a:rPr lang="en-GB" sz="1600" dirty="0" smtClean="0"/>
                        <a:t>Disk controller failure</a:t>
                      </a:r>
                    </a:p>
                    <a:p>
                      <a:r>
                        <a:rPr lang="en-GB" sz="1600" dirty="0" smtClean="0"/>
                        <a:t>Storage array failure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Human error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unintentional or malicious actions cause data in the database to become logically corrupt or unusable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File deletion (at the file system level).</a:t>
                      </a:r>
                    </a:p>
                    <a:p>
                      <a:r>
                        <a:rPr lang="en-GB" sz="1600" dirty="0" smtClean="0"/>
                        <a:t>Dropped database object</a:t>
                      </a:r>
                    </a:p>
                    <a:p>
                      <a:r>
                        <a:rPr lang="en-GB" sz="1600" dirty="0" smtClean="0"/>
                        <a:t>Inadvertent data changes</a:t>
                      </a:r>
                    </a:p>
                    <a:p>
                      <a:r>
                        <a:rPr lang="en-GB" sz="1600" dirty="0" smtClean="0"/>
                        <a:t>Malicious data changes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Unplanned Downtime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334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 smtClean="0"/>
              <a:t>Causes of Unplanned Downtime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266051"/>
              </p:ext>
            </p:extLst>
          </p:nvPr>
        </p:nvGraphicFramePr>
        <p:xfrm>
          <a:off x="467544" y="1412776"/>
          <a:ext cx="8280920" cy="5278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2376264"/>
                <a:gridCol w="475252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Type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Examples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Data corruption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</a:t>
                      </a:r>
                      <a:r>
                        <a:rPr lang="en-GB" sz="1600" baseline="0" dirty="0" smtClean="0"/>
                        <a:t> data</a:t>
                      </a:r>
                      <a:r>
                        <a:rPr lang="en-GB" sz="1600" dirty="0" smtClean="0"/>
                        <a:t> block that has been changed so that it differs from what the DBMS expects to find.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Operating system or storage device driver failure</a:t>
                      </a:r>
                    </a:p>
                    <a:p>
                      <a:r>
                        <a:rPr lang="en-GB" sz="1600" dirty="0" smtClean="0"/>
                        <a:t>Faulty host bus adapter</a:t>
                      </a:r>
                    </a:p>
                    <a:p>
                      <a:r>
                        <a:rPr lang="en-GB" sz="1600" dirty="0" smtClean="0"/>
                        <a:t>Disk controller failure</a:t>
                      </a:r>
                    </a:p>
                    <a:p>
                      <a:r>
                        <a:rPr lang="en-GB" sz="1600" dirty="0" smtClean="0"/>
                        <a:t>Volume manager error causing bad disk read or writes</a:t>
                      </a:r>
                    </a:p>
                    <a:p>
                      <a:r>
                        <a:rPr lang="en-GB" sz="1600" dirty="0" smtClean="0"/>
                        <a:t>Software defects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Lost “Write” operations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I/O subsystem acknowledges the completion of a block write even though the write I/O did not occur in the persistent storage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Operating system or storage device driver failure</a:t>
                      </a:r>
                    </a:p>
                    <a:p>
                      <a:r>
                        <a:rPr lang="en-GB" sz="1600" dirty="0" smtClean="0"/>
                        <a:t>Faulty host bus adapter</a:t>
                      </a:r>
                    </a:p>
                    <a:p>
                      <a:r>
                        <a:rPr lang="en-GB" sz="1600" dirty="0" smtClean="0"/>
                        <a:t>Disk controller failure</a:t>
                      </a:r>
                    </a:p>
                    <a:p>
                      <a:r>
                        <a:rPr lang="en-GB" sz="1600" dirty="0" smtClean="0"/>
                        <a:t>Volume manager error</a:t>
                      </a:r>
                    </a:p>
                    <a:p>
                      <a:r>
                        <a:rPr lang="en-GB" sz="1600" dirty="0" smtClean="0"/>
                        <a:t>Other application software</a:t>
                      </a:r>
                    </a:p>
                    <a:p>
                      <a:r>
                        <a:rPr lang="en-GB" sz="1600" dirty="0" smtClean="0"/>
                        <a:t>Lack of Network File Systems (NFS) write visibility across a cluster</a:t>
                      </a:r>
                      <a:endParaRPr lang="en-GB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Hang or slow down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Database or application is unable to process transactions because of a resource or lock contention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Database or application deadlocks</a:t>
                      </a:r>
                    </a:p>
                    <a:p>
                      <a:r>
                        <a:rPr lang="en-GB" sz="1600" dirty="0" smtClean="0"/>
                        <a:t>Runaway processes that consume system resources</a:t>
                      </a:r>
                    </a:p>
                    <a:p>
                      <a:r>
                        <a:rPr lang="en-GB" sz="1600" dirty="0" smtClean="0"/>
                        <a:t>Log on or system faults</a:t>
                      </a:r>
                    </a:p>
                    <a:p>
                      <a:r>
                        <a:rPr lang="en-GB" sz="1600" dirty="0" smtClean="0"/>
                        <a:t>Combination of application peaks with lack of system or database resources</a:t>
                      </a:r>
                    </a:p>
                    <a:p>
                      <a:r>
                        <a:rPr lang="en-GB" sz="1600" dirty="0" smtClean="0"/>
                        <a:t>Archived redo log destination or flash recovery area destination become full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5037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87" y="1772816"/>
            <a:ext cx="6143625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Fast Failover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78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Multiple Standby Database Architectures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88840"/>
            <a:ext cx="4271374" cy="4576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5780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638" y="1412776"/>
            <a:ext cx="6219825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Failover with Site Replica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955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683</Words>
  <Application>Microsoft Office PowerPoint</Application>
  <PresentationFormat>On-screen Show (4:3)</PresentationFormat>
  <Paragraphs>134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Highly Reliable Systems</vt:lpstr>
      <vt:lpstr>Availability</vt:lpstr>
      <vt:lpstr>High Availability Requires</vt:lpstr>
      <vt:lpstr>Reliability</vt:lpstr>
      <vt:lpstr>Recoverability</vt:lpstr>
      <vt:lpstr>Timely Error Detection</vt:lpstr>
      <vt:lpstr>Continuous Operation</vt:lpstr>
      <vt:lpstr>PowerPoint Presentation</vt:lpstr>
      <vt:lpstr>High Availability Architecture</vt:lpstr>
      <vt:lpstr>A high availability architecture must achieve the targets set in Service Level Agreements</vt:lpstr>
      <vt:lpstr>Causes of Unplanned Downtime</vt:lpstr>
      <vt:lpstr>Causes of Unplanned Downtime</vt:lpstr>
      <vt:lpstr>Fast Failover</vt:lpstr>
      <vt:lpstr>Multiple Standby Database Architectures</vt:lpstr>
      <vt:lpstr>Failover with Site Replica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Rees</dc:creator>
  <cp:lastModifiedBy>John Rees</cp:lastModifiedBy>
  <cp:revision>12</cp:revision>
  <dcterms:created xsi:type="dcterms:W3CDTF">2013-12-12T10:24:11Z</dcterms:created>
  <dcterms:modified xsi:type="dcterms:W3CDTF">2013-12-16T10:24:25Z</dcterms:modified>
</cp:coreProperties>
</file>