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99FF"/>
    <a:srgbClr val="FEF4FC"/>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90" d="100"/>
          <a:sy n="90" d="100"/>
        </p:scale>
        <p:origin x="398" y="-1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g Hopkins" userId="95f60f406f59f9dd" providerId="LiveId" clId="{81C2A604-7C6D-4945-A30A-EDEAABA7359C}"/>
    <pc:docChg chg="modSld">
      <pc:chgData name="Meg Hopkins" userId="95f60f406f59f9dd" providerId="LiveId" clId="{81C2A604-7C6D-4945-A30A-EDEAABA7359C}" dt="2022-10-23T17:58:37.044" v="1" actId="115"/>
      <pc:docMkLst>
        <pc:docMk/>
      </pc:docMkLst>
      <pc:sldChg chg="modSp mod">
        <pc:chgData name="Meg Hopkins" userId="95f60f406f59f9dd" providerId="LiveId" clId="{81C2A604-7C6D-4945-A30A-EDEAABA7359C}" dt="2022-10-23T17:58:37.044" v="1" actId="115"/>
        <pc:sldMkLst>
          <pc:docMk/>
          <pc:sldMk cId="167628722" sldId="258"/>
        </pc:sldMkLst>
        <pc:spChg chg="mod">
          <ac:chgData name="Meg Hopkins" userId="95f60f406f59f9dd" providerId="LiveId" clId="{81C2A604-7C6D-4945-A30A-EDEAABA7359C}" dt="2022-10-23T17:58:37.044" v="1" actId="115"/>
          <ac:spMkLst>
            <pc:docMk/>
            <pc:sldMk cId="167628722" sldId="258"/>
            <ac:spMk id="2" creationId="{B557583F-2D2F-EA6E-1CF3-25AD0BCB4A3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F4C68-E19F-9E91-43D4-531288CBE0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F308A6-8778-157C-C2D0-FB3EE647BD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1CA8A3-BBFB-2263-E8DE-5B07F4C2DCFC}"/>
              </a:ext>
            </a:extLst>
          </p:cNvPr>
          <p:cNvSpPr>
            <a:spLocks noGrp="1"/>
          </p:cNvSpPr>
          <p:nvPr>
            <p:ph type="dt" sz="half" idx="10"/>
          </p:nvPr>
        </p:nvSpPr>
        <p:spPr/>
        <p:txBody>
          <a:bodyPr/>
          <a:lstStyle/>
          <a:p>
            <a:fld id="{F302CF77-A3DB-4A22-A19F-F24C9A690CB2}" type="datetimeFigureOut">
              <a:rPr lang="en-GB" smtClean="0"/>
              <a:t>23/10/2022</a:t>
            </a:fld>
            <a:endParaRPr lang="en-GB"/>
          </a:p>
        </p:txBody>
      </p:sp>
      <p:sp>
        <p:nvSpPr>
          <p:cNvPr id="5" name="Footer Placeholder 4">
            <a:extLst>
              <a:ext uri="{FF2B5EF4-FFF2-40B4-BE49-F238E27FC236}">
                <a16:creationId xmlns:a16="http://schemas.microsoft.com/office/drawing/2014/main" id="{7F3D704F-05BF-5E75-DC27-81D2D551DA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611700-EA8D-451E-BAB3-072A46439B2D}"/>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1528307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07829-4793-3468-F598-829C1F4672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A23329-5C76-9F48-64C1-9509E43418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1E0B74-914A-57F0-7E24-C4078376BC8F}"/>
              </a:ext>
            </a:extLst>
          </p:cNvPr>
          <p:cNvSpPr>
            <a:spLocks noGrp="1"/>
          </p:cNvSpPr>
          <p:nvPr>
            <p:ph type="dt" sz="half" idx="10"/>
          </p:nvPr>
        </p:nvSpPr>
        <p:spPr/>
        <p:txBody>
          <a:bodyPr/>
          <a:lstStyle/>
          <a:p>
            <a:fld id="{F302CF77-A3DB-4A22-A19F-F24C9A690CB2}" type="datetimeFigureOut">
              <a:rPr lang="en-GB" smtClean="0"/>
              <a:t>23/10/2022</a:t>
            </a:fld>
            <a:endParaRPr lang="en-GB"/>
          </a:p>
        </p:txBody>
      </p:sp>
      <p:sp>
        <p:nvSpPr>
          <p:cNvPr id="5" name="Footer Placeholder 4">
            <a:extLst>
              <a:ext uri="{FF2B5EF4-FFF2-40B4-BE49-F238E27FC236}">
                <a16:creationId xmlns:a16="http://schemas.microsoft.com/office/drawing/2014/main" id="{D44DDDD0-BF11-0AD2-31CB-7F67AF31CA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286890-7CEC-DDF2-66EE-9287BADE22B0}"/>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3895279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91468-BF06-A500-9F75-204CEDD29D1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CA48464-ED64-7CF7-41F5-9F9A5D03AA7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CB61E69-00BD-5B64-F7AC-22395F6ED2C5}"/>
              </a:ext>
            </a:extLst>
          </p:cNvPr>
          <p:cNvSpPr>
            <a:spLocks noGrp="1"/>
          </p:cNvSpPr>
          <p:nvPr>
            <p:ph type="dt" sz="half" idx="10"/>
          </p:nvPr>
        </p:nvSpPr>
        <p:spPr/>
        <p:txBody>
          <a:bodyPr/>
          <a:lstStyle/>
          <a:p>
            <a:fld id="{F302CF77-A3DB-4A22-A19F-F24C9A690CB2}" type="datetimeFigureOut">
              <a:rPr lang="en-GB" smtClean="0"/>
              <a:t>23/10/2022</a:t>
            </a:fld>
            <a:endParaRPr lang="en-GB"/>
          </a:p>
        </p:txBody>
      </p:sp>
      <p:sp>
        <p:nvSpPr>
          <p:cNvPr id="5" name="Footer Placeholder 4">
            <a:extLst>
              <a:ext uri="{FF2B5EF4-FFF2-40B4-BE49-F238E27FC236}">
                <a16:creationId xmlns:a16="http://schemas.microsoft.com/office/drawing/2014/main" id="{A468899A-99E7-9814-98D3-D91EDD71A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FBBBA2-6B02-2CC7-42E6-351EEEB6FC19}"/>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3298212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8A7C6-C27F-D59E-FD53-6AAE3D7E04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D12DA4-81A1-022E-21C1-B9CC50DE2C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3693DD-EB18-3FD8-84B1-BF51451906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CB56CD2-13F4-6895-FD73-B2BB11268D96}"/>
              </a:ext>
            </a:extLst>
          </p:cNvPr>
          <p:cNvSpPr>
            <a:spLocks noGrp="1"/>
          </p:cNvSpPr>
          <p:nvPr>
            <p:ph type="dt" sz="half" idx="10"/>
          </p:nvPr>
        </p:nvSpPr>
        <p:spPr/>
        <p:txBody>
          <a:bodyPr/>
          <a:lstStyle/>
          <a:p>
            <a:fld id="{F302CF77-A3DB-4A22-A19F-F24C9A690CB2}" type="datetimeFigureOut">
              <a:rPr lang="en-GB" smtClean="0"/>
              <a:t>23/10/2022</a:t>
            </a:fld>
            <a:endParaRPr lang="en-GB"/>
          </a:p>
        </p:txBody>
      </p:sp>
      <p:sp>
        <p:nvSpPr>
          <p:cNvPr id="6" name="Footer Placeholder 5">
            <a:extLst>
              <a:ext uri="{FF2B5EF4-FFF2-40B4-BE49-F238E27FC236}">
                <a16:creationId xmlns:a16="http://schemas.microsoft.com/office/drawing/2014/main" id="{59458393-5F23-0369-281A-81537933A7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9D57A6-201B-4354-108B-9ECFF3CC2143}"/>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4051619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45A7C-DB8A-1B8B-AF3A-1FCA910792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A1E1D6-BD11-63FB-C328-79C1423020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7A7839-608E-4F78-4DCE-891A10AC73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B5BB3C-E15B-CB58-786C-BC9B85854D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115743-5C54-A423-A5AD-BF73C352905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32655B-EFC6-4B26-CEB0-CD5F52455888}"/>
              </a:ext>
            </a:extLst>
          </p:cNvPr>
          <p:cNvSpPr>
            <a:spLocks noGrp="1"/>
          </p:cNvSpPr>
          <p:nvPr>
            <p:ph type="dt" sz="half" idx="10"/>
          </p:nvPr>
        </p:nvSpPr>
        <p:spPr/>
        <p:txBody>
          <a:bodyPr/>
          <a:lstStyle/>
          <a:p>
            <a:fld id="{F302CF77-A3DB-4A22-A19F-F24C9A690CB2}" type="datetimeFigureOut">
              <a:rPr lang="en-GB" smtClean="0"/>
              <a:t>23/10/2022</a:t>
            </a:fld>
            <a:endParaRPr lang="en-GB"/>
          </a:p>
        </p:txBody>
      </p:sp>
      <p:sp>
        <p:nvSpPr>
          <p:cNvPr id="8" name="Footer Placeholder 7">
            <a:extLst>
              <a:ext uri="{FF2B5EF4-FFF2-40B4-BE49-F238E27FC236}">
                <a16:creationId xmlns:a16="http://schemas.microsoft.com/office/drawing/2014/main" id="{DB85D289-701E-A105-1EC6-B6F8E32D8B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D08EF6-5234-9B22-D619-2ACB1387E807}"/>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993719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54F7A-A49D-CA79-B878-DD72F4CA6DE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637F79-5A66-B2D6-E976-CDC6A36D3C35}"/>
              </a:ext>
            </a:extLst>
          </p:cNvPr>
          <p:cNvSpPr>
            <a:spLocks noGrp="1"/>
          </p:cNvSpPr>
          <p:nvPr>
            <p:ph type="dt" sz="half" idx="10"/>
          </p:nvPr>
        </p:nvSpPr>
        <p:spPr/>
        <p:txBody>
          <a:bodyPr/>
          <a:lstStyle/>
          <a:p>
            <a:fld id="{F302CF77-A3DB-4A22-A19F-F24C9A690CB2}" type="datetimeFigureOut">
              <a:rPr lang="en-GB" smtClean="0"/>
              <a:t>23/10/2022</a:t>
            </a:fld>
            <a:endParaRPr lang="en-GB"/>
          </a:p>
        </p:txBody>
      </p:sp>
      <p:sp>
        <p:nvSpPr>
          <p:cNvPr id="4" name="Footer Placeholder 3">
            <a:extLst>
              <a:ext uri="{FF2B5EF4-FFF2-40B4-BE49-F238E27FC236}">
                <a16:creationId xmlns:a16="http://schemas.microsoft.com/office/drawing/2014/main" id="{5AABCE7A-2E32-E8AA-892F-52BB9DB7E5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47D6BA-CEDE-03DB-A895-9AC3FE0AD113}"/>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3204751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1BABAE-C99C-51E0-CB93-03B5F836C6A7}"/>
              </a:ext>
            </a:extLst>
          </p:cNvPr>
          <p:cNvSpPr>
            <a:spLocks noGrp="1"/>
          </p:cNvSpPr>
          <p:nvPr>
            <p:ph type="dt" sz="half" idx="10"/>
          </p:nvPr>
        </p:nvSpPr>
        <p:spPr/>
        <p:txBody>
          <a:bodyPr/>
          <a:lstStyle/>
          <a:p>
            <a:fld id="{F302CF77-A3DB-4A22-A19F-F24C9A690CB2}" type="datetimeFigureOut">
              <a:rPr lang="en-GB" smtClean="0"/>
              <a:t>23/10/2022</a:t>
            </a:fld>
            <a:endParaRPr lang="en-GB"/>
          </a:p>
        </p:txBody>
      </p:sp>
      <p:sp>
        <p:nvSpPr>
          <p:cNvPr id="3" name="Footer Placeholder 2">
            <a:extLst>
              <a:ext uri="{FF2B5EF4-FFF2-40B4-BE49-F238E27FC236}">
                <a16:creationId xmlns:a16="http://schemas.microsoft.com/office/drawing/2014/main" id="{A8E183B0-47E2-AD8D-FADA-7F5E928239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39CDC9-F3FF-0720-61B4-1860717C3FFE}"/>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541590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E7A6-120D-808C-40A1-F6741F0E76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00CEDB-0FB1-A5CB-6170-FA39A82075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1D9A67-AE2A-0FA3-B39B-B1D37ED3FB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FBA68A-4B12-52B7-FE1F-1285643D684D}"/>
              </a:ext>
            </a:extLst>
          </p:cNvPr>
          <p:cNvSpPr>
            <a:spLocks noGrp="1"/>
          </p:cNvSpPr>
          <p:nvPr>
            <p:ph type="dt" sz="half" idx="10"/>
          </p:nvPr>
        </p:nvSpPr>
        <p:spPr/>
        <p:txBody>
          <a:bodyPr/>
          <a:lstStyle/>
          <a:p>
            <a:fld id="{F302CF77-A3DB-4A22-A19F-F24C9A690CB2}" type="datetimeFigureOut">
              <a:rPr lang="en-GB" smtClean="0"/>
              <a:t>23/10/2022</a:t>
            </a:fld>
            <a:endParaRPr lang="en-GB"/>
          </a:p>
        </p:txBody>
      </p:sp>
      <p:sp>
        <p:nvSpPr>
          <p:cNvPr id="6" name="Footer Placeholder 5">
            <a:extLst>
              <a:ext uri="{FF2B5EF4-FFF2-40B4-BE49-F238E27FC236}">
                <a16:creationId xmlns:a16="http://schemas.microsoft.com/office/drawing/2014/main" id="{68214E00-9448-3DA6-0119-B92D1017A3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9E7CDC-9F3F-F391-A2DE-15DA1A31716F}"/>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2100209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06B6E-E115-5199-2D92-DE962EF6A2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A3DF67-9DA9-F002-AF72-B680BCB6CDF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3F472D-135C-DC20-7B42-88E16B6111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FB3B56-F432-6C51-0EA4-A3246527C2B2}"/>
              </a:ext>
            </a:extLst>
          </p:cNvPr>
          <p:cNvSpPr>
            <a:spLocks noGrp="1"/>
          </p:cNvSpPr>
          <p:nvPr>
            <p:ph type="dt" sz="half" idx="10"/>
          </p:nvPr>
        </p:nvSpPr>
        <p:spPr/>
        <p:txBody>
          <a:bodyPr/>
          <a:lstStyle/>
          <a:p>
            <a:fld id="{F302CF77-A3DB-4A22-A19F-F24C9A690CB2}" type="datetimeFigureOut">
              <a:rPr lang="en-GB" smtClean="0"/>
              <a:t>23/10/2022</a:t>
            </a:fld>
            <a:endParaRPr lang="en-GB"/>
          </a:p>
        </p:txBody>
      </p:sp>
      <p:sp>
        <p:nvSpPr>
          <p:cNvPr id="6" name="Footer Placeholder 5">
            <a:extLst>
              <a:ext uri="{FF2B5EF4-FFF2-40B4-BE49-F238E27FC236}">
                <a16:creationId xmlns:a16="http://schemas.microsoft.com/office/drawing/2014/main" id="{28ECD846-9AF6-2DAA-0BD2-D37EC10B13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D590F8-9798-286E-BA90-A7176E70EDB9}"/>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953943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D9EF0-D8B4-1A7C-2CF1-23D129EB58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37F10D-920B-8A7C-CAF8-8E9AD51C5A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8874C0-0262-5794-A264-640C65439E71}"/>
              </a:ext>
            </a:extLst>
          </p:cNvPr>
          <p:cNvSpPr>
            <a:spLocks noGrp="1"/>
          </p:cNvSpPr>
          <p:nvPr>
            <p:ph type="dt" sz="half" idx="10"/>
          </p:nvPr>
        </p:nvSpPr>
        <p:spPr/>
        <p:txBody>
          <a:bodyPr/>
          <a:lstStyle/>
          <a:p>
            <a:fld id="{F302CF77-A3DB-4A22-A19F-F24C9A690CB2}" type="datetimeFigureOut">
              <a:rPr lang="en-GB" smtClean="0"/>
              <a:t>23/10/2022</a:t>
            </a:fld>
            <a:endParaRPr lang="en-GB"/>
          </a:p>
        </p:txBody>
      </p:sp>
      <p:sp>
        <p:nvSpPr>
          <p:cNvPr id="5" name="Footer Placeholder 4">
            <a:extLst>
              <a:ext uri="{FF2B5EF4-FFF2-40B4-BE49-F238E27FC236}">
                <a16:creationId xmlns:a16="http://schemas.microsoft.com/office/drawing/2014/main" id="{F5571814-EA80-C613-D85A-6E9DE34637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5A8418-036C-9343-0214-26DD0419BA6D}"/>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3540854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AE30BD-41BD-5803-5F07-C5A7ACB3FB3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A225F5-3150-4702-B4C8-DCAFD96EFF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99836D-61D6-F73B-150F-B79D3C84C967}"/>
              </a:ext>
            </a:extLst>
          </p:cNvPr>
          <p:cNvSpPr>
            <a:spLocks noGrp="1"/>
          </p:cNvSpPr>
          <p:nvPr>
            <p:ph type="dt" sz="half" idx="10"/>
          </p:nvPr>
        </p:nvSpPr>
        <p:spPr/>
        <p:txBody>
          <a:bodyPr/>
          <a:lstStyle/>
          <a:p>
            <a:fld id="{F302CF77-A3DB-4A22-A19F-F24C9A690CB2}" type="datetimeFigureOut">
              <a:rPr lang="en-GB" smtClean="0"/>
              <a:t>23/10/2022</a:t>
            </a:fld>
            <a:endParaRPr lang="en-GB"/>
          </a:p>
        </p:txBody>
      </p:sp>
      <p:sp>
        <p:nvSpPr>
          <p:cNvPr id="5" name="Footer Placeholder 4">
            <a:extLst>
              <a:ext uri="{FF2B5EF4-FFF2-40B4-BE49-F238E27FC236}">
                <a16:creationId xmlns:a16="http://schemas.microsoft.com/office/drawing/2014/main" id="{B36A4EE3-4154-15C8-11E8-FD1BAAC92B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BC8358-CAEE-E64A-1476-A72F475FB60B}"/>
              </a:ext>
            </a:extLst>
          </p:cNvPr>
          <p:cNvSpPr>
            <a:spLocks noGrp="1"/>
          </p:cNvSpPr>
          <p:nvPr>
            <p:ph type="sldNum" sz="quarter" idx="12"/>
          </p:nvPr>
        </p:nvSpPr>
        <p:spPr/>
        <p:txBody>
          <a:bodyPr/>
          <a:lstStyle/>
          <a:p>
            <a:fld id="{D99D1ED9-0DC2-4C2D-91DC-2941FCD09797}" type="slidenum">
              <a:rPr lang="en-GB" smtClean="0"/>
              <a:t>‹#›</a:t>
            </a:fld>
            <a:endParaRPr lang="en-GB"/>
          </a:p>
        </p:txBody>
      </p:sp>
    </p:spTree>
    <p:extLst>
      <p:ext uri="{BB962C8B-B14F-4D97-AF65-F5344CB8AC3E}">
        <p14:creationId xmlns:p14="http://schemas.microsoft.com/office/powerpoint/2010/main" val="3162091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BF43F8-14D7-FD6E-5A0A-5F2AE94549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558A56-C81F-D7D7-0E5F-6D7C945243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E5FE32-4696-3B58-C8D9-84058166EE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02CF77-A3DB-4A22-A19F-F24C9A690CB2}" type="datetimeFigureOut">
              <a:rPr lang="en-GB" smtClean="0"/>
              <a:t>23/10/2022</a:t>
            </a:fld>
            <a:endParaRPr lang="en-GB"/>
          </a:p>
        </p:txBody>
      </p:sp>
      <p:sp>
        <p:nvSpPr>
          <p:cNvPr id="5" name="Footer Placeholder 4">
            <a:extLst>
              <a:ext uri="{FF2B5EF4-FFF2-40B4-BE49-F238E27FC236}">
                <a16:creationId xmlns:a16="http://schemas.microsoft.com/office/drawing/2014/main" id="{E931D1BC-0BEE-3A5B-5CAD-B422737696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2A4F5A-F42E-2A8D-FA3A-5B5DCEB935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9D1ED9-0DC2-4C2D-91DC-2941FCD09797}" type="slidenum">
              <a:rPr lang="en-GB" smtClean="0"/>
              <a:t>‹#›</a:t>
            </a:fld>
            <a:endParaRPr lang="en-GB"/>
          </a:p>
        </p:txBody>
      </p:sp>
    </p:spTree>
    <p:extLst>
      <p:ext uri="{BB962C8B-B14F-4D97-AF65-F5344CB8AC3E}">
        <p14:creationId xmlns:p14="http://schemas.microsoft.com/office/powerpoint/2010/main" val="22143497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doi.org/10.4324/9781315237473" TargetMode="External"/><Relationship Id="rId2" Type="http://schemas.openxmlformats.org/officeDocument/2006/relationships/hyperlink" Target="https://www.cambridge-community.org.uk/professional-development/gswrp/index.html" TargetMode="External"/><Relationship Id="rId1" Type="http://schemas.openxmlformats.org/officeDocument/2006/relationships/slideLayout" Target="../slideLayouts/slideLayout7.xml"/><Relationship Id="rId4" Type="http://schemas.openxmlformats.org/officeDocument/2006/relationships/hyperlink" Target="https://expertprogrammanagement.com/2019/05/gibbs-reflective-cycle/#:~:text=Advantages%20and%20Disadvantages%201%20The%20model%20is%20easy,it%20gives%20you%20more%20balanced%20and%20accurate%20judg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DDAAD9-185C-DCD6-8E4A-704E2B25872B}"/>
              </a:ext>
            </a:extLst>
          </p:cNvPr>
          <p:cNvSpPr txBox="1"/>
          <p:nvPr/>
        </p:nvSpPr>
        <p:spPr>
          <a:xfrm>
            <a:off x="151040" y="178429"/>
            <a:ext cx="3917108" cy="276999"/>
          </a:xfrm>
          <a:prstGeom prst="rect">
            <a:avLst/>
          </a:prstGeom>
          <a:solidFill>
            <a:schemeClr val="bg1"/>
          </a:solidFill>
          <a:ln>
            <a:solidFill>
              <a:srgbClr val="CC99FF"/>
            </a:solidFill>
          </a:ln>
        </p:spPr>
        <p:txBody>
          <a:bodyPr wrap="square" rtlCol="0">
            <a:spAutoFit/>
          </a:bodyPr>
          <a:lstStyle/>
          <a:p>
            <a:r>
              <a:rPr lang="en-GB" sz="1200" b="1" dirty="0"/>
              <a:t>The significance of reflective as an Early Years Practitioner</a:t>
            </a:r>
          </a:p>
        </p:txBody>
      </p:sp>
      <p:sp>
        <p:nvSpPr>
          <p:cNvPr id="6" name="TextBox 5">
            <a:extLst>
              <a:ext uri="{FF2B5EF4-FFF2-40B4-BE49-F238E27FC236}">
                <a16:creationId xmlns:a16="http://schemas.microsoft.com/office/drawing/2014/main" id="{5CC6C8CC-30DF-F03A-8EC0-D34A78C7428B}"/>
              </a:ext>
            </a:extLst>
          </p:cNvPr>
          <p:cNvSpPr txBox="1"/>
          <p:nvPr/>
        </p:nvSpPr>
        <p:spPr>
          <a:xfrm>
            <a:off x="151040" y="586895"/>
            <a:ext cx="3534552" cy="3444148"/>
          </a:xfrm>
          <a:prstGeom prst="rect">
            <a:avLst/>
          </a:prstGeom>
          <a:solidFill>
            <a:schemeClr val="bg1"/>
          </a:solidFill>
          <a:ln>
            <a:solidFill>
              <a:srgbClr val="CC99FF"/>
            </a:solidFill>
          </a:ln>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Introduction</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Reflection is the process of questioning and analysing assumptions we have made from previous experiences and forming judgements based on our findings. Brock (2015) states that reflection consists of analysis and assessing problems to find alternative perspectives. Reflective thinking is an important part of the critical thinking process. Critical thinking refers to conducting evaluations and assessing information to gain a better understanding on a subject. Reflection is an important skill for professional practitioners. Practitioners should be constantly reflecting without realising. Craft and Paige-Smith (2011) state that reflection is key when working with children. Craft and Paige-Smith believe that reflection is becoming increasingly important within the early year’s workforce. It allows practitioners to better their knowledge and shows them what could be changed to obtain a better result. When reflecting, practitioners demonstrate the ability to be adaptable and versatile. Hallet (2013) explains that being reflective provides the best experiences for both children and the families of these children. It is important that practitioners reflect so they can obtain the best outcomes for themselves and children. Reflection can be conducted in various ways and is beneficial to early years practitioners. </a:t>
            </a:r>
          </a:p>
        </p:txBody>
      </p:sp>
      <p:sp>
        <p:nvSpPr>
          <p:cNvPr id="7" name="TextBox 6">
            <a:extLst>
              <a:ext uri="{FF2B5EF4-FFF2-40B4-BE49-F238E27FC236}">
                <a16:creationId xmlns:a16="http://schemas.microsoft.com/office/drawing/2014/main" id="{34C0236B-9384-24A1-820A-CBEAB9E2D96C}"/>
              </a:ext>
            </a:extLst>
          </p:cNvPr>
          <p:cNvSpPr txBox="1"/>
          <p:nvPr/>
        </p:nvSpPr>
        <p:spPr>
          <a:xfrm>
            <a:off x="4068148" y="587848"/>
            <a:ext cx="7954153" cy="3444148"/>
          </a:xfrm>
          <a:prstGeom prst="rect">
            <a:avLst/>
          </a:prstGeom>
          <a:solidFill>
            <a:schemeClr val="bg1"/>
          </a:solidFill>
          <a:ln>
            <a:solidFill>
              <a:srgbClr val="CC99FF"/>
            </a:solidFill>
          </a:ln>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Reflection and professional practice</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Reflection is beneficial to all professional practitioners. Thompson (2015) describes reflective practice as action of finding solutions rather than problems. Reflective practice helps to improve other skills such as self-awareness which is incredibly important when working with children. McGregor (2011) discusses how reflecting requires a great deal of focus and effort. Self-awareness requires an elevated level of emotional understanding. Reflection therefore can help to create a better understanding of children’s emotions. Professional practice means working within boundaries. Professional Practice allows practitioners to improve their skills and knowledge within their profession. Professionals improve knowledge through experiences. Hargreaves and Page (2013) state how everyone needs to be able to learn from previous experiences. Reflection allows one to ask themselves questions to evaluate their work and findings. Practitioners observe children and their activities, the reflection from these observations enables them to see each individual child’s development and where their difficulties may lie. Practitioners may be able to adapt certain tasks based off findings from their reflections to ensure children have the best development. Barber (2010) describes the importance of observations in building relationships between the professional and the child, she states observations are what allow practitioners to understand children. Reflection from observations allow practitioners to analyse how children respond to situations and activities, and the findings from these evaluations can show children’s educational and social attainment. It is imperative that children can access the curriculum and understand the material that is being taught. Barber (2010) states how observations provide better opportunities and outcomes for children. Observations are an important way for practitioners to reflect, they can observe children and get a better understanding of what may be too challenging for them. Practitioners are continuously reflective from experiences, as reflection becomes more frequent, both children and their teachers’ experiences are improved. Tarrant (2017) states that it should be the person that is reflection that benefits the most form an experience. It is our previous experiences that enable us to learn. From previous experiences, practitioners can raise questions to find better methods. Practitioners should use their reflection to better their knowledge and to ensure that children have the best possible experiences. There is use in being uncertain with information. Questions must be asked to find inconsistencies or contradictions. Hallet (2013) discusses how questioning is incredibly important for reflective practice. Being reflective avoids assumptions being made. Children benefit from practitioners’ reflections as it helps show what areas children best develop in. It is not just children that benefit from professionals’ reflections, it is the practitioners themselves that also benefit. It educates practitioners on what they can do to have a better response to situations which may arise. </a:t>
            </a:r>
          </a:p>
        </p:txBody>
      </p:sp>
      <p:sp>
        <p:nvSpPr>
          <p:cNvPr id="8" name="TextBox 7">
            <a:extLst>
              <a:ext uri="{FF2B5EF4-FFF2-40B4-BE49-F238E27FC236}">
                <a16:creationId xmlns:a16="http://schemas.microsoft.com/office/drawing/2014/main" id="{C804BC2B-8DFB-EE31-9599-B75765D49652}"/>
              </a:ext>
            </a:extLst>
          </p:cNvPr>
          <p:cNvSpPr txBox="1"/>
          <p:nvPr/>
        </p:nvSpPr>
        <p:spPr>
          <a:xfrm>
            <a:off x="151040" y="4238979"/>
            <a:ext cx="9468821" cy="2406877"/>
          </a:xfrm>
          <a:prstGeom prst="rect">
            <a:avLst/>
          </a:prstGeom>
          <a:solidFill>
            <a:schemeClr val="bg1"/>
          </a:solidFill>
          <a:ln>
            <a:solidFill>
              <a:srgbClr val="CC99FF"/>
            </a:solidFill>
          </a:ln>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Reflection within early years setting</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Reflective practice improves both understanding and the quality of work. Zwozdiak-Myers (2012) discusses how teachers reflecting and analysing their lessons improves children’s learning. Group reflection is important in professional development. Teachers or colleagues can analyse each other’s work and give their own opinions on what they think may or may not be working. Being reflective allows professionals to be critical of their work and allows room for judgements to be made. Malthouse and Roffey- Barentsen (2017) state how an important part of reflection for early years practitioners is self-evaluating what they have taught. Practitioners can listen to others’ views of their work and use the feedback for improvement. Collaboration is an important aspect within the early year’s workforce. Rushton and Suter (2012) explain the importance of collaborative reflective practice and state that it is exceptionally developmental. When practitioners are reflective, they avoid being subjective. Having more than one person’s opinion can help practitioners obtain a better understanding. Practitioners may find that their colleagues have had success doing a certain activity whereas they have not, they can reflect upon this to see why their activity may not have been such a success. It is from this reflection that practitioners can see what may be working well for some children and not as well for other children. It is important that practitioners have good communication and positive relationships with children’s families. Dunhill (2017) states that effective communication is central to working with children and their families. Good communication is key when working as an early year’s practitioner. Practitioners can converse with children’s parents and can suggest that parents reflect at home. Practitioners can then work alongside parents and from the reflection process can identify problems, possible triggers for children and the come up with possible solutions. Cambridge Community (No date) discusses how reflective practitioners ensure that all children make the best development and progress possible. The Reflective accounts form can serve as a helpful tool to document reflection. The forms layout makes it easier to identify what areas may have gone well and what areas may not. This can assist in showing what steps to take in the future. These forms can be kept so that further in the future you can look back on them. The reflective accounts form may be given to you in your work practice. </a:t>
            </a:r>
          </a:p>
        </p:txBody>
      </p:sp>
      <p:pic>
        <p:nvPicPr>
          <p:cNvPr id="1026" name="Picture 1">
            <a:extLst>
              <a:ext uri="{FF2B5EF4-FFF2-40B4-BE49-F238E27FC236}">
                <a16:creationId xmlns:a16="http://schemas.microsoft.com/office/drawing/2014/main" id="{BCFF5FCF-F548-0475-E8E9-118CCB08FD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6763" t="24677" r="37862" b="12590"/>
          <a:stretch>
            <a:fillRect/>
          </a:stretch>
        </p:blipFill>
        <p:spPr bwMode="auto">
          <a:xfrm>
            <a:off x="9915600" y="4238979"/>
            <a:ext cx="2125360" cy="1935583"/>
          </a:xfrm>
          <a:prstGeom prst="rect">
            <a:avLst/>
          </a:prstGeom>
          <a:noFill/>
          <a:ln w="9525">
            <a:solidFill>
              <a:srgbClr val="CC99FF"/>
            </a:solidFill>
            <a:miter lim="800000"/>
            <a:headEnd/>
            <a:tailEnd/>
          </a:ln>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8E4C3EB-2F8E-69FC-E93B-C59CA5639148}"/>
              </a:ext>
            </a:extLst>
          </p:cNvPr>
          <p:cNvSpPr txBox="1"/>
          <p:nvPr/>
        </p:nvSpPr>
        <p:spPr>
          <a:xfrm>
            <a:off x="9915600" y="6200063"/>
            <a:ext cx="2125360" cy="415498"/>
          </a:xfrm>
          <a:prstGeom prst="rect">
            <a:avLst/>
          </a:prstGeom>
          <a:solidFill>
            <a:schemeClr val="bg1"/>
          </a:solidFill>
          <a:ln>
            <a:solidFill>
              <a:srgbClr val="CC99FF"/>
            </a:solidFill>
          </a:ln>
        </p:spPr>
        <p:txBody>
          <a:bodyPr wrap="square" rtlCol="0">
            <a:spAutoFit/>
          </a:bodyPr>
          <a:lstStyle/>
          <a:p>
            <a:r>
              <a:rPr lang="en-GB" sz="1050" dirty="0">
                <a:latin typeface="Arial" panose="020B0604020202020204" pitchFamily="34" charset="0"/>
                <a:cs typeface="Arial" panose="020B0604020202020204" pitchFamily="34" charset="0"/>
              </a:rPr>
              <a:t>NHSGGC Practice Education (2020)</a:t>
            </a:r>
          </a:p>
        </p:txBody>
      </p:sp>
      <p:sp>
        <p:nvSpPr>
          <p:cNvPr id="11" name="TextBox 10">
            <a:extLst>
              <a:ext uri="{FF2B5EF4-FFF2-40B4-BE49-F238E27FC236}">
                <a16:creationId xmlns:a16="http://schemas.microsoft.com/office/drawing/2014/main" id="{B1B8FC68-B74B-C34F-A487-2FEBE14D06B2}"/>
              </a:ext>
            </a:extLst>
          </p:cNvPr>
          <p:cNvSpPr txBox="1"/>
          <p:nvPr/>
        </p:nvSpPr>
        <p:spPr>
          <a:xfrm>
            <a:off x="10137516" y="178429"/>
            <a:ext cx="1903444" cy="276999"/>
          </a:xfrm>
          <a:prstGeom prst="rect">
            <a:avLst/>
          </a:prstGeom>
          <a:solidFill>
            <a:schemeClr val="bg1"/>
          </a:solidFill>
          <a:ln>
            <a:solidFill>
              <a:srgbClr val="CC99FF"/>
            </a:solidFill>
          </a:ln>
        </p:spPr>
        <p:txBody>
          <a:bodyPr wrap="square" rtlCol="0">
            <a:spAutoFit/>
          </a:bodyPr>
          <a:lstStyle/>
          <a:p>
            <a:r>
              <a:rPr lang="en-GB" sz="1200" b="1" dirty="0"/>
              <a:t>Student Number: 2216688</a:t>
            </a:r>
          </a:p>
        </p:txBody>
      </p:sp>
    </p:spTree>
    <p:extLst>
      <p:ext uri="{BB962C8B-B14F-4D97-AF65-F5344CB8AC3E}">
        <p14:creationId xmlns:p14="http://schemas.microsoft.com/office/powerpoint/2010/main" val="3359149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12B2F4-A8D9-C888-6AF3-4DC008F3A391}"/>
              </a:ext>
            </a:extLst>
          </p:cNvPr>
          <p:cNvSpPr txBox="1"/>
          <p:nvPr/>
        </p:nvSpPr>
        <p:spPr>
          <a:xfrm>
            <a:off x="8780108" y="4097350"/>
            <a:ext cx="3085321" cy="2110514"/>
          </a:xfrm>
          <a:prstGeom prst="rect">
            <a:avLst/>
          </a:prstGeom>
          <a:solidFill>
            <a:schemeClr val="bg1"/>
          </a:solidFill>
          <a:ln>
            <a:solidFill>
              <a:srgbClr val="CC99FF"/>
            </a:solidFill>
          </a:ln>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Conclusion</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To conclude, by following the methods discussed, a professional practitioner should be able to begin reflecting. Reflection is of high importance when it comes to professional development, the skill allows professional practitioners to assess their findings and find better solutions to problems. Practitioners can use reflection to be critical of themselves and to understand children’s attainment and developments. They can use reflection to assess abilities and use it as an aid for any future planning.  A reflective practitioner continuously improves and betters their own understanding and professional development. </a:t>
            </a:r>
          </a:p>
        </p:txBody>
      </p:sp>
      <p:sp>
        <p:nvSpPr>
          <p:cNvPr id="4" name="TextBox 3">
            <a:extLst>
              <a:ext uri="{FF2B5EF4-FFF2-40B4-BE49-F238E27FC236}">
                <a16:creationId xmlns:a16="http://schemas.microsoft.com/office/drawing/2014/main" id="{C66A528F-07B0-6F01-76F6-B94D3923DA66}"/>
              </a:ext>
            </a:extLst>
          </p:cNvPr>
          <p:cNvSpPr txBox="1"/>
          <p:nvPr/>
        </p:nvSpPr>
        <p:spPr>
          <a:xfrm>
            <a:off x="326571" y="324394"/>
            <a:ext cx="8061650" cy="5883470"/>
          </a:xfrm>
          <a:prstGeom prst="rect">
            <a:avLst/>
          </a:prstGeom>
          <a:solidFill>
            <a:schemeClr val="bg1"/>
          </a:solidFill>
          <a:ln>
            <a:solidFill>
              <a:srgbClr val="CC99FF"/>
            </a:solidFill>
          </a:ln>
        </p:spPr>
        <p:txBody>
          <a:bodyPr wrap="square" rtlCol="0">
            <a:spAutoFit/>
          </a:bodyPr>
          <a:lstStyle/>
          <a:p>
            <a:pPr>
              <a:lnSpc>
                <a:spcPct val="107000"/>
              </a:lnSpc>
              <a:spcAft>
                <a:spcPts val="800"/>
              </a:spcAft>
            </a:pPr>
            <a:r>
              <a:rPr lang="en-GB" sz="900" b="1" u="sng" dirty="0">
                <a:effectLst/>
                <a:latin typeface="Arial" panose="020B0604020202020204" pitchFamily="34" charset="0"/>
                <a:ea typeface="Calibri" panose="020F0502020204030204" pitchFamily="34" charset="0"/>
                <a:cs typeface="Arial" panose="020B0604020202020204" pitchFamily="34" charset="0"/>
              </a:rPr>
              <a:t>Models and theories of reflection</a:t>
            </a:r>
            <a:endParaRPr lang="en-GB" sz="9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A model is used as an example of something. A model of reflection is an organised method that assists with evaluation and development. There are various models of reflection, they are useful in assisting practitioners with reflection. Despite having parallel stages, the models differ due to a varied number of stages Models of reflection guide individuals, so they can improve their understanding of concepts based on their own analysis. Driscoll’s model of reflection is one of the simpler models of reflection and requires less stages. Driscoll’s model was created in 2007. Driscoll’s model is based off three questions: What? So what? And now what? These three basic questions allow practitioners to assess their own experiences. It makes practitioners consider what they have learnt and make room to question whether they need to adapt anything or if what they are doing is working and to proceed as they have been. This model may be a good starting point for practitioners who are starting the reflective process as it is one of the simpler models and methods of reflection.</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An alternative model of reflection is Kolb’s Experimental Learning Cycle was created in 1984 and consists of four distinct stages. 1. Concrete Experience, 2. Reflective observation. 3. Abstract Conceptualisation. 4. Active Experimentation. Kolb’s cycle is slightly more detailed than Driscoll’s and places emphasis on understanding. The first stage in this model describes how we all start with an experience whether that be experiences we have not had before or repeating old experiences. From the second stage, practitioners would be able to reflect on what can be improved in the future. The last stage requires any improvements to be applied. The University of Cambridge (2022) describes the Kolb’s model as like how children develop understanding through their experiences. Practitioners, like children can make decisions formed from prior experiences. </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Another reflective model is Gibbs’ Reflective Learning Cycle, it was created in 1988 by Graham Gibbs. This is one of the more commonly used reflective learning cycles among professional practitioners. Gibbs’ model includes the most stages and is one of the most complex models of reflection. The Gibbs reflective cycle contains six different stages which are: description, feelings, evaluation, analysis, conclusion, and action plan. Gibbs’ model is like other models as it starts with an experience. However, the model differs slightly as it places emphasis on feelings to make an analysis of the experience. Thompson (2015) would support the importance on feelings as he believes reflective practice requires a sensitivity. Professional practitioners by following each of these stages should be able to effectively reflect on their experiences and plan alternative improved conclusions. Expert program Management (2019) criticised Gibb’s reflective cycle due to the lack in reference to critical thinking. However, Gibbs’ reflective cycle may be beneficial to someone starting off their reflective practice voyage. </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There are various other models of reflection which may be better suited to certain practitioners, but these models work as a guide and a good place to start. As practitioners improve, they may find alternative methods more beneficial than others. Reflective models offer a clear and well organised structure to follow when reflecting. These reflective models can assist in improving other important skills such as organisation and assist in the critical thinking process. Reflective allow practitioners to have the ability to analyse different aspects of a situation.</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Donald Schon supports reflective theory. He is under the belief that practitioners can use their reflective skills to create their own individual theories. Schon (1992) discusses how practitioners may reflect in action and reflect on action. Reflection in action refers to reflecting as a situation is occurring. It allows practitioners to reflect on a situation as it is arising. On the other hand, reflection on action refers to reflecting to a situation after it has happened, this allows room to consider what may need to be done to improve in the future. An early year’s practitioner using reflection on action would be able to reflect on children’s previous activities to see where the children make the best development. An example of a practitioner using reflection in action could be teaching a class a particular subject and observing the children if they do not understand. Observing this would help to identify what they do or don’t understand. </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Cambridge Community (No date) explain that there are alternative ways in which to develop reflective practice such as: self-questioning, experiment with new ideas, discussions with colleagues, discussions with children and observations. Reflective models are just one of multiple different ways to better practitioners reflective practice skills and understanding. </a:t>
            </a:r>
          </a:p>
        </p:txBody>
      </p:sp>
      <p:pic>
        <p:nvPicPr>
          <p:cNvPr id="5" name="Picture 4" descr="Graphical user interface, application&#10;&#10;Description automatically generated">
            <a:extLst>
              <a:ext uri="{FF2B5EF4-FFF2-40B4-BE49-F238E27FC236}">
                <a16:creationId xmlns:a16="http://schemas.microsoft.com/office/drawing/2014/main" id="{E6210826-8537-A1C5-7D77-C984DC5E0D66}"/>
              </a:ext>
            </a:extLst>
          </p:cNvPr>
          <p:cNvPicPr>
            <a:picLocks noChangeAspect="1"/>
          </p:cNvPicPr>
          <p:nvPr/>
        </p:nvPicPr>
        <p:blipFill rotWithShape="1">
          <a:blip r:embed="rId2"/>
          <a:srcRect l="17434" t="21899" r="45945" b="17558"/>
          <a:stretch/>
        </p:blipFill>
        <p:spPr bwMode="auto">
          <a:xfrm>
            <a:off x="8780108" y="334507"/>
            <a:ext cx="1558533" cy="1512954"/>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7F956008-7665-1BF8-C44B-1D5E994FAE78}"/>
              </a:ext>
            </a:extLst>
          </p:cNvPr>
          <p:cNvSpPr txBox="1"/>
          <p:nvPr/>
        </p:nvSpPr>
        <p:spPr>
          <a:xfrm>
            <a:off x="10496940" y="324394"/>
            <a:ext cx="1368489" cy="369332"/>
          </a:xfrm>
          <a:prstGeom prst="rect">
            <a:avLst/>
          </a:prstGeom>
          <a:solidFill>
            <a:schemeClr val="bg1"/>
          </a:solidFill>
          <a:ln>
            <a:solidFill>
              <a:srgbClr val="CC99FF"/>
            </a:solidFill>
          </a:ln>
        </p:spPr>
        <p:txBody>
          <a:bodyPr wrap="square" rtlCol="0">
            <a:spAutoFit/>
          </a:bodyPr>
          <a:lstStyle/>
          <a:p>
            <a:r>
              <a:rPr lang="en-GB" sz="900" dirty="0">
                <a:latin typeface="Arial" panose="020B0604020202020204" pitchFamily="34" charset="0"/>
                <a:cs typeface="Arial" panose="020B0604020202020204" pitchFamily="34" charset="0"/>
              </a:rPr>
              <a:t>Simply Psychology (2017)</a:t>
            </a:r>
          </a:p>
        </p:txBody>
      </p:sp>
      <p:sp>
        <p:nvSpPr>
          <p:cNvPr id="7" name="TextBox 6">
            <a:extLst>
              <a:ext uri="{FF2B5EF4-FFF2-40B4-BE49-F238E27FC236}">
                <a16:creationId xmlns:a16="http://schemas.microsoft.com/office/drawing/2014/main" id="{457715C8-833D-FAC3-50AC-0B32D69E60BA}"/>
              </a:ext>
            </a:extLst>
          </p:cNvPr>
          <p:cNvSpPr txBox="1"/>
          <p:nvPr/>
        </p:nvSpPr>
        <p:spPr>
          <a:xfrm>
            <a:off x="10496940" y="2391318"/>
            <a:ext cx="1368489" cy="369332"/>
          </a:xfrm>
          <a:prstGeom prst="rect">
            <a:avLst/>
          </a:prstGeom>
          <a:solidFill>
            <a:schemeClr val="bg1"/>
          </a:solidFill>
          <a:ln>
            <a:solidFill>
              <a:srgbClr val="CC99FF"/>
            </a:solidFill>
          </a:ln>
        </p:spPr>
        <p:txBody>
          <a:bodyPr wrap="square" rtlCol="0">
            <a:spAutoFit/>
          </a:bodyPr>
          <a:lstStyle/>
          <a:p>
            <a:r>
              <a:rPr lang="en-GB" sz="900" dirty="0">
                <a:effectLst/>
                <a:latin typeface="Arial" panose="020B0604020202020204" pitchFamily="34" charset="0"/>
                <a:ea typeface="Calibri" panose="020F0502020204030204" pitchFamily="34" charset="0"/>
                <a:cs typeface="Arial" panose="020B0604020202020204" pitchFamily="34" charset="0"/>
              </a:rPr>
              <a:t>NursingAnswers.net. </a:t>
            </a:r>
            <a:r>
              <a:rPr lang="en-GB" sz="900" dirty="0">
                <a:latin typeface="Arial" panose="020B0604020202020204" pitchFamily="34" charset="0"/>
                <a:ea typeface="Calibri" panose="020F0502020204030204" pitchFamily="34" charset="0"/>
                <a:cs typeface="Arial" panose="020B0604020202020204" pitchFamily="34" charset="0"/>
              </a:rPr>
              <a:t>(</a:t>
            </a:r>
            <a:r>
              <a:rPr lang="en-GB" sz="900" dirty="0">
                <a:effectLst/>
                <a:latin typeface="Arial" panose="020B0604020202020204" pitchFamily="34" charset="0"/>
                <a:ea typeface="Calibri" panose="020F0502020204030204" pitchFamily="34" charset="0"/>
                <a:cs typeface="Arial" panose="020B0604020202020204" pitchFamily="34" charset="0"/>
              </a:rPr>
              <a:t>2018)</a:t>
            </a:r>
            <a:endParaRPr lang="en-GB" sz="900" dirty="0"/>
          </a:p>
        </p:txBody>
      </p:sp>
      <p:pic>
        <p:nvPicPr>
          <p:cNvPr id="8" name="Picture 7" descr="Graphical user interface, text&#10;&#10;Description automatically generated">
            <a:extLst>
              <a:ext uri="{FF2B5EF4-FFF2-40B4-BE49-F238E27FC236}">
                <a16:creationId xmlns:a16="http://schemas.microsoft.com/office/drawing/2014/main" id="{73F51861-2A6B-C418-D7C2-906CA13FCF57}"/>
              </a:ext>
            </a:extLst>
          </p:cNvPr>
          <p:cNvPicPr>
            <a:picLocks noChangeAspect="1"/>
          </p:cNvPicPr>
          <p:nvPr/>
        </p:nvPicPr>
        <p:blipFill rotWithShape="1">
          <a:blip r:embed="rId3"/>
          <a:srcRect l="14359" t="28363" r="47884" b="16092"/>
          <a:stretch/>
        </p:blipFill>
        <p:spPr bwMode="auto">
          <a:xfrm>
            <a:off x="8785735" y="2398725"/>
            <a:ext cx="1552906" cy="149574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38259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57583F-2D2F-EA6E-1CF3-25AD0BCB4A3E}"/>
              </a:ext>
            </a:extLst>
          </p:cNvPr>
          <p:cNvSpPr txBox="1"/>
          <p:nvPr/>
        </p:nvSpPr>
        <p:spPr>
          <a:xfrm>
            <a:off x="158619" y="150538"/>
            <a:ext cx="11868539" cy="6556923"/>
          </a:xfrm>
          <a:prstGeom prst="rect">
            <a:avLst/>
          </a:prstGeom>
          <a:solidFill>
            <a:srgbClr val="FEF4FC"/>
          </a:solidFill>
          <a:ln>
            <a:solidFill>
              <a:srgbClr val="CC99FF"/>
            </a:solidFill>
          </a:ln>
        </p:spPr>
        <p:txBody>
          <a:bodyPr wrap="square" rtlCol="0">
            <a:spAutoFit/>
          </a:bodyPr>
          <a:lstStyle/>
          <a:p>
            <a:pPr>
              <a:lnSpc>
                <a:spcPct val="107000"/>
              </a:lnSpc>
              <a:spcAft>
                <a:spcPts val="800"/>
              </a:spcAft>
            </a:pPr>
            <a:r>
              <a:rPr lang="en-GB" sz="1100" b="1" u="sng" dirty="0">
                <a:effectLst/>
                <a:latin typeface="Arial" panose="020B0604020202020204" pitchFamily="34" charset="0"/>
                <a:ea typeface="Calibri" panose="020F0502020204030204" pitchFamily="34" charset="0"/>
                <a:cs typeface="Arial" panose="020B0604020202020204" pitchFamily="34" charset="0"/>
              </a:rPr>
              <a:t>Reference List</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Barber, J. (2010) </a:t>
            </a:r>
            <a:r>
              <a:rPr lang="en-GB" sz="1100" i="1" dirty="0">
                <a:effectLst/>
                <a:latin typeface="Arial" panose="020B0604020202020204" pitchFamily="34" charset="0"/>
                <a:ea typeface="Calibri" panose="020F0502020204030204" pitchFamily="34" charset="0"/>
                <a:cs typeface="Arial" panose="020B0604020202020204" pitchFamily="34" charset="0"/>
              </a:rPr>
              <a:t>Early Years Observation and Planning in practice.</a:t>
            </a:r>
            <a:r>
              <a:rPr lang="en-GB" sz="1100" dirty="0">
                <a:effectLst/>
                <a:latin typeface="Arial" panose="020B0604020202020204" pitchFamily="34" charset="0"/>
                <a:ea typeface="Calibri" panose="020F0502020204030204" pitchFamily="34" charset="0"/>
                <a:cs typeface="Arial" panose="020B0604020202020204" pitchFamily="34" charset="0"/>
              </a:rPr>
              <a:t> London: Practical Pre-School Books. </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Brock, A. (2015) </a:t>
            </a:r>
            <a:r>
              <a:rPr lang="en-GB" sz="1100" i="1" dirty="0">
                <a:effectLst/>
                <a:latin typeface="Arial" panose="020B0604020202020204" pitchFamily="34" charset="0"/>
                <a:ea typeface="Calibri" panose="020F0502020204030204" pitchFamily="34" charset="0"/>
                <a:cs typeface="Arial" panose="020B0604020202020204" pitchFamily="34" charset="0"/>
              </a:rPr>
              <a:t>The Early Years Reflective Handbook</a:t>
            </a:r>
            <a:r>
              <a:rPr lang="en-GB" sz="1100" dirty="0">
                <a:effectLst/>
                <a:latin typeface="Arial" panose="020B0604020202020204" pitchFamily="34" charset="0"/>
                <a:ea typeface="Calibri" panose="020F0502020204030204" pitchFamily="34" charset="0"/>
                <a:cs typeface="Arial" panose="020B0604020202020204" pitchFamily="34" charset="0"/>
              </a:rPr>
              <a:t>. London: Routledge. </a:t>
            </a: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Cambridge Community. (No date) </a:t>
            </a:r>
            <a:r>
              <a:rPr lang="en-GB" sz="1100" i="1" dirty="0">
                <a:latin typeface="Arial" panose="020B0604020202020204" pitchFamily="34" charset="0"/>
                <a:ea typeface="Calibri" panose="020F0502020204030204" pitchFamily="34" charset="0"/>
                <a:cs typeface="Arial" panose="020B0604020202020204" pitchFamily="34" charset="0"/>
              </a:rPr>
              <a:t>Getting Started with Reflective Practice</a:t>
            </a:r>
            <a:r>
              <a:rPr lang="en-GB" sz="1100" dirty="0">
                <a:latin typeface="Arial" panose="020B0604020202020204" pitchFamily="34" charset="0"/>
                <a:ea typeface="Calibri" panose="020F050202020403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Getting started with Reflective Practice (cambridge-community.org.uk)</a:t>
            </a:r>
            <a:r>
              <a:rPr lang="en-GB" sz="1100" dirty="0">
                <a:latin typeface="Arial" panose="020B0604020202020204" pitchFamily="34" charset="0"/>
                <a:cs typeface="Arial" panose="020B0604020202020204" pitchFamily="34" charset="0"/>
              </a:rPr>
              <a:t> (Accessed on: 23 October 2022).</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Craft, A., and Paige-Smith A. (2011) </a:t>
            </a:r>
            <a:r>
              <a:rPr lang="en-GB" sz="1100" i="1" dirty="0">
                <a:effectLst/>
                <a:latin typeface="Arial" panose="020B0604020202020204" pitchFamily="34" charset="0"/>
                <a:ea typeface="Calibri" panose="020F0502020204030204" pitchFamily="34" charset="0"/>
                <a:cs typeface="Arial" panose="020B0604020202020204" pitchFamily="34" charset="0"/>
              </a:rPr>
              <a:t>Developing Reflective Practice in the Early Years. </a:t>
            </a:r>
            <a:r>
              <a:rPr lang="en-GB" sz="1100" dirty="0">
                <a:effectLst/>
                <a:latin typeface="Arial" panose="020B0604020202020204" pitchFamily="34" charset="0"/>
                <a:ea typeface="Calibri" panose="020F0502020204030204" pitchFamily="34" charset="0"/>
                <a:cs typeface="Arial" panose="020B0604020202020204" pitchFamily="34" charset="0"/>
              </a:rPr>
              <a:t>2</a:t>
            </a:r>
            <a:r>
              <a:rPr lang="en-GB" sz="1100" baseline="30000" dirty="0">
                <a:effectLst/>
                <a:latin typeface="Arial" panose="020B0604020202020204" pitchFamily="34" charset="0"/>
                <a:ea typeface="Calibri" panose="020F0502020204030204" pitchFamily="34" charset="0"/>
                <a:cs typeface="Arial" panose="020B0604020202020204" pitchFamily="34" charset="0"/>
              </a:rPr>
              <a:t>nd</a:t>
            </a:r>
            <a:r>
              <a:rPr lang="en-GB" sz="1100" dirty="0">
                <a:effectLst/>
                <a:latin typeface="Arial" panose="020B0604020202020204" pitchFamily="34" charset="0"/>
                <a:ea typeface="Calibri" panose="020F0502020204030204" pitchFamily="34" charset="0"/>
                <a:cs typeface="Arial" panose="020B0604020202020204" pitchFamily="34" charset="0"/>
              </a:rPr>
              <a:t> Edition</a:t>
            </a:r>
            <a:r>
              <a:rPr lang="en-GB" sz="1100" i="1" dirty="0">
                <a:effectLst/>
                <a:latin typeface="Arial" panose="020B0604020202020204" pitchFamily="34" charset="0"/>
                <a:ea typeface="Calibri" panose="020F0502020204030204" pitchFamily="34" charset="0"/>
                <a:cs typeface="Arial" panose="020B0604020202020204" pitchFamily="34" charset="0"/>
              </a:rPr>
              <a:t>. </a:t>
            </a:r>
            <a:r>
              <a:rPr lang="en-GB" sz="1100" dirty="0">
                <a:effectLst/>
                <a:latin typeface="Arial" panose="020B0604020202020204" pitchFamily="34" charset="0"/>
                <a:ea typeface="Calibri" panose="020F0502020204030204" pitchFamily="34" charset="0"/>
                <a:cs typeface="Arial" panose="020B0604020202020204" pitchFamily="34" charset="0"/>
              </a:rPr>
              <a:t>Berkshire: Open University Press. </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Dunhill, A., Elliott, B., &amp; Shaw, A. (2009). </a:t>
            </a:r>
            <a:r>
              <a:rPr lang="en-GB" sz="1100" i="1" dirty="0">
                <a:effectLst/>
                <a:latin typeface="Arial" panose="020B0604020202020204" pitchFamily="34" charset="0"/>
                <a:ea typeface="Calibri" panose="020F0502020204030204" pitchFamily="34" charset="0"/>
                <a:cs typeface="Arial" panose="020B0604020202020204" pitchFamily="34" charset="0"/>
              </a:rPr>
              <a:t>Effective communication and engagement with children and young people, their families, and carers. Learning Matters</a:t>
            </a:r>
            <a:r>
              <a:rPr lang="en-GB" sz="1100" dirty="0">
                <a:effectLst/>
                <a:latin typeface="Arial" panose="020B0604020202020204" pitchFamily="34" charset="0"/>
                <a:ea typeface="Calibri" panose="020F0502020204030204" pitchFamily="34" charset="0"/>
                <a:cs typeface="Arial" panose="020B0604020202020204" pitchFamily="34" charset="0"/>
              </a:rPr>
              <a:t>. Available at: https://search-ebscohost-com.ezproxy.uwtsd.ac.uk/login.aspx?direct=true&amp;db=nlebk&amp;AN=411650&amp;site=ehost-live (Accessed: 17 September 2021). </a:t>
            </a:r>
            <a:r>
              <a:rPr lang="en-GB" sz="1100" dirty="0">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https://doi.org/10.4324/9781315237473</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Expert Program Management (2019) </a:t>
            </a:r>
            <a:r>
              <a:rPr lang="en-GB" sz="1100" i="1" dirty="0">
                <a:latin typeface="Arial" panose="020B0604020202020204" pitchFamily="34" charset="0"/>
                <a:ea typeface="Calibri" panose="020F0502020204030204" pitchFamily="34" charset="0"/>
                <a:cs typeface="Arial" panose="020B0604020202020204" pitchFamily="34" charset="0"/>
              </a:rPr>
              <a:t>Gibbs’ Reflective Cycle. </a:t>
            </a:r>
            <a:r>
              <a:rPr lang="en-GB" sz="1100" dirty="0">
                <a:latin typeface="Arial" panose="020B0604020202020204" pitchFamily="34" charset="0"/>
                <a:ea typeface="Calibri" panose="020F0502020204030204" pitchFamily="34" charset="0"/>
                <a:cs typeface="Arial" panose="020B0604020202020204" pitchFamily="34" charset="0"/>
              </a:rPr>
              <a:t>Available at:</a:t>
            </a:r>
            <a:r>
              <a:rPr lang="en-GB" sz="1100" i="1" dirty="0">
                <a:latin typeface="Arial" panose="020B0604020202020204" pitchFamily="34" charset="0"/>
                <a:ea typeface="Calibri" panose="020F050202020403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Gibbs' Reflective Cycle | Career Skills Training from EPM (expertprogrammanagement.com)</a:t>
            </a:r>
            <a:r>
              <a:rPr lang="en-GB" sz="1100" dirty="0">
                <a:latin typeface="Arial" panose="020B0604020202020204" pitchFamily="34" charset="0"/>
                <a:cs typeface="Arial" panose="020B0604020202020204" pitchFamily="34" charset="0"/>
              </a:rPr>
              <a:t> (Accessed on: 23 October 2022).</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Hallet, E. (2013) </a:t>
            </a:r>
            <a:r>
              <a:rPr lang="en-GB" sz="1100" i="1" dirty="0">
                <a:effectLst/>
                <a:latin typeface="Arial" panose="020B0604020202020204" pitchFamily="34" charset="0"/>
                <a:ea typeface="Calibri" panose="020F0502020204030204" pitchFamily="34" charset="0"/>
                <a:cs typeface="Arial" panose="020B0604020202020204" pitchFamily="34" charset="0"/>
              </a:rPr>
              <a:t>The Reflective Early Years Practitioner. </a:t>
            </a:r>
            <a:r>
              <a:rPr lang="en-GB" sz="1100" dirty="0">
                <a:effectLst/>
                <a:latin typeface="Arial" panose="020B0604020202020204" pitchFamily="34" charset="0"/>
                <a:ea typeface="Calibri" panose="020F0502020204030204" pitchFamily="34" charset="0"/>
                <a:cs typeface="Arial" panose="020B0604020202020204" pitchFamily="34" charset="0"/>
              </a:rPr>
              <a:t>Los Angeles: Sage Publications.</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Hargreaves, J. and Page, L. (2013) </a:t>
            </a:r>
            <a:r>
              <a:rPr lang="en-GB" sz="1100" i="1" dirty="0">
                <a:effectLst/>
                <a:latin typeface="Arial" panose="020B0604020202020204" pitchFamily="34" charset="0"/>
                <a:ea typeface="Calibri" panose="020F0502020204030204" pitchFamily="34" charset="0"/>
                <a:cs typeface="Arial" panose="020B0604020202020204" pitchFamily="34" charset="0"/>
              </a:rPr>
              <a:t>Reflective Practice. </a:t>
            </a:r>
            <a:r>
              <a:rPr lang="en-GB" sz="1100" dirty="0">
                <a:effectLst/>
                <a:latin typeface="Arial" panose="020B0604020202020204" pitchFamily="34" charset="0"/>
                <a:ea typeface="Calibri" panose="020F0502020204030204" pitchFamily="34" charset="0"/>
                <a:cs typeface="Arial" panose="020B0604020202020204" pitchFamily="34" charset="0"/>
              </a:rPr>
              <a:t>Cambridge: Polity Press.</a:t>
            </a: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Malthouse, R. and Roffey- Barentsen (2017) Reflective Practice in the Lifelong Learning Sector. 2</a:t>
            </a:r>
            <a:r>
              <a:rPr lang="en-GB" sz="1100" baseline="30000" dirty="0">
                <a:latin typeface="Arial" panose="020B0604020202020204" pitchFamily="34" charset="0"/>
                <a:ea typeface="Calibri" panose="020F0502020204030204" pitchFamily="34" charset="0"/>
                <a:cs typeface="Arial" panose="020B0604020202020204" pitchFamily="34" charset="0"/>
              </a:rPr>
              <a:t>nd</a:t>
            </a:r>
            <a:r>
              <a:rPr lang="en-GB" sz="1100" dirty="0">
                <a:latin typeface="Arial" panose="020B0604020202020204" pitchFamily="34" charset="0"/>
                <a:ea typeface="Calibri" panose="020F0502020204030204" pitchFamily="34" charset="0"/>
                <a:cs typeface="Arial" panose="020B0604020202020204" pitchFamily="34" charset="0"/>
              </a:rPr>
              <a:t> Edition. London: Sage Publications.</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McGregor, D. (2011) </a:t>
            </a:r>
            <a:r>
              <a:rPr lang="en-GB" sz="1100" i="1" dirty="0">
                <a:latin typeface="Arial" panose="020B0604020202020204" pitchFamily="34" charset="0"/>
                <a:ea typeface="Calibri" panose="020F0502020204030204" pitchFamily="34" charset="0"/>
                <a:cs typeface="Arial" panose="020B0604020202020204" pitchFamily="34" charset="0"/>
              </a:rPr>
              <a:t>Developing Reflective Practice: A Guide for Beginning Teachers. </a:t>
            </a:r>
            <a:r>
              <a:rPr lang="en-GB" sz="1100" dirty="0">
                <a:latin typeface="Arial" panose="020B0604020202020204" pitchFamily="34" charset="0"/>
                <a:ea typeface="Calibri" panose="020F0502020204030204" pitchFamily="34" charset="0"/>
                <a:cs typeface="Arial" panose="020B0604020202020204" pitchFamily="34" charset="0"/>
              </a:rPr>
              <a:t>New York: Open University Press.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NHSGGC Practice Education (2020) </a:t>
            </a:r>
            <a:r>
              <a:rPr lang="en-GB" sz="1100" i="1" dirty="0">
                <a:effectLst/>
                <a:latin typeface="Arial" panose="020B0604020202020204" pitchFamily="34" charset="0"/>
                <a:ea typeface="Calibri" panose="020F0502020204030204" pitchFamily="34" charset="0"/>
                <a:cs typeface="Arial" panose="020B0604020202020204" pitchFamily="34" charset="0"/>
              </a:rPr>
              <a:t>Reflective template</a:t>
            </a:r>
            <a:r>
              <a:rPr lang="en-GB" sz="1100" dirty="0">
                <a:effectLst/>
                <a:latin typeface="Arial" panose="020B0604020202020204" pitchFamily="34" charset="0"/>
                <a:ea typeface="Calibri" panose="020F0502020204030204" pitchFamily="34" charset="0"/>
                <a:cs typeface="Arial" panose="020B0604020202020204" pitchFamily="34" charset="0"/>
              </a:rPr>
              <a:t> [online image] Available at: https://www.nhsggc.org.uk/media/263190/flyingstartbooklet-2.pdf (Accessed on: 23 October 2022).</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NursingAnswers.net. </a:t>
            </a:r>
            <a:r>
              <a:rPr lang="en-GB" sz="1100" dirty="0">
                <a:latin typeface="Arial" panose="020B0604020202020204" pitchFamily="34" charset="0"/>
                <a:ea typeface="Calibri" panose="020F0502020204030204" pitchFamily="34" charset="0"/>
                <a:cs typeface="Arial" panose="020B0604020202020204" pitchFamily="34" charset="0"/>
              </a:rPr>
              <a:t>(</a:t>
            </a:r>
            <a:r>
              <a:rPr lang="en-GB" sz="1100" dirty="0">
                <a:effectLst/>
                <a:latin typeface="Arial" panose="020B0604020202020204" pitchFamily="34" charset="0"/>
                <a:ea typeface="Calibri" panose="020F0502020204030204" pitchFamily="34" charset="0"/>
                <a:cs typeface="Arial" panose="020B0604020202020204" pitchFamily="34" charset="0"/>
              </a:rPr>
              <a:t>2018). </a:t>
            </a:r>
            <a:r>
              <a:rPr lang="en-GB" sz="1100" i="1" dirty="0">
                <a:effectLst/>
                <a:latin typeface="Arial" panose="020B0604020202020204" pitchFamily="34" charset="0"/>
                <a:ea typeface="Calibri" panose="020F0502020204030204" pitchFamily="34" charset="0"/>
                <a:cs typeface="Arial" panose="020B0604020202020204" pitchFamily="34" charset="0"/>
              </a:rPr>
              <a:t>Driscoll's Model of Reflection</a:t>
            </a:r>
            <a:r>
              <a:rPr lang="en-GB" sz="1100" dirty="0">
                <a:effectLst/>
                <a:latin typeface="Arial" panose="020B0604020202020204" pitchFamily="34" charset="0"/>
                <a:ea typeface="Calibri" panose="020F0502020204030204" pitchFamily="34" charset="0"/>
                <a:cs typeface="Arial" panose="020B0604020202020204" pitchFamily="34" charset="0"/>
              </a:rPr>
              <a:t>. [online image]. Available at: https://nursinganswers.net/reflective-guides/driscoll-model-of-reflection.php?vref=1 (Accessed 23 October 2022).</a:t>
            </a: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Schon, D. (1992) </a:t>
            </a:r>
            <a:r>
              <a:rPr lang="en-GB" sz="1100" i="1" dirty="0">
                <a:latin typeface="Arial" panose="020B0604020202020204" pitchFamily="34" charset="0"/>
                <a:ea typeface="Calibri" panose="020F0502020204030204" pitchFamily="34" charset="0"/>
                <a:cs typeface="Arial" panose="020B0604020202020204" pitchFamily="34" charset="0"/>
              </a:rPr>
              <a:t>The Reflective Practitioner. </a:t>
            </a:r>
            <a:r>
              <a:rPr lang="en-GB" sz="1100" dirty="0">
                <a:latin typeface="Arial" panose="020B0604020202020204" pitchFamily="34" charset="0"/>
                <a:ea typeface="Calibri" panose="020F0502020204030204" pitchFamily="34" charset="0"/>
                <a:cs typeface="Arial" panose="020B0604020202020204" pitchFamily="34" charset="0"/>
              </a:rPr>
              <a:t>London: Routledge.</a:t>
            </a:r>
          </a:p>
          <a:p>
            <a:pPr>
              <a:lnSpc>
                <a:spcPct val="107000"/>
              </a:lnSpc>
              <a:spcAft>
                <a:spcPts val="800"/>
              </a:spcAft>
            </a:pPr>
            <a:r>
              <a:rPr lang="en-GB" sz="1100" dirty="0">
                <a:latin typeface="Arial" panose="020B0604020202020204" pitchFamily="34" charset="0"/>
                <a:cs typeface="Arial" panose="020B0604020202020204" pitchFamily="34" charset="0"/>
              </a:rPr>
              <a:t>Simply psychology (2017) </a:t>
            </a:r>
            <a:r>
              <a:rPr lang="en-GB" sz="1100" i="1" dirty="0">
                <a:latin typeface="Arial" panose="020B0604020202020204" pitchFamily="34" charset="0"/>
                <a:cs typeface="Arial" panose="020B0604020202020204" pitchFamily="34" charset="0"/>
              </a:rPr>
              <a:t>The Experiential Learning Cycle </a:t>
            </a:r>
            <a:r>
              <a:rPr lang="en-GB" sz="1100" dirty="0">
                <a:latin typeface="Arial" panose="020B0604020202020204" pitchFamily="34" charset="0"/>
                <a:cs typeface="Arial" panose="020B0604020202020204" pitchFamily="34" charset="0"/>
              </a:rPr>
              <a:t>[online image] Available at: https://www.simplypsychology.org/learning-kolb.html (Accessed on: 23 October 2022).</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Suter, M. Rushton, I. (2012). </a:t>
            </a:r>
            <a:r>
              <a:rPr lang="en-GB" sz="1100" i="1" dirty="0">
                <a:effectLst/>
                <a:latin typeface="Arial" panose="020B0604020202020204" pitchFamily="34" charset="0"/>
                <a:ea typeface="Calibri" panose="020F0502020204030204" pitchFamily="34" charset="0"/>
                <a:cs typeface="Arial" panose="020B0604020202020204" pitchFamily="34" charset="0"/>
              </a:rPr>
              <a:t>Reflective Practice for Teaching in Lifelong Learning</a:t>
            </a:r>
            <a:r>
              <a:rPr lang="en-GB" sz="1100" dirty="0">
                <a:effectLst/>
                <a:latin typeface="Arial" panose="020B0604020202020204" pitchFamily="34" charset="0"/>
                <a:ea typeface="Calibri" panose="020F0502020204030204" pitchFamily="34" charset="0"/>
                <a:cs typeface="Arial" panose="020B0604020202020204" pitchFamily="34" charset="0"/>
              </a:rPr>
              <a:t>. Maidenhead: Open University Press. </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Tarrant, P. (2017) </a:t>
            </a:r>
            <a:r>
              <a:rPr lang="en-GB" sz="1100" i="1" dirty="0">
                <a:effectLst/>
                <a:latin typeface="Arial" panose="020B0604020202020204" pitchFamily="34" charset="0"/>
                <a:ea typeface="Calibri" panose="020F0502020204030204" pitchFamily="34" charset="0"/>
                <a:cs typeface="Arial" panose="020B0604020202020204" pitchFamily="34" charset="0"/>
              </a:rPr>
              <a:t>Reflective Practice and Professional Development</a:t>
            </a:r>
            <a:r>
              <a:rPr lang="en-GB" sz="1100" dirty="0">
                <a:effectLst/>
                <a:latin typeface="Arial" panose="020B0604020202020204" pitchFamily="34" charset="0"/>
                <a:ea typeface="Calibri" panose="020F0502020204030204" pitchFamily="34" charset="0"/>
                <a:cs typeface="Arial" panose="020B0604020202020204" pitchFamily="34" charset="0"/>
              </a:rPr>
              <a:t>. London: sage Publications.</a:t>
            </a: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Thompson, N. (2015) People Skills. 4</a:t>
            </a:r>
            <a:r>
              <a:rPr lang="en-GB" sz="1100" baseline="30000" dirty="0">
                <a:latin typeface="Arial" panose="020B0604020202020204" pitchFamily="34" charset="0"/>
                <a:ea typeface="Calibri" panose="020F0502020204030204" pitchFamily="34" charset="0"/>
                <a:cs typeface="Arial" panose="020B0604020202020204" pitchFamily="34" charset="0"/>
              </a:rPr>
              <a:t>th</a:t>
            </a:r>
            <a:r>
              <a:rPr lang="en-GB" sz="1100" dirty="0">
                <a:latin typeface="Arial" panose="020B0604020202020204" pitchFamily="34" charset="0"/>
                <a:ea typeface="Calibri" panose="020F0502020204030204" pitchFamily="34" charset="0"/>
                <a:cs typeface="Arial" panose="020B0604020202020204" pitchFamily="34" charset="0"/>
              </a:rPr>
              <a:t> Edition. London: Palgrave Macmillan.</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latin typeface="Arial" panose="020B0604020202020204" pitchFamily="34" charset="0"/>
                <a:cs typeface="Arial" panose="020B0604020202020204" pitchFamily="34" charset="0"/>
              </a:rPr>
              <a:t>University of Cambridge. (2021) Reflective practice toolkit. Available at: https://libguides.cam.ac.uk/reflectivepracticetoolkit/introduction (Accessed on: 23 October 2022).</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Zwozdiak-Myers, P. (2012) </a:t>
            </a:r>
            <a:r>
              <a:rPr lang="en-GB" sz="1100" i="1" dirty="0">
                <a:effectLst/>
                <a:latin typeface="Arial" panose="020B0604020202020204" pitchFamily="34" charset="0"/>
                <a:ea typeface="Calibri" panose="020F0502020204030204" pitchFamily="34" charset="0"/>
                <a:cs typeface="Arial" panose="020B0604020202020204" pitchFamily="34" charset="0"/>
              </a:rPr>
              <a:t>The Teacher’s Reflective Practice Handbook: Becoming an Extended Professional through Capturing Evidence-Informed Practice</a:t>
            </a:r>
            <a:r>
              <a:rPr lang="en-GB" sz="1100" dirty="0">
                <a:effectLst/>
                <a:latin typeface="Arial" panose="020B0604020202020204" pitchFamily="34" charset="0"/>
                <a:ea typeface="Calibri" panose="020F0502020204030204" pitchFamily="34" charset="0"/>
                <a:cs typeface="Arial" panose="020B0604020202020204" pitchFamily="34" charset="0"/>
              </a:rPr>
              <a:t>. London: Routledge.</a:t>
            </a:r>
          </a:p>
        </p:txBody>
      </p:sp>
    </p:spTree>
    <p:extLst>
      <p:ext uri="{BB962C8B-B14F-4D97-AF65-F5344CB8AC3E}">
        <p14:creationId xmlns:p14="http://schemas.microsoft.com/office/powerpoint/2010/main" val="167628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301</TotalTime>
  <Words>2686</Words>
  <Application>Microsoft Office PowerPoint</Application>
  <PresentationFormat>Widescreen</PresentationFormat>
  <Paragraphs>40</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Meg Hopkins</dc:creator>
  <cp:lastModifiedBy>Meg Hopkins</cp:lastModifiedBy>
  <cp:revision>1</cp:revision>
  <dcterms:created xsi:type="dcterms:W3CDTF">2022-10-23T12:57:39Z</dcterms:created>
  <dcterms:modified xsi:type="dcterms:W3CDTF">2022-10-23T17:58:45Z</dcterms:modified>
</cp:coreProperties>
</file>