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8" r:id="rId1"/>
  </p:sldMasterIdLst>
  <p:notesMasterIdLst>
    <p:notesMasterId r:id="rId14"/>
  </p:notesMasterIdLst>
  <p:sldIdLst>
    <p:sldId id="256" r:id="rId2"/>
    <p:sldId id="257" r:id="rId3"/>
    <p:sldId id="268" r:id="rId4"/>
    <p:sldId id="266" r:id="rId5"/>
    <p:sldId id="258" r:id="rId6"/>
    <p:sldId id="259" r:id="rId7"/>
    <p:sldId id="269" r:id="rId8"/>
    <p:sldId id="260" r:id="rId9"/>
    <p:sldId id="261" r:id="rId10"/>
    <p:sldId id="264" r:id="rId11"/>
    <p:sldId id="262" r:id="rId12"/>
    <p:sldId id="267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71" autoAdjust="0"/>
    <p:restoredTop sz="75269" autoAdjust="0"/>
  </p:normalViewPr>
  <p:slideViewPr>
    <p:cSldViewPr>
      <p:cViewPr varScale="1">
        <p:scale>
          <a:sx n="79" d="100"/>
          <a:sy n="79" d="100"/>
        </p:scale>
        <p:origin x="1269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2B31207-BE52-4E8A-9476-819657DB9F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87704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0458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Trosolwg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sesiynau</a:t>
            </a:r>
            <a:r>
              <a:rPr lang="en-GB" dirty="0" smtClean="0"/>
              <a:t>  5 </a:t>
            </a:r>
            <a:r>
              <a:rPr lang="en-GB" dirty="0" err="1" smtClean="0"/>
              <a:t>mun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Overview of the sessions  5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4548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 err="1" smtClean="0"/>
              <a:t>Egluro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sgil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diwygiad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pwysigrwydd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meddwl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greadigol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In line with the current reform the importance</a:t>
            </a:r>
            <a:r>
              <a:rPr lang="en-GB" altLang="en-US" baseline="0" dirty="0" smtClean="0"/>
              <a:t> of thinking creatively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5 - 10 </a:t>
            </a:r>
            <a:r>
              <a:rPr lang="en-GB" altLang="en-US" dirty="0" err="1" smtClean="0"/>
              <a:t>munud</a:t>
            </a:r>
            <a:r>
              <a:rPr lang="en-GB" altLang="en-US" dirty="0" smtClean="0"/>
              <a:t>/ </a:t>
            </a:r>
            <a:r>
              <a:rPr lang="en-GB" altLang="en-US" dirty="0" err="1" smtClean="0"/>
              <a:t>mins</a:t>
            </a:r>
            <a:endParaRPr lang="en-GB" altLang="en-US" dirty="0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C3F4E8D-CC1F-453A-A6D4-C14E524B897C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2642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10 </a:t>
            </a:r>
            <a:r>
              <a:rPr lang="en-GB" dirty="0" err="1" smtClean="0"/>
              <a:t>munud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61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Clip</a:t>
            </a:r>
            <a:r>
              <a:rPr lang="en-GB" baseline="0" dirty="0" smtClean="0"/>
              <a:t> ‘ Do schools kill creativity’ You tube  20 </a:t>
            </a:r>
            <a:r>
              <a:rPr lang="en-GB" baseline="0" dirty="0" err="1" smtClean="0"/>
              <a:t>munud</a:t>
            </a:r>
            <a:endParaRPr lang="en-GB" baseline="0" dirty="0" smtClean="0"/>
          </a:p>
          <a:p>
            <a:endParaRPr lang="en-GB" dirty="0" smtClean="0"/>
          </a:p>
          <a:p>
            <a:r>
              <a:rPr lang="en-GB" dirty="0" smtClean="0"/>
              <a:t>https://www.youtube.com/watch?v=iG9CE55wbtY</a:t>
            </a:r>
          </a:p>
          <a:p>
            <a:endParaRPr lang="en-GB" dirty="0" smtClean="0"/>
          </a:p>
          <a:p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 smtClean="0"/>
              <a:t>gymeryd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negeseuon</a:t>
            </a:r>
            <a:r>
              <a:rPr lang="en-GB" dirty="0" smtClean="0"/>
              <a:t> – </a:t>
            </a:r>
            <a:r>
              <a:rPr lang="en-GB" dirty="0" err="1" smtClean="0"/>
              <a:t>sgwrs</a:t>
            </a:r>
            <a:r>
              <a:rPr lang="en-GB" dirty="0" smtClean="0"/>
              <a:t> I </a:t>
            </a:r>
            <a:r>
              <a:rPr lang="en-GB" dirty="0" err="1" smtClean="0"/>
              <a:t>ddilyn</a:t>
            </a:r>
            <a:r>
              <a:rPr lang="en-GB" dirty="0" smtClean="0"/>
              <a:t>  (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cadeirydd</a:t>
            </a:r>
            <a:r>
              <a:rPr lang="en-GB" dirty="0" smtClean="0"/>
              <a:t>/ </a:t>
            </a:r>
            <a:r>
              <a:rPr lang="en-GB" dirty="0" err="1" smtClean="0"/>
              <a:t>ysgrifwr</a:t>
            </a:r>
            <a:r>
              <a:rPr lang="en-GB" dirty="0" smtClean="0"/>
              <a:t>/ </a:t>
            </a:r>
            <a:r>
              <a:rPr lang="en-GB" dirty="0" err="1" smtClean="0"/>
              <a:t>adroddwr</a:t>
            </a:r>
            <a:r>
              <a:rPr lang="en-GB" dirty="0" smtClean="0"/>
              <a:t>) </a:t>
            </a:r>
            <a:r>
              <a:rPr lang="en-GB" dirty="0" err="1" smtClean="0"/>
              <a:t>modelu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.  10 </a:t>
            </a:r>
            <a:r>
              <a:rPr lang="en-GB" dirty="0" err="1" smtClean="0"/>
              <a:t>mun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Ask the students to take notes of the important points – discussion to follow (arrange a chairperson/</a:t>
            </a:r>
            <a:r>
              <a:rPr lang="en-GB" baseline="0" dirty="0" smtClean="0"/>
              <a:t> scribe &amp; orator) modelling good practice. 10 </a:t>
            </a:r>
            <a:r>
              <a:rPr lang="en-GB" baseline="0" dirty="0" err="1" smtClean="0"/>
              <a:t>mun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err="1" smtClean="0"/>
              <a:t>Adborth</a:t>
            </a:r>
            <a:r>
              <a:rPr lang="en-GB" baseline="0" dirty="0" smtClean="0"/>
              <a:t> / Feedback  10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/ 10 </a:t>
            </a:r>
            <a:r>
              <a:rPr lang="en-GB" baseline="0" dirty="0" err="1" smtClean="0"/>
              <a:t>munud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5655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do</a:t>
            </a:r>
            <a:r>
              <a:rPr lang="en-US" baseline="0" dirty="0" smtClean="0"/>
              <a:t> we define creativity?! There are hundreds of definitions </a:t>
            </a:r>
            <a:r>
              <a:rPr lang="en-US" baseline="0" smtClean="0"/>
              <a:t>of creativity!!!!! </a:t>
            </a:r>
            <a:endParaRPr lang="en-US" smtClean="0"/>
          </a:p>
          <a:p>
            <a:endParaRPr lang="en-US" dirty="0" smtClean="0"/>
          </a:p>
          <a:p>
            <a:r>
              <a:rPr lang="en-US" dirty="0" smtClean="0"/>
              <a:t>When someone is involved in creating something – two distinct activities are usually taking place. The first</a:t>
            </a:r>
            <a:r>
              <a:rPr lang="en-US" baseline="0" dirty="0" smtClean="0"/>
              <a:t> has to do with the process. The second relates to the product. </a:t>
            </a:r>
            <a:endParaRPr lang="en-US" dirty="0" smtClean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“The creative process is seen as a </a:t>
            </a:r>
            <a:r>
              <a:rPr lang="en-US" sz="1200" kern="1200" dirty="0" smtClean="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rPr>
              <a:t>sequence of steps or stages through which the creative person proceeds in clarifying a problem, working on it, and producing a solution that resolves the difficulty”. (Davis, 2000 </a:t>
            </a:r>
            <a:r>
              <a:rPr lang="en-US" sz="1200" i="1" kern="1200" dirty="0" smtClean="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rPr>
              <a:t>as cited in </a:t>
            </a:r>
            <a:r>
              <a:rPr lang="en-US" sz="1200" kern="1200" dirty="0" smtClean="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rPr>
              <a:t>Edwards, 2010:41)</a:t>
            </a:r>
          </a:p>
          <a:p>
            <a:endParaRPr lang="en-US" dirty="0" smtClean="0"/>
          </a:p>
          <a:p>
            <a:r>
              <a:rPr lang="en-US" dirty="0" smtClean="0"/>
              <a:t>The intrinsic value of an art / creative experience for the young</a:t>
            </a:r>
            <a:r>
              <a:rPr lang="en-US" baseline="0" dirty="0" smtClean="0"/>
              <a:t> child is in the process! 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SF denotes the important role of the arts &amp; Creativity</a:t>
            </a:r>
            <a:r>
              <a:rPr lang="en-US" baseline="0" dirty="0" smtClean="0"/>
              <a:t> as “valid routes of learning, not only as art forms in their own right but as arteries that invigorate other fields of learning”  (Bloomfield, 2000:3)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Cynigwch</a:t>
            </a:r>
            <a:r>
              <a:rPr lang="en-GB" dirty="0" smtClean="0"/>
              <a:t> </a:t>
            </a:r>
            <a:r>
              <a:rPr lang="en-GB" dirty="0" err="1" smtClean="0"/>
              <a:t>theamu</a:t>
            </a:r>
            <a:r>
              <a:rPr lang="en-GB" dirty="0" smtClean="0"/>
              <a:t> </a:t>
            </a:r>
            <a:r>
              <a:rPr lang="en-GB" dirty="0" err="1" smtClean="0"/>
              <a:t>amrywiol</a:t>
            </a:r>
            <a:r>
              <a:rPr lang="en-GB" dirty="0" smtClean="0"/>
              <a:t> o </a:t>
            </a:r>
            <a:r>
              <a:rPr lang="en-GB" dirty="0" err="1" smtClean="0"/>
              <a:t>gwmpas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‘</a:t>
            </a:r>
            <a:r>
              <a:rPr lang="en-GB" dirty="0" err="1" smtClean="0"/>
              <a:t>dathlu</a:t>
            </a:r>
            <a:r>
              <a:rPr lang="en-GB" dirty="0" smtClean="0"/>
              <a:t>’  20 </a:t>
            </a:r>
            <a:r>
              <a:rPr lang="en-GB" dirty="0" err="1" smtClean="0"/>
              <a:t>munud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Offer ideas involving </a:t>
            </a:r>
            <a:r>
              <a:rPr lang="en-GB" dirty="0" err="1" smtClean="0"/>
              <a:t>cvarious</a:t>
            </a:r>
            <a:r>
              <a:rPr lang="en-GB" baseline="0" dirty="0" smtClean="0"/>
              <a:t> celebrations  20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to create.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4121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fer</a:t>
            </a:r>
            <a:r>
              <a:rPr lang="en-GB" dirty="0" smtClean="0"/>
              <a:t> am y </a:t>
            </a:r>
            <a:r>
              <a:rPr lang="en-GB" dirty="0" err="1" smtClean="0"/>
              <a:t>rhain</a:t>
            </a:r>
            <a:r>
              <a:rPr lang="en-GB" dirty="0" smtClean="0"/>
              <a:t>.  5 – 10 </a:t>
            </a:r>
            <a:r>
              <a:rPr lang="en-GB" dirty="0" err="1" smtClean="0"/>
              <a:t>mun</a:t>
            </a:r>
            <a:r>
              <a:rPr lang="en-GB" dirty="0" smtClean="0"/>
              <a:t>  (</a:t>
            </a:r>
            <a:r>
              <a:rPr lang="en-GB" dirty="0" err="1" smtClean="0"/>
              <a:t>ble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fyddem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dod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iddynt</a:t>
            </a:r>
            <a:r>
              <a:rPr lang="en-GB" baseline="0" dirty="0" smtClean="0"/>
              <a:t>?)</a:t>
            </a:r>
          </a:p>
          <a:p>
            <a:endParaRPr lang="en-GB" baseline="0" dirty="0" smtClean="0"/>
          </a:p>
          <a:p>
            <a:r>
              <a:rPr lang="en-GB" baseline="0" dirty="0" smtClean="0"/>
              <a:t>A </a:t>
            </a:r>
            <a:r>
              <a:rPr lang="en-GB" baseline="0" smtClean="0"/>
              <a:t>short </a:t>
            </a:r>
            <a:r>
              <a:rPr lang="en-GB" baseline="0" dirty="0" err="1" smtClean="0"/>
              <a:t>d</a:t>
            </a:r>
            <a:r>
              <a:rPr lang="en-GB" baseline="0" smtClean="0"/>
              <a:t>iscussion </a:t>
            </a:r>
            <a:r>
              <a:rPr lang="en-GB" baseline="0" dirty="0" smtClean="0"/>
              <a:t>– where would we find these skills?  5 – 10 </a:t>
            </a:r>
            <a:r>
              <a:rPr lang="en-GB" baseline="0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910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Cyffwrdd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o </a:t>
            </a:r>
            <a:r>
              <a:rPr lang="en-GB" dirty="0" err="1" smtClean="0"/>
              <a:t>fanyulder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 –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gyfarwydd</a:t>
            </a:r>
            <a:r>
              <a:rPr lang="en-GB" dirty="0" smtClean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?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clywed</a:t>
            </a:r>
            <a:r>
              <a:rPr lang="en-GB" dirty="0" smtClean="0"/>
              <a:t> </a:t>
            </a:r>
            <a:r>
              <a:rPr lang="en-GB" dirty="0" err="1" smtClean="0"/>
              <a:t>amdanynt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cyffwrdd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Tom Cox –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baseline="0" dirty="0" smtClean="0"/>
              <a:t> pa </a:t>
            </a:r>
            <a:r>
              <a:rPr lang="en-GB" baseline="0" dirty="0" err="1" smtClean="0"/>
              <a:t>rai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</a:t>
            </a:r>
            <a:r>
              <a:rPr lang="en-GB" baseline="0" dirty="0" smtClean="0"/>
              <a:t> rain </a:t>
            </a:r>
            <a:r>
              <a:rPr lang="en-GB" baseline="0" dirty="0" err="1" smtClean="0"/>
              <a:t>defnyddioch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greu’ch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cerflun</a:t>
            </a:r>
            <a:r>
              <a:rPr lang="en-GB" baseline="0" dirty="0" smtClean="0"/>
              <a:t>? </a:t>
            </a:r>
            <a:endParaRPr lang="en-GB" dirty="0" smtClean="0"/>
          </a:p>
          <a:p>
            <a:r>
              <a:rPr lang="en-GB" dirty="0" smtClean="0"/>
              <a:t>Touch upon these will go into more detail in the next session – familiar? Heard of these?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8743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ddadl</a:t>
            </a:r>
            <a:r>
              <a:rPr lang="en-GB" dirty="0" smtClean="0"/>
              <a:t>!        </a:t>
            </a:r>
            <a:r>
              <a:rPr lang="en-GB" dirty="0" err="1" smtClean="0"/>
              <a:t>Tua</a:t>
            </a:r>
            <a:r>
              <a:rPr lang="en-GB" dirty="0" smtClean="0"/>
              <a:t> 15 </a:t>
            </a:r>
            <a:r>
              <a:rPr lang="en-GB" dirty="0" err="1" smtClean="0"/>
              <a:t>munud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Discuss</a:t>
            </a:r>
            <a:r>
              <a:rPr lang="en-GB" baseline="0" dirty="0" smtClean="0"/>
              <a:t> the debate!   Approx 15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</a:t>
            </a:r>
          </a:p>
          <a:p>
            <a:endParaRPr lang="en-GB" baseline="0" dirty="0" smtClean="0"/>
          </a:p>
          <a:p>
            <a:r>
              <a:rPr lang="en-GB" baseline="0" dirty="0" smtClean="0"/>
              <a:t>Beth </a:t>
            </a:r>
            <a:r>
              <a:rPr lang="en-GB" baseline="0" dirty="0" err="1" smtClean="0"/>
              <a:t>ydy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manteision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mPLL</a:t>
            </a:r>
            <a:r>
              <a:rPr lang="en-GB" baseline="0" dirty="0" smtClean="0"/>
              <a:t> ?  Os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sgil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tebygol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osod</a:t>
            </a:r>
            <a:r>
              <a:rPr lang="en-GB" baseline="0" dirty="0" smtClean="0"/>
              <a:t> MPLL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eisiau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diwedd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creadigol</a:t>
            </a:r>
            <a:r>
              <a:rPr lang="en-GB" baseline="0" dirty="0" smtClean="0"/>
              <a:t>. &amp; </a:t>
            </a:r>
            <a:r>
              <a:rPr lang="en-GB" baseline="0" dirty="0" err="1" smtClean="0"/>
              <a:t>pam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rhoi</a:t>
            </a:r>
            <a:r>
              <a:rPr lang="en-GB" baseline="0" dirty="0" smtClean="0"/>
              <a:t> offer </a:t>
            </a:r>
            <a:r>
              <a:rPr lang="en-GB" baseline="0" dirty="0" err="1" smtClean="0"/>
              <a:t>allan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gweithgaredd</a:t>
            </a:r>
            <a:r>
              <a:rPr lang="en-GB" baseline="0" dirty="0" smtClean="0"/>
              <a:t>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2210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 err="1" smtClean="0"/>
              <a:t>Nol</a:t>
            </a:r>
            <a:r>
              <a:rPr lang="en-GB" altLang="en-US" baseline="0" dirty="0" smtClean="0"/>
              <a:t> at </a:t>
            </a:r>
            <a:r>
              <a:rPr lang="en-GB" altLang="en-US" baseline="0" dirty="0" err="1" smtClean="0"/>
              <a:t>hwn</a:t>
            </a:r>
            <a:r>
              <a:rPr lang="en-GB" altLang="en-US" baseline="0" dirty="0" smtClean="0"/>
              <a:t> – </a:t>
            </a:r>
            <a:r>
              <a:rPr lang="en-GB" altLang="en-US" baseline="0" dirty="0" err="1" smtClean="0"/>
              <a:t>athroniaeth</a:t>
            </a:r>
            <a:r>
              <a:rPr lang="en-GB" altLang="en-US" baseline="0" dirty="0" smtClean="0"/>
              <a:t> </a:t>
            </a:r>
            <a:r>
              <a:rPr lang="en-GB" altLang="en-US" baseline="0" dirty="0" err="1" smtClean="0"/>
              <a:t>gyfannol</a:t>
            </a:r>
            <a:endParaRPr lang="en-GB" altLang="en-US" baseline="0" dirty="0" smtClean="0"/>
          </a:p>
          <a:p>
            <a:pPr eaLnBrk="1" hangingPunct="1"/>
            <a:endParaRPr lang="en-GB" altLang="en-US" baseline="0" dirty="0" smtClean="0"/>
          </a:p>
          <a:p>
            <a:pPr eaLnBrk="1" hangingPunct="1"/>
            <a:r>
              <a:rPr lang="en-GB" altLang="en-US" baseline="0" dirty="0" smtClean="0"/>
              <a:t>Revisit – a context based theory – not </a:t>
            </a:r>
            <a:r>
              <a:rPr lang="en-GB" altLang="en-US" baseline="0" smtClean="0"/>
              <a:t>separate entities</a:t>
            </a:r>
            <a:endParaRPr lang="en-GB" altLang="en-US" dirty="0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C3F4E8D-CC1F-453A-A6D4-C14E524B897C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019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57F28-715B-4D8E-BB72-2556E7C80FF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CFCA5-25DA-4315-A579-590D705748E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6610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E193-4417-47CC-B166-ACEFA64DE349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6363B-233C-4415-825E-0C3EC1F4D51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0465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39B10-20B3-411E-829D-29C57B17DA60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44F64-146B-461F-A9AD-7E6DA67D04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8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C78D-D9D9-4D19-9EF2-2C79C8B3B2DD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B6D91-C9DE-45B6-BDF8-066FBDDC36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9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C1D9F-A7B6-447B-BC4C-E1AF9D61F8AA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43030-3311-4B0B-B2BD-52D590D0225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87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5DE-749C-4C66-B219-71CB08CFD08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904D-5408-4ED9-9A7C-535339EA1E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5258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42942-A7CD-4AEC-8E5D-6E0F3132F87A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27273-D14C-430F-AC3B-38C5DE516F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441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E366-2F23-45A5-8475-345572399788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60027-A99D-44A5-936B-492CB18D798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8534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488-629E-4FD7-83BA-BDCDDB91803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4781-2765-498A-843B-7EE6AEDAD5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079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734814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490936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7723864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927321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7632397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310767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398BC-520B-415A-9E5F-8F3BADCD09AE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5160B-2404-4DE6-9145-3850112422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310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303E0-D883-4BDE-8DDF-74A52D6A2957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73106-A111-40C2-ABD5-8ED9F4B939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159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47608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1700808"/>
            <a:ext cx="7161942" cy="1276374"/>
          </a:xfrm>
        </p:spPr>
        <p:txBody>
          <a:bodyPr/>
          <a:lstStyle/>
          <a:p>
            <a:r>
              <a:rPr lang="en-US" altLang="en-US" dirty="0" err="1" smtClean="0"/>
              <a:t>Creadigrwydd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Creativity</a:t>
            </a:r>
            <a:endParaRPr lang="en-US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88024" y="5229200"/>
            <a:ext cx="3993590" cy="861420"/>
          </a:xfrm>
        </p:spPr>
        <p:txBody>
          <a:bodyPr/>
          <a:lstStyle/>
          <a:p>
            <a:r>
              <a:rPr lang="en-GB" smtClean="0"/>
              <a:t>c.jennings@uwtsd.ac.uk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dirty="0" err="1" smtClean="0"/>
              <a:t>Cyflwyniad</a:t>
            </a:r>
            <a:r>
              <a:rPr lang="en-US" altLang="en-US" sz="3600" dirty="0" smtClean="0"/>
              <a:t> – </a:t>
            </a:r>
            <a:r>
              <a:rPr lang="en-US" altLang="en-US" sz="3600" dirty="0" err="1" smtClean="0"/>
              <a:t>trosolwg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 smtClean="0"/>
              <a:t>Introduction – an overview</a:t>
            </a:r>
            <a:endParaRPr lang="en-US" altLang="en-US" sz="36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93998-5B86-4AD0-B471-54598BD716C6}" type="slidenum">
              <a:rPr lang="en-GB" altLang="en-US"/>
              <a:pPr/>
              <a:t>2</a:t>
            </a:fld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44" y="2276872"/>
            <a:ext cx="7721600" cy="3581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creadigol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Creative people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6363B-233C-4415-825E-0C3EC1F4D51C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805812"/>
            <a:ext cx="2016224" cy="30298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502585"/>
            <a:ext cx="3192760" cy="212463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28" y="1984402"/>
            <a:ext cx="2619780" cy="16428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933056"/>
            <a:ext cx="2023044" cy="239087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54" y="3925076"/>
            <a:ext cx="1987542" cy="269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30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82584" y="241105"/>
            <a:ext cx="7055380" cy="1400530"/>
          </a:xfrm>
        </p:spPr>
        <p:txBody>
          <a:bodyPr/>
          <a:lstStyle/>
          <a:p>
            <a:pPr eaLnBrk="1" hangingPunct="1"/>
            <a:r>
              <a:rPr lang="en-GB" altLang="en-US" sz="3200" dirty="0" err="1" smtClean="0"/>
              <a:t>Dyfodol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Llwyddiannus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                            Successful Futures</a:t>
            </a:r>
          </a:p>
        </p:txBody>
      </p:sp>
      <p:pic>
        <p:nvPicPr>
          <p:cNvPr id="15363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3475038"/>
            <a:ext cx="3263900" cy="3079750"/>
          </a:xfrm>
        </p:spPr>
      </p:pic>
      <p:pic>
        <p:nvPicPr>
          <p:cNvPr id="15364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2214687"/>
            <a:ext cx="3494392" cy="2520702"/>
          </a:xfrm>
        </p:spPr>
      </p:pic>
      <p:sp>
        <p:nvSpPr>
          <p:cNvPr id="1536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4DE6EEF-6BF2-43EC-AA19-E07B970FC749}" type="slidenum">
              <a:rPr lang="en-US" altLang="en-US">
                <a:solidFill>
                  <a:srgbClr val="008080"/>
                </a:solidFill>
              </a:rPr>
              <a:pPr/>
              <a:t>4</a:t>
            </a:fld>
            <a:endParaRPr lang="en-US" altLang="en-US">
              <a:solidFill>
                <a:srgbClr val="008080"/>
              </a:solidFill>
            </a:endParaRPr>
          </a:p>
        </p:txBody>
      </p:sp>
      <p:sp>
        <p:nvSpPr>
          <p:cNvPr id="15366" name="TextBox 11"/>
          <p:cNvSpPr txBox="1">
            <a:spLocks noChangeArrowheads="1"/>
          </p:cNvSpPr>
          <p:nvPr/>
        </p:nvSpPr>
        <p:spPr bwMode="auto">
          <a:xfrm>
            <a:off x="505958" y="1853248"/>
            <a:ext cx="4248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 dirty="0" err="1"/>
              <a:t>Pedwar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diben</a:t>
            </a:r>
            <a:r>
              <a:rPr lang="en-GB" altLang="en-US" sz="2400" b="1" dirty="0"/>
              <a:t> y </a:t>
            </a:r>
            <a:r>
              <a:rPr lang="en-GB" altLang="en-US" sz="2400" b="1" dirty="0" err="1"/>
              <a:t>cwricwlwm</a:t>
            </a:r>
            <a:r>
              <a:rPr lang="en-GB" altLang="en-US" sz="2400" b="1" dirty="0"/>
              <a:t> </a:t>
            </a:r>
          </a:p>
        </p:txBody>
      </p:sp>
      <p:sp>
        <p:nvSpPr>
          <p:cNvPr id="15367" name="TextBox 12"/>
          <p:cNvSpPr txBox="1">
            <a:spLocks noChangeArrowheads="1"/>
          </p:cNvSpPr>
          <p:nvPr/>
        </p:nvSpPr>
        <p:spPr bwMode="auto">
          <a:xfrm>
            <a:off x="923925" y="2276475"/>
            <a:ext cx="30257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/>
              <a:t>Dylsai pedwar pwrpas y cwricwlwm yng Nghymru  sicrhau bod plant Cymru yn datblygu’n:</a:t>
            </a:r>
          </a:p>
        </p:txBody>
      </p:sp>
    </p:spTree>
    <p:extLst>
      <p:ext uri="{BB962C8B-B14F-4D97-AF65-F5344CB8AC3E}">
        <p14:creationId xmlns:p14="http://schemas.microsoft.com/office/powerpoint/2010/main" val="3615390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63755" cy="1400530"/>
          </a:xfrm>
        </p:spPr>
        <p:txBody>
          <a:bodyPr/>
          <a:lstStyle/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r>
              <a:rPr lang="en-GB" dirty="0" smtClean="0"/>
              <a:t>/ </a:t>
            </a:r>
            <a:r>
              <a:rPr lang="en-GB" dirty="0" err="1" smtClean="0"/>
              <a:t>profiadau</a:t>
            </a:r>
            <a:r>
              <a:rPr lang="en-GB" dirty="0" smtClean="0"/>
              <a:t> o  </a:t>
            </a:r>
            <a:r>
              <a:rPr lang="en-GB" dirty="0" err="1" smtClean="0"/>
              <a:t>brofi</a:t>
            </a:r>
            <a:r>
              <a:rPr lang="en-GB" dirty="0" smtClean="0"/>
              <a:t> </a:t>
            </a:r>
            <a:r>
              <a:rPr lang="en-GB" dirty="0" err="1" smtClean="0"/>
              <a:t>creadigrwydd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Your feelings and experiences of creativity.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6363B-233C-4415-825E-0C3EC1F4D51C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76672"/>
            <a:ext cx="4038600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48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Guru </a:t>
            </a:r>
            <a:r>
              <a:rPr lang="en-GB" dirty="0" err="1" smtClean="0"/>
              <a:t>Creadigrwydd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The Creativity Guru…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904D-5408-4ED9-9A7C-535339EA1EF5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1857375" cy="2457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996952"/>
            <a:ext cx="1693704" cy="259251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077072"/>
            <a:ext cx="1672995" cy="259262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853248"/>
            <a:ext cx="2713691" cy="2040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78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 and Product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5DE-749C-4C66-B219-71CB08CFD08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904D-5408-4ED9-9A7C-535339EA1EF5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5800" y="381000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“The creative process can refer to the techniques and strategies that has been used sometimes consciously and sometimes unconsciously, to produce a new idea, combination, relationships, meanings, perceptions and transformations” (Davis, 2000 </a:t>
            </a:r>
            <a:r>
              <a:rPr lang="en-US" sz="3200" i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as cited in </a:t>
            </a:r>
            <a:r>
              <a:rPr lang="en-US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Edwards, 2010:41)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!</a:t>
            </a:r>
            <a:br>
              <a:rPr lang="en-GB" dirty="0" smtClean="0"/>
            </a:br>
            <a:r>
              <a:rPr lang="en-GB" dirty="0" smtClean="0"/>
              <a:t>Time to create!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Ceisiwch</a:t>
            </a:r>
            <a:r>
              <a:rPr lang="en-GB" sz="3600" dirty="0" smtClean="0"/>
              <a:t> </a:t>
            </a:r>
            <a:r>
              <a:rPr lang="en-GB" sz="3600" dirty="0" err="1" smtClean="0"/>
              <a:t>greu</a:t>
            </a:r>
            <a:r>
              <a:rPr lang="en-GB" sz="3600" dirty="0" smtClean="0"/>
              <a:t> </a:t>
            </a:r>
            <a:r>
              <a:rPr lang="en-GB" sz="3600" dirty="0" err="1" smtClean="0"/>
              <a:t>cerflun</a:t>
            </a:r>
            <a:r>
              <a:rPr lang="en-GB" sz="3600" dirty="0" smtClean="0"/>
              <a:t> 3D </a:t>
            </a:r>
            <a:r>
              <a:rPr lang="en-GB" sz="3600" dirty="0" err="1" smtClean="0"/>
              <a:t>sy’n</a:t>
            </a:r>
            <a:r>
              <a:rPr lang="en-GB" sz="3600" dirty="0" smtClean="0"/>
              <a:t> </a:t>
            </a:r>
            <a:r>
              <a:rPr lang="en-GB" sz="3600" dirty="0" err="1" smtClean="0"/>
              <a:t>sefyll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ben </a:t>
            </a:r>
            <a:r>
              <a:rPr lang="en-GB" sz="3600" dirty="0" err="1" smtClean="0"/>
              <a:t>ei</a:t>
            </a:r>
            <a:r>
              <a:rPr lang="en-GB" sz="3600" dirty="0" smtClean="0"/>
              <a:t> </a:t>
            </a:r>
            <a:r>
              <a:rPr lang="en-GB" sz="3600" dirty="0" err="1" smtClean="0"/>
              <a:t>hunan</a:t>
            </a:r>
            <a:r>
              <a:rPr lang="en-GB" sz="3600" dirty="0" smtClean="0"/>
              <a:t>.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32447" y="4156216"/>
            <a:ext cx="3633984" cy="4200245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Create a 3D freestanding sculpture.</a:t>
            </a:r>
            <a:endParaRPr lang="en-GB" sz="4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B6D91-C9DE-45B6-BDF8-066FBDDC36CD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4189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Meddyliwch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     Think…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oeddech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galw</a:t>
            </a:r>
            <a:r>
              <a:rPr lang="en-GB" dirty="0" smtClean="0"/>
              <a:t> </a:t>
            </a:r>
            <a:r>
              <a:rPr lang="en-GB" dirty="0" err="1" smtClean="0"/>
              <a:t>arnynt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skills did you utilise?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B6D91-C9DE-45B6-BDF8-066FBDDC36CD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7839" y="2852936"/>
            <a:ext cx="2448272" cy="24384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5445224"/>
            <a:ext cx="1428750" cy="129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541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7" descr="photodune-2060282-connection-x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28600"/>
            <a:ext cx="23241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8"/>
          <p:cNvSpPr txBox="1">
            <a:spLocks noChangeArrowheads="1"/>
          </p:cNvSpPr>
          <p:nvPr/>
        </p:nvSpPr>
        <p:spPr bwMode="auto">
          <a:xfrm>
            <a:off x="1828800" y="533400"/>
            <a:ext cx="41910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rgbClr val="3333FF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3333FF"/>
              </a:buClr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3333F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3333FF"/>
              </a:buClr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3333FF"/>
              </a:buClr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33FF"/>
              </a:buClr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33FF"/>
              </a:buClr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33FF"/>
              </a:buClr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33FF"/>
              </a:buClr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GB" altLang="en-US" sz="2400" b="1" i="1"/>
              <a:t>Arferion y meddwl</a:t>
            </a:r>
          </a:p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GB" altLang="en-US" sz="2400" b="1" i="1"/>
              <a:t>                     Habits of mind</a:t>
            </a:r>
          </a:p>
        </p:txBody>
      </p:sp>
      <p:pic>
        <p:nvPicPr>
          <p:cNvPr id="19460" name="Picture 14" descr="16HabitsofMind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1538288"/>
            <a:ext cx="355239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04864"/>
            <a:ext cx="2808312" cy="280831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829" y="4293096"/>
            <a:ext cx="4469802" cy="251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11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oedd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meini</a:t>
            </a:r>
            <a:r>
              <a:rPr lang="en-GB" sz="2800" dirty="0" smtClean="0"/>
              <a:t> </a:t>
            </a:r>
            <a:r>
              <a:rPr lang="en-GB" sz="2800" dirty="0" err="1" smtClean="0"/>
              <a:t>prawf</a:t>
            </a:r>
            <a:r>
              <a:rPr lang="en-GB" sz="2800" dirty="0" smtClean="0"/>
              <a:t> </a:t>
            </a:r>
            <a:r>
              <a:rPr lang="en-GB" sz="2800" dirty="0" err="1" smtClean="0"/>
              <a:t>llwyddiant</a:t>
            </a:r>
            <a:r>
              <a:rPr lang="en-GB" sz="2800" dirty="0" smtClean="0"/>
              <a:t>?</a:t>
            </a:r>
            <a:br>
              <a:rPr lang="en-GB" sz="2800" dirty="0" smtClean="0"/>
            </a:br>
            <a:r>
              <a:rPr lang="en-GB" sz="2800" dirty="0" smtClean="0"/>
              <a:t>What was your success criteria?</a:t>
            </a:r>
            <a:endParaRPr lang="en-GB" sz="28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90" y="1628800"/>
            <a:ext cx="3762670" cy="2822002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43030-3311-4B0B-B2BD-52D590D02252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645024"/>
            <a:ext cx="3669928" cy="2752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008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82584" y="241105"/>
            <a:ext cx="7055380" cy="1400530"/>
          </a:xfrm>
        </p:spPr>
        <p:txBody>
          <a:bodyPr/>
          <a:lstStyle/>
          <a:p>
            <a:pPr eaLnBrk="1" hangingPunct="1"/>
            <a:r>
              <a:rPr lang="en-GB" altLang="en-US" sz="3200" dirty="0" err="1" smtClean="0"/>
              <a:t>Dyfodol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Llwyddiannus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                            Successful Futures</a:t>
            </a:r>
          </a:p>
        </p:txBody>
      </p:sp>
      <p:pic>
        <p:nvPicPr>
          <p:cNvPr id="15363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3475038"/>
            <a:ext cx="3263900" cy="3079750"/>
          </a:xfrm>
        </p:spPr>
      </p:pic>
      <p:pic>
        <p:nvPicPr>
          <p:cNvPr id="15364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2214687"/>
            <a:ext cx="3494392" cy="2520702"/>
          </a:xfrm>
        </p:spPr>
      </p:pic>
      <p:sp>
        <p:nvSpPr>
          <p:cNvPr id="1536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4DE6EEF-6BF2-43EC-AA19-E07B970FC749}" type="slidenum">
              <a:rPr lang="en-US" altLang="en-US">
                <a:solidFill>
                  <a:srgbClr val="008080"/>
                </a:solidFill>
              </a:rPr>
              <a:pPr/>
              <a:t>12</a:t>
            </a:fld>
            <a:endParaRPr lang="en-US" altLang="en-US">
              <a:solidFill>
                <a:srgbClr val="008080"/>
              </a:solidFill>
            </a:endParaRPr>
          </a:p>
        </p:txBody>
      </p:sp>
      <p:sp>
        <p:nvSpPr>
          <p:cNvPr id="15366" name="TextBox 11"/>
          <p:cNvSpPr txBox="1">
            <a:spLocks noChangeArrowheads="1"/>
          </p:cNvSpPr>
          <p:nvPr/>
        </p:nvSpPr>
        <p:spPr bwMode="auto">
          <a:xfrm>
            <a:off x="505958" y="1853248"/>
            <a:ext cx="4248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 dirty="0" err="1"/>
              <a:t>Pedwar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diben</a:t>
            </a:r>
            <a:r>
              <a:rPr lang="en-GB" altLang="en-US" sz="2400" b="1" dirty="0"/>
              <a:t> y </a:t>
            </a:r>
            <a:r>
              <a:rPr lang="en-GB" altLang="en-US" sz="2400" b="1" dirty="0" err="1"/>
              <a:t>cwricwlwm</a:t>
            </a:r>
            <a:r>
              <a:rPr lang="en-GB" altLang="en-US" sz="2400" b="1" dirty="0"/>
              <a:t> </a:t>
            </a:r>
          </a:p>
        </p:txBody>
      </p:sp>
      <p:sp>
        <p:nvSpPr>
          <p:cNvPr id="15367" name="TextBox 12"/>
          <p:cNvSpPr txBox="1">
            <a:spLocks noChangeArrowheads="1"/>
          </p:cNvSpPr>
          <p:nvPr/>
        </p:nvSpPr>
        <p:spPr bwMode="auto">
          <a:xfrm>
            <a:off x="923925" y="2276475"/>
            <a:ext cx="30257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/>
              <a:t>Dylsai pedwar pwrpas y cwricwlwm yng Nghymru  sicrhau bod plant Cymru yn datblygu’n:</a:t>
            </a:r>
          </a:p>
        </p:txBody>
      </p:sp>
    </p:spTree>
    <p:extLst>
      <p:ext uri="{BB962C8B-B14F-4D97-AF65-F5344CB8AC3E}">
        <p14:creationId xmlns:p14="http://schemas.microsoft.com/office/powerpoint/2010/main" val="15204921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108</TotalTime>
  <Words>636</Words>
  <Application>Microsoft Office PowerPoint</Application>
  <PresentationFormat>On-screen Show (4:3)</PresentationFormat>
  <Paragraphs>99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Creadigrwydd Creativity</vt:lpstr>
      <vt:lpstr>Cyflwyniad – trosolwg Introduction – an overview</vt:lpstr>
      <vt:lpstr>Pobl creadigol Creative people</vt:lpstr>
      <vt:lpstr>Dyfodol Llwyddiannus                             Successful Futures</vt:lpstr>
      <vt:lpstr>Eich teimladau/ profiadau o  brofi creadigrwydd.  Your feelings and experiences of creativity.</vt:lpstr>
      <vt:lpstr>Guru Creadigrwydd… The Creativity Guru…</vt:lpstr>
      <vt:lpstr>Process and Product</vt:lpstr>
      <vt:lpstr>Amser i greu! Time to create!</vt:lpstr>
      <vt:lpstr>Meddyliwch…                    Think…</vt:lpstr>
      <vt:lpstr>PowerPoint Presentation</vt:lpstr>
      <vt:lpstr>Beth oedd eich meini prawf llwyddiant? What was your success criteria?</vt:lpstr>
      <vt:lpstr>Dyfodol Llwyddiannus                             Successful Futures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Creadigrwydd</dc:title>
  <dc:creator>Carys Jennings</dc:creator>
  <cp:lastModifiedBy>Carys Jennings</cp:lastModifiedBy>
  <cp:revision>8</cp:revision>
  <dcterms:created xsi:type="dcterms:W3CDTF">2018-10-02T11:04:38Z</dcterms:created>
  <dcterms:modified xsi:type="dcterms:W3CDTF">2018-10-02T13:19:42Z</dcterms:modified>
</cp:coreProperties>
</file>