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0"/>
  </p:notesMasterIdLst>
  <p:handoutMasterIdLst>
    <p:handoutMasterId r:id="rId21"/>
  </p:handoutMasterIdLst>
  <p:sldIdLst>
    <p:sldId id="256" r:id="rId4"/>
    <p:sldId id="257" r:id="rId5"/>
    <p:sldId id="296" r:id="rId6"/>
    <p:sldId id="299" r:id="rId7"/>
    <p:sldId id="298" r:id="rId8"/>
    <p:sldId id="300" r:id="rId9"/>
    <p:sldId id="301" r:id="rId10"/>
    <p:sldId id="302" r:id="rId11"/>
    <p:sldId id="308" r:id="rId12"/>
    <p:sldId id="305" r:id="rId13"/>
    <p:sldId id="304" r:id="rId14"/>
    <p:sldId id="297" r:id="rId15"/>
    <p:sldId id="307" r:id="rId16"/>
    <p:sldId id="306" r:id="rId17"/>
    <p:sldId id="310" r:id="rId18"/>
    <p:sldId id="309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9F9"/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838" autoAdjust="0"/>
  </p:normalViewPr>
  <p:slideViewPr>
    <p:cSldViewPr>
      <p:cViewPr varScale="1">
        <p:scale>
          <a:sx n="103" d="100"/>
          <a:sy n="103" d="100"/>
        </p:scale>
        <p:origin x="185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26/01/2017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1/26/2017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Although, it should be noted that there have been recent advancements with JavaScript, making it a</a:t>
            </a:r>
            <a:r>
              <a:rPr lang="en-GB" baseline="0" dirty="0" smtClean="0"/>
              <a:t> much more powerful scripting language</a:t>
            </a:r>
            <a:r>
              <a:rPr lang="en-GB" dirty="0" smtClean="0"/>
              <a:t>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8507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Adapted from Learning Drupal 8, </a:t>
            </a:r>
            <a:r>
              <a:rPr lang="en-GB" dirty="0" err="1" smtClean="0"/>
              <a:t>Packt</a:t>
            </a:r>
            <a:r>
              <a:rPr lang="en-GB" dirty="0" smtClean="0"/>
              <a:t> (2016) By Nick Abbott and Richard Jones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5769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 our</a:t>
            </a:r>
            <a:r>
              <a:rPr lang="en-GB" baseline="0" dirty="0" smtClean="0"/>
              <a:t> Web Server, we will be using </a:t>
            </a:r>
            <a:r>
              <a:rPr lang="en-GB" baseline="0" dirty="0" err="1" smtClean="0"/>
              <a:t>UwAmp</a:t>
            </a:r>
            <a:endParaRPr lang="en-GB" baseline="0" dirty="0" smtClean="0"/>
          </a:p>
          <a:p>
            <a:r>
              <a:rPr lang="en-GB" baseline="0" dirty="0" smtClean="0"/>
              <a:t>Web application platforms are known as Web Development Technology Stacks.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1859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1/26/2017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1/26/2017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1/26/2017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1/26/2017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1/26/2017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1/26/2017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1/26/2017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1/26/2017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makeawebsitehub.com/content-management-system-cms-comparison/" TargetMode="External"/><Relationship Id="rId2" Type="http://schemas.openxmlformats.org/officeDocument/2006/relationships/hyperlink" Target="http://www.toptenreviews.com/business/internet/best-content-management-system-software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gi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rupal.org/organizations" TargetMode="External"/><Relationship Id="rId2" Type="http://schemas.openxmlformats.org/officeDocument/2006/relationships/hyperlink" Target="https://www.drupal.org/case-studies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wamp.com/en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drupal.org/docs/user_guide/en/index.html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Content Management System (CMS), Drupal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8</a:t>
            </a:r>
            <a:r>
              <a:rPr lang="en-GB" dirty="0" smtClean="0"/>
              <a:t>: </a:t>
            </a:r>
            <a:r>
              <a:rPr lang="en-GB" dirty="0"/>
              <a:t>Introduction to Web Development (IWD)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23-Jan-2017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Content Management Systems (CMS)</a:t>
            </a:r>
          </a:p>
          <a:p>
            <a:r>
              <a:rPr lang="en-GB" dirty="0" smtClean="0"/>
              <a:t>Drupal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far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 have looked at:</a:t>
            </a:r>
          </a:p>
          <a:p>
            <a:pPr lvl="1"/>
            <a:r>
              <a:rPr lang="en-GB" dirty="0" smtClean="0"/>
              <a:t>HTML</a:t>
            </a:r>
          </a:p>
          <a:p>
            <a:pPr lvl="1"/>
            <a:r>
              <a:rPr lang="en-GB" dirty="0" smtClean="0"/>
              <a:t>CSS</a:t>
            </a:r>
            <a:endParaRPr lang="en-GB" dirty="0"/>
          </a:p>
          <a:p>
            <a:r>
              <a:rPr lang="en-GB" dirty="0" smtClean="0"/>
              <a:t>But that is not going to get us very far in terms of Modern or Useful (Functional) Websites.</a:t>
            </a:r>
          </a:p>
          <a:p>
            <a:r>
              <a:rPr lang="en-GB" dirty="0" smtClean="0"/>
              <a:t>At the minimum, you probably want to add some</a:t>
            </a:r>
          </a:p>
          <a:p>
            <a:pPr lvl="1"/>
            <a:r>
              <a:rPr lang="en-GB" dirty="0" smtClean="0"/>
              <a:t>JavaScript – Introduction to Scripting Module</a:t>
            </a:r>
          </a:p>
        </p:txBody>
      </p:sp>
    </p:spTree>
    <p:extLst>
      <p:ext uri="{BB962C8B-B14F-4D97-AF65-F5344CB8AC3E}">
        <p14:creationId xmlns:p14="http://schemas.microsoft.com/office/powerpoint/2010/main" val="71486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Static Web Pages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HTML, CSS &amp; JavaScript + Media files:</a:t>
            </a:r>
          </a:p>
          <a:p>
            <a:pPr lvl="1"/>
            <a:r>
              <a:rPr lang="en-GB" smtClean="0"/>
              <a:t>Generally give </a:t>
            </a:r>
            <a:r>
              <a:rPr lang="en-GB" dirty="0" smtClean="0"/>
              <a:t>you </a:t>
            </a:r>
            <a:r>
              <a:rPr lang="en-GB" b="1" dirty="0" smtClean="0"/>
              <a:t>static web pages</a:t>
            </a:r>
          </a:p>
          <a:p>
            <a:pPr lvl="1"/>
            <a:r>
              <a:rPr lang="en-GB" dirty="0" smtClean="0"/>
              <a:t>Operate </a:t>
            </a:r>
            <a:r>
              <a:rPr lang="en-GB" dirty="0"/>
              <a:t>on the client-side – they run in the user’s local browser</a:t>
            </a:r>
            <a:r>
              <a:rPr lang="en-GB" dirty="0" smtClean="0"/>
              <a:t>.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971600" y="3429000"/>
            <a:ext cx="6413995" cy="3182808"/>
            <a:chOff x="971600" y="3429000"/>
            <a:chExt cx="6413995" cy="3182808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1600" y="4204845"/>
              <a:ext cx="808331" cy="808331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1601" y="3429000"/>
              <a:ext cx="808331" cy="808331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1600" y="4941168"/>
              <a:ext cx="808331" cy="808331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1600" y="5789021"/>
              <a:ext cx="731520" cy="731520"/>
            </a:xfrm>
            <a:prstGeom prst="rect">
              <a:avLst/>
            </a:prstGeom>
          </p:spPr>
        </p:pic>
        <p:sp>
          <p:nvSpPr>
            <p:cNvPr id="10" name="TextBox 9"/>
            <p:cNvSpPr txBox="1"/>
            <p:nvPr/>
          </p:nvSpPr>
          <p:spPr>
            <a:xfrm>
              <a:off x="2051720" y="3663434"/>
              <a:ext cx="79060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HTML</a:t>
              </a:r>
              <a:endParaRPr lang="en-GB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2052125" y="4510385"/>
              <a:ext cx="54066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CSS</a:t>
              </a:r>
              <a:endParaRPr lang="en-GB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2051720" y="5303192"/>
              <a:ext cx="116910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JavaScript</a:t>
              </a:r>
              <a:endParaRPr lang="en-GB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2051720" y="5965477"/>
              <a:ext cx="163538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Other Files e.g. Media Files</a:t>
              </a:r>
              <a:endParaRPr lang="en-GB" dirty="0"/>
            </a:p>
          </p:txBody>
        </p:sp>
        <p:sp>
          <p:nvSpPr>
            <p:cNvPr id="14" name="Right Brace 13"/>
            <p:cNvSpPr/>
            <p:nvPr/>
          </p:nvSpPr>
          <p:spPr>
            <a:xfrm>
              <a:off x="3779912" y="3663434"/>
              <a:ext cx="909436" cy="2857107"/>
            </a:xfrm>
            <a:prstGeom prst="rightBrac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47195" y="3793976"/>
              <a:ext cx="2438400" cy="2438400"/>
            </a:xfrm>
            <a:prstGeom prst="rect">
              <a:avLst/>
            </a:prstGeom>
          </p:spPr>
        </p:pic>
        <p:sp>
          <p:nvSpPr>
            <p:cNvPr id="16" name="TextBox 15"/>
            <p:cNvSpPr txBox="1"/>
            <p:nvPr/>
          </p:nvSpPr>
          <p:spPr>
            <a:xfrm>
              <a:off x="5335813" y="6150536"/>
              <a:ext cx="17391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Static Web Page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4112798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Dynamic Web Pages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For more functional websites, however, you want to create </a:t>
            </a:r>
            <a:r>
              <a:rPr lang="en-GB" b="1" i="1" dirty="0"/>
              <a:t>Dynamic Web Pages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This approach relies on a Database to store content instead of embedded it in a web page.</a:t>
            </a:r>
          </a:p>
          <a:p>
            <a:pPr lvl="1"/>
            <a:r>
              <a:rPr lang="en-GB" dirty="0" smtClean="0"/>
              <a:t>Content is retrieved from the database when needed.</a:t>
            </a:r>
          </a:p>
          <a:p>
            <a:pPr lvl="1"/>
            <a:r>
              <a:rPr lang="en-GB" dirty="0" smtClean="0"/>
              <a:t>The retrieved content is used to dynamically generate </a:t>
            </a:r>
            <a:r>
              <a:rPr lang="en-GB" dirty="0"/>
              <a:t>(</a:t>
            </a:r>
            <a:r>
              <a:rPr lang="en-GB" dirty="0" smtClean="0"/>
              <a:t>assemble </a:t>
            </a:r>
            <a:r>
              <a:rPr lang="en-GB" dirty="0"/>
              <a:t>on the fly</a:t>
            </a:r>
            <a:r>
              <a:rPr lang="en-GB" dirty="0" smtClean="0"/>
              <a:t>) content in various forms.</a:t>
            </a:r>
          </a:p>
          <a:p>
            <a:r>
              <a:rPr lang="en-GB" dirty="0" smtClean="0"/>
              <a:t>To retrieve and process retrieved content, you need code that executes on the </a:t>
            </a:r>
            <a:r>
              <a:rPr lang="en-GB" i="1" dirty="0" smtClean="0"/>
              <a:t>server-side (backend)</a:t>
            </a:r>
            <a:r>
              <a:rPr lang="en-GB" dirty="0" smtClean="0"/>
              <a:t>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734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Dynamic Web Pages</a:t>
            </a:r>
            <a:endParaRPr lang="en-GB" dirty="0"/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5456" y="1635361"/>
            <a:ext cx="952381" cy="1150476"/>
          </a:xfrm>
        </p:spPr>
      </p:pic>
      <p:sp>
        <p:nvSpPr>
          <p:cNvPr id="13" name="TextBox 12"/>
          <p:cNvSpPr txBox="1"/>
          <p:nvPr/>
        </p:nvSpPr>
        <p:spPr>
          <a:xfrm>
            <a:off x="257780" y="2926685"/>
            <a:ext cx="3816424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Server-side Scripting e.g. CGI, Perl, Python, PHP, ASP.NET, etc.</a:t>
            </a:r>
            <a:endParaRPr lang="en-GB" dirty="0"/>
          </a:p>
        </p:txBody>
      </p:sp>
      <p:grpSp>
        <p:nvGrpSpPr>
          <p:cNvPr id="24" name="Group 23"/>
          <p:cNvGrpSpPr/>
          <p:nvPr/>
        </p:nvGrpSpPr>
        <p:grpSpPr>
          <a:xfrm>
            <a:off x="257780" y="3934542"/>
            <a:ext cx="3816424" cy="2878834"/>
            <a:chOff x="257780" y="3646511"/>
            <a:chExt cx="3816424" cy="2878834"/>
          </a:xfrm>
        </p:grpSpPr>
        <p:sp>
          <p:nvSpPr>
            <p:cNvPr id="22" name="Rectangle 21"/>
            <p:cNvSpPr/>
            <p:nvPr/>
          </p:nvSpPr>
          <p:spPr>
            <a:xfrm>
              <a:off x="257780" y="3646511"/>
              <a:ext cx="3816424" cy="2878834"/>
            </a:xfrm>
            <a:prstGeom prst="rect">
              <a:avLst/>
            </a:prstGeom>
            <a:noFill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t"/>
            <a:lstStyle/>
            <a:p>
              <a:pPr algn="ctr"/>
              <a:r>
                <a:rPr lang="en-GB" dirty="0" smtClean="0"/>
                <a:t>Client-side</a:t>
              </a:r>
              <a:endParaRPr lang="en-GB" dirty="0"/>
            </a:p>
          </p:txBody>
        </p:sp>
        <p:grpSp>
          <p:nvGrpSpPr>
            <p:cNvPr id="23" name="Group 22"/>
            <p:cNvGrpSpPr/>
            <p:nvPr/>
          </p:nvGrpSpPr>
          <p:grpSpPr>
            <a:xfrm>
              <a:off x="956021" y="4157382"/>
              <a:ext cx="2254500" cy="2295954"/>
              <a:chOff x="956021" y="3865002"/>
              <a:chExt cx="2254500" cy="2295954"/>
            </a:xfrm>
          </p:grpSpPr>
          <p:pic>
            <p:nvPicPr>
              <p:cNvPr id="14" name="Picture 13"/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56024" y="4372484"/>
                <a:ext cx="588652" cy="588652"/>
              </a:xfrm>
              <a:prstGeom prst="rect">
                <a:avLst/>
              </a:prstGeom>
            </p:spPr>
          </p:pic>
          <p:pic>
            <p:nvPicPr>
              <p:cNvPr id="15" name="Picture 14"/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56021" y="3865002"/>
                <a:ext cx="588652" cy="588652"/>
              </a:xfrm>
              <a:prstGeom prst="rect">
                <a:avLst/>
              </a:prstGeom>
            </p:spPr>
          </p:pic>
          <p:pic>
            <p:nvPicPr>
              <p:cNvPr id="16" name="Picture 15"/>
              <p:cNvPicPr>
                <a:picLocks noChangeAspect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56021" y="4909744"/>
                <a:ext cx="588652" cy="588652"/>
              </a:xfrm>
              <a:prstGeom prst="rect">
                <a:avLst/>
              </a:prstGeom>
            </p:spPr>
          </p:pic>
          <p:pic>
            <p:nvPicPr>
              <p:cNvPr id="17" name="Picture 16"/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65537" y="5551356"/>
                <a:ext cx="609600" cy="609600"/>
              </a:xfrm>
              <a:prstGeom prst="rect">
                <a:avLst/>
              </a:prstGeom>
            </p:spPr>
          </p:pic>
          <p:sp>
            <p:nvSpPr>
              <p:cNvPr id="18" name="TextBox 17"/>
              <p:cNvSpPr txBox="1"/>
              <p:nvPr/>
            </p:nvSpPr>
            <p:spPr>
              <a:xfrm>
                <a:off x="1544673" y="3995950"/>
                <a:ext cx="79060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 smtClean="0"/>
                  <a:t>HTML</a:t>
                </a:r>
                <a:endParaRPr lang="en-GB" dirty="0"/>
              </a:p>
            </p:txBody>
          </p:sp>
          <p:sp>
            <p:nvSpPr>
              <p:cNvPr id="19" name="TextBox 18"/>
              <p:cNvSpPr txBox="1"/>
              <p:nvPr/>
            </p:nvSpPr>
            <p:spPr>
              <a:xfrm>
                <a:off x="1544673" y="4530056"/>
                <a:ext cx="5406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 smtClean="0"/>
                  <a:t>CSS</a:t>
                </a:r>
                <a:endParaRPr lang="en-GB" dirty="0"/>
              </a:p>
            </p:txBody>
          </p:sp>
          <p:sp>
            <p:nvSpPr>
              <p:cNvPr id="20" name="TextBox 19"/>
              <p:cNvSpPr txBox="1"/>
              <p:nvPr/>
            </p:nvSpPr>
            <p:spPr>
              <a:xfrm>
                <a:off x="1544673" y="5010443"/>
                <a:ext cx="116910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 smtClean="0"/>
                  <a:t>JavaScript</a:t>
                </a:r>
                <a:endParaRPr lang="en-GB" dirty="0"/>
              </a:p>
            </p:txBody>
          </p:sp>
          <p:sp>
            <p:nvSpPr>
              <p:cNvPr id="21" name="TextBox 20"/>
              <p:cNvSpPr txBox="1"/>
              <p:nvPr/>
            </p:nvSpPr>
            <p:spPr>
              <a:xfrm>
                <a:off x="1575137" y="5514625"/>
                <a:ext cx="1635384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Other Files e.g. Media Files</a:t>
                </a:r>
                <a:endParaRPr lang="en-GB" dirty="0"/>
              </a:p>
            </p:txBody>
          </p:sp>
        </p:grpSp>
      </p:grpSp>
      <p:pic>
        <p:nvPicPr>
          <p:cNvPr id="25" name="Picture 2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870425"/>
            <a:ext cx="2438400" cy="2438400"/>
          </a:xfrm>
          <a:prstGeom prst="rect">
            <a:avLst/>
          </a:prstGeom>
        </p:spPr>
      </p:pic>
      <p:sp>
        <p:nvSpPr>
          <p:cNvPr id="26" name="TextBox 25"/>
          <p:cNvSpPr txBox="1"/>
          <p:nvPr/>
        </p:nvSpPr>
        <p:spPr>
          <a:xfrm>
            <a:off x="5338168" y="5295133"/>
            <a:ext cx="20581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Dynamic Web Page</a:t>
            </a:r>
            <a:endParaRPr lang="en-GB" dirty="0"/>
          </a:p>
        </p:txBody>
      </p:sp>
      <p:sp>
        <p:nvSpPr>
          <p:cNvPr id="27" name="Up-Down Arrow 26"/>
          <p:cNvSpPr/>
          <p:nvPr/>
        </p:nvSpPr>
        <p:spPr>
          <a:xfrm>
            <a:off x="1913909" y="2569813"/>
            <a:ext cx="219015" cy="432048"/>
          </a:xfrm>
          <a:prstGeom prst="upDownArrow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Up-Down Arrow 27"/>
          <p:cNvSpPr/>
          <p:nvPr/>
        </p:nvSpPr>
        <p:spPr>
          <a:xfrm>
            <a:off x="1918516" y="3522000"/>
            <a:ext cx="219015" cy="432048"/>
          </a:xfrm>
          <a:prstGeom prst="upDownArrow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ight Arrow 28"/>
          <p:cNvSpPr/>
          <p:nvPr/>
        </p:nvSpPr>
        <p:spPr>
          <a:xfrm>
            <a:off x="4283968" y="3465874"/>
            <a:ext cx="1054200" cy="28233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ight Arrow 30"/>
          <p:cNvSpPr/>
          <p:nvPr/>
        </p:nvSpPr>
        <p:spPr>
          <a:xfrm flipH="1">
            <a:off x="4280144" y="3748205"/>
            <a:ext cx="1054200" cy="28233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TextBox 31"/>
          <p:cNvSpPr txBox="1"/>
          <p:nvPr/>
        </p:nvSpPr>
        <p:spPr>
          <a:xfrm>
            <a:off x="4193190" y="3096542"/>
            <a:ext cx="11708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Generates</a:t>
            </a:r>
            <a:endParaRPr lang="en-GB" dirty="0"/>
          </a:p>
        </p:txBody>
      </p:sp>
      <p:sp>
        <p:nvSpPr>
          <p:cNvPr id="33" name="TextBox 32"/>
          <p:cNvSpPr txBox="1"/>
          <p:nvPr/>
        </p:nvSpPr>
        <p:spPr>
          <a:xfrm>
            <a:off x="4013276" y="4020648"/>
            <a:ext cx="1587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User Requests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2852777" y="1762429"/>
            <a:ext cx="60893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HTML, CSS, JavaScript, Media Files + Server-Side </a:t>
            </a:r>
            <a:r>
              <a:rPr lang="en-GB" dirty="0" smtClean="0"/>
              <a:t>Scripting = </a:t>
            </a:r>
          </a:p>
          <a:p>
            <a:pPr algn="ctr"/>
            <a:r>
              <a:rPr lang="en-GB" b="1" dirty="0" smtClean="0"/>
              <a:t>Web </a:t>
            </a:r>
            <a:r>
              <a:rPr lang="en-GB" b="1" dirty="0"/>
              <a:t>Application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9837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Applications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99715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Web applications are client-server </a:t>
            </a:r>
            <a:r>
              <a:rPr lang="en-GB" dirty="0" smtClean="0"/>
              <a:t>applications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Client is the browser</a:t>
            </a:r>
            <a:r>
              <a:rPr lang="en-GB" dirty="0"/>
              <a:t>, requesting information </a:t>
            </a:r>
            <a:r>
              <a:rPr lang="en-GB" dirty="0" smtClean="0"/>
              <a:t>from the Web Server.</a:t>
            </a:r>
            <a:endParaRPr lang="en-GB" dirty="0"/>
          </a:p>
          <a:p>
            <a:r>
              <a:rPr lang="en-GB" dirty="0" smtClean="0"/>
              <a:t>Web Applications will typically have </a:t>
            </a:r>
            <a:r>
              <a:rPr lang="en-GB" dirty="0"/>
              <a:t>part of their content generated from data stored in a </a:t>
            </a:r>
            <a:r>
              <a:rPr lang="en-GB" dirty="0" smtClean="0"/>
              <a:t>Database </a:t>
            </a:r>
            <a:r>
              <a:rPr lang="en-GB" b="1" i="1" dirty="0" smtClean="0"/>
              <a:t>Server</a:t>
            </a:r>
            <a:r>
              <a:rPr lang="en-GB" dirty="0" smtClean="0"/>
              <a:t>, </a:t>
            </a:r>
            <a:r>
              <a:rPr lang="en-GB" dirty="0"/>
              <a:t>which will need to be </a:t>
            </a:r>
            <a:r>
              <a:rPr lang="en-GB" dirty="0" smtClean="0"/>
              <a:t>processed.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smtClean="0"/>
              <a:t>They require </a:t>
            </a:r>
            <a:r>
              <a:rPr lang="en-GB" b="1" i="1" dirty="0" smtClean="0"/>
              <a:t>server-side code</a:t>
            </a:r>
            <a:r>
              <a:rPr lang="en-GB" dirty="0" smtClean="0"/>
              <a:t> to handle:</a:t>
            </a:r>
          </a:p>
          <a:p>
            <a:pPr lvl="1"/>
            <a:r>
              <a:rPr lang="en-GB" dirty="0" smtClean="0"/>
              <a:t>Retrieving (and saving) data content to/from the database</a:t>
            </a:r>
          </a:p>
          <a:p>
            <a:pPr lvl="1"/>
            <a:r>
              <a:rPr lang="en-GB" dirty="0" smtClean="0"/>
              <a:t>Processing data content retrieved to create and display dynamic </a:t>
            </a:r>
            <a:r>
              <a:rPr lang="en-GB" dirty="0" smtClean="0"/>
              <a:t>web pages </a:t>
            </a:r>
            <a:r>
              <a:rPr lang="en-GB" dirty="0" smtClean="0"/>
              <a:t>that make sense to the user.</a:t>
            </a:r>
          </a:p>
          <a:p>
            <a:pPr marL="365760" lvl="1" indent="0">
              <a:buNone/>
            </a:pPr>
            <a:r>
              <a:rPr lang="en-GB" i="1" dirty="0" smtClean="0"/>
              <a:t>You will learn about server-side coding in your second year.</a:t>
            </a:r>
            <a:endParaRPr lang="en-GB" i="1" dirty="0"/>
          </a:p>
          <a:p>
            <a:r>
              <a:rPr lang="en-GB" dirty="0" smtClean="0"/>
              <a:t>Most </a:t>
            </a:r>
            <a:r>
              <a:rPr lang="en-GB" dirty="0"/>
              <a:t>web applications are built on what is known as the </a:t>
            </a:r>
            <a:r>
              <a:rPr lang="en-GB" b="1" dirty="0"/>
              <a:t>three-tier architecture</a:t>
            </a:r>
            <a:r>
              <a:rPr lang="en-GB" dirty="0"/>
              <a:t> model.</a:t>
            </a:r>
          </a:p>
        </p:txBody>
      </p:sp>
    </p:spTree>
    <p:extLst>
      <p:ext uri="{BB962C8B-B14F-4D97-AF65-F5344CB8AC3E}">
        <p14:creationId xmlns:p14="http://schemas.microsoft.com/office/powerpoint/2010/main" val="3470299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smtClean="0"/>
              <a:t>Three-Tier </a:t>
            </a:r>
            <a:r>
              <a:rPr lang="en-GB" dirty="0"/>
              <a:t>Architecture Model</a:t>
            </a:r>
          </a:p>
        </p:txBody>
      </p:sp>
      <p:grpSp>
        <p:nvGrpSpPr>
          <p:cNvPr id="23" name="Group 22"/>
          <p:cNvGrpSpPr/>
          <p:nvPr/>
        </p:nvGrpSpPr>
        <p:grpSpPr>
          <a:xfrm>
            <a:off x="250777" y="1718973"/>
            <a:ext cx="7339409" cy="3387028"/>
            <a:chOff x="340229" y="3577590"/>
            <a:chExt cx="7339409" cy="3387028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659755" y="3577590"/>
              <a:ext cx="1428750" cy="1714500"/>
            </a:xfrm>
            <a:prstGeom prst="rect">
              <a:avLst/>
            </a:prstGeom>
          </p:spPr>
        </p:pic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143250" y="3577590"/>
              <a:ext cx="1104900" cy="1714500"/>
            </a:xfrm>
            <a:prstGeom prst="rect">
              <a:avLst/>
            </a:prstGeom>
          </p:spPr>
        </p:pic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09600" y="3577590"/>
              <a:ext cx="1400175" cy="1714500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5102911" y="5394958"/>
              <a:ext cx="2576727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 smtClean="0"/>
                <a:t>Web Server</a:t>
              </a:r>
            </a:p>
            <a:p>
              <a:pPr algn="ctr"/>
              <a:r>
                <a:rPr lang="en-GB" sz="1600" u="sng" dirty="0" smtClean="0"/>
                <a:t>Presentation Tier</a:t>
              </a:r>
            </a:p>
            <a:p>
              <a:pPr algn="ctr"/>
              <a:r>
                <a:rPr lang="en-GB" sz="1600" dirty="0" smtClean="0"/>
                <a:t>Presents and displays content to client</a:t>
              </a:r>
              <a:endParaRPr lang="en-GB" sz="1600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2658614" y="5394958"/>
              <a:ext cx="2406197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 smtClean="0"/>
                <a:t>Application Server</a:t>
              </a:r>
            </a:p>
            <a:p>
              <a:pPr algn="ctr"/>
              <a:r>
                <a:rPr lang="en-GB" sz="1600" u="sng" dirty="0" smtClean="0"/>
                <a:t>Middle (Application) Tier</a:t>
              </a:r>
            </a:p>
            <a:p>
              <a:pPr algn="ctr"/>
              <a:r>
                <a:rPr lang="en-GB" sz="1600" dirty="0"/>
                <a:t>Business Logic </a:t>
              </a:r>
              <a:r>
                <a:rPr lang="en-GB" sz="1600" dirty="0" smtClean="0"/>
                <a:t>Layer, controls functionality and </a:t>
              </a:r>
              <a:r>
                <a:rPr lang="en-GB" sz="1600" dirty="0" smtClean="0"/>
                <a:t>enforcing business rules and data rules</a:t>
              </a:r>
              <a:endParaRPr lang="en-GB" sz="1600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340229" y="5394958"/>
              <a:ext cx="1938915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b="1" dirty="0" smtClean="0"/>
                <a:t>Database Server</a:t>
              </a:r>
            </a:p>
            <a:p>
              <a:pPr algn="ctr"/>
              <a:r>
                <a:rPr lang="en-GB" sz="1600" u="sng" dirty="0" smtClean="0"/>
                <a:t>Data Tier</a:t>
              </a:r>
            </a:p>
            <a:p>
              <a:pPr algn="ctr"/>
              <a:r>
                <a:rPr lang="en-GB" sz="1600" dirty="0" smtClean="0"/>
                <a:t>Data storage and management </a:t>
              </a:r>
              <a:endParaRPr lang="en-GB" sz="1600" dirty="0"/>
            </a:p>
          </p:txBody>
        </p:sp>
        <p:cxnSp>
          <p:nvCxnSpPr>
            <p:cNvPr id="11" name="Straight Arrow Connector 10"/>
            <p:cNvCxnSpPr>
              <a:stCxn id="5" idx="3"/>
              <a:endCxn id="4" idx="1"/>
            </p:cNvCxnSpPr>
            <p:nvPr/>
          </p:nvCxnSpPr>
          <p:spPr>
            <a:xfrm>
              <a:off x="2009775" y="4434840"/>
              <a:ext cx="1133475" cy="0"/>
            </a:xfrm>
            <a:prstGeom prst="straightConnector1">
              <a:avLst/>
            </a:prstGeom>
            <a:ln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/>
            <p:cNvCxnSpPr>
              <a:stCxn id="4" idx="3"/>
              <a:endCxn id="3" idx="1"/>
            </p:cNvCxnSpPr>
            <p:nvPr/>
          </p:nvCxnSpPr>
          <p:spPr>
            <a:xfrm>
              <a:off x="4248150" y="4434840"/>
              <a:ext cx="1411605" cy="0"/>
            </a:xfrm>
            <a:prstGeom prst="straightConnector1">
              <a:avLst/>
            </a:prstGeom>
            <a:ln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4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47283" y="5124367"/>
            <a:ext cx="1714500" cy="1562100"/>
          </a:xfrm>
          <a:prstGeom prst="rect">
            <a:avLst/>
          </a:prstGeom>
        </p:spPr>
      </p:pic>
      <p:sp>
        <p:nvSpPr>
          <p:cNvPr id="15" name="Cloud 14"/>
          <p:cNvSpPr/>
          <p:nvPr/>
        </p:nvSpPr>
        <p:spPr>
          <a:xfrm>
            <a:off x="7590186" y="2111133"/>
            <a:ext cx="1302026" cy="914400"/>
          </a:xfrm>
          <a:prstGeom prst="cloud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 smtClean="0"/>
              <a:t>Internet</a:t>
            </a:r>
            <a:endParaRPr lang="en-GB" sz="1400" dirty="0"/>
          </a:p>
        </p:txBody>
      </p:sp>
      <p:cxnSp>
        <p:nvCxnSpPr>
          <p:cNvPr id="30" name="Straight Arrow Connector 29"/>
          <p:cNvCxnSpPr>
            <a:stCxn id="3" idx="3"/>
            <a:endCxn id="15" idx="2"/>
          </p:cNvCxnSpPr>
          <p:nvPr/>
        </p:nvCxnSpPr>
        <p:spPr>
          <a:xfrm flipV="1">
            <a:off x="6999053" y="2568333"/>
            <a:ext cx="595172" cy="7890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15" idx="1"/>
          </p:cNvCxnSpPr>
          <p:nvPr/>
        </p:nvCxnSpPr>
        <p:spPr>
          <a:xfrm>
            <a:off x="8241199" y="3024559"/>
            <a:ext cx="18218" cy="2312754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5382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9059" y="2492896"/>
            <a:ext cx="2828925" cy="1191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2331" y="3844176"/>
            <a:ext cx="2828925" cy="1191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1798" y="5333766"/>
            <a:ext cx="2974658" cy="1191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Popular Web </a:t>
            </a:r>
            <a:r>
              <a:rPr lang="en-GB" dirty="0" smtClean="0"/>
              <a:t>Application Development Platforms (Stacks)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844901" y="1589566"/>
            <a:ext cx="3886200" cy="5079794"/>
          </a:xfr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endParaRPr lang="en-GB" sz="1200" dirty="0" smtClean="0"/>
          </a:p>
          <a:p>
            <a:r>
              <a:rPr lang="en-GB" dirty="0" smtClean="0"/>
              <a:t>WISA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WAMP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WIMP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>
          <a:xfrm>
            <a:off x="609600" y="1589566"/>
            <a:ext cx="3886200" cy="5079793"/>
          </a:xfr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endParaRPr lang="en-GB" sz="1400" dirty="0" smtClean="0"/>
          </a:p>
          <a:p>
            <a:r>
              <a:rPr lang="en-GB" dirty="0" smtClean="0"/>
              <a:t>LAMP</a:t>
            </a:r>
          </a:p>
          <a:p>
            <a:endParaRPr lang="en-GB" dirty="0"/>
          </a:p>
          <a:p>
            <a:endParaRPr lang="en-GB" dirty="0" smtClean="0"/>
          </a:p>
          <a:p>
            <a:endParaRPr lang="en-GB" sz="900" dirty="0" smtClean="0"/>
          </a:p>
          <a:p>
            <a:pPr>
              <a:spcBef>
                <a:spcPts val="1200"/>
              </a:spcBef>
            </a:pPr>
            <a:r>
              <a:rPr lang="en-GB" dirty="0" smtClean="0"/>
              <a:t>XAMPP </a:t>
            </a:r>
            <a:r>
              <a:rPr lang="en-GB" sz="2200" dirty="0" smtClean="0"/>
              <a:t>(Cross-Platform)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</a:t>
            </a:r>
            <a:endParaRPr lang="en-GB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7531" y="2348880"/>
            <a:ext cx="2828925" cy="1191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6794" y="1628797"/>
            <a:ext cx="1307654" cy="291790"/>
          </a:xfrm>
          <a:prstGeom prst="rect">
            <a:avLst/>
          </a:prstGeom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9059" y="5333766"/>
            <a:ext cx="2828925" cy="1191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226793"/>
            <a:ext cx="3019425" cy="71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2" name="Straight Connector 11"/>
          <p:cNvCxnSpPr/>
          <p:nvPr/>
        </p:nvCxnSpPr>
        <p:spPr>
          <a:xfrm>
            <a:off x="611560" y="3844176"/>
            <a:ext cx="3888432" cy="0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4" name="Picture 13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1628800"/>
            <a:ext cx="1191111" cy="648889"/>
          </a:xfrm>
          <a:prstGeom prst="rect">
            <a:avLst/>
          </a:prstGeom>
        </p:spPr>
      </p:pic>
      <p:cxnSp>
        <p:nvCxnSpPr>
          <p:cNvPr id="17" name="Straight Connector 16"/>
          <p:cNvCxnSpPr/>
          <p:nvPr/>
        </p:nvCxnSpPr>
        <p:spPr>
          <a:xfrm>
            <a:off x="4860032" y="3540458"/>
            <a:ext cx="3851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4860032" y="5085184"/>
            <a:ext cx="3851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/>
          <p:cNvSpPr/>
          <p:nvPr/>
        </p:nvSpPr>
        <p:spPr>
          <a:xfrm>
            <a:off x="4860032" y="3540458"/>
            <a:ext cx="3851224" cy="1544726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116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Content Management Systems (CMS’s)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9251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Enables content </a:t>
            </a:r>
            <a:r>
              <a:rPr lang="en-GB" b="1" dirty="0" smtClean="0"/>
              <a:t>authoring</a:t>
            </a:r>
            <a:r>
              <a:rPr lang="en-GB" dirty="0" smtClean="0"/>
              <a:t>, </a:t>
            </a:r>
            <a:r>
              <a:rPr lang="en-GB" b="1" dirty="0" smtClean="0"/>
              <a:t>publishing</a:t>
            </a:r>
            <a:r>
              <a:rPr lang="en-GB" dirty="0" smtClean="0"/>
              <a:t> and </a:t>
            </a:r>
            <a:r>
              <a:rPr lang="en-GB" b="1" dirty="0" smtClean="0"/>
              <a:t>editing</a:t>
            </a:r>
            <a:r>
              <a:rPr lang="en-GB" dirty="0" smtClean="0"/>
              <a:t> in a simplified and collaborative way.</a:t>
            </a:r>
          </a:p>
          <a:p>
            <a:r>
              <a:rPr lang="en-GB" dirty="0" smtClean="0"/>
              <a:t>Manages and keeps track of content in a structured way, from a central interface.</a:t>
            </a:r>
          </a:p>
          <a:p>
            <a:r>
              <a:rPr lang="en-GB" dirty="0" smtClean="0"/>
              <a:t>Content is template driven.</a:t>
            </a:r>
          </a:p>
          <a:p>
            <a:r>
              <a:rPr lang="en-GB" b="1" dirty="0" smtClean="0"/>
              <a:t>Web</a:t>
            </a:r>
            <a:r>
              <a:rPr lang="en-GB" dirty="0" smtClean="0"/>
              <a:t> Content Management systems:</a:t>
            </a:r>
          </a:p>
          <a:p>
            <a:pPr lvl="1"/>
            <a:r>
              <a:rPr lang="en-GB" dirty="0" smtClean="0"/>
              <a:t>Built within a web browser.</a:t>
            </a:r>
          </a:p>
          <a:p>
            <a:pPr lvl="1"/>
            <a:r>
              <a:rPr lang="en-GB" dirty="0" smtClean="0"/>
              <a:t>Do not require high level of technical expertise (hide the complicated server-side coding).</a:t>
            </a:r>
          </a:p>
          <a:p>
            <a:pPr lvl="1"/>
            <a:r>
              <a:rPr lang="en-GB" dirty="0" smtClean="0"/>
              <a:t>Enable </a:t>
            </a:r>
            <a:r>
              <a:rPr lang="en-GB" b="1" i="1" dirty="0" smtClean="0"/>
              <a:t>rapid creation and management of websites</a:t>
            </a:r>
            <a:r>
              <a:rPr lang="en-GB" dirty="0" smtClean="0"/>
              <a:t> with </a:t>
            </a:r>
            <a:r>
              <a:rPr lang="en-GB" b="1" i="1" dirty="0" smtClean="0"/>
              <a:t>relative ease</a:t>
            </a:r>
            <a:r>
              <a:rPr lang="en-GB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67297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Popular Web CMSs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612648" y="4725144"/>
            <a:ext cx="8153400" cy="18002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For more, see:</a:t>
            </a:r>
          </a:p>
          <a:p>
            <a:pPr lvl="1"/>
            <a:r>
              <a:rPr lang="en-GB" dirty="0">
                <a:hlinkClick r:id="rId2"/>
              </a:rPr>
              <a:t>The Best Content Management System Software of </a:t>
            </a:r>
            <a:r>
              <a:rPr lang="en-GB" dirty="0" smtClean="0">
                <a:hlinkClick r:id="rId2"/>
              </a:rPr>
              <a:t>2017</a:t>
            </a:r>
            <a:endParaRPr lang="en-GB" dirty="0" smtClean="0"/>
          </a:p>
          <a:p>
            <a:pPr lvl="1"/>
            <a:r>
              <a:rPr lang="en-GB" dirty="0" smtClean="0">
                <a:hlinkClick r:id="rId3"/>
              </a:rPr>
              <a:t>Best Content Management System 2017 – </a:t>
            </a:r>
            <a:r>
              <a:rPr lang="en-GB" dirty="0" err="1" smtClean="0">
                <a:hlinkClick r:id="rId3"/>
              </a:rPr>
              <a:t>Wordpress</a:t>
            </a:r>
            <a:r>
              <a:rPr lang="en-GB" dirty="0" smtClean="0">
                <a:hlinkClick r:id="rId3"/>
              </a:rPr>
              <a:t> Vs Joomla Vs Drupal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3" t="4320" r="3138" b="7122"/>
          <a:stretch/>
        </p:blipFill>
        <p:spPr>
          <a:xfrm>
            <a:off x="1691680" y="1772816"/>
            <a:ext cx="5760640" cy="2952328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691680" y="3212976"/>
            <a:ext cx="1872208" cy="144016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690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Drupal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Open-source CMS, based on the LAMP stack, but it can also run on other technology stacks.</a:t>
            </a:r>
          </a:p>
          <a:p>
            <a:r>
              <a:rPr lang="en-GB" dirty="0" smtClean="0"/>
              <a:t>It provides tools for anyone, regardless of their technical expertise, to build websites.</a:t>
            </a:r>
          </a:p>
          <a:p>
            <a:r>
              <a:rPr lang="en-GB" dirty="0" smtClean="0"/>
              <a:t>It implements a modular design, allowing features to be added and removed as needed.</a:t>
            </a:r>
          </a:p>
          <a:p>
            <a:r>
              <a:rPr lang="en-GB" dirty="0" smtClean="0"/>
              <a:t>It is a general-purpose CMS meaning that it can be used to build different types of websites.</a:t>
            </a:r>
          </a:p>
          <a:p>
            <a:r>
              <a:rPr lang="en-GB" dirty="0" smtClean="0"/>
              <a:t>It can also be extended, adding modifications, which you can also share with others.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9970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Uses Drupal?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Government websites (US, London, France)</a:t>
            </a:r>
          </a:p>
          <a:p>
            <a:r>
              <a:rPr lang="en-GB" dirty="0" smtClean="0"/>
              <a:t>Media Companies: BBC, NBC, MTV UK</a:t>
            </a:r>
          </a:p>
          <a:p>
            <a:r>
              <a:rPr lang="en-GB" dirty="0" smtClean="0"/>
              <a:t>Other Examples:</a:t>
            </a:r>
          </a:p>
          <a:p>
            <a:pPr lvl="1"/>
            <a:r>
              <a:rPr lang="en-GB" dirty="0" smtClean="0">
                <a:hlinkClick r:id="rId2"/>
              </a:rPr>
              <a:t>Drupal Case Studies</a:t>
            </a:r>
            <a:endParaRPr lang="en-GB" dirty="0" smtClean="0"/>
          </a:p>
          <a:p>
            <a:pPr lvl="1"/>
            <a:r>
              <a:rPr lang="en-GB" dirty="0" smtClean="0">
                <a:hlinkClick r:id="rId3"/>
              </a:rPr>
              <a:t>Organisations Using Drupal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7403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we going to do?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We are going to be using Drupal running on </a:t>
            </a:r>
            <a:r>
              <a:rPr lang="en-GB" dirty="0" err="1" smtClean="0">
                <a:hlinkClick r:id="rId2"/>
              </a:rPr>
              <a:t>UwAmp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UwAmp</a:t>
            </a:r>
            <a:r>
              <a:rPr lang="en-GB" dirty="0" smtClean="0"/>
              <a:t> is a Free, </a:t>
            </a:r>
            <a:r>
              <a:rPr lang="en-GB" b="1" u="sng" dirty="0" smtClean="0"/>
              <a:t>Portable</a:t>
            </a:r>
            <a:r>
              <a:rPr lang="en-GB" dirty="0" smtClean="0"/>
              <a:t>, </a:t>
            </a:r>
            <a:r>
              <a:rPr lang="en-GB" dirty="0" err="1" smtClean="0"/>
              <a:t>Wamp</a:t>
            </a:r>
            <a:r>
              <a:rPr lang="en-GB" dirty="0" smtClean="0"/>
              <a:t> Server with Apache, MySQL, PHP and SQLite</a:t>
            </a:r>
          </a:p>
          <a:p>
            <a:pPr lvl="1"/>
            <a:r>
              <a:rPr lang="en-GB" dirty="0" smtClean="0"/>
              <a:t>Portable means it can be run from a USB device, or even cloud storage, and that is why we are using it.</a:t>
            </a:r>
          </a:p>
          <a:p>
            <a:r>
              <a:rPr lang="en-GB" dirty="0" smtClean="0"/>
              <a:t>We will be creating:</a:t>
            </a:r>
          </a:p>
          <a:p>
            <a:pPr lvl="1"/>
            <a:r>
              <a:rPr lang="en-GB" dirty="0" smtClean="0"/>
              <a:t>A simple Blog website.</a:t>
            </a:r>
          </a:p>
          <a:p>
            <a:pPr lvl="1"/>
            <a:r>
              <a:rPr lang="en-GB" dirty="0" smtClean="0"/>
              <a:t>A </a:t>
            </a:r>
            <a:r>
              <a:rPr lang="en-GB" dirty="0"/>
              <a:t>simple Cinema web </a:t>
            </a:r>
            <a:r>
              <a:rPr lang="en-GB" dirty="0" smtClean="0"/>
              <a:t>application.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6986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 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Drupal 8 User Guide</a:t>
            </a:r>
            <a:endParaRPr lang="en-GB" dirty="0" smtClean="0"/>
          </a:p>
          <a:p>
            <a:r>
              <a:rPr lang="en-GB" dirty="0"/>
              <a:t>Learning Drupal 8, </a:t>
            </a:r>
            <a:r>
              <a:rPr lang="en-GB" dirty="0" err="1"/>
              <a:t>Packt</a:t>
            </a:r>
            <a:r>
              <a:rPr lang="en-GB" dirty="0"/>
              <a:t> (2016) By Nick Abbott and Richard Jones</a:t>
            </a:r>
          </a:p>
        </p:txBody>
      </p:sp>
    </p:spTree>
    <p:extLst>
      <p:ext uri="{BB962C8B-B14F-4D97-AF65-F5344CB8AC3E}">
        <p14:creationId xmlns:p14="http://schemas.microsoft.com/office/powerpoint/2010/main" val="2284444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Setting up </a:t>
            </a:r>
            <a:r>
              <a:rPr lang="en-GB" dirty="0" err="1"/>
              <a:t>UwAmp</a:t>
            </a:r>
            <a:r>
              <a:rPr lang="en-GB" dirty="0"/>
              <a:t> </a:t>
            </a:r>
            <a:r>
              <a:rPr lang="en-GB" dirty="0" smtClean="0"/>
              <a:t>and Drupal</a:t>
            </a:r>
          </a:p>
          <a:p>
            <a:r>
              <a:rPr lang="en-GB" dirty="0" smtClean="0"/>
              <a:t>Download Instructions from Moodle.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0825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11036</TotalTime>
  <Words>816</Words>
  <Application>Microsoft Office PowerPoint</Application>
  <PresentationFormat>On-screen Show (4:3)</PresentationFormat>
  <Paragraphs>124</Paragraphs>
  <Slides>16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Calibri</vt:lpstr>
      <vt:lpstr>Cambria</vt:lpstr>
      <vt:lpstr>Wingdings</vt:lpstr>
      <vt:lpstr>Wingdings 2</vt:lpstr>
      <vt:lpstr>Median</vt:lpstr>
      <vt:lpstr>Content Management System (CMS), Drupal</vt:lpstr>
      <vt:lpstr>Today’s Lecture</vt:lpstr>
      <vt:lpstr>So far …</vt:lpstr>
      <vt:lpstr>Static Web Pages</vt:lpstr>
      <vt:lpstr>Dynamic Web Pages</vt:lpstr>
      <vt:lpstr>Dynamic Web Pages</vt:lpstr>
      <vt:lpstr>Web Applications</vt:lpstr>
      <vt:lpstr>The Three-Tier Architecture Model</vt:lpstr>
      <vt:lpstr>Popular Web Application Development Platforms (Stacks)</vt:lpstr>
      <vt:lpstr>Content Management Systems (CMS’s)</vt:lpstr>
      <vt:lpstr>Popular Web CMSs</vt:lpstr>
      <vt:lpstr>Drupal</vt:lpstr>
      <vt:lpstr>Who Uses Drupal?</vt:lpstr>
      <vt:lpstr>What are we going to do?</vt:lpstr>
      <vt:lpstr>Reading Resources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1619</cp:revision>
  <cp:lastPrinted>2014-09-29T16:21:25Z</cp:lastPrinted>
  <dcterms:created xsi:type="dcterms:W3CDTF">2013-09-18T07:00:31Z</dcterms:created>
  <dcterms:modified xsi:type="dcterms:W3CDTF">2017-01-26T08:46:53Z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