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62" r:id="rId4"/>
    <p:sldId id="263" r:id="rId5"/>
    <p:sldId id="264" r:id="rId6"/>
    <p:sldId id="265"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2705"/>
  </p:normalViewPr>
  <p:slideViewPr>
    <p:cSldViewPr snapToGrid="0" snapToObjects="1">
      <p:cViewPr varScale="1">
        <p:scale>
          <a:sx n="75" d="100"/>
          <a:sy n="75" d="100"/>
        </p:scale>
        <p:origin x="3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0E0AF9-C972-A24C-A9BB-0C2CB337E593}" type="datetimeFigureOut">
              <a:rPr lang="en-US" smtClean="0"/>
              <a:t>12/1/2017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9DC9BF-F2C1-E549-8A84-E1035E1B6A52}" type="slidenum">
              <a:rPr lang="en-US" smtClean="0"/>
              <a:t>‹#›</a:t>
            </a:fld>
            <a:endParaRPr lang="en-US"/>
          </a:p>
        </p:txBody>
      </p:sp>
    </p:spTree>
    <p:extLst>
      <p:ext uri="{BB962C8B-B14F-4D97-AF65-F5344CB8AC3E}">
        <p14:creationId xmlns:p14="http://schemas.microsoft.com/office/powerpoint/2010/main" val="879177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29DC9BF-F2C1-E549-8A84-E1035E1B6A52}" type="slidenum">
              <a:rPr lang="en-US" smtClean="0"/>
              <a:t>1</a:t>
            </a:fld>
            <a:endParaRPr lang="en-US"/>
          </a:p>
        </p:txBody>
      </p:sp>
    </p:spTree>
    <p:extLst>
      <p:ext uri="{BB962C8B-B14F-4D97-AF65-F5344CB8AC3E}">
        <p14:creationId xmlns:p14="http://schemas.microsoft.com/office/powerpoint/2010/main" val="1649742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F161B1F-29DC-46E7-8AB9-AC27C8EFA18D}" type="datetime1">
              <a:rPr lang="en-US" smtClean="0"/>
              <a:t>12/1/2017</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r>
              <a:rPr lang="en-GB"/>
              <a:t>MIa Dempster, Lauren Ferris and Ffion Howells</a:t>
            </a:r>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8E2D22-8B0A-4B91-B741-FA04412E5E59}" type="datetime1">
              <a:rPr lang="en-US" smtClean="0"/>
              <a:t>12/1/2017</a:t>
            </a:fld>
            <a:endParaRPr lang="en-US" dirty="0"/>
          </a:p>
        </p:txBody>
      </p:sp>
      <p:sp>
        <p:nvSpPr>
          <p:cNvPr id="5" name="Footer Placeholder 4"/>
          <p:cNvSpPr>
            <a:spLocks noGrp="1"/>
          </p:cNvSpPr>
          <p:nvPr>
            <p:ph type="ftr" sz="quarter" idx="11"/>
          </p:nvPr>
        </p:nvSpPr>
        <p:spPr/>
        <p:txBody>
          <a:bodyPr/>
          <a:lstStyle/>
          <a:p>
            <a:r>
              <a:rPr lang="en-GB"/>
              <a:t>MIa Dempster, Lauren Ferris and Ffion Howells</a:t>
            </a:r>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14074E9-9EE0-4884-BF89-0E1D22C03E72}" type="datetime1">
              <a:rPr lang="en-US" smtClean="0"/>
              <a:t>12/1/2017</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r>
              <a:rPr lang="en-GB"/>
              <a:t>MIa Dempster, Lauren Ferris and Ffion Howells</a:t>
            </a:r>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8D5565-67E9-4687-9666-0E12BB62CF8E}" type="datetime1">
              <a:rPr lang="en-US" smtClean="0"/>
              <a:t>12/1/2017</a:t>
            </a:fld>
            <a:endParaRPr lang="en-US" dirty="0"/>
          </a:p>
        </p:txBody>
      </p:sp>
      <p:sp>
        <p:nvSpPr>
          <p:cNvPr id="6" name="Footer Placeholder 5"/>
          <p:cNvSpPr>
            <a:spLocks noGrp="1"/>
          </p:cNvSpPr>
          <p:nvPr>
            <p:ph type="ftr" sz="quarter" idx="11"/>
          </p:nvPr>
        </p:nvSpPr>
        <p:spPr/>
        <p:txBody>
          <a:bodyPr/>
          <a:lstStyle/>
          <a:p>
            <a:r>
              <a:rPr lang="en-GB"/>
              <a:t>MIa Dempster, Lauren Ferris and Ffion Howells</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9D54A4-BF20-4A31-8A98-06832CF47D24}" type="datetime1">
              <a:rPr lang="en-US" smtClean="0"/>
              <a:t>12/1/2017</a:t>
            </a:fld>
            <a:endParaRPr lang="en-US" dirty="0"/>
          </a:p>
        </p:txBody>
      </p:sp>
      <p:sp>
        <p:nvSpPr>
          <p:cNvPr id="8" name="Footer Placeholder 7"/>
          <p:cNvSpPr>
            <a:spLocks noGrp="1"/>
          </p:cNvSpPr>
          <p:nvPr>
            <p:ph type="ftr" sz="quarter" idx="11"/>
          </p:nvPr>
        </p:nvSpPr>
        <p:spPr/>
        <p:txBody>
          <a:bodyPr/>
          <a:lstStyle/>
          <a:p>
            <a:r>
              <a:rPr lang="en-GB"/>
              <a:t>MIa Dempster, Lauren Ferris and Ffion Howells</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654CE8-A926-4E43-9D05-C91D6AB4BD0E}" type="datetime1">
              <a:rPr lang="en-US" smtClean="0"/>
              <a:t>12/1/2017</a:t>
            </a:fld>
            <a:endParaRPr lang="en-US" dirty="0"/>
          </a:p>
        </p:txBody>
      </p:sp>
      <p:sp>
        <p:nvSpPr>
          <p:cNvPr id="4" name="Footer Placeholder 3"/>
          <p:cNvSpPr>
            <a:spLocks noGrp="1"/>
          </p:cNvSpPr>
          <p:nvPr>
            <p:ph type="ftr" sz="quarter" idx="11"/>
          </p:nvPr>
        </p:nvSpPr>
        <p:spPr/>
        <p:txBody>
          <a:bodyPr/>
          <a:lstStyle/>
          <a:p>
            <a:r>
              <a:rPr lang="en-GB"/>
              <a:t>MIa Dempster, Lauren Ferris and Ffion Howells</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C770D-D52F-42B6-9A11-EED4ED494C98}" type="datetime1">
              <a:rPr lang="en-US" smtClean="0"/>
              <a:t>12/1/2017</a:t>
            </a:fld>
            <a:endParaRPr lang="en-US" dirty="0"/>
          </a:p>
        </p:txBody>
      </p:sp>
      <p:sp>
        <p:nvSpPr>
          <p:cNvPr id="3" name="Footer Placeholder 2"/>
          <p:cNvSpPr>
            <a:spLocks noGrp="1"/>
          </p:cNvSpPr>
          <p:nvPr>
            <p:ph type="ftr" sz="quarter" idx="11"/>
          </p:nvPr>
        </p:nvSpPr>
        <p:spPr/>
        <p:txBody>
          <a:bodyPr/>
          <a:lstStyle/>
          <a:p>
            <a:r>
              <a:rPr lang="en-GB"/>
              <a:t>MIa Dempster, Lauren Ferris and Ffion Howells</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82993D9-957A-471F-9B38-A3229146CEA5}" type="datetime1">
              <a:rPr lang="en-US" smtClean="0"/>
              <a:t>12/1/2017</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r>
              <a:rPr lang="en-GB"/>
              <a:t>MIa Dempster, Lauren Ferris and Ffion Howells</a:t>
            </a:r>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88652B-CCA8-461F-9CD1-4B1CD30E9182}" type="datetime1">
              <a:rPr lang="en-US" smtClean="0"/>
              <a:t>12/1/2017</a:t>
            </a:fld>
            <a:endParaRPr lang="en-US" dirty="0"/>
          </a:p>
        </p:txBody>
      </p:sp>
      <p:sp>
        <p:nvSpPr>
          <p:cNvPr id="6" name="Footer Placeholder 5"/>
          <p:cNvSpPr>
            <a:spLocks noGrp="1"/>
          </p:cNvSpPr>
          <p:nvPr>
            <p:ph type="ftr" sz="quarter" idx="11"/>
          </p:nvPr>
        </p:nvSpPr>
        <p:spPr/>
        <p:txBody>
          <a:bodyPr/>
          <a:lstStyle/>
          <a:p>
            <a:r>
              <a:rPr lang="en-GB"/>
              <a:t>MIa Dempster, Lauren Ferris and Ffion Howells</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666243-68ED-4BE5-8400-4497468AFAD6}" type="datetime1">
              <a:rPr lang="en-US" smtClean="0"/>
              <a:t>12/1/2017</a:t>
            </a:fld>
            <a:endParaRPr lang="en-US" dirty="0"/>
          </a:p>
        </p:txBody>
      </p:sp>
      <p:sp>
        <p:nvSpPr>
          <p:cNvPr id="5" name="Footer Placeholder 4"/>
          <p:cNvSpPr>
            <a:spLocks noGrp="1"/>
          </p:cNvSpPr>
          <p:nvPr>
            <p:ph type="ftr" sz="quarter" idx="11"/>
          </p:nvPr>
        </p:nvSpPr>
        <p:spPr/>
        <p:txBody>
          <a:bodyPr/>
          <a:lstStyle/>
          <a:p>
            <a:r>
              <a:rPr lang="en-GB"/>
              <a:t>MIa Dempster, Lauren Ferris and Ffion Howells</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6C8E24E-D4E3-46A8-93D9-A7D143D9083E}" type="datetime1">
              <a:rPr lang="en-US" smtClean="0"/>
              <a:t>12/1/2017</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r>
              <a:rPr lang="en-GB"/>
              <a:t>MIa Dempster, Lauren Ferris and Ffion Howells</a:t>
            </a:r>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2EE9C83-748F-4472-9176-2D985FDC5606}" type="datetime1">
              <a:rPr lang="en-US" smtClean="0"/>
              <a:t>12/1/2017</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r>
              <a:rPr lang="en-GB"/>
              <a:t>MIa Dempster, Lauren Ferris and Ffion Howells</a:t>
            </a:r>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Alcohol licensing laws of the United Kingdom</a:t>
            </a:r>
            <a:br>
              <a:rPr lang="en-US" b="1" dirty="0"/>
            </a:br>
            <a:endParaRPr lang="en-US" dirty="0"/>
          </a:p>
        </p:txBody>
      </p:sp>
      <p:pic>
        <p:nvPicPr>
          <p:cNvPr id="4" name="Picture 3"/>
          <p:cNvPicPr>
            <a:picLocks noChangeAspect="1"/>
          </p:cNvPicPr>
          <p:nvPr/>
        </p:nvPicPr>
        <p:blipFill>
          <a:blip r:embed="rId3"/>
          <a:stretch>
            <a:fillRect/>
          </a:stretch>
        </p:blipFill>
        <p:spPr>
          <a:xfrm>
            <a:off x="1106487" y="3495675"/>
            <a:ext cx="3492500" cy="2324100"/>
          </a:xfrm>
          <a:prstGeom prst="rect">
            <a:avLst/>
          </a:prstGeom>
        </p:spPr>
      </p:pic>
      <p:pic>
        <p:nvPicPr>
          <p:cNvPr id="5" name="Picture 4"/>
          <p:cNvPicPr>
            <a:picLocks noChangeAspect="1"/>
          </p:cNvPicPr>
          <p:nvPr/>
        </p:nvPicPr>
        <p:blipFill>
          <a:blip r:embed="rId4"/>
          <a:stretch>
            <a:fillRect/>
          </a:stretch>
        </p:blipFill>
        <p:spPr>
          <a:xfrm>
            <a:off x="6077965" y="3495675"/>
            <a:ext cx="3559176" cy="2324100"/>
          </a:xfrm>
          <a:prstGeom prst="rect">
            <a:avLst/>
          </a:prstGeom>
        </p:spPr>
      </p:pic>
      <p:sp>
        <p:nvSpPr>
          <p:cNvPr id="3" name="Footer Placeholder 2">
            <a:extLst>
              <a:ext uri="{FF2B5EF4-FFF2-40B4-BE49-F238E27FC236}">
                <a16:creationId xmlns:a16="http://schemas.microsoft.com/office/drawing/2014/main" id="{D57D9C9C-9265-4D1D-8091-93CF92934ACB}"/>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1667463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 </a:t>
            </a:r>
          </a:p>
        </p:txBody>
      </p:sp>
      <p:sp>
        <p:nvSpPr>
          <p:cNvPr id="4" name="TextBox 3"/>
          <p:cNvSpPr txBox="1"/>
          <p:nvPr/>
        </p:nvSpPr>
        <p:spPr>
          <a:xfrm>
            <a:off x="451104" y="2145792"/>
            <a:ext cx="4206240" cy="4524315"/>
          </a:xfrm>
          <a:prstGeom prst="rect">
            <a:avLst/>
          </a:prstGeom>
          <a:noFill/>
        </p:spPr>
        <p:txBody>
          <a:bodyPr wrap="square" rtlCol="0">
            <a:spAutoFit/>
          </a:bodyPr>
          <a:lstStyle/>
          <a:p>
            <a:endParaRPr lang="en-US" dirty="0"/>
          </a:p>
          <a:p>
            <a:pPr marL="285750" indent="-285750">
              <a:buFont typeface="Wingdings" charset="2"/>
              <a:buChar char="Ø"/>
            </a:pPr>
            <a:r>
              <a:rPr lang="en-US" dirty="0"/>
              <a:t>Licensing Act 2003</a:t>
            </a:r>
          </a:p>
          <a:p>
            <a:pPr marL="285750" indent="-285750">
              <a:buFont typeface="Wingdings" charset="2"/>
              <a:buChar char="Ø"/>
            </a:pPr>
            <a:r>
              <a:rPr lang="en-US" dirty="0"/>
              <a:t>Changes: Permitted hours</a:t>
            </a:r>
          </a:p>
          <a:p>
            <a:r>
              <a:rPr lang="en-US" dirty="0"/>
              <a:t>     		Drinking up time</a:t>
            </a:r>
          </a:p>
          <a:p>
            <a:r>
              <a:rPr lang="en-US" dirty="0"/>
              <a:t>              Serving after 23:00</a:t>
            </a:r>
          </a:p>
          <a:p>
            <a:endParaRPr lang="en-US" dirty="0"/>
          </a:p>
          <a:p>
            <a:pPr marL="285750" indent="-285750">
              <a:buFont typeface="Wingdings" charset="2"/>
              <a:buChar char="Ø"/>
            </a:pPr>
            <a:r>
              <a:rPr lang="en-US" dirty="0"/>
              <a:t>Objectives: Prevention of crime</a:t>
            </a:r>
          </a:p>
          <a:p>
            <a:r>
              <a:rPr lang="en-US" dirty="0"/>
              <a:t>			Public safety</a:t>
            </a:r>
          </a:p>
          <a:p>
            <a:r>
              <a:rPr lang="en-US" dirty="0"/>
              <a:t>			Protection of children from 			harm.</a:t>
            </a:r>
          </a:p>
          <a:p>
            <a:pPr marL="285750" indent="-285750">
              <a:buFont typeface="Wingdings" charset="2"/>
              <a:buChar char="Ø"/>
            </a:pPr>
            <a:r>
              <a:rPr lang="en-US" dirty="0"/>
              <a:t>Licensing law in Scotland.</a:t>
            </a:r>
          </a:p>
          <a:p>
            <a:pPr marL="285750" indent="-285750">
              <a:buFont typeface="Wingdings" charset="2"/>
              <a:buChar char="Ø"/>
            </a:pPr>
            <a:r>
              <a:rPr lang="en-US" dirty="0"/>
              <a:t>Legislation trying to get passed.</a:t>
            </a:r>
          </a:p>
          <a:p>
            <a:pPr marL="285750" indent="-285750">
              <a:buFont typeface="Wingdings" charset="2"/>
              <a:buChar char="Ø"/>
            </a:pPr>
            <a:r>
              <a:rPr lang="en-US" dirty="0"/>
              <a:t>Statistics</a:t>
            </a:r>
          </a:p>
          <a:p>
            <a:pPr marL="285750" indent="-285750">
              <a:buFont typeface="Wingdings" charset="2"/>
              <a:buChar char="Ø"/>
            </a:pPr>
            <a:r>
              <a:rPr lang="en-US" dirty="0"/>
              <a:t>References </a:t>
            </a:r>
          </a:p>
          <a:p>
            <a:endParaRPr lang="en-US" dirty="0"/>
          </a:p>
          <a:p>
            <a:pPr marL="1657350" lvl="3" indent="-285750">
              <a:buFont typeface="Wingdings" charset="2"/>
              <a:buChar char="Ø"/>
            </a:pPr>
            <a:endParaRPr lang="en-US" dirty="0"/>
          </a:p>
        </p:txBody>
      </p:sp>
      <p:sp>
        <p:nvSpPr>
          <p:cNvPr id="3" name="Footer Placeholder 2">
            <a:extLst>
              <a:ext uri="{FF2B5EF4-FFF2-40B4-BE49-F238E27FC236}">
                <a16:creationId xmlns:a16="http://schemas.microsoft.com/office/drawing/2014/main" id="{C156365A-48DD-4C7F-B2F6-A0B13B296208}"/>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391198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B5C57-91C1-4526-B619-C328C5357617}"/>
              </a:ext>
            </a:extLst>
          </p:cNvPr>
          <p:cNvSpPr>
            <a:spLocks noGrp="1"/>
          </p:cNvSpPr>
          <p:nvPr>
            <p:ph type="title"/>
          </p:nvPr>
        </p:nvSpPr>
        <p:spPr/>
        <p:txBody>
          <a:bodyPr/>
          <a:lstStyle/>
          <a:p>
            <a:r>
              <a:rPr lang="en-GB" dirty="0"/>
              <a:t>The licensing act 2003</a:t>
            </a:r>
          </a:p>
        </p:txBody>
      </p:sp>
      <p:sp>
        <p:nvSpPr>
          <p:cNvPr id="3" name="Content Placeholder 2">
            <a:extLst>
              <a:ext uri="{FF2B5EF4-FFF2-40B4-BE49-F238E27FC236}">
                <a16:creationId xmlns:a16="http://schemas.microsoft.com/office/drawing/2014/main" id="{BDB63DCC-1073-4F2B-9709-BAD3E71E7792}"/>
              </a:ext>
            </a:extLst>
          </p:cNvPr>
          <p:cNvSpPr>
            <a:spLocks noGrp="1"/>
          </p:cNvSpPr>
          <p:nvPr>
            <p:ph idx="1"/>
          </p:nvPr>
        </p:nvSpPr>
        <p:spPr/>
        <p:txBody>
          <a:bodyPr/>
          <a:lstStyle/>
          <a:p>
            <a:r>
              <a:rPr lang="en-GB" dirty="0"/>
              <a:t>Most organisations, businesses and individuals who want to sell or supply alcohol in England and Wales must have a licence. This usually includes pubs and bars, cinemas, theatres and nightclubs (Gov.uk,2013).</a:t>
            </a:r>
          </a:p>
          <a:p>
            <a:r>
              <a:rPr lang="en-GB" dirty="0"/>
              <a:t>The act came into effect on 24</a:t>
            </a:r>
            <a:r>
              <a:rPr lang="en-GB" baseline="30000" dirty="0"/>
              <a:t>th</a:t>
            </a:r>
            <a:r>
              <a:rPr lang="en-GB" dirty="0"/>
              <a:t> November 2005.</a:t>
            </a:r>
          </a:p>
          <a:p>
            <a:r>
              <a:rPr lang="en-GB" dirty="0"/>
              <a:t>Selling hot food or drink between 11:00pm and 5:00am for consumption on or off the premises.</a:t>
            </a:r>
          </a:p>
        </p:txBody>
      </p:sp>
      <p:sp>
        <p:nvSpPr>
          <p:cNvPr id="4" name="Footer Placeholder 3">
            <a:extLst>
              <a:ext uri="{FF2B5EF4-FFF2-40B4-BE49-F238E27FC236}">
                <a16:creationId xmlns:a16="http://schemas.microsoft.com/office/drawing/2014/main" id="{0E540035-AB2F-45A1-B200-6A6CF3AC15E3}"/>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326723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414F-9AE3-4CC6-8A50-F19DAFF9A9A6}"/>
              </a:ext>
            </a:extLst>
          </p:cNvPr>
          <p:cNvSpPr>
            <a:spLocks noGrp="1"/>
          </p:cNvSpPr>
          <p:nvPr>
            <p:ph type="title"/>
          </p:nvPr>
        </p:nvSpPr>
        <p:spPr/>
        <p:txBody>
          <a:bodyPr/>
          <a:lstStyle/>
          <a:p>
            <a:r>
              <a:rPr lang="en-GB" dirty="0"/>
              <a:t>change</a:t>
            </a:r>
          </a:p>
        </p:txBody>
      </p:sp>
      <p:sp>
        <p:nvSpPr>
          <p:cNvPr id="3" name="Content Placeholder 2">
            <a:extLst>
              <a:ext uri="{FF2B5EF4-FFF2-40B4-BE49-F238E27FC236}">
                <a16:creationId xmlns:a16="http://schemas.microsoft.com/office/drawing/2014/main" id="{5048DA39-D213-4B35-8C04-605D668CE3C2}"/>
              </a:ext>
            </a:extLst>
          </p:cNvPr>
          <p:cNvSpPr>
            <a:spLocks noGrp="1"/>
          </p:cNvSpPr>
          <p:nvPr>
            <p:ph idx="1"/>
          </p:nvPr>
        </p:nvSpPr>
        <p:spPr/>
        <p:txBody>
          <a:bodyPr/>
          <a:lstStyle/>
          <a:p>
            <a:r>
              <a:rPr lang="en-GB" dirty="0"/>
              <a:t>Started off: pubs were open Monday to Saturday till 23:00pm and on Sundays until 22:30pm.</a:t>
            </a:r>
          </a:p>
          <a:p>
            <a:r>
              <a:rPr lang="en-GB" dirty="0"/>
              <a:t>Nightclubs were allowed to trade longe4r than 23:00pm because they were given a Special Hours Certificate.</a:t>
            </a:r>
          </a:p>
          <a:p>
            <a:r>
              <a:rPr lang="en-GB" dirty="0"/>
              <a:t>This allowed them to trade until 2:00am or longer.</a:t>
            </a:r>
          </a:p>
          <a:p>
            <a:r>
              <a:rPr lang="en-GB" dirty="0"/>
              <a:t>Now: pubs can trade until midnight or 1:00am and nightclubs can be opened longer and can trade until 3:00am.</a:t>
            </a:r>
          </a:p>
        </p:txBody>
      </p:sp>
      <p:sp>
        <p:nvSpPr>
          <p:cNvPr id="4" name="Footer Placeholder 3">
            <a:extLst>
              <a:ext uri="{FF2B5EF4-FFF2-40B4-BE49-F238E27FC236}">
                <a16:creationId xmlns:a16="http://schemas.microsoft.com/office/drawing/2014/main" id="{92F1A718-A3D7-40D3-A0DD-E7238F882CFD}"/>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731164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AC5D-19C9-4E50-A71B-4724042F674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5F65959-C3AC-43EE-86D1-85AD6A92C61F}"/>
              </a:ext>
            </a:extLst>
          </p:cNvPr>
          <p:cNvSpPr>
            <a:spLocks noGrp="1"/>
          </p:cNvSpPr>
          <p:nvPr>
            <p:ph idx="1"/>
          </p:nvPr>
        </p:nvSpPr>
        <p:spPr/>
        <p:txBody>
          <a:bodyPr/>
          <a:lstStyle/>
          <a:p>
            <a:r>
              <a:rPr lang="en-GB" dirty="0"/>
              <a:t>Prevention of crime</a:t>
            </a:r>
          </a:p>
          <a:p>
            <a:r>
              <a:rPr lang="en-GB" dirty="0"/>
              <a:t>Public safety </a:t>
            </a:r>
          </a:p>
          <a:p>
            <a:r>
              <a:rPr lang="en-GB" dirty="0"/>
              <a:t>Protection of children from harm</a:t>
            </a:r>
          </a:p>
        </p:txBody>
      </p:sp>
      <p:sp>
        <p:nvSpPr>
          <p:cNvPr id="4" name="Footer Placeholder 3">
            <a:extLst>
              <a:ext uri="{FF2B5EF4-FFF2-40B4-BE49-F238E27FC236}">
                <a16:creationId xmlns:a16="http://schemas.microsoft.com/office/drawing/2014/main" id="{A252AA4F-F16B-4C30-A30A-9EBD2043EB58}"/>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240035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E7E4-B329-4377-997A-36E2B588E07F}"/>
              </a:ext>
            </a:extLst>
          </p:cNvPr>
          <p:cNvSpPr>
            <a:spLocks noGrp="1"/>
          </p:cNvSpPr>
          <p:nvPr>
            <p:ph type="title"/>
          </p:nvPr>
        </p:nvSpPr>
        <p:spPr/>
        <p:txBody>
          <a:bodyPr/>
          <a:lstStyle/>
          <a:p>
            <a:r>
              <a:rPr lang="en-GB" dirty="0"/>
              <a:t>The licensing Scotland act 2005</a:t>
            </a:r>
          </a:p>
        </p:txBody>
      </p:sp>
      <p:sp>
        <p:nvSpPr>
          <p:cNvPr id="3" name="Content Placeholder 2">
            <a:extLst>
              <a:ext uri="{FF2B5EF4-FFF2-40B4-BE49-F238E27FC236}">
                <a16:creationId xmlns:a16="http://schemas.microsoft.com/office/drawing/2014/main" id="{B651F133-F1DF-4B41-B2A3-9380AD802708}"/>
              </a:ext>
            </a:extLst>
          </p:cNvPr>
          <p:cNvSpPr>
            <a:spLocks noGrp="1"/>
          </p:cNvSpPr>
          <p:nvPr>
            <p:ph idx="1"/>
          </p:nvPr>
        </p:nvSpPr>
        <p:spPr/>
        <p:txBody>
          <a:bodyPr/>
          <a:lstStyle/>
          <a:p>
            <a:r>
              <a:rPr lang="en-GB" dirty="0"/>
              <a:t>Controls the sale of alcohol- can only be sold between 10:00am and 22:00pm.</a:t>
            </a:r>
          </a:p>
          <a:p>
            <a:r>
              <a:rPr lang="en-GB" dirty="0"/>
              <a:t>Having a license to sell alcohol.</a:t>
            </a:r>
          </a:p>
          <a:p>
            <a:r>
              <a:rPr lang="en-GB" dirty="0"/>
              <a:t>The first country to set a minimum pricing on alcohol to 50p per unit.</a:t>
            </a:r>
          </a:p>
          <a:p>
            <a:r>
              <a:rPr lang="en-GB" dirty="0"/>
              <a:t>Trying to improve public health </a:t>
            </a:r>
          </a:p>
          <a:p>
            <a:endParaRPr lang="en-GB" dirty="0"/>
          </a:p>
        </p:txBody>
      </p:sp>
      <p:sp>
        <p:nvSpPr>
          <p:cNvPr id="4" name="Footer Placeholder 3">
            <a:extLst>
              <a:ext uri="{FF2B5EF4-FFF2-40B4-BE49-F238E27FC236}">
                <a16:creationId xmlns:a16="http://schemas.microsoft.com/office/drawing/2014/main" id="{37F0ABF8-362C-48F3-B0B9-CAAEE4CA2820}"/>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2532403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 passed - </a:t>
            </a:r>
            <a:r>
              <a:rPr lang="en-GB" b="1" dirty="0"/>
              <a:t>New alcohol guidelines to help cut cancer risk</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2157" y="2066922"/>
            <a:ext cx="3795528" cy="4791078"/>
          </a:xfrm>
        </p:spPr>
      </p:pic>
      <p:sp>
        <p:nvSpPr>
          <p:cNvPr id="5" name="TextBox 4"/>
          <p:cNvSpPr txBox="1"/>
          <p:nvPr/>
        </p:nvSpPr>
        <p:spPr>
          <a:xfrm>
            <a:off x="4455628" y="2066922"/>
            <a:ext cx="715518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main change is that the recommendation for men and women is now the same – to keep health risks to a minimum, people should drink</a:t>
            </a:r>
            <a:r>
              <a:rPr lang="en-GB" sz="2400" b="1" dirty="0"/>
              <a:t> no more than 14 units of alcohol a week</a:t>
            </a:r>
            <a:endParaRPr lang="en-GB" sz="2400" dirty="0"/>
          </a:p>
        </p:txBody>
      </p:sp>
      <p:sp>
        <p:nvSpPr>
          <p:cNvPr id="6" name="TextBox 5"/>
          <p:cNvSpPr txBox="1"/>
          <p:nvPr/>
        </p:nvSpPr>
        <p:spPr>
          <a:xfrm>
            <a:off x="4455628" y="3769963"/>
            <a:ext cx="715518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if people drink as much as 14 units in a week, they should </a:t>
            </a:r>
            <a:r>
              <a:rPr lang="en-GB" sz="2400" b="1" dirty="0"/>
              <a:t>spread it out evenly over at least 3 days</a:t>
            </a:r>
          </a:p>
        </p:txBody>
      </p:sp>
      <p:sp>
        <p:nvSpPr>
          <p:cNvPr id="7" name="TextBox 6"/>
          <p:cNvSpPr txBox="1"/>
          <p:nvPr/>
        </p:nvSpPr>
        <p:spPr>
          <a:xfrm>
            <a:off x="4455628" y="4819441"/>
            <a:ext cx="7155180"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have drink-free days to help cut down </a:t>
            </a:r>
            <a:r>
              <a:rPr lang="en-GB" sz="2400" dirty="0"/>
              <a:t>on the amount they drink.</a:t>
            </a:r>
          </a:p>
        </p:txBody>
      </p:sp>
      <p:sp>
        <p:nvSpPr>
          <p:cNvPr id="3" name="Footer Placeholder 2">
            <a:extLst>
              <a:ext uri="{FF2B5EF4-FFF2-40B4-BE49-F238E27FC236}">
                <a16:creationId xmlns:a16="http://schemas.microsoft.com/office/drawing/2014/main" id="{50DBD406-C493-46BD-AA02-BED728E1BCBE}"/>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4014757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Statistics </a:t>
            </a:r>
          </a:p>
        </p:txBody>
      </p:sp>
      <p:sp>
        <p:nvSpPr>
          <p:cNvPr id="4" name="TextBox 3"/>
          <p:cNvSpPr txBox="1"/>
          <p:nvPr/>
        </p:nvSpPr>
        <p:spPr>
          <a:xfrm>
            <a:off x="375452" y="1763132"/>
            <a:ext cx="4196548" cy="5293757"/>
          </a:xfrm>
          <a:prstGeom prst="rect">
            <a:avLst/>
          </a:prstGeom>
          <a:noFill/>
        </p:spPr>
        <p:txBody>
          <a:bodyPr wrap="square" rtlCol="0">
            <a:spAutoFit/>
          </a:bodyPr>
          <a:lstStyle/>
          <a:p>
            <a:r>
              <a:rPr lang="en-GB" sz="2000" u="sng" dirty="0"/>
              <a:t>Alcohol and Health </a:t>
            </a:r>
          </a:p>
          <a:p>
            <a:pPr marL="285750" indent="-285750">
              <a:buFont typeface="Arial" panose="020B0604020202020204" pitchFamily="34" charset="0"/>
              <a:buChar char="•"/>
            </a:pPr>
            <a:r>
              <a:rPr lang="en-GB" sz="2000" dirty="0"/>
              <a:t>Males accounted for approximately 65% of all alcohol-related deaths in the UK in 2014</a:t>
            </a:r>
          </a:p>
          <a:p>
            <a:pPr marL="285750" indent="-285750">
              <a:buFont typeface="Arial" panose="020B0604020202020204" pitchFamily="34" charset="0"/>
              <a:buChar char="•"/>
            </a:pPr>
            <a:r>
              <a:rPr lang="en-GB" sz="2000" dirty="0"/>
              <a:t>In England and Wales, 63% of all alcohol-related deaths in 2014 were caused by alcoholic liver disease.</a:t>
            </a:r>
          </a:p>
          <a:p>
            <a:pPr marL="285750" indent="-285750">
              <a:buFont typeface="Arial" panose="020B0604020202020204" pitchFamily="34" charset="0"/>
              <a:buChar char="•"/>
            </a:pPr>
            <a:r>
              <a:rPr lang="en-GB" sz="2000" dirty="0"/>
              <a:t>The number of older people between the ages of 60 and 74 admitted to hospitals in England with mental and behavioural disorders associated with alcohol use has risen by over 150% in the past ten years, while the figure for 15-59 years old has increased by 94%</a:t>
            </a:r>
          </a:p>
          <a:p>
            <a:endParaRPr lang="en-GB" u="sng" dirty="0"/>
          </a:p>
        </p:txBody>
      </p:sp>
      <p:sp>
        <p:nvSpPr>
          <p:cNvPr id="5" name="TextBox 4"/>
          <p:cNvSpPr txBox="1"/>
          <p:nvPr/>
        </p:nvSpPr>
        <p:spPr>
          <a:xfrm>
            <a:off x="4747260" y="1830256"/>
            <a:ext cx="2697480" cy="4708981"/>
          </a:xfrm>
          <a:prstGeom prst="rect">
            <a:avLst/>
          </a:prstGeom>
          <a:noFill/>
        </p:spPr>
        <p:txBody>
          <a:bodyPr wrap="square" rtlCol="0">
            <a:spAutoFit/>
          </a:bodyPr>
          <a:lstStyle/>
          <a:p>
            <a:r>
              <a:rPr lang="en-GB" sz="2000" u="sng" dirty="0"/>
              <a:t>Crime</a:t>
            </a:r>
          </a:p>
          <a:p>
            <a:pPr marL="342900" indent="-342900">
              <a:buFont typeface="Arial" panose="020B0604020202020204" pitchFamily="34" charset="0"/>
              <a:buChar char="•"/>
            </a:pPr>
            <a:r>
              <a:rPr lang="en-GB" sz="2000" dirty="0"/>
              <a:t>64% of stranger violence, and 70% of violent incidents in the weekends, evenings and night are alcohol-related.</a:t>
            </a:r>
          </a:p>
          <a:p>
            <a:pPr marL="342900" indent="-342900">
              <a:buFont typeface="Arial" panose="020B0604020202020204" pitchFamily="34" charset="0"/>
              <a:buChar char="•"/>
            </a:pPr>
            <a:r>
              <a:rPr lang="en-GB" sz="2000" dirty="0"/>
              <a:t>In 2015, there were over 8,000 casualties of drink driving accidents in the UK in 2013, including 220 fatalities and 1,160 serious injuries.</a:t>
            </a:r>
            <a:endParaRPr lang="en-GB" sz="2000" u="sng" dirty="0"/>
          </a:p>
        </p:txBody>
      </p:sp>
      <p:sp>
        <p:nvSpPr>
          <p:cNvPr id="6" name="TextBox 5"/>
          <p:cNvSpPr txBox="1"/>
          <p:nvPr/>
        </p:nvSpPr>
        <p:spPr>
          <a:xfrm>
            <a:off x="7909560" y="1830256"/>
            <a:ext cx="2695408" cy="4708981"/>
          </a:xfrm>
          <a:prstGeom prst="rect">
            <a:avLst/>
          </a:prstGeom>
          <a:noFill/>
        </p:spPr>
        <p:txBody>
          <a:bodyPr wrap="square" rtlCol="0">
            <a:spAutoFit/>
          </a:bodyPr>
          <a:lstStyle/>
          <a:p>
            <a:r>
              <a:rPr lang="en-GB" sz="2000" u="sng" dirty="0"/>
              <a:t>Drinking behaviour</a:t>
            </a:r>
          </a:p>
          <a:p>
            <a:pPr marL="342900" indent="-342900">
              <a:buFont typeface="Arial" panose="020B0604020202020204" pitchFamily="34" charset="0"/>
              <a:buChar char="•"/>
            </a:pPr>
            <a:r>
              <a:rPr lang="en-GB" sz="2000" dirty="0"/>
              <a:t>8 million people drank over 6 units (for women) or 8 units (for men) on their heaviest drinking day</a:t>
            </a:r>
          </a:p>
          <a:p>
            <a:pPr marL="342900" indent="-342900">
              <a:buFont typeface="Arial" panose="020B0604020202020204" pitchFamily="34" charset="0"/>
              <a:buChar char="•"/>
            </a:pPr>
            <a:r>
              <a:rPr lang="en-GB" sz="2000" dirty="0"/>
              <a:t>77% of the highest earners report drinking in the previous week, compared to less than 45% of the lowest earners.</a:t>
            </a:r>
          </a:p>
          <a:p>
            <a:r>
              <a:rPr lang="en-GB" sz="2000" u="sng" dirty="0"/>
              <a:t> </a:t>
            </a:r>
          </a:p>
        </p:txBody>
      </p:sp>
      <p:sp>
        <p:nvSpPr>
          <p:cNvPr id="3" name="Footer Placeholder 2">
            <a:extLst>
              <a:ext uri="{FF2B5EF4-FFF2-40B4-BE49-F238E27FC236}">
                <a16:creationId xmlns:a16="http://schemas.microsoft.com/office/drawing/2014/main" id="{A71AB65C-1CE6-4259-8694-6BA33D55ECB9}"/>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3401156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normAutofit fontScale="62500" lnSpcReduction="20000"/>
          </a:bodyPr>
          <a:lstStyle/>
          <a:p>
            <a:r>
              <a:rPr lang="en-GB" dirty="0"/>
              <a:t>Alcohol Focus Scotland. (2017) Alcohol Facts and Figures. [Online] Available at: http://www.alcohol-focus-scotland.org.uk/alcohol-information/alcohol-facts-and-figures/ [Accessed June 2017]. </a:t>
            </a:r>
          </a:p>
          <a:p>
            <a:r>
              <a:rPr lang="en-GB" dirty="0"/>
              <a:t>BBC news. (2017) Supreme Court backs Scottish minimum alcohol pricing. [online] Available at: http://www.bbc.co.uk/news/uk-scotland-41981909 [Accessed 15th November 2017]. </a:t>
            </a:r>
          </a:p>
          <a:p>
            <a:r>
              <a:rPr lang="en-GB" dirty="0"/>
              <a:t>Cornwall.gov.uk (2017) Licensing Act 2003 [Online] available at: http://www.cornwall.gov.uk/advice-and-benefits/licences-and-street-trading/alcohol-and-entertainment-licence/licensing-act-2003/ [Accessed 16th November 2017]</a:t>
            </a:r>
          </a:p>
          <a:p>
            <a:r>
              <a:rPr lang="en-GB" dirty="0" err="1"/>
              <a:t>Crambs</a:t>
            </a:r>
            <a:r>
              <a:rPr lang="en-GB" dirty="0"/>
              <a:t>, A. (2017) Scotland to become first country in world to introduce minimum pricing for alcohol. [online] Available at: http://www.telegraph.co.uk/news/2017/11/15/scotland-become-first-country-world-introduce-minimum-pricing/ [accessed 15th November 2017].</a:t>
            </a:r>
          </a:p>
          <a:p>
            <a:r>
              <a:rPr lang="en-GB" dirty="0"/>
              <a:t>Gov.uk (2013) Alcohol licensing [Online] available at: https://www.gov.uk/guidance/alcohol-licensing [Accessed 20th July 2017]</a:t>
            </a:r>
          </a:p>
          <a:p>
            <a:r>
              <a:rPr lang="en-GB" dirty="0"/>
              <a:t>Gov.uk. (2016). Alcohol-related deaths in the UK - Office for National Statistics. [online] Available at: https://www.ons.gov.uk/peoplepopulationandcommunity/healthandsocialcare/causesofdeath/datasets/alcoholrelateddeathsintheunitedkingdomreferencetable1 [Accessed 15 Nov. 2017]. </a:t>
            </a:r>
          </a:p>
          <a:p>
            <a:r>
              <a:rPr lang="en-GB" dirty="0"/>
              <a:t>Health and Social Care Information Centre (2017). Statistics on Alcohol, England, 2016. HSCIC and ONS.</a:t>
            </a:r>
          </a:p>
          <a:p>
            <a:r>
              <a:rPr lang="en-GB" dirty="0"/>
              <a:t>New alcohol guidelines to help cut cancer risk. (2016). [Blog] </a:t>
            </a:r>
            <a:r>
              <a:rPr lang="en-GB" i="1" dirty="0"/>
              <a:t>Cancer </a:t>
            </a:r>
            <a:r>
              <a:rPr lang="en-GB" i="1" dirty="0" err="1"/>
              <a:t>Reseach</a:t>
            </a:r>
            <a:r>
              <a:rPr lang="en-GB" i="1" dirty="0"/>
              <a:t> UK</a:t>
            </a:r>
            <a:r>
              <a:rPr lang="en-GB" dirty="0"/>
              <a:t>. Available at: http://scienceblog.cancerresearchuk.org/2016/01/08/new-alcohol-guidelines-to-help-cut-cancer-risk/ [Accessed 21 Nov. 2017]. </a:t>
            </a:r>
          </a:p>
          <a:p>
            <a:r>
              <a:rPr lang="en-GB" dirty="0"/>
              <a:t>Owens, S. (2006) the impact of the new Licensing Act together with a different trading environment and other new legislation on capital and rental values of UK nightclubs. Pubs, Clubs and restaurants. 5(3): pp341-353.</a:t>
            </a:r>
          </a:p>
        </p:txBody>
      </p:sp>
      <p:sp>
        <p:nvSpPr>
          <p:cNvPr id="4" name="Footer Placeholder 3">
            <a:extLst>
              <a:ext uri="{FF2B5EF4-FFF2-40B4-BE49-F238E27FC236}">
                <a16:creationId xmlns:a16="http://schemas.microsoft.com/office/drawing/2014/main" id="{9AB82E25-8CAB-4AC6-838F-4A818B478C2B}"/>
              </a:ext>
            </a:extLst>
          </p:cNvPr>
          <p:cNvSpPr>
            <a:spLocks noGrp="1"/>
          </p:cNvSpPr>
          <p:nvPr>
            <p:ph type="ftr" sz="quarter" idx="11"/>
          </p:nvPr>
        </p:nvSpPr>
        <p:spPr/>
        <p:txBody>
          <a:bodyPr/>
          <a:lstStyle/>
          <a:p>
            <a:r>
              <a:rPr lang="en-GB"/>
              <a:t>MIa Dempster, Lauren Ferris and Ffion Howells</a:t>
            </a:r>
            <a:endParaRPr lang="en-US" dirty="0"/>
          </a:p>
        </p:txBody>
      </p:sp>
    </p:spTree>
    <p:extLst>
      <p:ext uri="{BB962C8B-B14F-4D97-AF65-F5344CB8AC3E}">
        <p14:creationId xmlns:p14="http://schemas.microsoft.com/office/powerpoint/2010/main" val="417073907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211</TotalTime>
  <Words>908</Words>
  <Application>Microsoft Office PowerPoint</Application>
  <PresentationFormat>Widescreen</PresentationFormat>
  <Paragraphs>69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Wingdings</vt:lpstr>
      <vt:lpstr>Wingdings 2</vt:lpstr>
      <vt:lpstr>Dividend</vt:lpstr>
      <vt:lpstr>Alcohol licensing laws of the United Kingdom </vt:lpstr>
      <vt:lpstr>Contents </vt:lpstr>
      <vt:lpstr>The licensing act 2003</vt:lpstr>
      <vt:lpstr>change</vt:lpstr>
      <vt:lpstr>Objectives</vt:lpstr>
      <vt:lpstr>The licensing Scotland act 2005</vt:lpstr>
      <vt:lpstr>Legislation passed - New alcohol guidelines to help cut cancer risk</vt:lpstr>
      <vt:lpstr>Statistics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Alcohol licensing laws of the United Kingdom</dc:title>
  <dc:creator>ffion howells</dc:creator>
  <cp:lastModifiedBy>Mia dempster</cp:lastModifiedBy>
  <cp:revision>22</cp:revision>
  <dcterms:created xsi:type="dcterms:W3CDTF">2017-11-13T13:14:24Z</dcterms:created>
  <dcterms:modified xsi:type="dcterms:W3CDTF">2017-12-01T19:22:39Z</dcterms:modified>
</cp:coreProperties>
</file>