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6" r:id="rId1"/>
  </p:sldMasterIdLst>
  <p:notesMasterIdLst>
    <p:notesMasterId r:id="rId13"/>
  </p:notesMasterIdLst>
  <p:handoutMasterIdLst>
    <p:handoutMasterId r:id="rId14"/>
  </p:handoutMasterIdLst>
  <p:sldIdLst>
    <p:sldId id="408" r:id="rId2"/>
    <p:sldId id="380" r:id="rId3"/>
    <p:sldId id="416" r:id="rId4"/>
    <p:sldId id="388" r:id="rId5"/>
    <p:sldId id="383" r:id="rId6"/>
    <p:sldId id="394" r:id="rId7"/>
    <p:sldId id="399" r:id="rId8"/>
    <p:sldId id="415" r:id="rId9"/>
    <p:sldId id="382" r:id="rId10"/>
    <p:sldId id="413" r:id="rId11"/>
    <p:sldId id="389" r:id="rId12"/>
  </p:sldIdLst>
  <p:sldSz cx="12192000" cy="6858000"/>
  <p:notesSz cx="6858000" cy="9144000"/>
  <p:defaultTextStyle>
    <a:defPPr>
      <a:defRPr lang="en-US"/>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08" userDrawn="1">
          <p15:clr>
            <a:srgbClr val="A4A3A4"/>
          </p15:clr>
        </p15:guide>
        <p15:guide id="3" pos="240" userDrawn="1">
          <p15:clr>
            <a:srgbClr val="A4A3A4"/>
          </p15:clr>
        </p15:guide>
        <p15:guide id="4" pos="7440" userDrawn="1">
          <p15:clr>
            <a:srgbClr val="A4A3A4"/>
          </p15:clr>
        </p15:guide>
        <p15:guide id="5" orient="horz" pos="4080" userDrawn="1">
          <p15:clr>
            <a:srgbClr val="A4A3A4"/>
          </p15:clr>
        </p15:guide>
        <p15:guide id="6" orient="horz" pos="240" userDrawn="1">
          <p15:clr>
            <a:srgbClr val="A4A3A4"/>
          </p15:clr>
        </p15:guide>
        <p15:guide id="7" orient="horz" pos="1512" userDrawn="1">
          <p15:clr>
            <a:srgbClr val="A4A3A4"/>
          </p15:clr>
        </p15:guide>
        <p15:guide id="8" pos="2664" userDrawn="1">
          <p15:clr>
            <a:srgbClr val="A4A3A4"/>
          </p15:clr>
        </p15:guide>
        <p15:guide id="9" pos="501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ADB5DF"/>
    <a:srgbClr val="959FD6"/>
    <a:srgbClr val="6472C3"/>
    <a:srgbClr val="0EAAE3"/>
    <a:srgbClr val="262626"/>
    <a:srgbClr val="FCFCFC"/>
    <a:srgbClr val="DCDEE0"/>
    <a:srgbClr val="AAB3BA"/>
    <a:srgbClr val="DDDDD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819" autoAdjust="0"/>
    <p:restoredTop sz="76130" autoAdjust="0"/>
  </p:normalViewPr>
  <p:slideViewPr>
    <p:cSldViewPr snapToGrid="0">
      <p:cViewPr varScale="1">
        <p:scale>
          <a:sx n="86" d="100"/>
          <a:sy n="86" d="100"/>
        </p:scale>
        <p:origin x="1584" y="184"/>
      </p:cViewPr>
      <p:guideLst>
        <p:guide orient="horz" pos="2808"/>
        <p:guide pos="240"/>
        <p:guide pos="7440"/>
        <p:guide orient="horz" pos="4080"/>
        <p:guide orient="horz" pos="240"/>
        <p:guide orient="horz" pos="1512"/>
        <p:guide pos="2664"/>
        <p:guide pos="5016"/>
      </p:guideLst>
    </p:cSldViewPr>
  </p:slideViewPr>
  <p:outlineViewPr>
    <p:cViewPr>
      <p:scale>
        <a:sx n="33" d="100"/>
        <a:sy n="33" d="100"/>
      </p:scale>
      <p:origin x="0" y="0"/>
    </p:cViewPr>
  </p:outlineViewPr>
  <p:notesTextViewPr>
    <p:cViewPr>
      <p:scale>
        <a:sx n="1" d="1"/>
        <a:sy n="1" d="1"/>
      </p:scale>
      <p:origin x="0" y="0"/>
    </p:cViewPr>
  </p:notesTextViewPr>
  <p:sorterViewPr>
    <p:cViewPr>
      <p:scale>
        <a:sx n="70" d="100"/>
        <a:sy n="70" d="100"/>
      </p:scale>
      <p:origin x="0" y="0"/>
    </p:cViewPr>
  </p:sorterViewPr>
  <p:notesViewPr>
    <p:cSldViewPr snapToGrid="0">
      <p:cViewPr varScale="1">
        <p:scale>
          <a:sx n="52" d="100"/>
          <a:sy n="52" d="100"/>
        </p:scale>
        <p:origin x="2010" y="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110298A-A03F-418F-998A-F7CA54F8BFE9}" type="slidenum">
              <a:rPr lang="en-US" smtClean="0"/>
              <a:t>‹#›</a:t>
            </a:fld>
            <a:endParaRPr lang="en-US"/>
          </a:p>
        </p:txBody>
      </p:sp>
    </p:spTree>
    <p:extLst>
      <p:ext uri="{BB962C8B-B14F-4D97-AF65-F5344CB8AC3E}">
        <p14:creationId xmlns:p14="http://schemas.microsoft.com/office/powerpoint/2010/main" val="11084894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d-ID"/>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FFF55F-8596-4ED6-A487-C5C49AFFE812}" type="datetimeFigureOut">
              <a:rPr lang="id-ID" smtClean="0"/>
              <a:t>24/11/23</a:t>
            </a:fld>
            <a:endParaRPr lang="id-ID"/>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id-ID"/>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id-ID"/>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id-ID"/>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50106B-FE1C-4EDD-AE60-AB8F600726B4}" type="slidenum">
              <a:rPr lang="id-ID" smtClean="0"/>
              <a:t>‹#›</a:t>
            </a:fld>
            <a:endParaRPr lang="id-ID"/>
          </a:p>
        </p:txBody>
      </p:sp>
    </p:spTree>
    <p:extLst>
      <p:ext uri="{BB962C8B-B14F-4D97-AF65-F5344CB8AC3E}">
        <p14:creationId xmlns:p14="http://schemas.microsoft.com/office/powerpoint/2010/main" val="1932357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kumimoji="0" lang="en-US" sz="1200" b="0" i="0" u="none" strike="noStrike" kern="1200" cap="none" spc="0" normalizeH="0" baseline="0" noProof="0" dirty="0">
                <a:ln>
                  <a:noFill/>
                </a:ln>
                <a:solidFill>
                  <a:prstClr val="white"/>
                </a:solidFill>
                <a:effectLst/>
                <a:uLnTx/>
                <a:uFillTx/>
                <a:latin typeface="Calibri"/>
                <a:ea typeface="+mn-ea"/>
                <a:cs typeface="+mn-cs"/>
              </a:rPr>
              <a:t>Mindful Yoga Studio will focus on its clients' general health by offering more than just yoga classes. It will also provide nutritional advice and light refreshments. Digital tools will also be used by the studio to reach people who can't make it in person. </a:t>
            </a:r>
            <a:endParaRPr lang="en-GB" sz="1200" dirty="0"/>
          </a:p>
        </p:txBody>
      </p:sp>
      <p:sp>
        <p:nvSpPr>
          <p:cNvPr id="4" name="Slide Number Placeholder 3"/>
          <p:cNvSpPr>
            <a:spLocks noGrp="1"/>
          </p:cNvSpPr>
          <p:nvPr>
            <p:ph type="sldNum" sz="quarter" idx="5"/>
          </p:nvPr>
        </p:nvSpPr>
        <p:spPr/>
        <p:txBody>
          <a:bodyPr/>
          <a:lstStyle/>
          <a:p>
            <a:pPr marL="0" marR="0" lvl="0" indent="0" algn="r" defTabSz="914354" rtl="0" eaLnBrk="1" fontAlgn="auto" latinLnBrk="0" hangingPunct="1">
              <a:lnSpc>
                <a:spcPct val="100000"/>
              </a:lnSpc>
              <a:spcBef>
                <a:spcPts val="0"/>
              </a:spcBef>
              <a:spcAft>
                <a:spcPts val="0"/>
              </a:spcAft>
              <a:buClrTx/>
              <a:buSzTx/>
              <a:buFontTx/>
              <a:buNone/>
              <a:tabLst/>
              <a:defRPr/>
            </a:pPr>
            <a:fld id="{5350106B-FE1C-4EDD-AE60-AB8F600726B4}" type="slidenum">
              <a:rPr kumimoji="0" lang="id-ID"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354" rtl="0" eaLnBrk="1" fontAlgn="auto" latinLnBrk="0" hangingPunct="1">
                <a:lnSpc>
                  <a:spcPct val="100000"/>
                </a:lnSpc>
                <a:spcBef>
                  <a:spcPts val="0"/>
                </a:spcBef>
                <a:spcAft>
                  <a:spcPts val="0"/>
                </a:spcAft>
                <a:buClrTx/>
                <a:buSzTx/>
                <a:buFontTx/>
                <a:buNone/>
                <a:tabLst/>
                <a:defRPr/>
              </a:pPr>
              <a:t>3</a:t>
            </a:fld>
            <a:endParaRPr kumimoji="0" lang="id-ID"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2134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b="1" dirty="0">
                <a:effectLst/>
                <a:latin typeface="+mn-lt"/>
                <a:ea typeface="Calibri" panose="020F0502020204030204" pitchFamily="34" charset="0"/>
                <a:cs typeface="Vrinda" panose="020B0502040204020203" pitchFamily="34" charset="0"/>
              </a:rPr>
              <a:t>Strengths</a:t>
            </a:r>
            <a:endParaRPr lang="en-GB" sz="1200" dirty="0">
              <a:effectLst/>
              <a:latin typeface="+mn-lt"/>
              <a:ea typeface="Calibri" panose="020F0502020204030204" pitchFamily="34" charset="0"/>
              <a:cs typeface="Vrinda" panose="020B0502040204020203" pitchFamily="34" charset="0"/>
            </a:endParaRPr>
          </a:p>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I like picking up new skills and growing my knowledge.</a:t>
            </a:r>
          </a:p>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I'm good at getting my point across and have a lot of friends.</a:t>
            </a:r>
          </a:p>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There are clear goals and steps in everything I do. </a:t>
            </a:r>
          </a:p>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I keep a lot of things in order. </a:t>
            </a:r>
          </a:p>
          <a:p>
            <a:pPr algn="just">
              <a:lnSpc>
                <a:spcPct val="150000"/>
              </a:lnSpc>
              <a:spcAft>
                <a:spcPts val="800"/>
              </a:spcAft>
            </a:pPr>
            <a:r>
              <a:rPr lang="en-GB" sz="1200" b="1" dirty="0">
                <a:effectLst/>
                <a:latin typeface="+mn-lt"/>
                <a:ea typeface="Calibri" panose="020F0502020204030204" pitchFamily="34" charset="0"/>
                <a:cs typeface="Vrinda" panose="020B0502040204020203" pitchFamily="34" charset="0"/>
              </a:rPr>
              <a:t>Weakness</a:t>
            </a:r>
            <a:endParaRPr lang="en-GB" sz="1200" dirty="0">
              <a:effectLst/>
              <a:latin typeface="+mn-lt"/>
              <a:ea typeface="Calibri" panose="020F0502020204030204" pitchFamily="34" charset="0"/>
              <a:cs typeface="Vrinda" panose="020B0502040204020203" pitchFamily="34" charset="0"/>
            </a:endParaRPr>
          </a:p>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I'm scared to fail, so I don't take chances. </a:t>
            </a:r>
          </a:p>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I overthink all the time. </a:t>
            </a:r>
          </a:p>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I'm less productive when I'm stopped.</a:t>
            </a:r>
          </a:p>
          <a:p>
            <a:pPr algn="just">
              <a:lnSpc>
                <a:spcPct val="150000"/>
              </a:lnSpc>
              <a:spcAft>
                <a:spcPts val="800"/>
              </a:spcAft>
            </a:pPr>
            <a:r>
              <a:rPr lang="en-GB" sz="1200" b="1" dirty="0">
                <a:effectLst/>
                <a:latin typeface="+mn-lt"/>
                <a:ea typeface="Calibri" panose="020F0502020204030204" pitchFamily="34" charset="0"/>
                <a:cs typeface="Vrinda" panose="020B0502040204020203" pitchFamily="34" charset="0"/>
              </a:rPr>
              <a:t>Opportunities</a:t>
            </a:r>
            <a:endParaRPr lang="en-GB" sz="1200" dirty="0">
              <a:effectLst/>
              <a:latin typeface="+mn-lt"/>
              <a:ea typeface="Calibri" panose="020F0502020204030204" pitchFamily="34" charset="0"/>
              <a:cs typeface="Vrinda" panose="020B0502040204020203" pitchFamily="34" charset="0"/>
            </a:endParaRPr>
          </a:p>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There are only good things to say about my networks.</a:t>
            </a:r>
          </a:p>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People in all fields need people with good people skills and the ability to network. </a:t>
            </a:r>
          </a:p>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It's always possible for me to learn something new.</a:t>
            </a:r>
          </a:p>
          <a:p>
            <a:pPr algn="just">
              <a:lnSpc>
                <a:spcPct val="150000"/>
              </a:lnSpc>
              <a:spcAft>
                <a:spcPts val="800"/>
              </a:spcAft>
            </a:pPr>
            <a:r>
              <a:rPr lang="en-GB" sz="1200" b="1" dirty="0">
                <a:effectLst/>
                <a:latin typeface="+mn-lt"/>
                <a:ea typeface="Calibri" panose="020F0502020204030204" pitchFamily="34" charset="0"/>
                <a:cs typeface="Vrinda" panose="020B0502040204020203" pitchFamily="34" charset="0"/>
              </a:rPr>
              <a:t>Threats</a:t>
            </a:r>
            <a:endParaRPr lang="en-GB" sz="1200" dirty="0">
              <a:effectLst/>
              <a:latin typeface="+mn-lt"/>
              <a:ea typeface="Calibri" panose="020F0502020204030204" pitchFamily="34" charset="0"/>
              <a:cs typeface="Vrinda" panose="020B0502040204020203" pitchFamily="34" charset="0"/>
            </a:endParaRPr>
          </a:p>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My silly sense of hope. </a:t>
            </a:r>
          </a:p>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My present level of financial security. </a:t>
            </a:r>
          </a:p>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My own lack of drive.</a:t>
            </a:r>
          </a:p>
          <a:p>
            <a:endParaRPr lang="en-GB" dirty="0"/>
          </a:p>
        </p:txBody>
      </p:sp>
      <p:sp>
        <p:nvSpPr>
          <p:cNvPr id="4" name="Slide Number Placeholder 3"/>
          <p:cNvSpPr>
            <a:spLocks noGrp="1"/>
          </p:cNvSpPr>
          <p:nvPr>
            <p:ph type="sldNum" sz="quarter" idx="5"/>
          </p:nvPr>
        </p:nvSpPr>
        <p:spPr/>
        <p:txBody>
          <a:bodyPr/>
          <a:lstStyle/>
          <a:p>
            <a:fld id="{5350106B-FE1C-4EDD-AE60-AB8F600726B4}" type="slidenum">
              <a:rPr lang="id-ID" smtClean="0"/>
              <a:t>4</a:t>
            </a:fld>
            <a:endParaRPr lang="id-ID"/>
          </a:p>
        </p:txBody>
      </p:sp>
    </p:spTree>
    <p:extLst>
      <p:ext uri="{BB962C8B-B14F-4D97-AF65-F5344CB8AC3E}">
        <p14:creationId xmlns:p14="http://schemas.microsoft.com/office/powerpoint/2010/main" val="3930718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goal of Mindful Yoga Studio is to be the most reputable yoga studio in the area. I also want it to be a natural, long-lasting yoga school that helps the community and the environment (Gangadhar, 2017). The school will also offer nutrition advice and healthy meals. As part of the food service, there will be ready-made and cook-to-order snacks, with an emphasis on eating well. The studio will follow the DASH diet daily, which encourages eating in a way that is good for the heart.</a:t>
            </a:r>
          </a:p>
        </p:txBody>
      </p:sp>
      <p:sp>
        <p:nvSpPr>
          <p:cNvPr id="4" name="Slide Number Placeholder 3"/>
          <p:cNvSpPr>
            <a:spLocks noGrp="1"/>
          </p:cNvSpPr>
          <p:nvPr>
            <p:ph type="sldNum" sz="quarter" idx="10"/>
          </p:nvPr>
        </p:nvSpPr>
        <p:spPr/>
        <p:txBody>
          <a:bodyPr/>
          <a:lstStyle/>
          <a:p>
            <a:fld id="{5350106B-FE1C-4EDD-AE60-AB8F600726B4}" type="slidenum">
              <a:rPr lang="id-ID" smtClean="0"/>
              <a:t>5</a:t>
            </a:fld>
            <a:endParaRPr lang="id-ID"/>
          </a:p>
        </p:txBody>
      </p:sp>
    </p:spTree>
    <p:extLst>
      <p:ext uri="{BB962C8B-B14F-4D97-AF65-F5344CB8AC3E}">
        <p14:creationId xmlns:p14="http://schemas.microsoft.com/office/powerpoint/2010/main" val="2923942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Roland is the Chief Executive Officer of Mindful Yoga Studio. </a:t>
            </a:r>
            <a:r>
              <a:rPr lang="en-GB" sz="1200" dirty="0" err="1">
                <a:effectLst/>
                <a:latin typeface="+mn-lt"/>
                <a:ea typeface="Calibri" panose="020F0502020204030204" pitchFamily="34" charset="0"/>
                <a:cs typeface="Vrinda" panose="020B0502040204020203" pitchFamily="34" charset="0"/>
              </a:rPr>
              <a:t>Alexson</a:t>
            </a:r>
            <a:r>
              <a:rPr lang="en-GB" sz="1200" dirty="0">
                <a:effectLst/>
                <a:latin typeface="+mn-lt"/>
                <a:ea typeface="Calibri" panose="020F0502020204030204" pitchFamily="34" charset="0"/>
                <a:cs typeface="Vrinda" panose="020B0502040204020203" pitchFamily="34" charset="0"/>
              </a:rPr>
              <a:t> is the Chief Marketing Officer, and </a:t>
            </a:r>
            <a:r>
              <a:rPr lang="en-GB" sz="1200" dirty="0" err="1">
                <a:effectLst/>
                <a:latin typeface="+mn-lt"/>
                <a:ea typeface="Calibri" panose="020F0502020204030204" pitchFamily="34" charset="0"/>
                <a:cs typeface="Vrinda" panose="020B0502040204020203" pitchFamily="34" charset="0"/>
              </a:rPr>
              <a:t>Nickles</a:t>
            </a:r>
            <a:r>
              <a:rPr lang="en-GB" sz="1200" dirty="0">
                <a:effectLst/>
                <a:latin typeface="+mn-lt"/>
                <a:ea typeface="Calibri" panose="020F0502020204030204" pitchFamily="34" charset="0"/>
                <a:cs typeface="Vrinda" panose="020B0502040204020203" pitchFamily="34" charset="0"/>
              </a:rPr>
              <a:t> is the Chief Operating Officer. Roland is in charge of running the business and coming up with strategies. </a:t>
            </a:r>
            <a:r>
              <a:rPr lang="en-GB" sz="1200" dirty="0" err="1">
                <a:effectLst/>
                <a:latin typeface="+mn-lt"/>
                <a:ea typeface="Calibri" panose="020F0502020204030204" pitchFamily="34" charset="0"/>
                <a:cs typeface="Vrinda" panose="020B0502040204020203" pitchFamily="34" charset="0"/>
              </a:rPr>
              <a:t>Alexson</a:t>
            </a:r>
            <a:r>
              <a:rPr lang="en-GB" sz="1200" dirty="0">
                <a:effectLst/>
                <a:latin typeface="+mn-lt"/>
                <a:ea typeface="Calibri" panose="020F0502020204030204" pitchFamily="34" charset="0"/>
                <a:cs typeface="Vrinda" panose="020B0502040204020203" pitchFamily="34" charset="0"/>
              </a:rPr>
              <a:t>, on the other hand, will be in the order of making plans for marketing and sales. </a:t>
            </a:r>
            <a:r>
              <a:rPr lang="en-GB" sz="1200" dirty="0" err="1">
                <a:effectLst/>
                <a:latin typeface="+mn-lt"/>
                <a:ea typeface="Calibri" panose="020F0502020204030204" pitchFamily="34" charset="0"/>
                <a:cs typeface="Vrinda" panose="020B0502040204020203" pitchFamily="34" charset="0"/>
              </a:rPr>
              <a:t>Nickles</a:t>
            </a:r>
            <a:r>
              <a:rPr lang="en-GB" sz="1200" dirty="0">
                <a:effectLst/>
                <a:latin typeface="+mn-lt"/>
                <a:ea typeface="Calibri" panose="020F0502020204030204" pitchFamily="34" charset="0"/>
                <a:cs typeface="Vrinda" panose="020B0502040204020203" pitchFamily="34" charset="0"/>
              </a:rPr>
              <a:t> will keep an eye on day-to-day activities and make sure they follow the company's strategy. The staff will try to make clients feel better inside and out by giving them yoga classes, diet tips, and light meals. The studios will be put in areas with many people, like those with many students and workers. The staff will talk to customers who can't reach the store in person through Instagram and Facebook.</a:t>
            </a:r>
          </a:p>
          <a:p>
            <a:endParaRPr lang="en-GB" dirty="0"/>
          </a:p>
        </p:txBody>
      </p:sp>
      <p:sp>
        <p:nvSpPr>
          <p:cNvPr id="4" name="Slide Number Placeholder 3"/>
          <p:cNvSpPr>
            <a:spLocks noGrp="1"/>
          </p:cNvSpPr>
          <p:nvPr>
            <p:ph type="sldNum" sz="quarter" idx="5"/>
          </p:nvPr>
        </p:nvSpPr>
        <p:spPr/>
        <p:txBody>
          <a:bodyPr/>
          <a:lstStyle/>
          <a:p>
            <a:fld id="{5350106B-FE1C-4EDD-AE60-AB8F600726B4}" type="slidenum">
              <a:rPr lang="id-ID" smtClean="0"/>
              <a:t>6</a:t>
            </a:fld>
            <a:endParaRPr lang="id-ID"/>
          </a:p>
        </p:txBody>
      </p:sp>
    </p:spTree>
    <p:extLst>
      <p:ext uri="{BB962C8B-B14F-4D97-AF65-F5344CB8AC3E}">
        <p14:creationId xmlns:p14="http://schemas.microsoft.com/office/powerpoint/2010/main" val="9560728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The primary market is made up of people who are ready to directly use Mindful Yoga Studio's services. Locals, classmates, and co-workers may comprise most of the leading group. People in their 20s who want to learn about diet and yoga are also significant groups to focus on. That group was chosen because they have many of our hobbies, are easy to reach, and can donate to our cause because most have jobs. This age group is the most likely to be interested in yoga because most Americans are between the ages of 26 and 40. People in Mindful Yoga Studio's target audience like its online classes, and the studio's real space is also suitable for them. Some people worry about their health and well-being. The second group of people that traditional and digital ads can reach are those between the ages of 40 and 60, as well as children. The second group of people doesn't do well with modern media. Offering yoga and nutrition lessons inside is a great way to reach customers who can't visit our store.</a:t>
            </a:r>
          </a:p>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Pay-per-click (PPC) advertising works well for yoga schools because they only have to pay when people who might want to take classes click on their ads on Google or another search engine. This way, People can quickly get the services they want to get (</a:t>
            </a:r>
            <a:r>
              <a:rPr lang="en-GB" sz="1200" dirty="0" err="1">
                <a:effectLst/>
                <a:latin typeface="+mn-lt"/>
                <a:ea typeface="Calibri" panose="020F0502020204030204" pitchFamily="34" charset="0"/>
                <a:cs typeface="Vrinda" panose="020B0502040204020203" pitchFamily="34" charset="0"/>
              </a:rPr>
              <a:t>Mangàni</a:t>
            </a:r>
            <a:r>
              <a:rPr lang="en-GB" sz="1200" dirty="0">
                <a:effectLst/>
                <a:latin typeface="+mn-lt"/>
                <a:ea typeface="Calibri" panose="020F0502020204030204" pitchFamily="34" charset="0"/>
                <a:cs typeface="Vrinda" panose="020B0502040204020203" pitchFamily="34" charset="0"/>
              </a:rPr>
              <a:t>, 2014). This way, Mindful yoga studios can find the best way to sell themselves by trying other things and seeing what works best.</a:t>
            </a:r>
          </a:p>
          <a:p>
            <a:pPr algn="just">
              <a:lnSpc>
                <a:spcPct val="150000"/>
              </a:lnSpc>
            </a:pPr>
            <a:r>
              <a:rPr lang="en-GB" sz="1200" dirty="0">
                <a:effectLst/>
                <a:latin typeface="+mn-lt"/>
                <a:ea typeface="Calibri" panose="020F0502020204030204" pitchFamily="34" charset="0"/>
                <a:cs typeface="Vrinda" panose="020B0502040204020203" pitchFamily="34" charset="0"/>
              </a:rPr>
              <a:t>One needs to look at demographics, relationship categories, and in-market segments to tailor marketing messages to specific groups. Automation allows ads to reply to user input in real-time, making them much more likely to be clicked on and lead to a conversion. The success of a digital marketing effort depends in part on how timely and open it is. Behavioural segmentation, which puts viewers into groups based on their actions, is another good approach. Getting the right words to the right people has been done successfully with data-driven segmentation. The creative design process at Effective Spend has been rethought to put more stress on data analysis and making new content to improve KPIs that are falling behind.</a:t>
            </a:r>
          </a:p>
          <a:p>
            <a:pPr algn="just">
              <a:lnSpc>
                <a:spcPct val="150000"/>
              </a:lnSpc>
            </a:pPr>
            <a:r>
              <a:rPr lang="en-GB" sz="1200" dirty="0">
                <a:effectLst/>
                <a:latin typeface="+mn-lt"/>
                <a:ea typeface="Calibri" panose="020F0502020204030204" pitchFamily="34" charset="0"/>
                <a:cs typeface="Vrinda" panose="020B0502040204020203" pitchFamily="34" charset="0"/>
              </a:rPr>
              <a:t>Some digital marketing tactics will be live streaming, guest blogging, making instructional videos, hosting or taking part in them, and podcasts. By writing as a guest writer for other sites, brands can build credibility with their target audience. Videos like how-to guides, customer reviews, and exclusive behind-the-scenes clips can help keep customers coming back. Livestreaming is easy to set up, can quickly reach many people, and lets you interact with them. One type of video content is the explainer video, which is meant to make complicated ideas easier to understand. Podcasts are a great way to reach more people and use old material in new ways.</a:t>
            </a:r>
          </a:p>
          <a:p>
            <a:pPr algn="just">
              <a:lnSpc>
                <a:spcPct val="150000"/>
              </a:lnSpc>
            </a:pPr>
            <a:r>
              <a:rPr lang="en-GB" sz="1200" dirty="0">
                <a:effectLst/>
                <a:latin typeface="+mn-lt"/>
                <a:ea typeface="Calibri" panose="020F0502020204030204" pitchFamily="34" charset="0"/>
                <a:cs typeface="Vrinda" panose="020B0502040204020203" pitchFamily="34" charset="0"/>
              </a:rPr>
              <a:t>Livestreaming has become incredibly popular quickly because it is easy to use, doesn't cost much, and lets viewers connect with the show. Google's algorithm likes explainer films, another type of video content because they make complicated ideas easier to understand. </a:t>
            </a:r>
          </a:p>
          <a:p>
            <a:pPr algn="just">
              <a:lnSpc>
                <a:spcPct val="150000"/>
              </a:lnSpc>
            </a:pPr>
            <a:r>
              <a:rPr lang="en-GB" sz="1200" dirty="0">
                <a:effectLst/>
                <a:latin typeface="+mn-lt"/>
                <a:ea typeface="Calibri" panose="020F0502020204030204" pitchFamily="34" charset="0"/>
                <a:cs typeface="Vrinda" panose="020B0502040204020203" pitchFamily="34" charset="0"/>
              </a:rPr>
              <a:t>Google My Business is a free tool that helps businesses keep up with their Google profile and can help them with local SEO. This approach gave businesses more leads and people searching for their brand names. Many customers don't know about Google My Business, and not many businesses have taken the time to improve their ads. As shown by its new real estate and lead funnel features, Google wants people to interact with its assets first. The company also gives businesses tools to meet with customers. Voice technologies, augmented reality, smart bidding, and automated email marketing efforts have all helped raise the number of leads and sales. These strategies will help Mindful Yoga get the most out of its advertising dollars, test augmented reality, get customers more involved, get more publicity online, and get ready for voice technology. </a:t>
            </a:r>
          </a:p>
          <a:p>
            <a:pPr algn="just"/>
            <a:endParaRPr lang="en-GB" dirty="0"/>
          </a:p>
        </p:txBody>
      </p:sp>
      <p:sp>
        <p:nvSpPr>
          <p:cNvPr id="4" name="Slide Number Placeholder 3"/>
          <p:cNvSpPr>
            <a:spLocks noGrp="1"/>
          </p:cNvSpPr>
          <p:nvPr>
            <p:ph type="sldNum" sz="quarter" idx="5"/>
          </p:nvPr>
        </p:nvSpPr>
        <p:spPr/>
        <p:txBody>
          <a:bodyPr/>
          <a:lstStyle/>
          <a:p>
            <a:fld id="{5350106B-FE1C-4EDD-AE60-AB8F600726B4}" type="slidenum">
              <a:rPr lang="id-ID" smtClean="0"/>
              <a:t>7</a:t>
            </a:fld>
            <a:endParaRPr lang="id-ID"/>
          </a:p>
        </p:txBody>
      </p:sp>
    </p:spTree>
    <p:extLst>
      <p:ext uri="{BB962C8B-B14F-4D97-AF65-F5344CB8AC3E}">
        <p14:creationId xmlns:p14="http://schemas.microsoft.com/office/powerpoint/2010/main" val="23576258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Other yoga schools offer similar services to Mindful Yoga Studio. There is also competition from businesses that give diet advice to people in general. People who eat right mostly go to enterprises dealing with food and drinks. There is competition from hotels that serve food and beverages to their guests. It's a tough call between Mindful yoga and them. Through low-impact movements, they often help people improve their physical strength, flexibility, and endurance. To market a yoga school effectively, one needs to make sure they have a steady flow of income. To do that, they need to actively find and keep new people. People who own yoga schools often fail because they don't run them like a business. It might be hard for yoga school owners to balance making money and doing good in the community. How the company defines success and how much money they want to make are very important </a:t>
            </a:r>
            <a:r>
              <a:rPr lang="pt-BR" b="0" i="0" dirty="0">
                <a:solidFill>
                  <a:srgbClr val="252525"/>
                </a:solidFill>
                <a:effectLst/>
                <a:latin typeface="+mn-lt"/>
              </a:rPr>
              <a:t>(Becerra, Santaló and Silva, 2013)</a:t>
            </a:r>
            <a:r>
              <a:rPr lang="en-GB" sz="1200" dirty="0">
                <a:effectLst/>
                <a:latin typeface="+mn-lt"/>
                <a:ea typeface="Calibri" panose="020F0502020204030204" pitchFamily="34" charset="0"/>
                <a:cs typeface="Vrinda" panose="020B0502040204020203" pitchFamily="34" charset="0"/>
              </a:rPr>
              <a:t>. More students and growth can be encouraged by letting people in the area know about the studio's unique qualities.</a:t>
            </a:r>
          </a:p>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We will save enough cash to cover any sudden costs or lack of income, which will help us get through any problems that may come up. We will look for ways to save money without lowering the quality of our work, talk to our suppliers about better prices, organise our supply chain, and stop spending money we don't need to. Using effective cash flow management software, costs will be tracked, ways to save money will be found, and preventative steps will be taken.</a:t>
            </a:r>
          </a:p>
        </p:txBody>
      </p:sp>
      <p:sp>
        <p:nvSpPr>
          <p:cNvPr id="4" name="Slide Number Placeholder 3"/>
          <p:cNvSpPr>
            <a:spLocks noGrp="1"/>
          </p:cNvSpPr>
          <p:nvPr>
            <p:ph type="sldNum" sz="quarter" idx="5"/>
          </p:nvPr>
        </p:nvSpPr>
        <p:spPr/>
        <p:txBody>
          <a:bodyPr/>
          <a:lstStyle/>
          <a:p>
            <a:fld id="{5350106B-FE1C-4EDD-AE60-AB8F600726B4}" type="slidenum">
              <a:rPr lang="id-ID" smtClean="0"/>
              <a:t>8</a:t>
            </a:fld>
            <a:endParaRPr lang="id-ID"/>
          </a:p>
        </p:txBody>
      </p:sp>
    </p:spTree>
    <p:extLst>
      <p:ext uri="{BB962C8B-B14F-4D97-AF65-F5344CB8AC3E}">
        <p14:creationId xmlns:p14="http://schemas.microsoft.com/office/powerpoint/2010/main" val="12851653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effectLst/>
                <a:latin typeface="+mn-lt"/>
                <a:ea typeface="Calibri" panose="020F0502020204030204" pitchFamily="34" charset="0"/>
                <a:cs typeface="Vrinda" panose="020B0502040204020203" pitchFamily="34" charset="0"/>
              </a:rPr>
              <a:t>Opening a yoga school will cost us about $15,000. We think that this amount of money will be enough to cover the minimum needs. The Mindful Yoga Studio will use this money to help people get their bodies in the best position by practising yoga, making adjustments, and teaching people about diet. This will improve their physical and mental health. In addition, the company will offer basic food and drinks to its customers to stand out and raise its value. Mindful Yoga Studio will start an on-site food service business that will serve food outside people's homes to ensure that clients only eat what their bodies need. Mindful Yoga Studio will primarily serve people between the ages of 26 and 40, with a smaller group of people between the ages of 40 and 60 and children. Students and other company employees will be able to get to work quickly and easily because of its location.</a:t>
            </a:r>
          </a:p>
          <a:p>
            <a:endParaRPr lang="en-GB" dirty="0"/>
          </a:p>
        </p:txBody>
      </p:sp>
      <p:sp>
        <p:nvSpPr>
          <p:cNvPr id="4" name="Slide Number Placeholder 3"/>
          <p:cNvSpPr>
            <a:spLocks noGrp="1"/>
          </p:cNvSpPr>
          <p:nvPr>
            <p:ph type="sldNum" sz="quarter" idx="5"/>
          </p:nvPr>
        </p:nvSpPr>
        <p:spPr/>
        <p:txBody>
          <a:bodyPr/>
          <a:lstStyle/>
          <a:p>
            <a:fld id="{5350106B-FE1C-4EDD-AE60-AB8F600726B4}" type="slidenum">
              <a:rPr lang="id-ID" smtClean="0"/>
              <a:t>9</a:t>
            </a:fld>
            <a:endParaRPr lang="id-ID"/>
          </a:p>
        </p:txBody>
      </p:sp>
    </p:spTree>
    <p:extLst>
      <p:ext uri="{BB962C8B-B14F-4D97-AF65-F5344CB8AC3E}">
        <p14:creationId xmlns:p14="http://schemas.microsoft.com/office/powerpoint/2010/main" val="23590233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354"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lumMod val="50000"/>
                  </a:prstClr>
                </a:solidFill>
                <a:effectLst/>
                <a:uLnTx/>
                <a:uFillTx/>
                <a:latin typeface="+mn-lt"/>
                <a:ea typeface="+mn-ea"/>
                <a:cs typeface="+mn-cs"/>
              </a:rPr>
              <a:t>The Mindful Yoga brand aims to provide a natural and long-lasting yoga school that is easy for beginners and supports the community and the environment. The Mindful Yoga Studio's goal statement shows that we believe in and understand how yoga can improve people's health and happiness. The ultimate goal of Mindful Yoga School is to be the best yoga school in the area. </a:t>
            </a:r>
          </a:p>
          <a:p>
            <a:endParaRPr lang="en-GB" dirty="0"/>
          </a:p>
        </p:txBody>
      </p:sp>
      <p:sp>
        <p:nvSpPr>
          <p:cNvPr id="4" name="Slide Number Placeholder 3"/>
          <p:cNvSpPr>
            <a:spLocks noGrp="1"/>
          </p:cNvSpPr>
          <p:nvPr>
            <p:ph type="sldNum" sz="quarter" idx="5"/>
          </p:nvPr>
        </p:nvSpPr>
        <p:spPr/>
        <p:txBody>
          <a:bodyPr/>
          <a:lstStyle/>
          <a:p>
            <a:fld id="{5350106B-FE1C-4EDD-AE60-AB8F600726B4}" type="slidenum">
              <a:rPr lang="id-ID" smtClean="0"/>
              <a:t>10</a:t>
            </a:fld>
            <a:endParaRPr lang="id-ID"/>
          </a:p>
        </p:txBody>
      </p:sp>
    </p:spTree>
    <p:extLst>
      <p:ext uri="{BB962C8B-B14F-4D97-AF65-F5344CB8AC3E}">
        <p14:creationId xmlns:p14="http://schemas.microsoft.com/office/powerpoint/2010/main" val="5668900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7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13723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8C515B3-8B9E-4B8F-BF11-E91C2BEFA784}"/>
              </a:ext>
            </a:extLst>
          </p:cNvPr>
          <p:cNvSpPr/>
          <p:nvPr userDrawn="1"/>
        </p:nvSpPr>
        <p:spPr>
          <a:xfrm>
            <a:off x="0" y="0"/>
            <a:ext cx="12191999" cy="6858000"/>
          </a:xfrm>
          <a:prstGeom prst="rect">
            <a:avLst/>
          </a:prstGeom>
          <a:solidFill>
            <a:schemeClr val="tx2">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99156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5_Custom Layout">
    <p:spTree>
      <p:nvGrpSpPr>
        <p:cNvPr id="1" name=""/>
        <p:cNvGrpSpPr/>
        <p:nvPr/>
      </p:nvGrpSpPr>
      <p:grpSpPr>
        <a:xfrm>
          <a:off x="0" y="0"/>
          <a:ext cx="0" cy="0"/>
          <a:chOff x="0" y="0"/>
          <a:chExt cx="0" cy="0"/>
        </a:xfrm>
      </p:grpSpPr>
      <p:sp>
        <p:nvSpPr>
          <p:cNvPr id="6" name="Picture Placeholder 4">
            <a:extLst>
              <a:ext uri="{FF2B5EF4-FFF2-40B4-BE49-F238E27FC236}">
                <a16:creationId xmlns:a16="http://schemas.microsoft.com/office/drawing/2014/main" id="{D5EBF293-81F2-484B-90B3-6EFA564FADFF}"/>
              </a:ext>
            </a:extLst>
          </p:cNvPr>
          <p:cNvSpPr>
            <a:spLocks noGrp="1"/>
          </p:cNvSpPr>
          <p:nvPr>
            <p:ph type="pic" sz="quarter" idx="16"/>
          </p:nvPr>
        </p:nvSpPr>
        <p:spPr>
          <a:xfrm>
            <a:off x="9662160" y="3429000"/>
            <a:ext cx="2148840" cy="2761488"/>
          </a:xfrm>
          <a:prstGeom prst="rect">
            <a:avLst/>
          </a:prstGeom>
        </p:spPr>
        <p:txBody>
          <a:bodyPr/>
          <a:lstStyle/>
          <a:p>
            <a:endParaRPr lang="id-ID" dirty="0"/>
          </a:p>
        </p:txBody>
      </p:sp>
      <p:sp>
        <p:nvSpPr>
          <p:cNvPr id="7" name="Picture Placeholder 4">
            <a:extLst>
              <a:ext uri="{FF2B5EF4-FFF2-40B4-BE49-F238E27FC236}">
                <a16:creationId xmlns:a16="http://schemas.microsoft.com/office/drawing/2014/main" id="{1FB272CE-D51F-4CA2-A197-F121D22CDDD6}"/>
              </a:ext>
            </a:extLst>
          </p:cNvPr>
          <p:cNvSpPr>
            <a:spLocks noGrp="1"/>
          </p:cNvSpPr>
          <p:nvPr>
            <p:ph type="pic" sz="quarter" idx="17"/>
          </p:nvPr>
        </p:nvSpPr>
        <p:spPr>
          <a:xfrm>
            <a:off x="7391402" y="3429000"/>
            <a:ext cx="2148840" cy="2761488"/>
          </a:xfrm>
          <a:prstGeom prst="rect">
            <a:avLst/>
          </a:prstGeom>
        </p:spPr>
        <p:txBody>
          <a:bodyPr/>
          <a:lstStyle/>
          <a:p>
            <a:endParaRPr lang="id-ID" dirty="0"/>
          </a:p>
        </p:txBody>
      </p:sp>
      <p:sp>
        <p:nvSpPr>
          <p:cNvPr id="9" name="Picture Placeholder 4">
            <a:extLst>
              <a:ext uri="{FF2B5EF4-FFF2-40B4-BE49-F238E27FC236}">
                <a16:creationId xmlns:a16="http://schemas.microsoft.com/office/drawing/2014/main" id="{771425E5-F743-4EB6-981C-97FCBDD8C3E0}"/>
              </a:ext>
            </a:extLst>
          </p:cNvPr>
          <p:cNvSpPr>
            <a:spLocks noGrp="1"/>
          </p:cNvSpPr>
          <p:nvPr>
            <p:ph type="pic" sz="quarter" idx="18"/>
          </p:nvPr>
        </p:nvSpPr>
        <p:spPr>
          <a:xfrm>
            <a:off x="5120644" y="3429000"/>
            <a:ext cx="2148840" cy="2761488"/>
          </a:xfrm>
          <a:prstGeom prst="rect">
            <a:avLst/>
          </a:prstGeom>
        </p:spPr>
        <p:txBody>
          <a:bodyPr/>
          <a:lstStyle/>
          <a:p>
            <a:endParaRPr lang="id-ID" dirty="0"/>
          </a:p>
        </p:txBody>
      </p:sp>
    </p:spTree>
    <p:extLst>
      <p:ext uri="{BB962C8B-B14F-4D97-AF65-F5344CB8AC3E}">
        <p14:creationId xmlns:p14="http://schemas.microsoft.com/office/powerpoint/2010/main" val="3394681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9_Custom Layout">
    <p:spTree>
      <p:nvGrpSpPr>
        <p:cNvPr id="1" name=""/>
        <p:cNvGrpSpPr/>
        <p:nvPr/>
      </p:nvGrpSpPr>
      <p:grpSpPr>
        <a:xfrm>
          <a:off x="0" y="0"/>
          <a:ext cx="0" cy="0"/>
          <a:chOff x="0" y="0"/>
          <a:chExt cx="0" cy="0"/>
        </a:xfrm>
      </p:grpSpPr>
      <p:sp>
        <p:nvSpPr>
          <p:cNvPr id="8" name="Picture Placeholder 4">
            <a:extLst>
              <a:ext uri="{FF2B5EF4-FFF2-40B4-BE49-F238E27FC236}">
                <a16:creationId xmlns:a16="http://schemas.microsoft.com/office/drawing/2014/main" id="{544DE4AC-8D62-4D3B-ADFA-126AA2882ED5}"/>
              </a:ext>
            </a:extLst>
          </p:cNvPr>
          <p:cNvSpPr>
            <a:spLocks noGrp="1"/>
          </p:cNvSpPr>
          <p:nvPr>
            <p:ph type="pic" sz="quarter" idx="16"/>
          </p:nvPr>
        </p:nvSpPr>
        <p:spPr>
          <a:xfrm>
            <a:off x="381000" y="3700462"/>
            <a:ext cx="4162428" cy="2157413"/>
          </a:xfrm>
          <a:prstGeom prst="rect">
            <a:avLst/>
          </a:prstGeom>
        </p:spPr>
        <p:txBody>
          <a:bodyPr/>
          <a:lstStyle/>
          <a:p>
            <a:endParaRPr lang="id-ID" dirty="0"/>
          </a:p>
        </p:txBody>
      </p:sp>
      <p:sp>
        <p:nvSpPr>
          <p:cNvPr id="3" name="Picture Placeholder 4">
            <a:extLst>
              <a:ext uri="{FF2B5EF4-FFF2-40B4-BE49-F238E27FC236}">
                <a16:creationId xmlns:a16="http://schemas.microsoft.com/office/drawing/2014/main" id="{669A6FE8-EE65-4BEE-B532-AE23BCB31548}"/>
              </a:ext>
            </a:extLst>
          </p:cNvPr>
          <p:cNvSpPr>
            <a:spLocks noGrp="1"/>
          </p:cNvSpPr>
          <p:nvPr>
            <p:ph type="pic" sz="quarter" idx="17"/>
          </p:nvPr>
        </p:nvSpPr>
        <p:spPr>
          <a:xfrm>
            <a:off x="1654975" y="2074287"/>
            <a:ext cx="2888453" cy="1354713"/>
          </a:xfrm>
          <a:prstGeom prst="rect">
            <a:avLst/>
          </a:prstGeom>
        </p:spPr>
        <p:txBody>
          <a:bodyPr/>
          <a:lstStyle/>
          <a:p>
            <a:endParaRPr lang="id-ID" dirty="0"/>
          </a:p>
        </p:txBody>
      </p:sp>
      <p:sp>
        <p:nvSpPr>
          <p:cNvPr id="4" name="Picture Placeholder 4">
            <a:extLst>
              <a:ext uri="{FF2B5EF4-FFF2-40B4-BE49-F238E27FC236}">
                <a16:creationId xmlns:a16="http://schemas.microsoft.com/office/drawing/2014/main" id="{E4B92279-5416-4F5C-9A4C-CA1408195F72}"/>
              </a:ext>
            </a:extLst>
          </p:cNvPr>
          <p:cNvSpPr>
            <a:spLocks noGrp="1"/>
          </p:cNvSpPr>
          <p:nvPr>
            <p:ph type="pic" sz="quarter" idx="18"/>
          </p:nvPr>
        </p:nvSpPr>
        <p:spPr>
          <a:xfrm>
            <a:off x="4760118" y="657006"/>
            <a:ext cx="2888453" cy="3800694"/>
          </a:xfrm>
          <a:prstGeom prst="rect">
            <a:avLst/>
          </a:prstGeom>
        </p:spPr>
        <p:txBody>
          <a:bodyPr/>
          <a:lstStyle/>
          <a:p>
            <a:endParaRPr lang="id-ID" dirty="0"/>
          </a:p>
        </p:txBody>
      </p:sp>
      <p:sp>
        <p:nvSpPr>
          <p:cNvPr id="5" name="Picture Placeholder 4">
            <a:extLst>
              <a:ext uri="{FF2B5EF4-FFF2-40B4-BE49-F238E27FC236}">
                <a16:creationId xmlns:a16="http://schemas.microsoft.com/office/drawing/2014/main" id="{03EE3D93-B3CD-43A0-8541-F2A699183D37}"/>
              </a:ext>
            </a:extLst>
          </p:cNvPr>
          <p:cNvSpPr>
            <a:spLocks noGrp="1"/>
          </p:cNvSpPr>
          <p:nvPr>
            <p:ph type="pic" sz="quarter" idx="19"/>
          </p:nvPr>
        </p:nvSpPr>
        <p:spPr>
          <a:xfrm>
            <a:off x="7865261" y="1528763"/>
            <a:ext cx="2888453" cy="4329111"/>
          </a:xfrm>
          <a:prstGeom prst="rect">
            <a:avLst/>
          </a:prstGeom>
        </p:spPr>
        <p:txBody>
          <a:bodyPr/>
          <a:lstStyle/>
          <a:p>
            <a:endParaRPr lang="id-ID" dirty="0"/>
          </a:p>
        </p:txBody>
      </p:sp>
    </p:spTree>
    <p:extLst>
      <p:ext uri="{BB962C8B-B14F-4D97-AF65-F5344CB8AC3E}">
        <p14:creationId xmlns:p14="http://schemas.microsoft.com/office/powerpoint/2010/main" val="1599229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5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A6917153-664F-4E47-AF99-6418D7E2AFD2}"/>
              </a:ext>
            </a:extLst>
          </p:cNvPr>
          <p:cNvSpPr>
            <a:spLocks noGrp="1"/>
          </p:cNvSpPr>
          <p:nvPr>
            <p:ph type="pic" sz="quarter" idx="17"/>
          </p:nvPr>
        </p:nvSpPr>
        <p:spPr>
          <a:xfrm>
            <a:off x="3414713" y="0"/>
            <a:ext cx="2681287" cy="6858000"/>
          </a:xfrm>
          <a:prstGeom prst="rect">
            <a:avLst/>
          </a:prstGeom>
        </p:spPr>
        <p:txBody>
          <a:bodyPr/>
          <a:lstStyle/>
          <a:p>
            <a:endParaRPr lang="id-ID" dirty="0"/>
          </a:p>
        </p:txBody>
      </p:sp>
    </p:spTree>
    <p:extLst>
      <p:ext uri="{BB962C8B-B14F-4D97-AF65-F5344CB8AC3E}">
        <p14:creationId xmlns:p14="http://schemas.microsoft.com/office/powerpoint/2010/main" val="4196496118"/>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4_Custom Layou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0C9B387E-BD0B-4803-A001-45F066BECFBB}"/>
              </a:ext>
            </a:extLst>
          </p:cNvPr>
          <p:cNvSpPr>
            <a:spLocks noGrp="1"/>
          </p:cNvSpPr>
          <p:nvPr>
            <p:ph type="pic" sz="quarter" idx="16"/>
          </p:nvPr>
        </p:nvSpPr>
        <p:spPr>
          <a:xfrm>
            <a:off x="381000" y="1680716"/>
            <a:ext cx="11430000" cy="2634110"/>
          </a:xfrm>
          <a:prstGeom prst="rect">
            <a:avLst/>
          </a:prstGeom>
        </p:spPr>
        <p:txBody>
          <a:bodyPr wrap="square">
            <a:noAutofit/>
          </a:bodyPr>
          <a:lstStyle/>
          <a:p>
            <a:endParaRPr lang="id-ID" dirty="0"/>
          </a:p>
        </p:txBody>
      </p:sp>
    </p:spTree>
    <p:extLst>
      <p:ext uri="{BB962C8B-B14F-4D97-AF65-F5344CB8AC3E}">
        <p14:creationId xmlns:p14="http://schemas.microsoft.com/office/powerpoint/2010/main" val="15434195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8D255C2F-6412-44F7-9CD3-7931A1AA5F73}"/>
              </a:ext>
            </a:extLst>
          </p:cNvPr>
          <p:cNvSpPr>
            <a:spLocks noGrp="1"/>
          </p:cNvSpPr>
          <p:nvPr>
            <p:ph type="pic" sz="quarter" idx="23"/>
          </p:nvPr>
        </p:nvSpPr>
        <p:spPr>
          <a:xfrm>
            <a:off x="1186449" y="1309649"/>
            <a:ext cx="3999914" cy="4791113"/>
          </a:xfrm>
          <a:custGeom>
            <a:avLst/>
            <a:gdLst/>
            <a:ahLst/>
            <a:cxnLst/>
            <a:rect l="l" t="t" r="r" b="b"/>
            <a:pathLst>
              <a:path w="2694699" h="4016864">
                <a:moveTo>
                  <a:pt x="1448085" y="0"/>
                </a:moveTo>
                <a:cubicBezTo>
                  <a:pt x="1607585" y="0"/>
                  <a:pt x="1759739" y="20987"/>
                  <a:pt x="1904547" y="62960"/>
                </a:cubicBezTo>
                <a:cubicBezTo>
                  <a:pt x="2049356" y="104934"/>
                  <a:pt x="2186819" y="180486"/>
                  <a:pt x="2316937" y="289617"/>
                </a:cubicBezTo>
                <a:cubicBezTo>
                  <a:pt x="2379897" y="344183"/>
                  <a:pt x="2438660" y="412390"/>
                  <a:pt x="2493225" y="494238"/>
                </a:cubicBezTo>
                <a:cubicBezTo>
                  <a:pt x="2547791" y="576086"/>
                  <a:pt x="2575074" y="663181"/>
                  <a:pt x="2575074" y="755523"/>
                </a:cubicBezTo>
                <a:cubicBezTo>
                  <a:pt x="2575074" y="856260"/>
                  <a:pt x="2535199" y="946503"/>
                  <a:pt x="2455449" y="1026252"/>
                </a:cubicBezTo>
                <a:cubicBezTo>
                  <a:pt x="2409278" y="1072423"/>
                  <a:pt x="2358910" y="1103903"/>
                  <a:pt x="2304345" y="1120693"/>
                </a:cubicBezTo>
                <a:cubicBezTo>
                  <a:pt x="2249779" y="1137482"/>
                  <a:pt x="2193115" y="1145877"/>
                  <a:pt x="2134352" y="1145877"/>
                </a:cubicBezTo>
                <a:cubicBezTo>
                  <a:pt x="2037813" y="1145877"/>
                  <a:pt x="1945471" y="1126989"/>
                  <a:pt x="1857327" y="1089212"/>
                </a:cubicBezTo>
                <a:cubicBezTo>
                  <a:pt x="1794367" y="1064028"/>
                  <a:pt x="1746097" y="1043041"/>
                  <a:pt x="1712518" y="1026252"/>
                </a:cubicBezTo>
                <a:cubicBezTo>
                  <a:pt x="1678939" y="1009463"/>
                  <a:pt x="1649558" y="996871"/>
                  <a:pt x="1624374" y="988476"/>
                </a:cubicBezTo>
                <a:cubicBezTo>
                  <a:pt x="1599190" y="980081"/>
                  <a:pt x="1572957" y="974835"/>
                  <a:pt x="1545674" y="972736"/>
                </a:cubicBezTo>
                <a:cubicBezTo>
                  <a:pt x="1518391" y="970637"/>
                  <a:pt x="1479565" y="967489"/>
                  <a:pt x="1429197" y="963292"/>
                </a:cubicBezTo>
                <a:cubicBezTo>
                  <a:pt x="1315869" y="954897"/>
                  <a:pt x="1239267" y="973785"/>
                  <a:pt x="1199392" y="1019956"/>
                </a:cubicBezTo>
                <a:cubicBezTo>
                  <a:pt x="1159518" y="1066127"/>
                  <a:pt x="1139580" y="1110199"/>
                  <a:pt x="1139580" y="1152173"/>
                </a:cubicBezTo>
                <a:cubicBezTo>
                  <a:pt x="1164764" y="1278093"/>
                  <a:pt x="1336856" y="1391422"/>
                  <a:pt x="1655854" y="1492158"/>
                </a:cubicBezTo>
                <a:cubicBezTo>
                  <a:pt x="1848932" y="1550921"/>
                  <a:pt x="2011580" y="1624375"/>
                  <a:pt x="2143796" y="1712519"/>
                </a:cubicBezTo>
                <a:cubicBezTo>
                  <a:pt x="2276013" y="1800663"/>
                  <a:pt x="2383045" y="1898252"/>
                  <a:pt x="2464893" y="2005284"/>
                </a:cubicBezTo>
                <a:cubicBezTo>
                  <a:pt x="2546742" y="2112317"/>
                  <a:pt x="2605505" y="2225645"/>
                  <a:pt x="2641182" y="2345270"/>
                </a:cubicBezTo>
                <a:cubicBezTo>
                  <a:pt x="2676859" y="2464894"/>
                  <a:pt x="2694699" y="2587666"/>
                  <a:pt x="2694699" y="2713587"/>
                </a:cubicBezTo>
                <a:cubicBezTo>
                  <a:pt x="2694699" y="2931850"/>
                  <a:pt x="2654824" y="3121779"/>
                  <a:pt x="2575074" y="3283378"/>
                </a:cubicBezTo>
                <a:cubicBezTo>
                  <a:pt x="2495324" y="3444975"/>
                  <a:pt x="2390390" y="3580340"/>
                  <a:pt x="2260273" y="3689471"/>
                </a:cubicBezTo>
                <a:cubicBezTo>
                  <a:pt x="2130155" y="3798602"/>
                  <a:pt x="1982198" y="3880450"/>
                  <a:pt x="1816403" y="3935016"/>
                </a:cubicBezTo>
                <a:cubicBezTo>
                  <a:pt x="1650608" y="3989581"/>
                  <a:pt x="1483763" y="4016864"/>
                  <a:pt x="1315869" y="4016864"/>
                </a:cubicBezTo>
                <a:cubicBezTo>
                  <a:pt x="1194146" y="4016864"/>
                  <a:pt x="1067176" y="4002174"/>
                  <a:pt x="934959" y="3972792"/>
                </a:cubicBezTo>
                <a:cubicBezTo>
                  <a:pt x="802743" y="3943410"/>
                  <a:pt x="677872" y="3900388"/>
                  <a:pt x="560346" y="3843724"/>
                </a:cubicBezTo>
                <a:cubicBezTo>
                  <a:pt x="442820" y="3787060"/>
                  <a:pt x="337886" y="3717803"/>
                  <a:pt x="245545" y="3635955"/>
                </a:cubicBezTo>
                <a:cubicBezTo>
                  <a:pt x="153203" y="3554106"/>
                  <a:pt x="83947" y="3460716"/>
                  <a:pt x="37776" y="3355782"/>
                </a:cubicBezTo>
                <a:cubicBezTo>
                  <a:pt x="12592" y="3292821"/>
                  <a:pt x="0" y="3231960"/>
                  <a:pt x="0" y="3173197"/>
                </a:cubicBezTo>
                <a:cubicBezTo>
                  <a:pt x="0" y="3043079"/>
                  <a:pt x="45121" y="2926603"/>
                  <a:pt x="135364" y="2823768"/>
                </a:cubicBezTo>
                <a:cubicBezTo>
                  <a:pt x="225607" y="2720932"/>
                  <a:pt x="335788" y="2669515"/>
                  <a:pt x="465905" y="2669515"/>
                </a:cubicBezTo>
                <a:cubicBezTo>
                  <a:pt x="537260" y="2669515"/>
                  <a:pt x="600221" y="2676860"/>
                  <a:pt x="654786" y="2691551"/>
                </a:cubicBezTo>
                <a:cubicBezTo>
                  <a:pt x="709352" y="2706242"/>
                  <a:pt x="768115" y="2738771"/>
                  <a:pt x="831075" y="2789139"/>
                </a:cubicBezTo>
                <a:cubicBezTo>
                  <a:pt x="873048" y="2822718"/>
                  <a:pt x="910825" y="2852100"/>
                  <a:pt x="944403" y="2877284"/>
                </a:cubicBezTo>
                <a:cubicBezTo>
                  <a:pt x="977982" y="2902468"/>
                  <a:pt x="1011561" y="2924504"/>
                  <a:pt x="1045140" y="2943392"/>
                </a:cubicBezTo>
                <a:cubicBezTo>
                  <a:pt x="1078719" y="2962280"/>
                  <a:pt x="1115445" y="2976971"/>
                  <a:pt x="1155320" y="2987464"/>
                </a:cubicBezTo>
                <a:cubicBezTo>
                  <a:pt x="1195195" y="2997958"/>
                  <a:pt x="1244514" y="3005303"/>
                  <a:pt x="1303277" y="3009500"/>
                </a:cubicBezTo>
                <a:cubicBezTo>
                  <a:pt x="1328461" y="3009500"/>
                  <a:pt x="1365188" y="3007401"/>
                  <a:pt x="1413457" y="3003204"/>
                </a:cubicBezTo>
                <a:cubicBezTo>
                  <a:pt x="1461727" y="2999007"/>
                  <a:pt x="1508947" y="2987464"/>
                  <a:pt x="1555118" y="2968576"/>
                </a:cubicBezTo>
                <a:cubicBezTo>
                  <a:pt x="1601289" y="2949688"/>
                  <a:pt x="1642213" y="2919257"/>
                  <a:pt x="1677890" y="2877284"/>
                </a:cubicBezTo>
                <a:cubicBezTo>
                  <a:pt x="1713568" y="2835310"/>
                  <a:pt x="1731406" y="2776547"/>
                  <a:pt x="1731406" y="2700995"/>
                </a:cubicBezTo>
                <a:cubicBezTo>
                  <a:pt x="1731406" y="2570877"/>
                  <a:pt x="1696778" y="2472240"/>
                  <a:pt x="1627522" y="2405082"/>
                </a:cubicBezTo>
                <a:cubicBezTo>
                  <a:pt x="1558266" y="2337924"/>
                  <a:pt x="1435493" y="2274964"/>
                  <a:pt x="1259205" y="2216201"/>
                </a:cubicBezTo>
                <a:cubicBezTo>
                  <a:pt x="1103903" y="2165833"/>
                  <a:pt x="959094" y="2110218"/>
                  <a:pt x="824779" y="2049356"/>
                </a:cubicBezTo>
                <a:cubicBezTo>
                  <a:pt x="690464" y="1988495"/>
                  <a:pt x="572938" y="1916090"/>
                  <a:pt x="472201" y="1832144"/>
                </a:cubicBezTo>
                <a:cubicBezTo>
                  <a:pt x="371465" y="1748196"/>
                  <a:pt x="291715" y="1649559"/>
                  <a:pt x="232953" y="1536230"/>
                </a:cubicBezTo>
                <a:cubicBezTo>
                  <a:pt x="174190" y="1422902"/>
                  <a:pt x="144808" y="1290685"/>
                  <a:pt x="144808" y="1139581"/>
                </a:cubicBezTo>
                <a:cubicBezTo>
                  <a:pt x="144808" y="912924"/>
                  <a:pt x="186782" y="726142"/>
                  <a:pt x="270729" y="579234"/>
                </a:cubicBezTo>
                <a:cubicBezTo>
                  <a:pt x="354676" y="432327"/>
                  <a:pt x="460659" y="315851"/>
                  <a:pt x="588678" y="229805"/>
                </a:cubicBezTo>
                <a:cubicBezTo>
                  <a:pt x="716697" y="143759"/>
                  <a:pt x="857309" y="83947"/>
                  <a:pt x="1010512" y="50368"/>
                </a:cubicBezTo>
                <a:cubicBezTo>
                  <a:pt x="1163715" y="16790"/>
                  <a:pt x="1309573" y="0"/>
                  <a:pt x="1448085" y="0"/>
                </a:cubicBezTo>
                <a:close/>
              </a:path>
            </a:pathLst>
          </a:custGeom>
        </p:spPr>
        <p:txBody>
          <a:bodyPr wrap="square">
            <a:noAutofit/>
          </a:bodyPr>
          <a:lstStyle/>
          <a:p>
            <a:endParaRPr lang="id-ID" dirty="0"/>
          </a:p>
        </p:txBody>
      </p:sp>
    </p:spTree>
    <p:extLst>
      <p:ext uri="{BB962C8B-B14F-4D97-AF65-F5344CB8AC3E}">
        <p14:creationId xmlns:p14="http://schemas.microsoft.com/office/powerpoint/2010/main" val="879197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87923FB4-9F34-49CF-B994-E2E066243A52}"/>
              </a:ext>
            </a:extLst>
          </p:cNvPr>
          <p:cNvSpPr>
            <a:spLocks noGrp="1"/>
          </p:cNvSpPr>
          <p:nvPr>
            <p:ph type="pic" sz="quarter" idx="16"/>
          </p:nvPr>
        </p:nvSpPr>
        <p:spPr>
          <a:xfrm>
            <a:off x="5439283" y="1310428"/>
            <a:ext cx="6072873" cy="4826575"/>
          </a:xfrm>
          <a:custGeom>
            <a:avLst/>
            <a:gdLst/>
            <a:ahLst/>
            <a:cxnLst/>
            <a:rect l="l" t="t" r="r" b="b"/>
            <a:pathLst>
              <a:path w="6072873" h="4826575">
                <a:moveTo>
                  <a:pt x="642032" y="0"/>
                </a:moveTo>
                <a:cubicBezTo>
                  <a:pt x="757850" y="0"/>
                  <a:pt x="863597" y="30214"/>
                  <a:pt x="959272" y="90640"/>
                </a:cubicBezTo>
                <a:cubicBezTo>
                  <a:pt x="1054948" y="151067"/>
                  <a:pt x="1120410" y="239189"/>
                  <a:pt x="1155658" y="355007"/>
                </a:cubicBezTo>
                <a:lnTo>
                  <a:pt x="1873224" y="2696538"/>
                </a:lnTo>
                <a:lnTo>
                  <a:pt x="2454830" y="400327"/>
                </a:lnTo>
                <a:cubicBezTo>
                  <a:pt x="2505186" y="239189"/>
                  <a:pt x="2588272" y="134701"/>
                  <a:pt x="2704090" y="86863"/>
                </a:cubicBezTo>
                <a:cubicBezTo>
                  <a:pt x="2819908" y="39026"/>
                  <a:pt x="2930690" y="15107"/>
                  <a:pt x="3036436" y="15107"/>
                </a:cubicBezTo>
                <a:cubicBezTo>
                  <a:pt x="3137147" y="15107"/>
                  <a:pt x="3244153" y="39026"/>
                  <a:pt x="3357453" y="86863"/>
                </a:cubicBezTo>
                <a:cubicBezTo>
                  <a:pt x="3470752" y="134701"/>
                  <a:pt x="3555098" y="239189"/>
                  <a:pt x="3610489" y="400327"/>
                </a:cubicBezTo>
                <a:lnTo>
                  <a:pt x="4207202" y="2696538"/>
                </a:lnTo>
                <a:lnTo>
                  <a:pt x="4917214" y="355007"/>
                </a:lnTo>
                <a:cubicBezTo>
                  <a:pt x="4952463" y="239189"/>
                  <a:pt x="5019184" y="151067"/>
                  <a:pt x="5117377" y="90640"/>
                </a:cubicBezTo>
                <a:cubicBezTo>
                  <a:pt x="5215571" y="30214"/>
                  <a:pt x="5322576" y="0"/>
                  <a:pt x="5438394" y="0"/>
                </a:cubicBezTo>
                <a:cubicBezTo>
                  <a:pt x="5534069" y="0"/>
                  <a:pt x="5624709" y="17625"/>
                  <a:pt x="5710314" y="52874"/>
                </a:cubicBezTo>
                <a:cubicBezTo>
                  <a:pt x="5826131" y="103229"/>
                  <a:pt x="5915512" y="174986"/>
                  <a:pt x="5978456" y="268143"/>
                </a:cubicBezTo>
                <a:cubicBezTo>
                  <a:pt x="6041400" y="361301"/>
                  <a:pt x="6072873" y="465789"/>
                  <a:pt x="6072873" y="581607"/>
                </a:cubicBezTo>
                <a:cubicBezTo>
                  <a:pt x="6072873" y="672246"/>
                  <a:pt x="6055249" y="755333"/>
                  <a:pt x="6020000" y="830866"/>
                </a:cubicBezTo>
                <a:lnTo>
                  <a:pt x="4773701" y="4479123"/>
                </a:lnTo>
                <a:cubicBezTo>
                  <a:pt x="4718310" y="4605011"/>
                  <a:pt x="4641518" y="4694392"/>
                  <a:pt x="4543325" y="4747265"/>
                </a:cubicBezTo>
                <a:cubicBezTo>
                  <a:pt x="4445132" y="4800138"/>
                  <a:pt x="4333091" y="4826575"/>
                  <a:pt x="4207202" y="4826575"/>
                </a:cubicBezTo>
                <a:cubicBezTo>
                  <a:pt x="4091384" y="4821540"/>
                  <a:pt x="3979343" y="4788809"/>
                  <a:pt x="3871079" y="4728382"/>
                </a:cubicBezTo>
                <a:cubicBezTo>
                  <a:pt x="3762815" y="4667955"/>
                  <a:pt x="3686022" y="4582351"/>
                  <a:pt x="3640703" y="4471569"/>
                </a:cubicBezTo>
                <a:lnTo>
                  <a:pt x="3036436" y="2575685"/>
                </a:lnTo>
                <a:lnTo>
                  <a:pt x="2439724" y="4479123"/>
                </a:lnTo>
                <a:cubicBezTo>
                  <a:pt x="2384333" y="4605011"/>
                  <a:pt x="2307540" y="4694392"/>
                  <a:pt x="2209347" y="4747265"/>
                </a:cubicBezTo>
                <a:cubicBezTo>
                  <a:pt x="2111154" y="4800138"/>
                  <a:pt x="1999113" y="4826575"/>
                  <a:pt x="1873224" y="4826575"/>
                </a:cubicBezTo>
                <a:cubicBezTo>
                  <a:pt x="1757407" y="4821540"/>
                  <a:pt x="1645366" y="4788809"/>
                  <a:pt x="1537102" y="4728382"/>
                </a:cubicBezTo>
                <a:cubicBezTo>
                  <a:pt x="1428837" y="4667955"/>
                  <a:pt x="1352045" y="4582351"/>
                  <a:pt x="1306725" y="4471569"/>
                </a:cubicBezTo>
                <a:lnTo>
                  <a:pt x="52873" y="830866"/>
                </a:lnTo>
                <a:cubicBezTo>
                  <a:pt x="17624" y="755333"/>
                  <a:pt x="0" y="674764"/>
                  <a:pt x="0" y="589160"/>
                </a:cubicBezTo>
                <a:cubicBezTo>
                  <a:pt x="0" y="473342"/>
                  <a:pt x="31472" y="368854"/>
                  <a:pt x="94416" y="275697"/>
                </a:cubicBezTo>
                <a:cubicBezTo>
                  <a:pt x="157361" y="182539"/>
                  <a:pt x="246742" y="110783"/>
                  <a:pt x="362559" y="60427"/>
                </a:cubicBezTo>
                <a:cubicBezTo>
                  <a:pt x="458235" y="20143"/>
                  <a:pt x="551392" y="0"/>
                  <a:pt x="642032" y="0"/>
                </a:cubicBezTo>
                <a:close/>
              </a:path>
            </a:pathLst>
          </a:custGeom>
        </p:spPr>
        <p:txBody>
          <a:bodyPr wrap="square">
            <a:noAutofit/>
          </a:bodyPr>
          <a:lstStyle/>
          <a:p>
            <a:endParaRPr lang="id-ID" dirty="0"/>
          </a:p>
        </p:txBody>
      </p:sp>
    </p:spTree>
    <p:extLst>
      <p:ext uri="{BB962C8B-B14F-4D97-AF65-F5344CB8AC3E}">
        <p14:creationId xmlns:p14="http://schemas.microsoft.com/office/powerpoint/2010/main" val="3342286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FFA24807-DF73-4A02-A188-45AAE0E0F58E}"/>
              </a:ext>
            </a:extLst>
          </p:cNvPr>
          <p:cNvSpPr>
            <a:spLocks noGrp="1"/>
          </p:cNvSpPr>
          <p:nvPr>
            <p:ph type="pic" sz="quarter" idx="16"/>
          </p:nvPr>
        </p:nvSpPr>
        <p:spPr>
          <a:xfrm>
            <a:off x="6474758" y="1274400"/>
            <a:ext cx="4811468" cy="4811468"/>
          </a:xfrm>
          <a:custGeom>
            <a:avLst/>
            <a:gdLst/>
            <a:ahLst/>
            <a:cxnLst/>
            <a:rect l="l" t="t" r="r" b="b"/>
            <a:pathLst>
              <a:path w="4811468" h="4811468">
                <a:moveTo>
                  <a:pt x="2409511" y="1208532"/>
                </a:moveTo>
                <a:cubicBezTo>
                  <a:pt x="2243337" y="1208532"/>
                  <a:pt x="2087236" y="1240004"/>
                  <a:pt x="1941205" y="1302948"/>
                </a:cubicBezTo>
                <a:cubicBezTo>
                  <a:pt x="1795173" y="1365893"/>
                  <a:pt x="1666767" y="1452756"/>
                  <a:pt x="1555985" y="1563538"/>
                </a:cubicBezTo>
                <a:cubicBezTo>
                  <a:pt x="1445203" y="1674320"/>
                  <a:pt x="1358340" y="1802727"/>
                  <a:pt x="1295395" y="1948758"/>
                </a:cubicBezTo>
                <a:cubicBezTo>
                  <a:pt x="1232451" y="2094789"/>
                  <a:pt x="1200979" y="2250891"/>
                  <a:pt x="1200979" y="2417064"/>
                </a:cubicBezTo>
                <a:cubicBezTo>
                  <a:pt x="1200979" y="2583237"/>
                  <a:pt x="1232451" y="2739339"/>
                  <a:pt x="1295395" y="2885371"/>
                </a:cubicBezTo>
                <a:cubicBezTo>
                  <a:pt x="1358340" y="3031401"/>
                  <a:pt x="1445203" y="3159808"/>
                  <a:pt x="1555985" y="3270590"/>
                </a:cubicBezTo>
                <a:cubicBezTo>
                  <a:pt x="1666767" y="3381372"/>
                  <a:pt x="1795173" y="3468235"/>
                  <a:pt x="1941205" y="3531179"/>
                </a:cubicBezTo>
                <a:cubicBezTo>
                  <a:pt x="2087236" y="3594124"/>
                  <a:pt x="2243337" y="3625596"/>
                  <a:pt x="2409511" y="3625596"/>
                </a:cubicBezTo>
                <a:cubicBezTo>
                  <a:pt x="2575684" y="3625596"/>
                  <a:pt x="2731786" y="3594124"/>
                  <a:pt x="2877816" y="3531179"/>
                </a:cubicBezTo>
                <a:cubicBezTo>
                  <a:pt x="3023847" y="3468235"/>
                  <a:pt x="3152254" y="3381372"/>
                  <a:pt x="3263036" y="3270590"/>
                </a:cubicBezTo>
                <a:cubicBezTo>
                  <a:pt x="3373818" y="3159808"/>
                  <a:pt x="3460681" y="3031401"/>
                  <a:pt x="3523626" y="2885371"/>
                </a:cubicBezTo>
                <a:cubicBezTo>
                  <a:pt x="3586570" y="2739339"/>
                  <a:pt x="3618042" y="2583237"/>
                  <a:pt x="3618042" y="2417064"/>
                </a:cubicBezTo>
                <a:cubicBezTo>
                  <a:pt x="3618042" y="2250891"/>
                  <a:pt x="3586570" y="2094789"/>
                  <a:pt x="3523626" y="1948758"/>
                </a:cubicBezTo>
                <a:cubicBezTo>
                  <a:pt x="3460681" y="1802727"/>
                  <a:pt x="3373818" y="1674320"/>
                  <a:pt x="3263036" y="1563538"/>
                </a:cubicBezTo>
                <a:cubicBezTo>
                  <a:pt x="3152254" y="1452756"/>
                  <a:pt x="3023847" y="1365893"/>
                  <a:pt x="2877816" y="1302948"/>
                </a:cubicBezTo>
                <a:cubicBezTo>
                  <a:pt x="2731786" y="1240004"/>
                  <a:pt x="2575684" y="1208532"/>
                  <a:pt x="2409511" y="1208532"/>
                </a:cubicBezTo>
                <a:close/>
                <a:moveTo>
                  <a:pt x="2401957" y="0"/>
                </a:moveTo>
                <a:cubicBezTo>
                  <a:pt x="2734303" y="0"/>
                  <a:pt x="3046508" y="62944"/>
                  <a:pt x="3338569" y="188833"/>
                </a:cubicBezTo>
                <a:cubicBezTo>
                  <a:pt x="3630631" y="314722"/>
                  <a:pt x="3886185" y="487190"/>
                  <a:pt x="4105232" y="706236"/>
                </a:cubicBezTo>
                <a:cubicBezTo>
                  <a:pt x="4324278" y="925282"/>
                  <a:pt x="4496746" y="1180836"/>
                  <a:pt x="4622635" y="1472898"/>
                </a:cubicBezTo>
                <a:cubicBezTo>
                  <a:pt x="4748523" y="1764960"/>
                  <a:pt x="4811468" y="2077164"/>
                  <a:pt x="4811468" y="2409511"/>
                </a:cubicBezTo>
                <a:cubicBezTo>
                  <a:pt x="4811468" y="2741857"/>
                  <a:pt x="4748523" y="3054061"/>
                  <a:pt x="4622635" y="3346123"/>
                </a:cubicBezTo>
                <a:cubicBezTo>
                  <a:pt x="4496746" y="3638185"/>
                  <a:pt x="4324278" y="3892481"/>
                  <a:pt x="4105232" y="4109009"/>
                </a:cubicBezTo>
                <a:cubicBezTo>
                  <a:pt x="3886185" y="4325538"/>
                  <a:pt x="3630631" y="4496747"/>
                  <a:pt x="3338569" y="4622635"/>
                </a:cubicBezTo>
                <a:cubicBezTo>
                  <a:pt x="3046508" y="4748524"/>
                  <a:pt x="2734303" y="4811468"/>
                  <a:pt x="2401957" y="4811468"/>
                </a:cubicBezTo>
                <a:cubicBezTo>
                  <a:pt x="2069611" y="4811468"/>
                  <a:pt x="1757407" y="4748524"/>
                  <a:pt x="1465345" y="4622635"/>
                </a:cubicBezTo>
                <a:cubicBezTo>
                  <a:pt x="1173283" y="4496747"/>
                  <a:pt x="918988" y="4325538"/>
                  <a:pt x="702459" y="4109009"/>
                </a:cubicBezTo>
                <a:cubicBezTo>
                  <a:pt x="485930" y="3892481"/>
                  <a:pt x="314722" y="3638185"/>
                  <a:pt x="188833" y="3346123"/>
                </a:cubicBezTo>
                <a:cubicBezTo>
                  <a:pt x="62944" y="3054061"/>
                  <a:pt x="0" y="2741857"/>
                  <a:pt x="0" y="2409511"/>
                </a:cubicBezTo>
                <a:cubicBezTo>
                  <a:pt x="0" y="2077164"/>
                  <a:pt x="62944" y="1764960"/>
                  <a:pt x="188833" y="1472898"/>
                </a:cubicBezTo>
                <a:cubicBezTo>
                  <a:pt x="314722" y="1180836"/>
                  <a:pt x="485930" y="925282"/>
                  <a:pt x="702459" y="706236"/>
                </a:cubicBezTo>
                <a:cubicBezTo>
                  <a:pt x="918988" y="487190"/>
                  <a:pt x="1173283" y="314722"/>
                  <a:pt x="1465345" y="188833"/>
                </a:cubicBezTo>
                <a:cubicBezTo>
                  <a:pt x="1757407" y="62944"/>
                  <a:pt x="2069611" y="0"/>
                  <a:pt x="2401957" y="0"/>
                </a:cubicBezTo>
                <a:close/>
              </a:path>
            </a:pathLst>
          </a:custGeom>
        </p:spPr>
        <p:txBody>
          <a:bodyPr wrap="square">
            <a:noAutofit/>
          </a:bodyPr>
          <a:lstStyle/>
          <a:p>
            <a:endParaRPr lang="id-ID" dirty="0"/>
          </a:p>
        </p:txBody>
      </p:sp>
    </p:spTree>
    <p:extLst>
      <p:ext uri="{BB962C8B-B14F-4D97-AF65-F5344CB8AC3E}">
        <p14:creationId xmlns:p14="http://schemas.microsoft.com/office/powerpoint/2010/main" val="3629703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4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AE5B16B-E947-4659-B6A4-EE9EA735F28B}"/>
              </a:ext>
            </a:extLst>
          </p:cNvPr>
          <p:cNvSpPr>
            <a:spLocks noGrp="1"/>
          </p:cNvSpPr>
          <p:nvPr>
            <p:ph type="pic" sz="quarter" idx="16"/>
          </p:nvPr>
        </p:nvSpPr>
        <p:spPr>
          <a:xfrm>
            <a:off x="1263652" y="1331950"/>
            <a:ext cx="3709401" cy="4834128"/>
          </a:xfrm>
          <a:custGeom>
            <a:avLst/>
            <a:gdLst/>
            <a:ahLst/>
            <a:cxnLst/>
            <a:rect l="l" t="t" r="r" b="b"/>
            <a:pathLst>
              <a:path w="3119523" h="4834128">
                <a:moveTo>
                  <a:pt x="589159" y="0"/>
                </a:moveTo>
                <a:lnTo>
                  <a:pt x="2530364" y="0"/>
                </a:lnTo>
                <a:cubicBezTo>
                  <a:pt x="2701572" y="0"/>
                  <a:pt x="2842568" y="57909"/>
                  <a:pt x="2953350" y="173726"/>
                </a:cubicBezTo>
                <a:cubicBezTo>
                  <a:pt x="3064132" y="289544"/>
                  <a:pt x="3119523" y="435575"/>
                  <a:pt x="3119523" y="611819"/>
                </a:cubicBezTo>
                <a:cubicBezTo>
                  <a:pt x="3119523" y="783028"/>
                  <a:pt x="3064132" y="924023"/>
                  <a:pt x="2953350" y="1034806"/>
                </a:cubicBezTo>
                <a:cubicBezTo>
                  <a:pt x="2842568" y="1145587"/>
                  <a:pt x="2701572" y="1200979"/>
                  <a:pt x="2530364" y="1200979"/>
                </a:cubicBezTo>
                <a:lnTo>
                  <a:pt x="2160251" y="1200979"/>
                </a:lnTo>
                <a:lnTo>
                  <a:pt x="2160251" y="4244969"/>
                </a:lnTo>
                <a:cubicBezTo>
                  <a:pt x="2160251" y="4416177"/>
                  <a:pt x="2102342" y="4557173"/>
                  <a:pt x="1986524" y="4667955"/>
                </a:cubicBezTo>
                <a:cubicBezTo>
                  <a:pt x="1870707" y="4778737"/>
                  <a:pt x="1724676" y="4834128"/>
                  <a:pt x="1548432" y="4834128"/>
                </a:cubicBezTo>
                <a:cubicBezTo>
                  <a:pt x="1377223" y="4834128"/>
                  <a:pt x="1236228" y="4778737"/>
                  <a:pt x="1125446" y="4667955"/>
                </a:cubicBezTo>
                <a:cubicBezTo>
                  <a:pt x="1014663" y="4557173"/>
                  <a:pt x="959272" y="4416177"/>
                  <a:pt x="959272" y="4244969"/>
                </a:cubicBezTo>
                <a:lnTo>
                  <a:pt x="959272" y="1200979"/>
                </a:lnTo>
                <a:lnTo>
                  <a:pt x="589159" y="1200979"/>
                </a:lnTo>
                <a:cubicBezTo>
                  <a:pt x="417951" y="1200979"/>
                  <a:pt x="276955" y="1143070"/>
                  <a:pt x="166173" y="1027252"/>
                </a:cubicBezTo>
                <a:cubicBezTo>
                  <a:pt x="55391" y="911435"/>
                  <a:pt x="0" y="765403"/>
                  <a:pt x="0" y="589160"/>
                </a:cubicBezTo>
                <a:cubicBezTo>
                  <a:pt x="0" y="417950"/>
                  <a:pt x="55391" y="276955"/>
                  <a:pt x="166173" y="166173"/>
                </a:cubicBezTo>
                <a:cubicBezTo>
                  <a:pt x="276955" y="55391"/>
                  <a:pt x="417951" y="0"/>
                  <a:pt x="589159" y="0"/>
                </a:cubicBezTo>
                <a:close/>
              </a:path>
            </a:pathLst>
          </a:custGeom>
        </p:spPr>
        <p:txBody>
          <a:bodyPr wrap="square">
            <a:noAutofit/>
          </a:bodyPr>
          <a:lstStyle/>
          <a:p>
            <a:endParaRPr lang="id-ID" dirty="0"/>
          </a:p>
        </p:txBody>
      </p:sp>
    </p:spTree>
    <p:extLst>
      <p:ext uri="{BB962C8B-B14F-4D97-AF65-F5344CB8AC3E}">
        <p14:creationId xmlns:p14="http://schemas.microsoft.com/office/powerpoint/2010/main" val="1681004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6_Custom Layout">
    <p:spTree>
      <p:nvGrpSpPr>
        <p:cNvPr id="1" name=""/>
        <p:cNvGrpSpPr/>
        <p:nvPr/>
      </p:nvGrpSpPr>
      <p:grpSpPr>
        <a:xfrm>
          <a:off x="0" y="0"/>
          <a:ext cx="0" cy="0"/>
          <a:chOff x="0" y="0"/>
          <a:chExt cx="0" cy="0"/>
        </a:xfrm>
      </p:grpSpPr>
      <p:sp>
        <p:nvSpPr>
          <p:cNvPr id="5" name="Picture Placeholder 10">
            <a:extLst>
              <a:ext uri="{FF2B5EF4-FFF2-40B4-BE49-F238E27FC236}">
                <a16:creationId xmlns:a16="http://schemas.microsoft.com/office/drawing/2014/main" id="{0FAE6448-7B7F-4718-9DA2-82C4BEA2E111}"/>
              </a:ext>
            </a:extLst>
          </p:cNvPr>
          <p:cNvSpPr>
            <a:spLocks noGrp="1"/>
          </p:cNvSpPr>
          <p:nvPr>
            <p:ph type="pic" sz="quarter" idx="18"/>
          </p:nvPr>
        </p:nvSpPr>
        <p:spPr>
          <a:xfrm>
            <a:off x="0" y="0"/>
            <a:ext cx="4636167" cy="6858000"/>
          </a:xfrm>
          <a:prstGeom prst="rect">
            <a:avLst/>
          </a:prstGeom>
        </p:spPr>
        <p:txBody>
          <a:bodyPr wrap="square">
            <a:noAutofit/>
          </a:bodyPr>
          <a:lstStyle/>
          <a:p>
            <a:endParaRPr lang="id-ID" dirty="0"/>
          </a:p>
        </p:txBody>
      </p:sp>
    </p:spTree>
    <p:extLst>
      <p:ext uri="{BB962C8B-B14F-4D97-AF65-F5344CB8AC3E}">
        <p14:creationId xmlns:p14="http://schemas.microsoft.com/office/powerpoint/2010/main" val="31903718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8_Custom Layout">
    <p:spTree>
      <p:nvGrpSpPr>
        <p:cNvPr id="1" name=""/>
        <p:cNvGrpSpPr/>
        <p:nvPr/>
      </p:nvGrpSpPr>
      <p:grpSpPr>
        <a:xfrm>
          <a:off x="0" y="0"/>
          <a:ext cx="0" cy="0"/>
          <a:chOff x="0" y="0"/>
          <a:chExt cx="0" cy="0"/>
        </a:xfrm>
      </p:grpSpPr>
      <p:sp>
        <p:nvSpPr>
          <p:cNvPr id="9" name="Picture Placeholder 4">
            <a:extLst>
              <a:ext uri="{FF2B5EF4-FFF2-40B4-BE49-F238E27FC236}">
                <a16:creationId xmlns:a16="http://schemas.microsoft.com/office/drawing/2014/main" id="{101EA85D-C894-467E-96BB-98DC7D203333}"/>
              </a:ext>
            </a:extLst>
          </p:cNvPr>
          <p:cNvSpPr>
            <a:spLocks noGrp="1"/>
          </p:cNvSpPr>
          <p:nvPr>
            <p:ph type="pic" sz="quarter" idx="18"/>
          </p:nvPr>
        </p:nvSpPr>
        <p:spPr>
          <a:xfrm>
            <a:off x="2018677" y="4461479"/>
            <a:ext cx="1115568" cy="1115568"/>
          </a:xfrm>
          <a:prstGeom prst="ellipse">
            <a:avLst/>
          </a:prstGeom>
        </p:spPr>
        <p:txBody>
          <a:bodyPr/>
          <a:lstStyle/>
          <a:p>
            <a:endParaRPr lang="id-ID" dirty="0"/>
          </a:p>
        </p:txBody>
      </p:sp>
      <p:sp>
        <p:nvSpPr>
          <p:cNvPr id="10" name="Picture Placeholder 4">
            <a:extLst>
              <a:ext uri="{FF2B5EF4-FFF2-40B4-BE49-F238E27FC236}">
                <a16:creationId xmlns:a16="http://schemas.microsoft.com/office/drawing/2014/main" id="{0F977483-F1F3-4945-95AC-2A6FED2ABC26}"/>
              </a:ext>
            </a:extLst>
          </p:cNvPr>
          <p:cNvSpPr>
            <a:spLocks noGrp="1"/>
          </p:cNvSpPr>
          <p:nvPr>
            <p:ph type="pic" sz="quarter" idx="19"/>
          </p:nvPr>
        </p:nvSpPr>
        <p:spPr>
          <a:xfrm>
            <a:off x="5538216" y="4457700"/>
            <a:ext cx="1115568" cy="1115568"/>
          </a:xfrm>
          <a:prstGeom prst="ellipse">
            <a:avLst/>
          </a:prstGeom>
        </p:spPr>
        <p:txBody>
          <a:bodyPr/>
          <a:lstStyle/>
          <a:p>
            <a:endParaRPr lang="id-ID" dirty="0"/>
          </a:p>
        </p:txBody>
      </p:sp>
      <p:sp>
        <p:nvSpPr>
          <p:cNvPr id="11" name="Picture Placeholder 4">
            <a:extLst>
              <a:ext uri="{FF2B5EF4-FFF2-40B4-BE49-F238E27FC236}">
                <a16:creationId xmlns:a16="http://schemas.microsoft.com/office/drawing/2014/main" id="{23A9FD19-68BD-415B-BCA4-DFBBF03B138C}"/>
              </a:ext>
            </a:extLst>
          </p:cNvPr>
          <p:cNvSpPr>
            <a:spLocks noGrp="1"/>
          </p:cNvSpPr>
          <p:nvPr>
            <p:ph type="pic" sz="quarter" idx="20"/>
          </p:nvPr>
        </p:nvSpPr>
        <p:spPr>
          <a:xfrm>
            <a:off x="9057757" y="4457700"/>
            <a:ext cx="1115568" cy="1115568"/>
          </a:xfrm>
          <a:prstGeom prst="ellipse">
            <a:avLst/>
          </a:prstGeom>
        </p:spPr>
        <p:txBody>
          <a:bodyPr/>
          <a:lstStyle/>
          <a:p>
            <a:endParaRPr lang="id-ID" dirty="0"/>
          </a:p>
        </p:txBody>
      </p:sp>
    </p:spTree>
    <p:extLst>
      <p:ext uri="{BB962C8B-B14F-4D97-AF65-F5344CB8AC3E}">
        <p14:creationId xmlns:p14="http://schemas.microsoft.com/office/powerpoint/2010/main" val="10212846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6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33E902C6-9B50-4E78-9FD3-9F28B9771B5C}"/>
              </a:ext>
            </a:extLst>
          </p:cNvPr>
          <p:cNvSpPr>
            <a:spLocks noGrp="1"/>
          </p:cNvSpPr>
          <p:nvPr>
            <p:ph type="pic" sz="quarter" idx="29"/>
          </p:nvPr>
        </p:nvSpPr>
        <p:spPr>
          <a:xfrm>
            <a:off x="4428309" y="0"/>
            <a:ext cx="3680975" cy="6858000"/>
          </a:xfrm>
          <a:prstGeom prst="rect">
            <a:avLst/>
          </a:prstGeom>
        </p:spPr>
        <p:txBody>
          <a:bodyPr/>
          <a:lstStyle/>
          <a:p>
            <a:endParaRPr lang="id-ID" dirty="0"/>
          </a:p>
        </p:txBody>
      </p:sp>
    </p:spTree>
    <p:extLst>
      <p:ext uri="{BB962C8B-B14F-4D97-AF65-F5344CB8AC3E}">
        <p14:creationId xmlns:p14="http://schemas.microsoft.com/office/powerpoint/2010/main" val="2324871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7" name="Picture Placeholder 4">
            <a:extLst>
              <a:ext uri="{FF2B5EF4-FFF2-40B4-BE49-F238E27FC236}">
                <a16:creationId xmlns:a16="http://schemas.microsoft.com/office/drawing/2014/main" id="{60BDEC5A-0F0B-4B6B-88BD-08D8D5A0F2EF}"/>
              </a:ext>
            </a:extLst>
          </p:cNvPr>
          <p:cNvSpPr>
            <a:spLocks noGrp="1"/>
          </p:cNvSpPr>
          <p:nvPr>
            <p:ph type="pic" sz="quarter" idx="29"/>
          </p:nvPr>
        </p:nvSpPr>
        <p:spPr>
          <a:xfrm>
            <a:off x="4499812" y="0"/>
            <a:ext cx="7692188" cy="6858000"/>
          </a:xfrm>
          <a:prstGeom prst="rect">
            <a:avLst/>
          </a:prstGeom>
        </p:spPr>
        <p:txBody>
          <a:bodyPr/>
          <a:lstStyle/>
          <a:p>
            <a:endParaRPr lang="id-ID" dirty="0"/>
          </a:p>
        </p:txBody>
      </p:sp>
    </p:spTree>
    <p:extLst>
      <p:ext uri="{BB962C8B-B14F-4D97-AF65-F5344CB8AC3E}">
        <p14:creationId xmlns:p14="http://schemas.microsoft.com/office/powerpoint/2010/main" val="9493372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sp>
        <p:nvSpPr>
          <p:cNvPr id="6" name="Picture Placeholder 4">
            <a:extLst>
              <a:ext uri="{FF2B5EF4-FFF2-40B4-BE49-F238E27FC236}">
                <a16:creationId xmlns:a16="http://schemas.microsoft.com/office/drawing/2014/main" id="{89BA04EA-517B-405A-8D9A-5B23F1BC3B52}"/>
              </a:ext>
            </a:extLst>
          </p:cNvPr>
          <p:cNvSpPr>
            <a:spLocks noGrp="1"/>
          </p:cNvSpPr>
          <p:nvPr>
            <p:ph type="pic" sz="quarter" idx="30"/>
          </p:nvPr>
        </p:nvSpPr>
        <p:spPr>
          <a:xfrm>
            <a:off x="0" y="-1"/>
            <a:ext cx="3469105" cy="4343401"/>
          </a:xfrm>
          <a:prstGeom prst="rect">
            <a:avLst/>
          </a:prstGeom>
        </p:spPr>
        <p:txBody>
          <a:bodyPr/>
          <a:lstStyle/>
          <a:p>
            <a:endParaRPr lang="id-ID" dirty="0"/>
          </a:p>
        </p:txBody>
      </p:sp>
      <p:sp>
        <p:nvSpPr>
          <p:cNvPr id="3" name="Picture Placeholder 4">
            <a:extLst>
              <a:ext uri="{FF2B5EF4-FFF2-40B4-BE49-F238E27FC236}">
                <a16:creationId xmlns:a16="http://schemas.microsoft.com/office/drawing/2014/main" id="{AA7EA94F-48F1-4566-B4D0-8A106360B58A}"/>
              </a:ext>
            </a:extLst>
          </p:cNvPr>
          <p:cNvSpPr>
            <a:spLocks noGrp="1"/>
          </p:cNvSpPr>
          <p:nvPr>
            <p:ph type="pic" sz="quarter" idx="31"/>
          </p:nvPr>
        </p:nvSpPr>
        <p:spPr>
          <a:xfrm>
            <a:off x="3717758" y="0"/>
            <a:ext cx="5486400" cy="3886200"/>
          </a:xfrm>
          <a:prstGeom prst="rect">
            <a:avLst/>
          </a:prstGeom>
        </p:spPr>
        <p:txBody>
          <a:bodyPr/>
          <a:lstStyle/>
          <a:p>
            <a:endParaRPr lang="id-ID" dirty="0"/>
          </a:p>
        </p:txBody>
      </p:sp>
      <p:sp>
        <p:nvSpPr>
          <p:cNvPr id="4" name="Picture Placeholder 4">
            <a:extLst>
              <a:ext uri="{FF2B5EF4-FFF2-40B4-BE49-F238E27FC236}">
                <a16:creationId xmlns:a16="http://schemas.microsoft.com/office/drawing/2014/main" id="{47B6049B-4FE3-4EFB-99C3-B13CADD369EF}"/>
              </a:ext>
            </a:extLst>
          </p:cNvPr>
          <p:cNvSpPr>
            <a:spLocks noGrp="1"/>
          </p:cNvSpPr>
          <p:nvPr>
            <p:ph type="pic" sz="quarter" idx="32"/>
          </p:nvPr>
        </p:nvSpPr>
        <p:spPr>
          <a:xfrm>
            <a:off x="0" y="4572000"/>
            <a:ext cx="3469105" cy="2286000"/>
          </a:xfrm>
          <a:prstGeom prst="rect">
            <a:avLst/>
          </a:prstGeom>
        </p:spPr>
        <p:txBody>
          <a:bodyPr/>
          <a:lstStyle/>
          <a:p>
            <a:endParaRPr lang="id-ID" dirty="0"/>
          </a:p>
        </p:txBody>
      </p:sp>
    </p:spTree>
    <p:extLst>
      <p:ext uri="{BB962C8B-B14F-4D97-AF65-F5344CB8AC3E}">
        <p14:creationId xmlns:p14="http://schemas.microsoft.com/office/powerpoint/2010/main" val="19029622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9_Custom Layout">
    <p:spTree>
      <p:nvGrpSpPr>
        <p:cNvPr id="1" name=""/>
        <p:cNvGrpSpPr/>
        <p:nvPr/>
      </p:nvGrpSpPr>
      <p:grpSpPr>
        <a:xfrm>
          <a:off x="0" y="0"/>
          <a:ext cx="0" cy="0"/>
          <a:chOff x="0" y="0"/>
          <a:chExt cx="0" cy="0"/>
        </a:xfrm>
      </p:grpSpPr>
      <p:sp>
        <p:nvSpPr>
          <p:cNvPr id="8" name="Picture Placeholder 4">
            <a:extLst>
              <a:ext uri="{FF2B5EF4-FFF2-40B4-BE49-F238E27FC236}">
                <a16:creationId xmlns:a16="http://schemas.microsoft.com/office/drawing/2014/main" id="{1913A9BE-F627-437D-970B-C4E0888DD787}"/>
              </a:ext>
            </a:extLst>
          </p:cNvPr>
          <p:cNvSpPr>
            <a:spLocks noGrp="1"/>
          </p:cNvSpPr>
          <p:nvPr>
            <p:ph type="pic" sz="quarter" idx="21"/>
          </p:nvPr>
        </p:nvSpPr>
        <p:spPr>
          <a:xfrm>
            <a:off x="0" y="0"/>
            <a:ext cx="12192000" cy="6858000"/>
          </a:xfrm>
          <a:prstGeom prst="rect">
            <a:avLst/>
          </a:prstGeom>
        </p:spPr>
        <p:txBody>
          <a:bodyPr/>
          <a:lstStyle/>
          <a:p>
            <a:endParaRPr lang="id-ID" dirty="0"/>
          </a:p>
        </p:txBody>
      </p:sp>
      <p:sp>
        <p:nvSpPr>
          <p:cNvPr id="4" name="Picture Placeholder 4">
            <a:extLst>
              <a:ext uri="{FF2B5EF4-FFF2-40B4-BE49-F238E27FC236}">
                <a16:creationId xmlns:a16="http://schemas.microsoft.com/office/drawing/2014/main" id="{7C10199D-F17C-4B4D-9084-EDFB492009FE}"/>
              </a:ext>
            </a:extLst>
          </p:cNvPr>
          <p:cNvSpPr>
            <a:spLocks noGrp="1"/>
          </p:cNvSpPr>
          <p:nvPr>
            <p:ph type="pic" sz="quarter" idx="32"/>
          </p:nvPr>
        </p:nvSpPr>
        <p:spPr>
          <a:xfrm>
            <a:off x="2213811" y="2797341"/>
            <a:ext cx="3882189" cy="2604836"/>
          </a:xfrm>
          <a:prstGeom prst="rect">
            <a:avLst/>
          </a:prstGeom>
        </p:spPr>
        <p:txBody>
          <a:bodyPr/>
          <a:lstStyle/>
          <a:p>
            <a:endParaRPr lang="id-ID" dirty="0"/>
          </a:p>
        </p:txBody>
      </p:sp>
    </p:spTree>
    <p:extLst>
      <p:ext uri="{BB962C8B-B14F-4D97-AF65-F5344CB8AC3E}">
        <p14:creationId xmlns:p14="http://schemas.microsoft.com/office/powerpoint/2010/main" val="17456970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8F999DF3-8319-4CC2-B5E2-3A6EB701799E}"/>
              </a:ext>
            </a:extLst>
          </p:cNvPr>
          <p:cNvSpPr>
            <a:spLocks noGrp="1"/>
          </p:cNvSpPr>
          <p:nvPr>
            <p:ph type="pic" sz="quarter" idx="16"/>
          </p:nvPr>
        </p:nvSpPr>
        <p:spPr>
          <a:xfrm>
            <a:off x="1961147" y="0"/>
            <a:ext cx="4134853" cy="6858000"/>
          </a:xfrm>
          <a:custGeom>
            <a:avLst/>
            <a:gdLst>
              <a:gd name="connsiteX0" fmla="*/ 0 w 4134853"/>
              <a:gd name="connsiteY0" fmla="*/ 0 h 6858000"/>
              <a:gd name="connsiteX1" fmla="*/ 4134853 w 4134853"/>
              <a:gd name="connsiteY1" fmla="*/ 0 h 6858000"/>
              <a:gd name="connsiteX2" fmla="*/ 4134853 w 4134853"/>
              <a:gd name="connsiteY2" fmla="*/ 1648326 h 6858000"/>
              <a:gd name="connsiteX3" fmla="*/ 2351773 w 4134853"/>
              <a:gd name="connsiteY3" fmla="*/ 3431406 h 6858000"/>
              <a:gd name="connsiteX4" fmla="*/ 4134853 w 4134853"/>
              <a:gd name="connsiteY4" fmla="*/ 5214486 h 6858000"/>
              <a:gd name="connsiteX5" fmla="*/ 4134853 w 4134853"/>
              <a:gd name="connsiteY5" fmla="*/ 6858000 h 6858000"/>
              <a:gd name="connsiteX6" fmla="*/ 0 w 413485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4853" h="6858000">
                <a:moveTo>
                  <a:pt x="0" y="0"/>
                </a:moveTo>
                <a:lnTo>
                  <a:pt x="4134853" y="0"/>
                </a:lnTo>
                <a:lnTo>
                  <a:pt x="4134853" y="1648326"/>
                </a:lnTo>
                <a:cubicBezTo>
                  <a:pt x="3150085" y="1648326"/>
                  <a:pt x="2351773" y="2446638"/>
                  <a:pt x="2351773" y="3431406"/>
                </a:cubicBezTo>
                <a:cubicBezTo>
                  <a:pt x="2351773" y="4416174"/>
                  <a:pt x="3150085" y="5214486"/>
                  <a:pt x="4134853" y="5214486"/>
                </a:cubicBezTo>
                <a:lnTo>
                  <a:pt x="4134853" y="6858000"/>
                </a:lnTo>
                <a:lnTo>
                  <a:pt x="0" y="6858000"/>
                </a:lnTo>
                <a:close/>
              </a:path>
            </a:pathLst>
          </a:custGeom>
        </p:spPr>
        <p:txBody>
          <a:bodyPr wrap="square">
            <a:noAutofit/>
          </a:bodyPr>
          <a:lstStyle/>
          <a:p>
            <a:endParaRPr lang="id-ID" dirty="0"/>
          </a:p>
        </p:txBody>
      </p:sp>
      <p:sp>
        <p:nvSpPr>
          <p:cNvPr id="13" name="Picture Placeholder 12">
            <a:extLst>
              <a:ext uri="{FF2B5EF4-FFF2-40B4-BE49-F238E27FC236}">
                <a16:creationId xmlns:a16="http://schemas.microsoft.com/office/drawing/2014/main" id="{E189A7EC-3E17-4AF3-95DE-01BD554B1DAD}"/>
              </a:ext>
            </a:extLst>
          </p:cNvPr>
          <p:cNvSpPr>
            <a:spLocks noGrp="1"/>
          </p:cNvSpPr>
          <p:nvPr>
            <p:ph type="pic" sz="quarter" idx="17"/>
          </p:nvPr>
        </p:nvSpPr>
        <p:spPr>
          <a:xfrm>
            <a:off x="6096000" y="-1"/>
            <a:ext cx="4134853" cy="6857999"/>
          </a:xfrm>
          <a:custGeom>
            <a:avLst/>
            <a:gdLst>
              <a:gd name="connsiteX0" fmla="*/ 0 w 4134853"/>
              <a:gd name="connsiteY0" fmla="*/ 0 h 6857999"/>
              <a:gd name="connsiteX1" fmla="*/ 4134853 w 4134853"/>
              <a:gd name="connsiteY1" fmla="*/ 0 h 6857999"/>
              <a:gd name="connsiteX2" fmla="*/ 4134853 w 4134853"/>
              <a:gd name="connsiteY2" fmla="*/ 6857999 h 6857999"/>
              <a:gd name="connsiteX3" fmla="*/ 0 w 4134853"/>
              <a:gd name="connsiteY3" fmla="*/ 6857999 h 6857999"/>
              <a:gd name="connsiteX4" fmla="*/ 0 w 4134853"/>
              <a:gd name="connsiteY4" fmla="*/ 5214487 h 6857999"/>
              <a:gd name="connsiteX5" fmla="*/ 1783080 w 4134853"/>
              <a:gd name="connsiteY5" fmla="*/ 3431407 h 6857999"/>
              <a:gd name="connsiteX6" fmla="*/ 0 w 4134853"/>
              <a:gd name="connsiteY6" fmla="*/ 1648327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4853" h="6857999">
                <a:moveTo>
                  <a:pt x="0" y="0"/>
                </a:moveTo>
                <a:lnTo>
                  <a:pt x="4134853" y="0"/>
                </a:lnTo>
                <a:lnTo>
                  <a:pt x="4134853" y="6857999"/>
                </a:lnTo>
                <a:lnTo>
                  <a:pt x="0" y="6857999"/>
                </a:lnTo>
                <a:lnTo>
                  <a:pt x="0" y="5214487"/>
                </a:lnTo>
                <a:cubicBezTo>
                  <a:pt x="984768" y="5214487"/>
                  <a:pt x="1783080" y="4416175"/>
                  <a:pt x="1783080" y="3431407"/>
                </a:cubicBezTo>
                <a:cubicBezTo>
                  <a:pt x="1783080" y="2446639"/>
                  <a:pt x="984768" y="1648327"/>
                  <a:pt x="0" y="1648327"/>
                </a:cubicBezTo>
                <a:close/>
              </a:path>
            </a:pathLst>
          </a:custGeom>
        </p:spPr>
        <p:txBody>
          <a:bodyPr wrap="square">
            <a:noAutofit/>
          </a:bodyPr>
          <a:lstStyle/>
          <a:p>
            <a:endParaRPr lang="id-ID" dirty="0"/>
          </a:p>
        </p:txBody>
      </p:sp>
    </p:spTree>
    <p:extLst>
      <p:ext uri="{BB962C8B-B14F-4D97-AF65-F5344CB8AC3E}">
        <p14:creationId xmlns:p14="http://schemas.microsoft.com/office/powerpoint/2010/main" val="9681025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sp>
        <p:nvSpPr>
          <p:cNvPr id="3" name="Picture Placeholder 4">
            <a:extLst>
              <a:ext uri="{FF2B5EF4-FFF2-40B4-BE49-F238E27FC236}">
                <a16:creationId xmlns:a16="http://schemas.microsoft.com/office/drawing/2014/main" id="{0F97AB73-5876-405C-9699-D3C14C8C7028}"/>
              </a:ext>
            </a:extLst>
          </p:cNvPr>
          <p:cNvSpPr>
            <a:spLocks noGrp="1"/>
          </p:cNvSpPr>
          <p:nvPr>
            <p:ph type="pic" sz="quarter" idx="16"/>
          </p:nvPr>
        </p:nvSpPr>
        <p:spPr>
          <a:xfrm>
            <a:off x="2021305" y="2755232"/>
            <a:ext cx="7038435" cy="3721768"/>
          </a:xfrm>
          <a:prstGeom prst="rect">
            <a:avLst/>
          </a:prstGeom>
        </p:spPr>
        <p:txBody>
          <a:bodyPr/>
          <a:lstStyle/>
          <a:p>
            <a:endParaRPr lang="id-ID" dirty="0"/>
          </a:p>
        </p:txBody>
      </p:sp>
    </p:spTree>
    <p:extLst>
      <p:ext uri="{BB962C8B-B14F-4D97-AF65-F5344CB8AC3E}">
        <p14:creationId xmlns:p14="http://schemas.microsoft.com/office/powerpoint/2010/main" val="5861262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52114AE9-FA26-41E9-9751-799D185617A7}"/>
              </a:ext>
            </a:extLst>
          </p:cNvPr>
          <p:cNvSpPr>
            <a:spLocks noGrp="1"/>
          </p:cNvSpPr>
          <p:nvPr>
            <p:ph type="pic" sz="quarter" idx="16"/>
          </p:nvPr>
        </p:nvSpPr>
        <p:spPr>
          <a:xfrm>
            <a:off x="576942" y="564969"/>
            <a:ext cx="6293089" cy="3766399"/>
          </a:xfrm>
          <a:prstGeom prst="rect">
            <a:avLst/>
          </a:prstGeom>
        </p:spPr>
        <p:txBody>
          <a:bodyPr/>
          <a:lstStyle/>
          <a:p>
            <a:endParaRPr lang="id-ID" dirty="0"/>
          </a:p>
        </p:txBody>
      </p:sp>
    </p:spTree>
    <p:extLst>
      <p:ext uri="{BB962C8B-B14F-4D97-AF65-F5344CB8AC3E}">
        <p14:creationId xmlns:p14="http://schemas.microsoft.com/office/powerpoint/2010/main" val="28569271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sp>
        <p:nvSpPr>
          <p:cNvPr id="9" name="Picture Placeholder 4">
            <a:extLst>
              <a:ext uri="{FF2B5EF4-FFF2-40B4-BE49-F238E27FC236}">
                <a16:creationId xmlns:a16="http://schemas.microsoft.com/office/drawing/2014/main" id="{2D301661-1FBE-40F1-A692-A97CA85D9CAD}"/>
              </a:ext>
            </a:extLst>
          </p:cNvPr>
          <p:cNvSpPr>
            <a:spLocks noGrp="1"/>
          </p:cNvSpPr>
          <p:nvPr>
            <p:ph type="pic" sz="quarter" idx="19"/>
          </p:nvPr>
        </p:nvSpPr>
        <p:spPr>
          <a:xfrm>
            <a:off x="381000" y="1937083"/>
            <a:ext cx="2724912" cy="2167128"/>
          </a:xfrm>
          <a:prstGeom prst="rect">
            <a:avLst/>
          </a:prstGeom>
        </p:spPr>
        <p:txBody>
          <a:bodyPr/>
          <a:lstStyle/>
          <a:p>
            <a:endParaRPr lang="id-ID" dirty="0"/>
          </a:p>
        </p:txBody>
      </p:sp>
      <p:sp>
        <p:nvSpPr>
          <p:cNvPr id="10" name="Picture Placeholder 4">
            <a:extLst>
              <a:ext uri="{FF2B5EF4-FFF2-40B4-BE49-F238E27FC236}">
                <a16:creationId xmlns:a16="http://schemas.microsoft.com/office/drawing/2014/main" id="{E22FD2B6-38F2-442B-B7AC-BBFB853F175B}"/>
              </a:ext>
            </a:extLst>
          </p:cNvPr>
          <p:cNvSpPr>
            <a:spLocks noGrp="1"/>
          </p:cNvSpPr>
          <p:nvPr>
            <p:ph type="pic" sz="quarter" idx="20"/>
          </p:nvPr>
        </p:nvSpPr>
        <p:spPr>
          <a:xfrm>
            <a:off x="9086088" y="1937083"/>
            <a:ext cx="2724912" cy="2167128"/>
          </a:xfrm>
          <a:prstGeom prst="rect">
            <a:avLst/>
          </a:prstGeom>
        </p:spPr>
        <p:txBody>
          <a:bodyPr/>
          <a:lstStyle/>
          <a:p>
            <a:endParaRPr lang="id-ID" dirty="0"/>
          </a:p>
        </p:txBody>
      </p:sp>
      <p:sp>
        <p:nvSpPr>
          <p:cNvPr id="11" name="Picture Placeholder 4">
            <a:extLst>
              <a:ext uri="{FF2B5EF4-FFF2-40B4-BE49-F238E27FC236}">
                <a16:creationId xmlns:a16="http://schemas.microsoft.com/office/drawing/2014/main" id="{BF3B3F92-03BB-42A9-B31B-E559915ACC99}"/>
              </a:ext>
            </a:extLst>
          </p:cNvPr>
          <p:cNvSpPr>
            <a:spLocks noGrp="1"/>
          </p:cNvSpPr>
          <p:nvPr>
            <p:ph type="pic" sz="quarter" idx="21"/>
          </p:nvPr>
        </p:nvSpPr>
        <p:spPr>
          <a:xfrm>
            <a:off x="6202521" y="1937083"/>
            <a:ext cx="2724912" cy="2167128"/>
          </a:xfrm>
          <a:prstGeom prst="rect">
            <a:avLst/>
          </a:prstGeom>
        </p:spPr>
        <p:txBody>
          <a:bodyPr/>
          <a:lstStyle/>
          <a:p>
            <a:endParaRPr lang="id-ID" dirty="0"/>
          </a:p>
        </p:txBody>
      </p:sp>
      <p:sp>
        <p:nvSpPr>
          <p:cNvPr id="12" name="Picture Placeholder 4">
            <a:extLst>
              <a:ext uri="{FF2B5EF4-FFF2-40B4-BE49-F238E27FC236}">
                <a16:creationId xmlns:a16="http://schemas.microsoft.com/office/drawing/2014/main" id="{E2E48BD1-FF55-4789-BA3A-F56B88B98EE3}"/>
              </a:ext>
            </a:extLst>
          </p:cNvPr>
          <p:cNvSpPr>
            <a:spLocks noGrp="1"/>
          </p:cNvSpPr>
          <p:nvPr>
            <p:ph type="pic" sz="quarter" idx="22"/>
          </p:nvPr>
        </p:nvSpPr>
        <p:spPr>
          <a:xfrm>
            <a:off x="3278938" y="1937083"/>
            <a:ext cx="2724912" cy="2167128"/>
          </a:xfrm>
          <a:prstGeom prst="rect">
            <a:avLst/>
          </a:prstGeom>
        </p:spPr>
        <p:txBody>
          <a:bodyPr/>
          <a:lstStyle/>
          <a:p>
            <a:endParaRPr lang="id-ID" dirty="0"/>
          </a:p>
        </p:txBody>
      </p:sp>
    </p:spTree>
    <p:extLst>
      <p:ext uri="{BB962C8B-B14F-4D97-AF65-F5344CB8AC3E}">
        <p14:creationId xmlns:p14="http://schemas.microsoft.com/office/powerpoint/2010/main" val="32113018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12" name="Picture Placeholder 4">
            <a:extLst>
              <a:ext uri="{FF2B5EF4-FFF2-40B4-BE49-F238E27FC236}">
                <a16:creationId xmlns:a16="http://schemas.microsoft.com/office/drawing/2014/main" id="{559A7513-C600-41D2-8287-39EC4F0D11E4}"/>
              </a:ext>
            </a:extLst>
          </p:cNvPr>
          <p:cNvSpPr>
            <a:spLocks noGrp="1"/>
          </p:cNvSpPr>
          <p:nvPr>
            <p:ph type="pic" sz="quarter" idx="19"/>
          </p:nvPr>
        </p:nvSpPr>
        <p:spPr>
          <a:xfrm>
            <a:off x="1922967" y="2503388"/>
            <a:ext cx="3072384" cy="3072384"/>
          </a:xfrm>
          <a:prstGeom prst="ellipse">
            <a:avLst/>
          </a:prstGeom>
        </p:spPr>
        <p:txBody>
          <a:bodyPr/>
          <a:lstStyle/>
          <a:p>
            <a:endParaRPr lang="id-ID" dirty="0"/>
          </a:p>
        </p:txBody>
      </p:sp>
    </p:spTree>
    <p:extLst>
      <p:ext uri="{BB962C8B-B14F-4D97-AF65-F5344CB8AC3E}">
        <p14:creationId xmlns:p14="http://schemas.microsoft.com/office/powerpoint/2010/main" val="16333684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9_Custom Layout">
    <p:spTree>
      <p:nvGrpSpPr>
        <p:cNvPr id="1" name=""/>
        <p:cNvGrpSpPr/>
        <p:nvPr/>
      </p:nvGrpSpPr>
      <p:grpSpPr>
        <a:xfrm>
          <a:off x="0" y="0"/>
          <a:ext cx="0" cy="0"/>
          <a:chOff x="0" y="0"/>
          <a:chExt cx="0" cy="0"/>
        </a:xfrm>
      </p:grpSpPr>
      <p:sp>
        <p:nvSpPr>
          <p:cNvPr id="8" name="Picture Placeholder 4">
            <a:extLst>
              <a:ext uri="{FF2B5EF4-FFF2-40B4-BE49-F238E27FC236}">
                <a16:creationId xmlns:a16="http://schemas.microsoft.com/office/drawing/2014/main" id="{487988E1-D281-43A5-9124-8E90CC8A3B0A}"/>
              </a:ext>
            </a:extLst>
          </p:cNvPr>
          <p:cNvSpPr>
            <a:spLocks noGrp="1"/>
          </p:cNvSpPr>
          <p:nvPr>
            <p:ph type="pic" sz="quarter" idx="19"/>
          </p:nvPr>
        </p:nvSpPr>
        <p:spPr>
          <a:xfrm>
            <a:off x="380998" y="1415387"/>
            <a:ext cx="6766560" cy="2642616"/>
          </a:xfrm>
          <a:prstGeom prst="rect">
            <a:avLst/>
          </a:prstGeom>
        </p:spPr>
        <p:txBody>
          <a:bodyPr/>
          <a:lstStyle/>
          <a:p>
            <a:endParaRPr lang="id-ID" dirty="0"/>
          </a:p>
        </p:txBody>
      </p:sp>
      <p:sp>
        <p:nvSpPr>
          <p:cNvPr id="10" name="Picture Placeholder 4">
            <a:extLst>
              <a:ext uri="{FF2B5EF4-FFF2-40B4-BE49-F238E27FC236}">
                <a16:creationId xmlns:a16="http://schemas.microsoft.com/office/drawing/2014/main" id="{B5BF1A53-DDE9-4912-9A2E-41D4FBE63777}"/>
              </a:ext>
            </a:extLst>
          </p:cNvPr>
          <p:cNvSpPr>
            <a:spLocks noGrp="1"/>
          </p:cNvSpPr>
          <p:nvPr>
            <p:ph type="pic" sz="quarter" idx="20"/>
          </p:nvPr>
        </p:nvSpPr>
        <p:spPr>
          <a:xfrm>
            <a:off x="7489654" y="3741493"/>
            <a:ext cx="2103120" cy="896112"/>
          </a:xfrm>
          <a:prstGeom prst="rect">
            <a:avLst/>
          </a:prstGeom>
        </p:spPr>
        <p:txBody>
          <a:bodyPr/>
          <a:lstStyle/>
          <a:p>
            <a:endParaRPr lang="id-ID" dirty="0"/>
          </a:p>
        </p:txBody>
      </p:sp>
      <p:sp>
        <p:nvSpPr>
          <p:cNvPr id="11" name="Picture Placeholder 4">
            <a:extLst>
              <a:ext uri="{FF2B5EF4-FFF2-40B4-BE49-F238E27FC236}">
                <a16:creationId xmlns:a16="http://schemas.microsoft.com/office/drawing/2014/main" id="{F4B1D248-56A8-479C-BE9B-D462DABBAA2D}"/>
              </a:ext>
            </a:extLst>
          </p:cNvPr>
          <p:cNvSpPr>
            <a:spLocks noGrp="1"/>
          </p:cNvSpPr>
          <p:nvPr>
            <p:ph type="pic" sz="quarter" idx="21"/>
          </p:nvPr>
        </p:nvSpPr>
        <p:spPr>
          <a:xfrm>
            <a:off x="7489654" y="1504188"/>
            <a:ext cx="2103120" cy="896112"/>
          </a:xfrm>
          <a:prstGeom prst="rect">
            <a:avLst/>
          </a:prstGeom>
        </p:spPr>
        <p:txBody>
          <a:bodyPr/>
          <a:lstStyle/>
          <a:p>
            <a:endParaRPr lang="id-ID" dirty="0"/>
          </a:p>
        </p:txBody>
      </p:sp>
      <p:sp>
        <p:nvSpPr>
          <p:cNvPr id="12" name="Picture Placeholder 4">
            <a:extLst>
              <a:ext uri="{FF2B5EF4-FFF2-40B4-BE49-F238E27FC236}">
                <a16:creationId xmlns:a16="http://schemas.microsoft.com/office/drawing/2014/main" id="{A09BCCD3-64FA-471F-8712-0468AAC2BBB5}"/>
              </a:ext>
            </a:extLst>
          </p:cNvPr>
          <p:cNvSpPr>
            <a:spLocks noGrp="1"/>
          </p:cNvSpPr>
          <p:nvPr>
            <p:ph type="pic" sz="quarter" idx="22"/>
          </p:nvPr>
        </p:nvSpPr>
        <p:spPr>
          <a:xfrm>
            <a:off x="493294" y="4399141"/>
            <a:ext cx="1533623" cy="893375"/>
          </a:xfrm>
          <a:prstGeom prst="rect">
            <a:avLst/>
          </a:prstGeom>
        </p:spPr>
        <p:txBody>
          <a:bodyPr/>
          <a:lstStyle/>
          <a:p>
            <a:endParaRPr lang="id-ID" dirty="0"/>
          </a:p>
        </p:txBody>
      </p:sp>
      <p:sp>
        <p:nvSpPr>
          <p:cNvPr id="13" name="Picture Placeholder 4">
            <a:extLst>
              <a:ext uri="{FF2B5EF4-FFF2-40B4-BE49-F238E27FC236}">
                <a16:creationId xmlns:a16="http://schemas.microsoft.com/office/drawing/2014/main" id="{CA851E88-099A-4F09-A8DF-6BDE42B6050F}"/>
              </a:ext>
            </a:extLst>
          </p:cNvPr>
          <p:cNvSpPr>
            <a:spLocks noGrp="1"/>
          </p:cNvSpPr>
          <p:nvPr>
            <p:ph type="pic" sz="quarter" idx="23"/>
          </p:nvPr>
        </p:nvSpPr>
        <p:spPr>
          <a:xfrm>
            <a:off x="3968015" y="4399141"/>
            <a:ext cx="1533623" cy="893375"/>
          </a:xfrm>
          <a:prstGeom prst="rect">
            <a:avLst/>
          </a:prstGeom>
        </p:spPr>
        <p:txBody>
          <a:bodyPr/>
          <a:lstStyle/>
          <a:p>
            <a:endParaRPr lang="id-ID" dirty="0"/>
          </a:p>
        </p:txBody>
      </p:sp>
    </p:spTree>
    <p:extLst>
      <p:ext uri="{BB962C8B-B14F-4D97-AF65-F5344CB8AC3E}">
        <p14:creationId xmlns:p14="http://schemas.microsoft.com/office/powerpoint/2010/main" val="23326345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8_Custom Layout">
    <p:spTree>
      <p:nvGrpSpPr>
        <p:cNvPr id="1" name=""/>
        <p:cNvGrpSpPr/>
        <p:nvPr/>
      </p:nvGrpSpPr>
      <p:grpSpPr>
        <a:xfrm>
          <a:off x="0" y="0"/>
          <a:ext cx="0" cy="0"/>
          <a:chOff x="0" y="0"/>
          <a:chExt cx="0" cy="0"/>
        </a:xfrm>
      </p:grpSpPr>
      <p:sp>
        <p:nvSpPr>
          <p:cNvPr id="7" name="Picture Placeholder 4">
            <a:extLst>
              <a:ext uri="{FF2B5EF4-FFF2-40B4-BE49-F238E27FC236}">
                <a16:creationId xmlns:a16="http://schemas.microsoft.com/office/drawing/2014/main" id="{468B176A-5E35-4EFE-84FE-04856195A4AF}"/>
              </a:ext>
            </a:extLst>
          </p:cNvPr>
          <p:cNvSpPr>
            <a:spLocks noGrp="1"/>
          </p:cNvSpPr>
          <p:nvPr>
            <p:ph type="pic" sz="quarter" idx="37"/>
          </p:nvPr>
        </p:nvSpPr>
        <p:spPr>
          <a:xfrm>
            <a:off x="8655420" y="1967110"/>
            <a:ext cx="1225296" cy="1225296"/>
          </a:xfrm>
          <a:prstGeom prst="ellipse">
            <a:avLst/>
          </a:prstGeom>
        </p:spPr>
        <p:txBody>
          <a:bodyPr/>
          <a:lstStyle/>
          <a:p>
            <a:endParaRPr lang="id-ID" dirty="0"/>
          </a:p>
        </p:txBody>
      </p:sp>
      <p:sp>
        <p:nvSpPr>
          <p:cNvPr id="8" name="Picture Placeholder 4">
            <a:extLst>
              <a:ext uri="{FF2B5EF4-FFF2-40B4-BE49-F238E27FC236}">
                <a16:creationId xmlns:a16="http://schemas.microsoft.com/office/drawing/2014/main" id="{52B5A9FF-A166-419B-9A66-C4E0FFC00684}"/>
              </a:ext>
            </a:extLst>
          </p:cNvPr>
          <p:cNvSpPr>
            <a:spLocks noGrp="1"/>
          </p:cNvSpPr>
          <p:nvPr>
            <p:ph type="pic" sz="quarter" idx="38"/>
          </p:nvPr>
        </p:nvSpPr>
        <p:spPr>
          <a:xfrm>
            <a:off x="5483352" y="1967110"/>
            <a:ext cx="1225296" cy="1225296"/>
          </a:xfrm>
          <a:prstGeom prst="ellipse">
            <a:avLst/>
          </a:prstGeom>
        </p:spPr>
        <p:txBody>
          <a:bodyPr/>
          <a:lstStyle/>
          <a:p>
            <a:endParaRPr lang="id-ID" dirty="0"/>
          </a:p>
        </p:txBody>
      </p:sp>
      <p:sp>
        <p:nvSpPr>
          <p:cNvPr id="17" name="Picture Placeholder 4">
            <a:extLst>
              <a:ext uri="{FF2B5EF4-FFF2-40B4-BE49-F238E27FC236}">
                <a16:creationId xmlns:a16="http://schemas.microsoft.com/office/drawing/2014/main" id="{36911B03-1DC9-449C-9739-0616DF70F639}"/>
              </a:ext>
            </a:extLst>
          </p:cNvPr>
          <p:cNvSpPr>
            <a:spLocks noGrp="1"/>
          </p:cNvSpPr>
          <p:nvPr>
            <p:ph type="pic" sz="quarter" idx="33"/>
          </p:nvPr>
        </p:nvSpPr>
        <p:spPr>
          <a:xfrm>
            <a:off x="2311269" y="1967110"/>
            <a:ext cx="1225296" cy="1225296"/>
          </a:xfrm>
          <a:prstGeom prst="ellipse">
            <a:avLst/>
          </a:prstGeom>
        </p:spPr>
        <p:txBody>
          <a:bodyPr/>
          <a:lstStyle/>
          <a:p>
            <a:endParaRPr lang="id-ID" dirty="0"/>
          </a:p>
        </p:txBody>
      </p:sp>
    </p:spTree>
    <p:extLst>
      <p:ext uri="{BB962C8B-B14F-4D97-AF65-F5344CB8AC3E}">
        <p14:creationId xmlns:p14="http://schemas.microsoft.com/office/powerpoint/2010/main" val="42407179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6" name="Picture Placeholder 4">
            <a:extLst>
              <a:ext uri="{FF2B5EF4-FFF2-40B4-BE49-F238E27FC236}">
                <a16:creationId xmlns:a16="http://schemas.microsoft.com/office/drawing/2014/main" id="{33FFFC07-8B42-46B5-A4C2-74A418DAEC00}"/>
              </a:ext>
            </a:extLst>
          </p:cNvPr>
          <p:cNvSpPr>
            <a:spLocks noGrp="1"/>
          </p:cNvSpPr>
          <p:nvPr>
            <p:ph type="pic" sz="quarter" idx="29"/>
          </p:nvPr>
        </p:nvSpPr>
        <p:spPr>
          <a:xfrm>
            <a:off x="1434638" y="4284404"/>
            <a:ext cx="2774835" cy="1663670"/>
          </a:xfrm>
          <a:prstGeom prst="rect">
            <a:avLst/>
          </a:prstGeom>
        </p:spPr>
        <p:txBody>
          <a:bodyPr/>
          <a:lstStyle/>
          <a:p>
            <a:endParaRPr lang="id-ID" dirty="0"/>
          </a:p>
        </p:txBody>
      </p:sp>
      <p:sp>
        <p:nvSpPr>
          <p:cNvPr id="7" name="Picture Placeholder 4">
            <a:extLst>
              <a:ext uri="{FF2B5EF4-FFF2-40B4-BE49-F238E27FC236}">
                <a16:creationId xmlns:a16="http://schemas.microsoft.com/office/drawing/2014/main" id="{FC641F63-41DA-4682-B959-470E39E5A027}"/>
              </a:ext>
            </a:extLst>
          </p:cNvPr>
          <p:cNvSpPr>
            <a:spLocks noGrp="1"/>
          </p:cNvSpPr>
          <p:nvPr>
            <p:ph type="pic" sz="quarter" idx="30"/>
          </p:nvPr>
        </p:nvSpPr>
        <p:spPr>
          <a:xfrm>
            <a:off x="7982524" y="2233209"/>
            <a:ext cx="2774835" cy="1663670"/>
          </a:xfrm>
          <a:prstGeom prst="rect">
            <a:avLst/>
          </a:prstGeom>
        </p:spPr>
        <p:txBody>
          <a:bodyPr/>
          <a:lstStyle/>
          <a:p>
            <a:endParaRPr lang="id-ID" dirty="0"/>
          </a:p>
        </p:txBody>
      </p:sp>
    </p:spTree>
    <p:extLst>
      <p:ext uri="{BB962C8B-B14F-4D97-AF65-F5344CB8AC3E}">
        <p14:creationId xmlns:p14="http://schemas.microsoft.com/office/powerpoint/2010/main" val="25407035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3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A32DDC00-3343-4E2B-85B1-DE194CE5361F}"/>
              </a:ext>
            </a:extLst>
          </p:cNvPr>
          <p:cNvSpPr>
            <a:spLocks noGrp="1"/>
          </p:cNvSpPr>
          <p:nvPr>
            <p:ph type="pic" sz="quarter" idx="29"/>
          </p:nvPr>
        </p:nvSpPr>
        <p:spPr>
          <a:xfrm>
            <a:off x="3142488" y="3520440"/>
            <a:ext cx="2953512" cy="3337560"/>
          </a:xfrm>
          <a:prstGeom prst="rect">
            <a:avLst/>
          </a:prstGeom>
        </p:spPr>
        <p:txBody>
          <a:bodyPr/>
          <a:lstStyle/>
          <a:p>
            <a:endParaRPr lang="id-ID" dirty="0"/>
          </a:p>
        </p:txBody>
      </p:sp>
      <p:sp>
        <p:nvSpPr>
          <p:cNvPr id="5" name="Picture Placeholder 4">
            <a:extLst>
              <a:ext uri="{FF2B5EF4-FFF2-40B4-BE49-F238E27FC236}">
                <a16:creationId xmlns:a16="http://schemas.microsoft.com/office/drawing/2014/main" id="{681FD14E-6946-492E-8334-E6C3F91B06BB}"/>
              </a:ext>
            </a:extLst>
          </p:cNvPr>
          <p:cNvSpPr>
            <a:spLocks noGrp="1"/>
          </p:cNvSpPr>
          <p:nvPr>
            <p:ph type="pic" sz="quarter" idx="30"/>
          </p:nvPr>
        </p:nvSpPr>
        <p:spPr>
          <a:xfrm>
            <a:off x="0" y="3520440"/>
            <a:ext cx="2953512" cy="3337560"/>
          </a:xfrm>
          <a:prstGeom prst="rect">
            <a:avLst/>
          </a:prstGeom>
        </p:spPr>
        <p:txBody>
          <a:bodyPr/>
          <a:lstStyle/>
          <a:p>
            <a:endParaRPr lang="id-ID" dirty="0"/>
          </a:p>
        </p:txBody>
      </p:sp>
      <p:sp>
        <p:nvSpPr>
          <p:cNvPr id="6" name="Picture Placeholder 4">
            <a:extLst>
              <a:ext uri="{FF2B5EF4-FFF2-40B4-BE49-F238E27FC236}">
                <a16:creationId xmlns:a16="http://schemas.microsoft.com/office/drawing/2014/main" id="{0AEC2BC0-61F4-41BC-A381-EB602C99C235}"/>
              </a:ext>
            </a:extLst>
          </p:cNvPr>
          <p:cNvSpPr>
            <a:spLocks noGrp="1"/>
          </p:cNvSpPr>
          <p:nvPr>
            <p:ph type="pic" sz="quarter" idx="31"/>
          </p:nvPr>
        </p:nvSpPr>
        <p:spPr>
          <a:xfrm>
            <a:off x="-1" y="0"/>
            <a:ext cx="2953512" cy="3337560"/>
          </a:xfrm>
          <a:prstGeom prst="rect">
            <a:avLst/>
          </a:prstGeom>
        </p:spPr>
        <p:txBody>
          <a:bodyPr/>
          <a:lstStyle/>
          <a:p>
            <a:endParaRPr lang="id-ID" dirty="0"/>
          </a:p>
        </p:txBody>
      </p:sp>
      <p:sp>
        <p:nvSpPr>
          <p:cNvPr id="7" name="Picture Placeholder 4">
            <a:extLst>
              <a:ext uri="{FF2B5EF4-FFF2-40B4-BE49-F238E27FC236}">
                <a16:creationId xmlns:a16="http://schemas.microsoft.com/office/drawing/2014/main" id="{0F504746-8D58-4B06-AB13-F4E06C9AFB8B}"/>
              </a:ext>
            </a:extLst>
          </p:cNvPr>
          <p:cNvSpPr>
            <a:spLocks noGrp="1"/>
          </p:cNvSpPr>
          <p:nvPr>
            <p:ph type="pic" sz="quarter" idx="32"/>
          </p:nvPr>
        </p:nvSpPr>
        <p:spPr>
          <a:xfrm>
            <a:off x="3142488" y="0"/>
            <a:ext cx="2953512" cy="3337560"/>
          </a:xfrm>
          <a:prstGeom prst="rect">
            <a:avLst/>
          </a:prstGeom>
        </p:spPr>
        <p:txBody>
          <a:bodyPr/>
          <a:lstStyle/>
          <a:p>
            <a:endParaRPr lang="id-ID" dirty="0"/>
          </a:p>
        </p:txBody>
      </p:sp>
    </p:spTree>
    <p:extLst>
      <p:ext uri="{BB962C8B-B14F-4D97-AF65-F5344CB8AC3E}">
        <p14:creationId xmlns:p14="http://schemas.microsoft.com/office/powerpoint/2010/main" val="401795550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19" name="Picture Placeholder 4">
            <a:extLst>
              <a:ext uri="{FF2B5EF4-FFF2-40B4-BE49-F238E27FC236}">
                <a16:creationId xmlns:a16="http://schemas.microsoft.com/office/drawing/2014/main" id="{8D39E33E-D015-45CE-97EE-53AF9EE15C66}"/>
              </a:ext>
            </a:extLst>
          </p:cNvPr>
          <p:cNvSpPr>
            <a:spLocks noGrp="1"/>
          </p:cNvSpPr>
          <p:nvPr>
            <p:ph type="pic" sz="quarter" idx="32"/>
          </p:nvPr>
        </p:nvSpPr>
        <p:spPr>
          <a:xfrm>
            <a:off x="6224016" y="4181855"/>
            <a:ext cx="2660904" cy="2295145"/>
          </a:xfrm>
          <a:prstGeom prst="rect">
            <a:avLst/>
          </a:prstGeom>
        </p:spPr>
        <p:txBody>
          <a:bodyPr/>
          <a:lstStyle/>
          <a:p>
            <a:endParaRPr lang="id-ID" dirty="0"/>
          </a:p>
        </p:txBody>
      </p:sp>
      <p:sp>
        <p:nvSpPr>
          <p:cNvPr id="20" name="Picture Placeholder 4">
            <a:extLst>
              <a:ext uri="{FF2B5EF4-FFF2-40B4-BE49-F238E27FC236}">
                <a16:creationId xmlns:a16="http://schemas.microsoft.com/office/drawing/2014/main" id="{BC9F71F5-02D7-4718-8954-CC1F5D1A2E09}"/>
              </a:ext>
            </a:extLst>
          </p:cNvPr>
          <p:cNvSpPr>
            <a:spLocks noGrp="1"/>
          </p:cNvSpPr>
          <p:nvPr>
            <p:ph type="pic" sz="quarter" idx="33"/>
          </p:nvPr>
        </p:nvSpPr>
        <p:spPr>
          <a:xfrm>
            <a:off x="366629" y="1607925"/>
            <a:ext cx="2660904" cy="2295145"/>
          </a:xfrm>
          <a:prstGeom prst="rect">
            <a:avLst/>
          </a:prstGeom>
        </p:spPr>
        <p:txBody>
          <a:bodyPr/>
          <a:lstStyle/>
          <a:p>
            <a:endParaRPr lang="id-ID" dirty="0"/>
          </a:p>
        </p:txBody>
      </p:sp>
      <p:sp>
        <p:nvSpPr>
          <p:cNvPr id="21" name="Picture Placeholder 4">
            <a:extLst>
              <a:ext uri="{FF2B5EF4-FFF2-40B4-BE49-F238E27FC236}">
                <a16:creationId xmlns:a16="http://schemas.microsoft.com/office/drawing/2014/main" id="{1DC347D8-A278-49E3-956E-85CAE50E3C2E}"/>
              </a:ext>
            </a:extLst>
          </p:cNvPr>
          <p:cNvSpPr>
            <a:spLocks noGrp="1"/>
          </p:cNvSpPr>
          <p:nvPr>
            <p:ph type="pic" sz="quarter" idx="34"/>
          </p:nvPr>
        </p:nvSpPr>
        <p:spPr>
          <a:xfrm>
            <a:off x="366629" y="4181856"/>
            <a:ext cx="2660904" cy="2295145"/>
          </a:xfrm>
          <a:prstGeom prst="rect">
            <a:avLst/>
          </a:prstGeom>
        </p:spPr>
        <p:txBody>
          <a:bodyPr/>
          <a:lstStyle/>
          <a:p>
            <a:endParaRPr lang="id-ID" dirty="0"/>
          </a:p>
        </p:txBody>
      </p:sp>
      <p:sp>
        <p:nvSpPr>
          <p:cNvPr id="22" name="Picture Placeholder 4">
            <a:extLst>
              <a:ext uri="{FF2B5EF4-FFF2-40B4-BE49-F238E27FC236}">
                <a16:creationId xmlns:a16="http://schemas.microsoft.com/office/drawing/2014/main" id="{F0568158-A800-46EA-B05F-F560DAC0B511}"/>
              </a:ext>
            </a:extLst>
          </p:cNvPr>
          <p:cNvSpPr>
            <a:spLocks noGrp="1"/>
          </p:cNvSpPr>
          <p:nvPr>
            <p:ph type="pic" sz="quarter" idx="35"/>
          </p:nvPr>
        </p:nvSpPr>
        <p:spPr>
          <a:xfrm>
            <a:off x="3307081" y="4181856"/>
            <a:ext cx="2660904" cy="2295145"/>
          </a:xfrm>
          <a:prstGeom prst="rect">
            <a:avLst/>
          </a:prstGeom>
        </p:spPr>
        <p:txBody>
          <a:bodyPr/>
          <a:lstStyle/>
          <a:p>
            <a:endParaRPr lang="id-ID" dirty="0"/>
          </a:p>
        </p:txBody>
      </p:sp>
      <p:sp>
        <p:nvSpPr>
          <p:cNvPr id="23" name="Picture Placeholder 4">
            <a:extLst>
              <a:ext uri="{FF2B5EF4-FFF2-40B4-BE49-F238E27FC236}">
                <a16:creationId xmlns:a16="http://schemas.microsoft.com/office/drawing/2014/main" id="{7C42C06B-E6FC-443A-A69D-B9E2617D1C9E}"/>
              </a:ext>
            </a:extLst>
          </p:cNvPr>
          <p:cNvSpPr>
            <a:spLocks noGrp="1"/>
          </p:cNvSpPr>
          <p:nvPr>
            <p:ph type="pic" sz="quarter" idx="36"/>
          </p:nvPr>
        </p:nvSpPr>
        <p:spPr>
          <a:xfrm>
            <a:off x="3307081" y="1607925"/>
            <a:ext cx="2660904" cy="2295145"/>
          </a:xfrm>
          <a:prstGeom prst="rect">
            <a:avLst/>
          </a:prstGeom>
        </p:spPr>
        <p:txBody>
          <a:bodyPr/>
          <a:lstStyle/>
          <a:p>
            <a:endParaRPr lang="id-ID" dirty="0"/>
          </a:p>
        </p:txBody>
      </p:sp>
      <p:sp>
        <p:nvSpPr>
          <p:cNvPr id="24" name="Picture Placeholder 4">
            <a:extLst>
              <a:ext uri="{FF2B5EF4-FFF2-40B4-BE49-F238E27FC236}">
                <a16:creationId xmlns:a16="http://schemas.microsoft.com/office/drawing/2014/main" id="{8DCB43F5-2ED4-4D5E-B3DB-85A66528A18E}"/>
              </a:ext>
            </a:extLst>
          </p:cNvPr>
          <p:cNvSpPr>
            <a:spLocks noGrp="1"/>
          </p:cNvSpPr>
          <p:nvPr>
            <p:ph type="pic" sz="quarter" idx="37"/>
          </p:nvPr>
        </p:nvSpPr>
        <p:spPr>
          <a:xfrm>
            <a:off x="9164467" y="4181855"/>
            <a:ext cx="2660904" cy="2295145"/>
          </a:xfrm>
          <a:prstGeom prst="rect">
            <a:avLst/>
          </a:prstGeom>
        </p:spPr>
        <p:txBody>
          <a:bodyPr/>
          <a:lstStyle/>
          <a:p>
            <a:endParaRPr lang="id-ID" dirty="0"/>
          </a:p>
        </p:txBody>
      </p:sp>
      <p:sp>
        <p:nvSpPr>
          <p:cNvPr id="25" name="Picture Placeholder 4">
            <a:extLst>
              <a:ext uri="{FF2B5EF4-FFF2-40B4-BE49-F238E27FC236}">
                <a16:creationId xmlns:a16="http://schemas.microsoft.com/office/drawing/2014/main" id="{EE4112BB-AD88-418F-8D64-A63A2ADD3113}"/>
              </a:ext>
            </a:extLst>
          </p:cNvPr>
          <p:cNvSpPr>
            <a:spLocks noGrp="1"/>
          </p:cNvSpPr>
          <p:nvPr>
            <p:ph type="pic" sz="quarter" idx="38"/>
          </p:nvPr>
        </p:nvSpPr>
        <p:spPr>
          <a:xfrm>
            <a:off x="6224016" y="1607925"/>
            <a:ext cx="2660904" cy="2295145"/>
          </a:xfrm>
          <a:prstGeom prst="rect">
            <a:avLst/>
          </a:prstGeom>
        </p:spPr>
        <p:txBody>
          <a:bodyPr/>
          <a:lstStyle/>
          <a:p>
            <a:endParaRPr lang="id-ID" dirty="0"/>
          </a:p>
        </p:txBody>
      </p:sp>
      <p:sp>
        <p:nvSpPr>
          <p:cNvPr id="26" name="Picture Placeholder 4">
            <a:extLst>
              <a:ext uri="{FF2B5EF4-FFF2-40B4-BE49-F238E27FC236}">
                <a16:creationId xmlns:a16="http://schemas.microsoft.com/office/drawing/2014/main" id="{2593464E-598A-4E34-A41B-7D3089C758AE}"/>
              </a:ext>
            </a:extLst>
          </p:cNvPr>
          <p:cNvSpPr>
            <a:spLocks noGrp="1"/>
          </p:cNvSpPr>
          <p:nvPr>
            <p:ph type="pic" sz="quarter" idx="39"/>
          </p:nvPr>
        </p:nvSpPr>
        <p:spPr>
          <a:xfrm>
            <a:off x="9164467" y="1607925"/>
            <a:ext cx="2660904" cy="2295145"/>
          </a:xfrm>
          <a:prstGeom prst="rect">
            <a:avLst/>
          </a:prstGeom>
        </p:spPr>
        <p:txBody>
          <a:bodyPr/>
          <a:lstStyle/>
          <a:p>
            <a:endParaRPr lang="id-ID" dirty="0"/>
          </a:p>
        </p:txBody>
      </p:sp>
    </p:spTree>
    <p:extLst>
      <p:ext uri="{BB962C8B-B14F-4D97-AF65-F5344CB8AC3E}">
        <p14:creationId xmlns:p14="http://schemas.microsoft.com/office/powerpoint/2010/main" val="23157426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12" name="Picture Placeholder 4">
            <a:extLst>
              <a:ext uri="{FF2B5EF4-FFF2-40B4-BE49-F238E27FC236}">
                <a16:creationId xmlns:a16="http://schemas.microsoft.com/office/drawing/2014/main" id="{BF7E5B08-DCB7-49CF-9C68-2C43B11DDFAE}"/>
              </a:ext>
            </a:extLst>
          </p:cNvPr>
          <p:cNvSpPr>
            <a:spLocks noGrp="1"/>
          </p:cNvSpPr>
          <p:nvPr>
            <p:ph type="pic" sz="quarter" idx="33"/>
          </p:nvPr>
        </p:nvSpPr>
        <p:spPr>
          <a:xfrm>
            <a:off x="8353927" y="2029327"/>
            <a:ext cx="3056020" cy="2662990"/>
          </a:xfrm>
          <a:prstGeom prst="rect">
            <a:avLst/>
          </a:prstGeom>
        </p:spPr>
        <p:txBody>
          <a:bodyPr/>
          <a:lstStyle/>
          <a:p>
            <a:endParaRPr lang="id-ID" dirty="0"/>
          </a:p>
        </p:txBody>
      </p:sp>
      <p:sp>
        <p:nvSpPr>
          <p:cNvPr id="13" name="Picture Placeholder 4">
            <a:extLst>
              <a:ext uri="{FF2B5EF4-FFF2-40B4-BE49-F238E27FC236}">
                <a16:creationId xmlns:a16="http://schemas.microsoft.com/office/drawing/2014/main" id="{3E62F787-FB88-4FEF-976F-D9B20612B5A6}"/>
              </a:ext>
            </a:extLst>
          </p:cNvPr>
          <p:cNvSpPr>
            <a:spLocks noGrp="1"/>
          </p:cNvSpPr>
          <p:nvPr>
            <p:ph type="pic" sz="quarter" idx="34"/>
          </p:nvPr>
        </p:nvSpPr>
        <p:spPr>
          <a:xfrm>
            <a:off x="782053" y="2029327"/>
            <a:ext cx="3056020" cy="2662990"/>
          </a:xfrm>
          <a:prstGeom prst="rect">
            <a:avLst/>
          </a:prstGeom>
        </p:spPr>
        <p:txBody>
          <a:bodyPr/>
          <a:lstStyle/>
          <a:p>
            <a:endParaRPr lang="id-ID" dirty="0"/>
          </a:p>
        </p:txBody>
      </p:sp>
      <p:sp>
        <p:nvSpPr>
          <p:cNvPr id="14" name="Picture Placeholder 4">
            <a:extLst>
              <a:ext uri="{FF2B5EF4-FFF2-40B4-BE49-F238E27FC236}">
                <a16:creationId xmlns:a16="http://schemas.microsoft.com/office/drawing/2014/main" id="{6AD82F4A-9584-4487-A348-BCD0B5B2864D}"/>
              </a:ext>
            </a:extLst>
          </p:cNvPr>
          <p:cNvSpPr>
            <a:spLocks noGrp="1"/>
          </p:cNvSpPr>
          <p:nvPr>
            <p:ph type="pic" sz="quarter" idx="35"/>
          </p:nvPr>
        </p:nvSpPr>
        <p:spPr>
          <a:xfrm>
            <a:off x="4567990" y="3239931"/>
            <a:ext cx="3056020" cy="2662990"/>
          </a:xfrm>
          <a:prstGeom prst="rect">
            <a:avLst/>
          </a:prstGeom>
        </p:spPr>
        <p:txBody>
          <a:bodyPr/>
          <a:lstStyle/>
          <a:p>
            <a:endParaRPr lang="id-ID" dirty="0"/>
          </a:p>
        </p:txBody>
      </p:sp>
    </p:spTree>
    <p:extLst>
      <p:ext uri="{BB962C8B-B14F-4D97-AF65-F5344CB8AC3E}">
        <p14:creationId xmlns:p14="http://schemas.microsoft.com/office/powerpoint/2010/main" val="31022159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53AD19CD-1FA7-4A68-9249-58D0FDD89D5A}"/>
              </a:ext>
            </a:extLst>
          </p:cNvPr>
          <p:cNvSpPr>
            <a:spLocks noGrp="1"/>
          </p:cNvSpPr>
          <p:nvPr>
            <p:ph type="pic" sz="quarter" idx="34"/>
          </p:nvPr>
        </p:nvSpPr>
        <p:spPr>
          <a:xfrm>
            <a:off x="5454975" y="1852862"/>
            <a:ext cx="3965749" cy="2249905"/>
          </a:xfrm>
          <a:prstGeom prst="rect">
            <a:avLst/>
          </a:prstGeom>
        </p:spPr>
        <p:txBody>
          <a:bodyPr/>
          <a:lstStyle/>
          <a:p>
            <a:endParaRPr lang="id-ID" dirty="0"/>
          </a:p>
        </p:txBody>
      </p:sp>
    </p:spTree>
    <p:extLst>
      <p:ext uri="{BB962C8B-B14F-4D97-AF65-F5344CB8AC3E}">
        <p14:creationId xmlns:p14="http://schemas.microsoft.com/office/powerpoint/2010/main" val="11036474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sp>
        <p:nvSpPr>
          <p:cNvPr id="6" name="Picture Placeholder 4">
            <a:extLst>
              <a:ext uri="{FF2B5EF4-FFF2-40B4-BE49-F238E27FC236}">
                <a16:creationId xmlns:a16="http://schemas.microsoft.com/office/drawing/2014/main" id="{E35E4539-0736-424F-AC5B-BDE4FDC63E33}"/>
              </a:ext>
            </a:extLst>
          </p:cNvPr>
          <p:cNvSpPr>
            <a:spLocks noGrp="1"/>
          </p:cNvSpPr>
          <p:nvPr>
            <p:ph type="pic" sz="quarter" idx="34"/>
          </p:nvPr>
        </p:nvSpPr>
        <p:spPr>
          <a:xfrm>
            <a:off x="4781160" y="1521994"/>
            <a:ext cx="6629400" cy="3814011"/>
          </a:xfrm>
          <a:prstGeom prst="rect">
            <a:avLst/>
          </a:prstGeom>
        </p:spPr>
        <p:txBody>
          <a:bodyPr/>
          <a:lstStyle/>
          <a:p>
            <a:endParaRPr lang="id-ID" dirty="0"/>
          </a:p>
        </p:txBody>
      </p:sp>
      <p:sp>
        <p:nvSpPr>
          <p:cNvPr id="7" name="Picture Placeholder 4">
            <a:extLst>
              <a:ext uri="{FF2B5EF4-FFF2-40B4-BE49-F238E27FC236}">
                <a16:creationId xmlns:a16="http://schemas.microsoft.com/office/drawing/2014/main" id="{D6DEEBD9-2D65-4368-A459-C381CB13005D}"/>
              </a:ext>
            </a:extLst>
          </p:cNvPr>
          <p:cNvSpPr>
            <a:spLocks noGrp="1"/>
          </p:cNvSpPr>
          <p:nvPr>
            <p:ph type="pic" sz="quarter" idx="35"/>
          </p:nvPr>
        </p:nvSpPr>
        <p:spPr>
          <a:xfrm>
            <a:off x="2658978" y="1347537"/>
            <a:ext cx="2122180" cy="3729789"/>
          </a:xfrm>
          <a:prstGeom prst="rect">
            <a:avLst/>
          </a:prstGeom>
        </p:spPr>
        <p:txBody>
          <a:bodyPr/>
          <a:lstStyle/>
          <a:p>
            <a:endParaRPr lang="id-ID" dirty="0"/>
          </a:p>
        </p:txBody>
      </p:sp>
      <p:sp>
        <p:nvSpPr>
          <p:cNvPr id="8" name="Picture Placeholder 4">
            <a:extLst>
              <a:ext uri="{FF2B5EF4-FFF2-40B4-BE49-F238E27FC236}">
                <a16:creationId xmlns:a16="http://schemas.microsoft.com/office/drawing/2014/main" id="{0BE6F60D-F232-4E07-BEB5-51C6FB00F57A}"/>
              </a:ext>
            </a:extLst>
          </p:cNvPr>
          <p:cNvSpPr>
            <a:spLocks noGrp="1"/>
          </p:cNvSpPr>
          <p:nvPr>
            <p:ph type="pic" sz="quarter" idx="36"/>
          </p:nvPr>
        </p:nvSpPr>
        <p:spPr>
          <a:xfrm>
            <a:off x="861040" y="1852862"/>
            <a:ext cx="2122180" cy="3729789"/>
          </a:xfrm>
          <a:prstGeom prst="rect">
            <a:avLst/>
          </a:prstGeom>
        </p:spPr>
        <p:txBody>
          <a:bodyPr/>
          <a:lstStyle/>
          <a:p>
            <a:endParaRPr lang="id-ID" dirty="0"/>
          </a:p>
        </p:txBody>
      </p:sp>
    </p:spTree>
    <p:extLst>
      <p:ext uri="{BB962C8B-B14F-4D97-AF65-F5344CB8AC3E}">
        <p14:creationId xmlns:p14="http://schemas.microsoft.com/office/powerpoint/2010/main" val="30414513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9C119540-C1BE-4498-B133-1AED8B48A8B3}"/>
              </a:ext>
            </a:extLst>
          </p:cNvPr>
          <p:cNvSpPr>
            <a:spLocks noGrp="1"/>
          </p:cNvSpPr>
          <p:nvPr>
            <p:ph type="pic" sz="quarter" idx="10"/>
          </p:nvPr>
        </p:nvSpPr>
        <p:spPr bwMode="auto">
          <a:xfrm>
            <a:off x="436728" y="448524"/>
            <a:ext cx="11318543" cy="596095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wrap="square">
            <a:noAutofit/>
          </a:bodyPr>
          <a:lstStyle/>
          <a:p>
            <a:endParaRPr lang="en-US"/>
          </a:p>
        </p:txBody>
      </p:sp>
    </p:spTree>
    <p:extLst>
      <p:ext uri="{BB962C8B-B14F-4D97-AF65-F5344CB8AC3E}">
        <p14:creationId xmlns:p14="http://schemas.microsoft.com/office/powerpoint/2010/main" val="30601107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C5E886AA-7533-444F-A04B-31EB6ECEE18A}"/>
              </a:ext>
            </a:extLst>
          </p:cNvPr>
          <p:cNvSpPr>
            <a:spLocks noGrp="1"/>
          </p:cNvSpPr>
          <p:nvPr>
            <p:ph type="pic" sz="quarter" idx="10"/>
          </p:nvPr>
        </p:nvSpPr>
        <p:spPr>
          <a:xfrm>
            <a:off x="0" y="1"/>
            <a:ext cx="12192000" cy="6858000"/>
          </a:xfrm>
          <a:prstGeom prst="rect">
            <a:avLst/>
          </a:prstGeom>
        </p:spPr>
        <p:txBody>
          <a:bodyPr/>
          <a:lstStyle/>
          <a:p>
            <a:endParaRPr lang="id-ID"/>
          </a:p>
        </p:txBody>
      </p:sp>
    </p:spTree>
    <p:extLst>
      <p:ext uri="{BB962C8B-B14F-4D97-AF65-F5344CB8AC3E}">
        <p14:creationId xmlns:p14="http://schemas.microsoft.com/office/powerpoint/2010/main" val="196531091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Slide 55">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F43E768F-8BA2-4DBC-AB3F-38B0E107526F}"/>
              </a:ext>
            </a:extLst>
          </p:cNvPr>
          <p:cNvSpPr>
            <a:spLocks noGrp="1"/>
          </p:cNvSpPr>
          <p:nvPr>
            <p:ph type="pic" sz="quarter" idx="10"/>
          </p:nvPr>
        </p:nvSpPr>
        <p:spPr>
          <a:xfrm>
            <a:off x="0" y="1842524"/>
            <a:ext cx="12192000" cy="3359064"/>
          </a:xfrm>
          <a:prstGeom prst="rect">
            <a:avLst/>
          </a:prstGeom>
        </p:spPr>
        <p:txBody>
          <a:bodyPr/>
          <a:lstStyle/>
          <a:p>
            <a:endParaRPr lang="id-ID" dirty="0"/>
          </a:p>
        </p:txBody>
      </p:sp>
    </p:spTree>
    <p:extLst>
      <p:ext uri="{BB962C8B-B14F-4D97-AF65-F5344CB8AC3E}">
        <p14:creationId xmlns:p14="http://schemas.microsoft.com/office/powerpoint/2010/main" val="3922256211"/>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2634321"/>
      </p:ext>
    </p:extLst>
  </p:cSld>
  <p:clrMap bg1="lt1" tx1="dk1" bg2="lt2" tx2="dk2" accent1="accent1" accent2="accent2" accent3="accent3" accent4="accent4" accent5="accent5" accent6="accent6" hlink="hlink" folHlink="folHlink"/>
  <p:sldLayoutIdLst>
    <p:sldLayoutId id="2147483785" r:id="rId1"/>
    <p:sldLayoutId id="2147483865" r:id="rId2"/>
    <p:sldLayoutId id="2147483853" r:id="rId3"/>
    <p:sldLayoutId id="2147483808" r:id="rId4"/>
    <p:sldLayoutId id="2147483804" r:id="rId5"/>
    <p:sldLayoutId id="2147483852" r:id="rId6"/>
    <p:sldLayoutId id="2147483856" r:id="rId7"/>
    <p:sldLayoutId id="2147483873" r:id="rId8"/>
    <p:sldLayoutId id="2147483874" r:id="rId9"/>
    <p:sldLayoutId id="2147483875" r:id="rId10"/>
    <p:sldLayoutId id="2147483805" r:id="rId11"/>
    <p:sldLayoutId id="2147483806" r:id="rId12"/>
    <p:sldLayoutId id="2147483839" r:id="rId13"/>
    <p:sldLayoutId id="2147483857" r:id="rId14"/>
    <p:sldLayoutId id="2147483870" r:id="rId15"/>
    <p:sldLayoutId id="2147483842" r:id="rId16"/>
    <p:sldLayoutId id="2147483858" r:id="rId17"/>
    <p:sldLayoutId id="2147483862" r:id="rId18"/>
    <p:sldLayoutId id="2147483867" r:id="rId19"/>
    <p:sldLayoutId id="2147483868" r:id="rId20"/>
    <p:sldLayoutId id="2147483871" r:id="rId21"/>
    <p:sldLayoutId id="2147483872" r:id="rId22"/>
    <p:sldLayoutId id="2147483860" r:id="rId23"/>
    <p:sldLayoutId id="2147483869" r:id="rId24"/>
    <p:sldLayoutId id="2147483863" r:id="rId25"/>
    <p:sldLayoutId id="2147483745" r:id="rId26"/>
    <p:sldLayoutId id="2147483876" r:id="rId27"/>
    <p:sldLayoutId id="2147483877" r:id="rId28"/>
    <p:sldLayoutId id="2147483878" r:id="rId29"/>
    <p:sldLayoutId id="2147483798" r:id="rId30"/>
    <p:sldLayoutId id="2147483736" r:id="rId31"/>
    <p:sldLayoutId id="2147483715" r:id="rId3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80" userDrawn="1">
          <p15:clr>
            <a:srgbClr val="F26B43"/>
          </p15:clr>
        </p15:guide>
        <p15:guide id="2" pos="240" userDrawn="1">
          <p15:clr>
            <a:srgbClr val="F26B43"/>
          </p15:clr>
        </p15:guide>
        <p15:guide id="3" pos="2664" userDrawn="1">
          <p15:clr>
            <a:srgbClr val="F26B43"/>
          </p15:clr>
        </p15:guide>
        <p15:guide id="4" pos="5016" userDrawn="1">
          <p15:clr>
            <a:srgbClr val="F26B43"/>
          </p15:clr>
        </p15:guide>
        <p15:guide id="5" pos="7440" userDrawn="1">
          <p15:clr>
            <a:srgbClr val="F26B43"/>
          </p15:clr>
        </p15:guide>
        <p15:guide id="6" orient="horz" pos="2808" userDrawn="1">
          <p15:clr>
            <a:srgbClr val="F26B43"/>
          </p15:clr>
        </p15:guide>
        <p15:guide id="7" orient="horz" pos="1512" userDrawn="1">
          <p15:clr>
            <a:srgbClr val="F26B43"/>
          </p15:clr>
        </p15:guide>
        <p15:guide id="8" orient="horz" pos="2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8.xml"/><Relationship Id="rId4" Type="http://schemas.openxmlformats.org/officeDocument/2006/relationships/image" Target="../media/image9.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DE598BA6-76A3-4FC8-BD1B-E72F3772B345}"/>
              </a:ext>
            </a:extLst>
          </p:cNvPr>
          <p:cNvSpPr/>
          <p:nvPr/>
        </p:nvSpPr>
        <p:spPr>
          <a:xfrm>
            <a:off x="4514890" y="2501703"/>
            <a:ext cx="6424863" cy="3074068"/>
          </a:xfrm>
          <a:custGeom>
            <a:avLst/>
            <a:gdLst>
              <a:gd name="connsiteX0" fmla="*/ 0 w 6424863"/>
              <a:gd name="connsiteY0" fmla="*/ 0 h 3074068"/>
              <a:gd name="connsiteX1" fmla="*/ 6424863 w 6424863"/>
              <a:gd name="connsiteY1" fmla="*/ 0 h 3074068"/>
              <a:gd name="connsiteX2" fmla="*/ 6424863 w 6424863"/>
              <a:gd name="connsiteY2" fmla="*/ 3074068 h 3074068"/>
              <a:gd name="connsiteX3" fmla="*/ 0 w 6424863"/>
              <a:gd name="connsiteY3" fmla="*/ 3074068 h 3074068"/>
              <a:gd name="connsiteX4" fmla="*/ 1536192 w 6424863"/>
              <a:gd name="connsiteY4" fmla="*/ 1537876 h 3074068"/>
              <a:gd name="connsiteX5" fmla="*/ 0 w 6424863"/>
              <a:gd name="connsiteY5" fmla="*/ 1684 h 3074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24863" h="3074068">
                <a:moveTo>
                  <a:pt x="0" y="0"/>
                </a:moveTo>
                <a:lnTo>
                  <a:pt x="6424863" y="0"/>
                </a:lnTo>
                <a:lnTo>
                  <a:pt x="6424863" y="3074068"/>
                </a:lnTo>
                <a:lnTo>
                  <a:pt x="0" y="3074068"/>
                </a:lnTo>
                <a:cubicBezTo>
                  <a:pt x="848415" y="3074068"/>
                  <a:pt x="1536192" y="2386291"/>
                  <a:pt x="1536192" y="1537876"/>
                </a:cubicBezTo>
                <a:cubicBezTo>
                  <a:pt x="1536192" y="689461"/>
                  <a:pt x="848415" y="1684"/>
                  <a:pt x="0" y="1684"/>
                </a:cubicBezTo>
                <a:close/>
              </a:path>
            </a:pathLst>
          </a:cu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FF01523-4DDF-4672-BF51-3C0A99903941}"/>
              </a:ext>
            </a:extLst>
          </p:cNvPr>
          <p:cNvGrpSpPr/>
          <p:nvPr/>
        </p:nvGrpSpPr>
        <p:grpSpPr>
          <a:xfrm>
            <a:off x="947448" y="2501702"/>
            <a:ext cx="9992305" cy="3074069"/>
            <a:chOff x="2254242" y="3598228"/>
            <a:chExt cx="9779251" cy="3074069"/>
          </a:xfrm>
        </p:grpSpPr>
        <p:sp>
          <p:nvSpPr>
            <p:cNvPr id="11" name="Freeform: Shape 10">
              <a:extLst>
                <a:ext uri="{FF2B5EF4-FFF2-40B4-BE49-F238E27FC236}">
                  <a16:creationId xmlns:a16="http://schemas.microsoft.com/office/drawing/2014/main" id="{D0EE11C7-3BE5-4B67-842D-6439D05456A4}"/>
                </a:ext>
              </a:extLst>
            </p:cNvPr>
            <p:cNvSpPr/>
            <p:nvPr/>
          </p:nvSpPr>
          <p:spPr>
            <a:xfrm>
              <a:off x="2254242" y="3598228"/>
              <a:ext cx="9779251" cy="3074069"/>
            </a:xfrm>
            <a:custGeom>
              <a:avLst/>
              <a:gdLst>
                <a:gd name="connsiteX0" fmla="*/ 4932947 w 6533227"/>
                <a:gd name="connsiteY0" fmla="*/ 0 h 781374"/>
                <a:gd name="connsiteX1" fmla="*/ 6533227 w 6533227"/>
                <a:gd name="connsiteY1" fmla="*/ 0 h 781374"/>
                <a:gd name="connsiteX2" fmla="*/ 6533227 w 6533227"/>
                <a:gd name="connsiteY2" fmla="*/ 781374 h 781374"/>
                <a:gd name="connsiteX3" fmla="*/ 5871449 w 6533227"/>
                <a:gd name="connsiteY3" fmla="*/ 781374 h 781374"/>
                <a:gd name="connsiteX4" fmla="*/ 5871449 w 6533227"/>
                <a:gd name="connsiteY4" fmla="*/ 757198 h 781374"/>
                <a:gd name="connsiteX5" fmla="*/ 6509051 w 6533227"/>
                <a:gd name="connsiteY5" fmla="*/ 757198 h 781374"/>
                <a:gd name="connsiteX6" fmla="*/ 6509051 w 6533227"/>
                <a:gd name="connsiteY6" fmla="*/ 24176 h 781374"/>
                <a:gd name="connsiteX7" fmla="*/ 4932947 w 6533227"/>
                <a:gd name="connsiteY7" fmla="*/ 24176 h 781374"/>
                <a:gd name="connsiteX8" fmla="*/ 0 w 6533227"/>
                <a:gd name="connsiteY8" fmla="*/ 0 h 781374"/>
                <a:gd name="connsiteX9" fmla="*/ 1600238 w 6533227"/>
                <a:gd name="connsiteY9" fmla="*/ 0 h 781374"/>
                <a:gd name="connsiteX10" fmla="*/ 1600238 w 6533227"/>
                <a:gd name="connsiteY10" fmla="*/ 24176 h 781374"/>
                <a:gd name="connsiteX11" fmla="*/ 24176 w 6533227"/>
                <a:gd name="connsiteY11" fmla="*/ 24176 h 781374"/>
                <a:gd name="connsiteX12" fmla="*/ 24176 w 6533227"/>
                <a:gd name="connsiteY12" fmla="*/ 757198 h 781374"/>
                <a:gd name="connsiteX13" fmla="*/ 661775 w 6533227"/>
                <a:gd name="connsiteY13" fmla="*/ 757198 h 781374"/>
                <a:gd name="connsiteX14" fmla="*/ 661775 w 6533227"/>
                <a:gd name="connsiteY14" fmla="*/ 781374 h 781374"/>
                <a:gd name="connsiteX15" fmla="*/ 0 w 6533227"/>
                <a:gd name="connsiteY15" fmla="*/ 781374 h 781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533227" h="781374">
                  <a:moveTo>
                    <a:pt x="4932947" y="0"/>
                  </a:moveTo>
                  <a:lnTo>
                    <a:pt x="6533227" y="0"/>
                  </a:lnTo>
                  <a:lnTo>
                    <a:pt x="6533227" y="781374"/>
                  </a:lnTo>
                  <a:lnTo>
                    <a:pt x="5871449" y="781374"/>
                  </a:lnTo>
                  <a:lnTo>
                    <a:pt x="5871449" y="757198"/>
                  </a:lnTo>
                  <a:lnTo>
                    <a:pt x="6509051" y="757198"/>
                  </a:lnTo>
                  <a:lnTo>
                    <a:pt x="6509051" y="24176"/>
                  </a:lnTo>
                  <a:lnTo>
                    <a:pt x="4932947" y="24176"/>
                  </a:lnTo>
                  <a:close/>
                  <a:moveTo>
                    <a:pt x="0" y="0"/>
                  </a:moveTo>
                  <a:lnTo>
                    <a:pt x="1600238" y="0"/>
                  </a:lnTo>
                  <a:lnTo>
                    <a:pt x="1600238" y="24176"/>
                  </a:lnTo>
                  <a:lnTo>
                    <a:pt x="24176" y="24176"/>
                  </a:lnTo>
                  <a:lnTo>
                    <a:pt x="24176" y="757198"/>
                  </a:lnTo>
                  <a:lnTo>
                    <a:pt x="661775" y="757198"/>
                  </a:lnTo>
                  <a:lnTo>
                    <a:pt x="661775" y="781374"/>
                  </a:lnTo>
                  <a:lnTo>
                    <a:pt x="0" y="781374"/>
                  </a:lnTo>
                  <a:close/>
                </a:path>
              </a:pathLst>
            </a:custGeom>
            <a:solidFill>
              <a:schemeClr val="tx2">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lumMod val="85000"/>
                    <a:lumOff val="15000"/>
                  </a:schemeClr>
                </a:solidFill>
              </a:endParaRPr>
            </a:p>
          </p:txBody>
        </p:sp>
        <p:sp>
          <p:nvSpPr>
            <p:cNvPr id="12" name="TextBox 11">
              <a:extLst>
                <a:ext uri="{FF2B5EF4-FFF2-40B4-BE49-F238E27FC236}">
                  <a16:creationId xmlns:a16="http://schemas.microsoft.com/office/drawing/2014/main" id="{07C8704A-990B-4B18-A34B-3920DAD0B319}"/>
                </a:ext>
              </a:extLst>
            </p:cNvPr>
            <p:cNvSpPr txBox="1"/>
            <p:nvPr/>
          </p:nvSpPr>
          <p:spPr>
            <a:xfrm>
              <a:off x="2344613" y="3857989"/>
              <a:ext cx="4768700" cy="2554545"/>
            </a:xfrm>
            <a:prstGeom prst="rect">
              <a:avLst/>
            </a:prstGeom>
            <a:noFill/>
          </p:spPr>
          <p:txBody>
            <a:bodyPr wrap="square" rtlCol="0">
              <a:spAutoFit/>
            </a:bodyPr>
            <a:lstStyle/>
            <a:p>
              <a:pPr algn="just"/>
              <a:r>
                <a:rPr lang="en-US" sz="4000" spc="300" dirty="0">
                  <a:solidFill>
                    <a:schemeClr val="tx2">
                      <a:lumMod val="85000"/>
                      <a:lumOff val="15000"/>
                    </a:schemeClr>
                  </a:solidFill>
                  <a:latin typeface="Linux Libertine" panose="02000503000000000000" pitchFamily="2" charset="0"/>
                  <a:ea typeface="Linux Libertine" panose="02000503000000000000" pitchFamily="2" charset="0"/>
                  <a:cs typeface="Linux Libertine" panose="02000503000000000000" pitchFamily="2" charset="0"/>
                </a:rPr>
                <a:t>BA Business Management</a:t>
              </a:r>
            </a:p>
            <a:p>
              <a:pPr algn="just"/>
              <a:r>
                <a:rPr lang="en-US" sz="4000" spc="300" dirty="0">
                  <a:solidFill>
                    <a:schemeClr val="tx2">
                      <a:lumMod val="85000"/>
                      <a:lumOff val="15000"/>
                    </a:schemeClr>
                  </a:solidFill>
                  <a:latin typeface="Linux Libertine" panose="02000503000000000000" pitchFamily="2" charset="0"/>
                  <a:ea typeface="Linux Libertine" panose="02000503000000000000" pitchFamily="2" charset="0"/>
                  <a:cs typeface="Linux Libertine" panose="02000503000000000000" pitchFamily="2" charset="0"/>
                </a:rPr>
                <a:t>Module: Entrepreneurship </a:t>
              </a:r>
            </a:p>
          </p:txBody>
        </p:sp>
      </p:grpSp>
      <p:sp>
        <p:nvSpPr>
          <p:cNvPr id="22" name="TextBox 21">
            <a:extLst>
              <a:ext uri="{FF2B5EF4-FFF2-40B4-BE49-F238E27FC236}">
                <a16:creationId xmlns:a16="http://schemas.microsoft.com/office/drawing/2014/main" id="{559CAF96-3DEE-4FE4-B5BA-B02202414A1C}"/>
              </a:ext>
            </a:extLst>
          </p:cNvPr>
          <p:cNvSpPr txBox="1"/>
          <p:nvPr/>
        </p:nvSpPr>
        <p:spPr>
          <a:xfrm>
            <a:off x="6095999" y="3221282"/>
            <a:ext cx="4660135" cy="1692771"/>
          </a:xfrm>
          <a:prstGeom prst="rect">
            <a:avLst/>
          </a:prstGeom>
          <a:noFill/>
        </p:spPr>
        <p:txBody>
          <a:bodyPr wrap="square" rtlCol="0">
            <a:spAutoFit/>
          </a:bodyPr>
          <a:lstStyle/>
          <a:p>
            <a:pPr algn="just"/>
            <a:r>
              <a:rPr lang="en-US" sz="2000" spc="300" dirty="0" err="1">
                <a:solidFill>
                  <a:schemeClr val="tx2">
                    <a:lumMod val="65000"/>
                    <a:lumOff val="35000"/>
                  </a:schemeClr>
                </a:solidFill>
                <a:latin typeface="Linux Libertine" panose="02000503000000000000" pitchFamily="2" charset="0"/>
                <a:ea typeface="Linux Libertine" panose="02000503000000000000" pitchFamily="2" charset="0"/>
                <a:cs typeface="Linux Libertine" panose="02000503000000000000" pitchFamily="2" charset="0"/>
              </a:rPr>
              <a:t>Name:Stefan</a:t>
            </a:r>
            <a:r>
              <a:rPr lang="en-US" sz="2000" spc="300" dirty="0">
                <a:solidFill>
                  <a:schemeClr val="tx2">
                    <a:lumMod val="65000"/>
                    <a:lumOff val="35000"/>
                  </a:schemeClr>
                </a:solidFill>
                <a:latin typeface="Linux Libertine" panose="02000503000000000000" pitchFamily="2" charset="0"/>
                <a:ea typeface="Linux Libertine" panose="02000503000000000000" pitchFamily="2" charset="0"/>
                <a:cs typeface="Linux Libertine" panose="02000503000000000000" pitchFamily="2" charset="0"/>
              </a:rPr>
              <a:t> </a:t>
            </a:r>
            <a:r>
              <a:rPr lang="en-US" sz="2000" spc="300" dirty="0" err="1">
                <a:solidFill>
                  <a:schemeClr val="tx2">
                    <a:lumMod val="65000"/>
                    <a:lumOff val="35000"/>
                  </a:schemeClr>
                </a:solidFill>
                <a:latin typeface="Linux Libertine" panose="02000503000000000000" pitchFamily="2" charset="0"/>
                <a:ea typeface="Linux Libertine" panose="02000503000000000000" pitchFamily="2" charset="0"/>
                <a:cs typeface="Linux Libertine" panose="02000503000000000000" pitchFamily="2" charset="0"/>
              </a:rPr>
              <a:t>Baev</a:t>
            </a:r>
            <a:endParaRPr lang="en-US" sz="2000" spc="300" dirty="0">
              <a:solidFill>
                <a:schemeClr val="tx2">
                  <a:lumMod val="65000"/>
                  <a:lumOff val="35000"/>
                </a:schemeClr>
              </a:solidFill>
              <a:latin typeface="Linux Libertine" panose="02000503000000000000" pitchFamily="2" charset="0"/>
              <a:ea typeface="Linux Libertine" panose="02000503000000000000" pitchFamily="2" charset="0"/>
              <a:cs typeface="Linux Libertine" panose="02000503000000000000" pitchFamily="2" charset="0"/>
            </a:endParaRPr>
          </a:p>
          <a:p>
            <a:pPr algn="just"/>
            <a:r>
              <a:rPr lang="en-US" sz="2000" spc="300" dirty="0">
                <a:solidFill>
                  <a:schemeClr val="tx2">
                    <a:lumMod val="65000"/>
                    <a:lumOff val="35000"/>
                  </a:schemeClr>
                </a:solidFill>
                <a:latin typeface="Linux Libertine" panose="02000503000000000000" pitchFamily="2" charset="0"/>
                <a:ea typeface="Linux Libertine" panose="02000503000000000000" pitchFamily="2" charset="0"/>
                <a:cs typeface="Linux Libertine" panose="02000503000000000000" pitchFamily="2" charset="0"/>
              </a:rPr>
              <a:t>Student </a:t>
            </a:r>
            <a:r>
              <a:rPr lang="en-US" sz="2000" spc="300">
                <a:solidFill>
                  <a:schemeClr val="tx2">
                    <a:lumMod val="65000"/>
                    <a:lumOff val="35000"/>
                  </a:schemeClr>
                </a:solidFill>
                <a:latin typeface="Linux Libertine" panose="02000503000000000000" pitchFamily="2" charset="0"/>
                <a:ea typeface="Linux Libertine" panose="02000503000000000000" pitchFamily="2" charset="0"/>
                <a:cs typeface="Linux Libertine" panose="02000503000000000000" pitchFamily="2" charset="0"/>
              </a:rPr>
              <a:t>number:1905214</a:t>
            </a:r>
            <a:endParaRPr lang="en-US" sz="2000" spc="300" dirty="0">
              <a:solidFill>
                <a:schemeClr val="tx2">
                  <a:lumMod val="65000"/>
                  <a:lumOff val="35000"/>
                </a:schemeClr>
              </a:solidFill>
              <a:latin typeface="Linux Libertine" panose="02000503000000000000" pitchFamily="2" charset="0"/>
              <a:ea typeface="Linux Libertine" panose="02000503000000000000" pitchFamily="2" charset="0"/>
              <a:cs typeface="Linux Libertine" panose="02000503000000000000" pitchFamily="2" charset="0"/>
            </a:endParaRPr>
          </a:p>
          <a:p>
            <a:pPr algn="just"/>
            <a:r>
              <a:rPr lang="en-US" sz="2000" spc="300" dirty="0">
                <a:solidFill>
                  <a:schemeClr val="tx2">
                    <a:lumMod val="65000"/>
                    <a:lumOff val="35000"/>
                  </a:schemeClr>
                </a:solidFill>
                <a:latin typeface="Linux Libertine" panose="02000503000000000000" pitchFamily="2" charset="0"/>
                <a:ea typeface="Linux Libertine" panose="02000503000000000000" pitchFamily="2" charset="0"/>
                <a:cs typeface="Linux Libertine" panose="02000503000000000000" pitchFamily="2" charset="0"/>
              </a:rPr>
              <a:t>Module name: LCBB5001 </a:t>
            </a:r>
          </a:p>
          <a:p>
            <a:pPr algn="just"/>
            <a:r>
              <a:rPr lang="en-US" sz="2000" spc="300" dirty="0">
                <a:solidFill>
                  <a:schemeClr val="tx2">
                    <a:lumMod val="65000"/>
                    <a:lumOff val="35000"/>
                  </a:schemeClr>
                </a:solidFill>
                <a:latin typeface="Linux Libertine" panose="02000503000000000000" pitchFamily="2" charset="0"/>
                <a:ea typeface="Linux Libertine" panose="02000503000000000000" pitchFamily="2" charset="0"/>
                <a:cs typeface="Linux Libertine" panose="02000503000000000000" pitchFamily="2" charset="0"/>
              </a:rPr>
              <a:t>Lecturer’s name: Nishi </a:t>
            </a:r>
            <a:r>
              <a:rPr lang="en-US" sz="2000" spc="300" dirty="0" err="1">
                <a:solidFill>
                  <a:schemeClr val="tx2">
                    <a:lumMod val="65000"/>
                    <a:lumOff val="35000"/>
                  </a:schemeClr>
                </a:solidFill>
                <a:latin typeface="Linux Libertine" panose="02000503000000000000" pitchFamily="2" charset="0"/>
                <a:ea typeface="Linux Libertine" panose="02000503000000000000" pitchFamily="2" charset="0"/>
                <a:cs typeface="Linux Libertine" panose="02000503000000000000" pitchFamily="2" charset="0"/>
              </a:rPr>
              <a:t>Ramsurrun</a:t>
            </a:r>
            <a:r>
              <a:rPr lang="en-US" sz="2000" spc="300" dirty="0">
                <a:solidFill>
                  <a:schemeClr val="tx2">
                    <a:lumMod val="65000"/>
                    <a:lumOff val="35000"/>
                  </a:schemeClr>
                </a:solidFill>
                <a:latin typeface="Linux Libertine" panose="02000503000000000000" pitchFamily="2" charset="0"/>
                <a:ea typeface="Linux Libertine" panose="02000503000000000000" pitchFamily="2" charset="0"/>
                <a:cs typeface="Linux Libertine" panose="02000503000000000000" pitchFamily="2" charset="0"/>
              </a:rPr>
              <a:t> </a:t>
            </a:r>
          </a:p>
        </p:txBody>
      </p:sp>
    </p:spTree>
    <p:extLst>
      <p:ext uri="{BB962C8B-B14F-4D97-AF65-F5344CB8AC3E}">
        <p14:creationId xmlns:p14="http://schemas.microsoft.com/office/powerpoint/2010/main" val="2929525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FC015D21-A985-48B6-8B41-ABD921F7A6C4}"/>
              </a:ext>
            </a:extLst>
          </p:cNvPr>
          <p:cNvGrpSpPr/>
          <p:nvPr/>
        </p:nvGrpSpPr>
        <p:grpSpPr>
          <a:xfrm>
            <a:off x="380999" y="459669"/>
            <a:ext cx="11430001" cy="1573691"/>
            <a:chOff x="365125" y="670684"/>
            <a:chExt cx="11430001" cy="1573691"/>
          </a:xfrm>
        </p:grpSpPr>
        <p:sp>
          <p:nvSpPr>
            <p:cNvPr id="14" name="Freeform: Shape 13">
              <a:extLst>
                <a:ext uri="{FF2B5EF4-FFF2-40B4-BE49-F238E27FC236}">
                  <a16:creationId xmlns:a16="http://schemas.microsoft.com/office/drawing/2014/main" id="{B5515AEE-65AA-45C4-A2E3-1A8F9E69B5A7}"/>
                </a:ext>
              </a:extLst>
            </p:cNvPr>
            <p:cNvSpPr/>
            <p:nvPr/>
          </p:nvSpPr>
          <p:spPr>
            <a:xfrm>
              <a:off x="365125" y="670684"/>
              <a:ext cx="11430001" cy="1573691"/>
            </a:xfrm>
            <a:custGeom>
              <a:avLst/>
              <a:gdLst>
                <a:gd name="connsiteX0" fmla="*/ 0 w 11430001"/>
                <a:gd name="connsiteY0" fmla="*/ 0 h 1573691"/>
                <a:gd name="connsiteX1" fmla="*/ 3644894 w 11430001"/>
                <a:gd name="connsiteY1" fmla="*/ 0 h 1573691"/>
                <a:gd name="connsiteX2" fmla="*/ 3644894 w 11430001"/>
                <a:gd name="connsiteY2" fmla="*/ 82398 h 1573691"/>
                <a:gd name="connsiteX3" fmla="*/ 82398 w 11430001"/>
                <a:gd name="connsiteY3" fmla="*/ 82398 h 1573691"/>
                <a:gd name="connsiteX4" fmla="*/ 82398 w 11430001"/>
                <a:gd name="connsiteY4" fmla="*/ 1491293 h 1573691"/>
                <a:gd name="connsiteX5" fmla="*/ 11347603 w 11430001"/>
                <a:gd name="connsiteY5" fmla="*/ 1491293 h 1573691"/>
                <a:gd name="connsiteX6" fmla="*/ 11347603 w 11430001"/>
                <a:gd name="connsiteY6" fmla="*/ 82398 h 1573691"/>
                <a:gd name="connsiteX7" fmla="*/ 7816844 w 11430001"/>
                <a:gd name="connsiteY7" fmla="*/ 82398 h 1573691"/>
                <a:gd name="connsiteX8" fmla="*/ 7816844 w 11430001"/>
                <a:gd name="connsiteY8" fmla="*/ 0 h 1573691"/>
                <a:gd name="connsiteX9" fmla="*/ 11430001 w 11430001"/>
                <a:gd name="connsiteY9" fmla="*/ 0 h 1573691"/>
                <a:gd name="connsiteX10" fmla="*/ 11430001 w 11430001"/>
                <a:gd name="connsiteY10" fmla="*/ 1573691 h 1573691"/>
                <a:gd name="connsiteX11" fmla="*/ 0 w 11430001"/>
                <a:gd name="connsiteY11" fmla="*/ 1573691 h 157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30001" h="1573691">
                  <a:moveTo>
                    <a:pt x="0" y="0"/>
                  </a:moveTo>
                  <a:lnTo>
                    <a:pt x="3644894" y="0"/>
                  </a:lnTo>
                  <a:lnTo>
                    <a:pt x="3644894" y="82398"/>
                  </a:lnTo>
                  <a:lnTo>
                    <a:pt x="82398" y="82398"/>
                  </a:lnTo>
                  <a:lnTo>
                    <a:pt x="82398" y="1491293"/>
                  </a:lnTo>
                  <a:lnTo>
                    <a:pt x="11347603" y="1491293"/>
                  </a:lnTo>
                  <a:lnTo>
                    <a:pt x="11347603" y="82398"/>
                  </a:lnTo>
                  <a:lnTo>
                    <a:pt x="7816844" y="82398"/>
                  </a:lnTo>
                  <a:lnTo>
                    <a:pt x="7816844" y="0"/>
                  </a:lnTo>
                  <a:lnTo>
                    <a:pt x="11430001" y="0"/>
                  </a:lnTo>
                  <a:lnTo>
                    <a:pt x="11430001" y="1573691"/>
                  </a:lnTo>
                  <a:lnTo>
                    <a:pt x="0" y="1573691"/>
                  </a:lnTo>
                  <a:close/>
                </a:path>
              </a:pathLst>
            </a:custGeom>
            <a:solidFill>
              <a:schemeClr val="tx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extBox 4">
              <a:extLst>
                <a:ext uri="{FF2B5EF4-FFF2-40B4-BE49-F238E27FC236}">
                  <a16:creationId xmlns:a16="http://schemas.microsoft.com/office/drawing/2014/main" id="{2E7D2765-0341-49EB-98D1-AC888A5C407D}"/>
                </a:ext>
              </a:extLst>
            </p:cNvPr>
            <p:cNvSpPr txBox="1"/>
            <p:nvPr/>
          </p:nvSpPr>
          <p:spPr>
            <a:xfrm>
              <a:off x="396869" y="995864"/>
              <a:ext cx="11398252" cy="923330"/>
            </a:xfrm>
            <a:prstGeom prst="rect">
              <a:avLst/>
            </a:prstGeom>
            <a:noFill/>
          </p:spPr>
          <p:txBody>
            <a:bodyPr wrap="square" rtlCol="0">
              <a:spAutoFit/>
            </a:bodyPr>
            <a:lstStyle/>
            <a:p>
              <a:pPr algn="ctr"/>
              <a:r>
                <a:rPr lang="en-US" sz="5400" spc="300" dirty="0">
                  <a:solidFill>
                    <a:schemeClr val="tx2">
                      <a:lumMod val="85000"/>
                      <a:lumOff val="15000"/>
                    </a:schemeClr>
                  </a:solidFill>
                  <a:latin typeface="Linux Libertine" panose="02000503000000000000" pitchFamily="2" charset="0"/>
                  <a:ea typeface="Linux Libertine" panose="02000503000000000000" pitchFamily="2" charset="0"/>
                  <a:cs typeface="Linux Libertine" panose="02000503000000000000" pitchFamily="2" charset="0"/>
                </a:rPr>
                <a:t>TABLE OF CONTENTS</a:t>
              </a:r>
            </a:p>
          </p:txBody>
        </p:sp>
      </p:grpSp>
      <p:graphicFrame>
        <p:nvGraphicFramePr>
          <p:cNvPr id="2" name="Table 3">
            <a:extLst>
              <a:ext uri="{FF2B5EF4-FFF2-40B4-BE49-F238E27FC236}">
                <a16:creationId xmlns:a16="http://schemas.microsoft.com/office/drawing/2014/main" id="{C9E6FEBA-F127-40DE-8E5D-73B248A58FED}"/>
              </a:ext>
            </a:extLst>
          </p:cNvPr>
          <p:cNvGraphicFramePr>
            <a:graphicFrameLocks noGrp="1"/>
          </p:cNvGraphicFramePr>
          <p:nvPr>
            <p:extLst>
              <p:ext uri="{D42A27DB-BD31-4B8C-83A1-F6EECF244321}">
                <p14:modId xmlns:p14="http://schemas.microsoft.com/office/powerpoint/2010/main" val="2463417362"/>
              </p:ext>
            </p:extLst>
          </p:nvPr>
        </p:nvGraphicFramePr>
        <p:xfrm>
          <a:off x="412743" y="2123484"/>
          <a:ext cx="11398252" cy="4646931"/>
        </p:xfrm>
        <a:graphic>
          <a:graphicData uri="http://schemas.openxmlformats.org/drawingml/2006/table">
            <a:tbl>
              <a:tblPr firstRow="1" bandRow="1">
                <a:tableStyleId>{5C22544A-7EE6-4342-B048-85BDC9FD1C3A}</a:tableStyleId>
              </a:tblPr>
              <a:tblGrid>
                <a:gridCol w="5699126">
                  <a:extLst>
                    <a:ext uri="{9D8B030D-6E8A-4147-A177-3AD203B41FA5}">
                      <a16:colId xmlns:a16="http://schemas.microsoft.com/office/drawing/2014/main" val="2489814829"/>
                    </a:ext>
                  </a:extLst>
                </a:gridCol>
                <a:gridCol w="5699126">
                  <a:extLst>
                    <a:ext uri="{9D8B030D-6E8A-4147-A177-3AD203B41FA5}">
                      <a16:colId xmlns:a16="http://schemas.microsoft.com/office/drawing/2014/main" val="118589810"/>
                    </a:ext>
                  </a:extLst>
                </a:gridCol>
              </a:tblGrid>
              <a:tr h="507093">
                <a:tc>
                  <a:txBody>
                    <a:bodyPr/>
                    <a:lstStyle/>
                    <a:p>
                      <a:r>
                        <a:rPr lang="en-GB" sz="2000" b="0" dirty="0">
                          <a:solidFill>
                            <a:schemeClr val="tx2"/>
                          </a:solidFill>
                          <a:latin typeface="Linux Libertine" panose="02000503000000000000"/>
                        </a:rPr>
                        <a:t>Introduction</a:t>
                      </a:r>
                    </a:p>
                  </a:txBody>
                  <a:tcPr/>
                </a:tc>
                <a:tc>
                  <a:txBody>
                    <a:bodyPr/>
                    <a:lstStyle/>
                    <a:p>
                      <a:r>
                        <a:rPr lang="en-GB" sz="2000" b="0" dirty="0">
                          <a:solidFill>
                            <a:schemeClr val="tx2"/>
                          </a:solidFill>
                          <a:latin typeface="Linux Libertine" panose="02000503000000000000"/>
                        </a:rPr>
                        <a:t>Slide 03</a:t>
                      </a:r>
                    </a:p>
                  </a:txBody>
                  <a:tcPr/>
                </a:tc>
                <a:extLst>
                  <a:ext uri="{0D108BD9-81ED-4DB2-BD59-A6C34878D82A}">
                    <a16:rowId xmlns:a16="http://schemas.microsoft.com/office/drawing/2014/main" val="852209116"/>
                  </a:ext>
                </a:extLst>
              </a:tr>
              <a:tr h="507093">
                <a:tc>
                  <a:txBody>
                    <a:bodyPr/>
                    <a:lstStyle/>
                    <a:p>
                      <a:r>
                        <a:rPr lang="en-GB" sz="2000" b="0" dirty="0">
                          <a:solidFill>
                            <a:schemeClr val="tx2"/>
                          </a:solidFill>
                          <a:latin typeface="Linux Libertine" panose="02000503000000000000"/>
                        </a:rPr>
                        <a:t>Self Introduction as an Entrepreneur</a:t>
                      </a:r>
                    </a:p>
                  </a:txBody>
                  <a:tcPr/>
                </a:tc>
                <a:tc>
                  <a:txBody>
                    <a:bodyPr/>
                    <a:lstStyle/>
                    <a:p>
                      <a:r>
                        <a:rPr lang="en-GB" sz="2000" b="0" dirty="0">
                          <a:solidFill>
                            <a:schemeClr val="tx2"/>
                          </a:solidFill>
                          <a:latin typeface="Linux Libertine" panose="02000503000000000000"/>
                        </a:rPr>
                        <a:t>Slide 04</a:t>
                      </a:r>
                    </a:p>
                  </a:txBody>
                  <a:tcPr/>
                </a:tc>
                <a:extLst>
                  <a:ext uri="{0D108BD9-81ED-4DB2-BD59-A6C34878D82A}">
                    <a16:rowId xmlns:a16="http://schemas.microsoft.com/office/drawing/2014/main" val="645972064"/>
                  </a:ext>
                </a:extLst>
              </a:tr>
              <a:tr h="507093">
                <a:tc>
                  <a:txBody>
                    <a:bodyPr/>
                    <a:lstStyle/>
                    <a:p>
                      <a:r>
                        <a:rPr lang="en-US" sz="2000" dirty="0">
                          <a:solidFill>
                            <a:schemeClr val="tx2"/>
                          </a:solidFill>
                          <a:latin typeface="Linux Libertine" panose="02000503000000000000"/>
                        </a:rPr>
                        <a:t>Overview of my business idea </a:t>
                      </a:r>
                    </a:p>
                  </a:txBody>
                  <a:tcPr/>
                </a:tc>
                <a:tc>
                  <a:txBody>
                    <a:bodyPr/>
                    <a:lstStyle/>
                    <a:p>
                      <a:r>
                        <a:rPr lang="en-GB" sz="2000" dirty="0">
                          <a:solidFill>
                            <a:schemeClr val="tx2"/>
                          </a:solidFill>
                          <a:latin typeface="Linux Libertine" panose="02000503000000000000"/>
                        </a:rPr>
                        <a:t>Slide 05</a:t>
                      </a:r>
                    </a:p>
                  </a:txBody>
                  <a:tcPr/>
                </a:tc>
                <a:extLst>
                  <a:ext uri="{0D108BD9-81ED-4DB2-BD59-A6C34878D82A}">
                    <a16:rowId xmlns:a16="http://schemas.microsoft.com/office/drawing/2014/main" val="3962684180"/>
                  </a:ext>
                </a:extLst>
              </a:tr>
              <a:tr h="507093">
                <a:tc>
                  <a:txBody>
                    <a:bodyPr/>
                    <a:lstStyle/>
                    <a:p>
                      <a:r>
                        <a:rPr lang="en-GB" sz="2000" dirty="0">
                          <a:solidFill>
                            <a:schemeClr val="tx2"/>
                          </a:solidFill>
                          <a:latin typeface="Linux Libertine" panose="02000503000000000000"/>
                        </a:rPr>
                        <a:t>Management team plan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2"/>
                          </a:solidFill>
                          <a:latin typeface="Linux Libertine" panose="02000503000000000000"/>
                        </a:rPr>
                        <a:t>Slide 06</a:t>
                      </a:r>
                    </a:p>
                  </a:txBody>
                  <a:tcPr/>
                </a:tc>
                <a:extLst>
                  <a:ext uri="{0D108BD9-81ED-4DB2-BD59-A6C34878D82A}">
                    <a16:rowId xmlns:a16="http://schemas.microsoft.com/office/drawing/2014/main" val="1772043045"/>
                  </a:ext>
                </a:extLst>
              </a:tr>
              <a:tr h="507093">
                <a:tc>
                  <a:txBody>
                    <a:bodyPr/>
                    <a:lstStyle/>
                    <a:p>
                      <a:r>
                        <a:rPr lang="en-GB" sz="2000" dirty="0">
                          <a:solidFill>
                            <a:schemeClr val="tx2"/>
                          </a:solidFill>
                          <a:latin typeface="Linux Libertine" panose="02000503000000000000"/>
                        </a:rPr>
                        <a:t>Target market and marketing strategies </a:t>
                      </a:r>
                    </a:p>
                  </a:txBody>
                  <a:tcPr/>
                </a:tc>
                <a:tc>
                  <a:txBody>
                    <a:bodyPr/>
                    <a:lstStyle/>
                    <a:p>
                      <a:r>
                        <a:rPr lang="en-GB" sz="2000" dirty="0">
                          <a:solidFill>
                            <a:schemeClr val="tx2"/>
                          </a:solidFill>
                          <a:latin typeface="Linux Libertine" panose="02000503000000000000"/>
                        </a:rPr>
                        <a:t>Slide 07</a:t>
                      </a:r>
                    </a:p>
                  </a:txBody>
                  <a:tcPr/>
                </a:tc>
                <a:extLst>
                  <a:ext uri="{0D108BD9-81ED-4DB2-BD59-A6C34878D82A}">
                    <a16:rowId xmlns:a16="http://schemas.microsoft.com/office/drawing/2014/main" val="3978530562"/>
                  </a:ext>
                </a:extLst>
              </a:tr>
              <a:tr h="507093">
                <a:tc>
                  <a:txBody>
                    <a:bodyPr/>
                    <a:lstStyle/>
                    <a:p>
                      <a:r>
                        <a:rPr lang="en-GB" sz="2000" dirty="0">
                          <a:solidFill>
                            <a:schemeClr val="tx2"/>
                          </a:solidFill>
                          <a:latin typeface="Linux Libertine" panose="02000503000000000000"/>
                        </a:rPr>
                        <a:t>Competition and differentiation strategies</a:t>
                      </a:r>
                    </a:p>
                  </a:txBody>
                  <a:tcPr/>
                </a:tc>
                <a:tc>
                  <a:txBody>
                    <a:bodyPr/>
                    <a:lstStyle/>
                    <a:p>
                      <a:r>
                        <a:rPr lang="en-GB" sz="2000" dirty="0">
                          <a:solidFill>
                            <a:schemeClr val="tx2"/>
                          </a:solidFill>
                          <a:latin typeface="Linux Libertine" panose="02000503000000000000"/>
                        </a:rPr>
                        <a:t>Slide 08</a:t>
                      </a:r>
                    </a:p>
                  </a:txBody>
                  <a:tcPr/>
                </a:tc>
                <a:extLst>
                  <a:ext uri="{0D108BD9-81ED-4DB2-BD59-A6C34878D82A}">
                    <a16:rowId xmlns:a16="http://schemas.microsoft.com/office/drawing/2014/main" val="1357690085"/>
                  </a:ext>
                </a:extLst>
              </a:tr>
              <a:tr h="507093">
                <a:tc>
                  <a:txBody>
                    <a:bodyPr/>
                    <a:lstStyle/>
                    <a:p>
                      <a:r>
                        <a:rPr lang="en-GB" sz="2000" dirty="0">
                          <a:solidFill>
                            <a:schemeClr val="tx2"/>
                          </a:solidFill>
                          <a:latin typeface="Linux Libertine" panose="02000503000000000000"/>
                        </a:rPr>
                        <a:t>Funding requirements and allocation </a:t>
                      </a:r>
                    </a:p>
                  </a:txBody>
                  <a:tcPr/>
                </a:tc>
                <a:tc>
                  <a:txBody>
                    <a:bodyPr/>
                    <a:lstStyle/>
                    <a:p>
                      <a:r>
                        <a:rPr lang="en-GB" sz="2000" dirty="0">
                          <a:solidFill>
                            <a:schemeClr val="tx2"/>
                          </a:solidFill>
                          <a:latin typeface="Linux Libertine" panose="02000503000000000000"/>
                        </a:rPr>
                        <a:t>Slide 09</a:t>
                      </a:r>
                    </a:p>
                  </a:txBody>
                  <a:tcPr/>
                </a:tc>
                <a:extLst>
                  <a:ext uri="{0D108BD9-81ED-4DB2-BD59-A6C34878D82A}">
                    <a16:rowId xmlns:a16="http://schemas.microsoft.com/office/drawing/2014/main" val="4177134345"/>
                  </a:ext>
                </a:extLst>
              </a:tr>
              <a:tr h="393324">
                <a:tc>
                  <a:txBody>
                    <a:bodyPr/>
                    <a:lstStyle/>
                    <a:p>
                      <a:r>
                        <a:rPr lang="en-GB" sz="2000" dirty="0">
                          <a:solidFill>
                            <a:schemeClr val="tx2"/>
                          </a:solidFill>
                          <a:latin typeface="Linux Libertine" panose="02000503000000000000"/>
                        </a:rPr>
                        <a:t>Conclusion</a:t>
                      </a:r>
                    </a:p>
                  </a:txBody>
                  <a:tcPr/>
                </a:tc>
                <a:tc>
                  <a:txBody>
                    <a:bodyPr/>
                    <a:lstStyle/>
                    <a:p>
                      <a:r>
                        <a:rPr lang="en-GB" sz="2000" dirty="0">
                          <a:solidFill>
                            <a:schemeClr val="tx2"/>
                          </a:solidFill>
                          <a:latin typeface="Linux Libertine" panose="02000503000000000000"/>
                        </a:rPr>
                        <a:t>Slide 10</a:t>
                      </a:r>
                    </a:p>
                  </a:txBody>
                  <a:tcPr/>
                </a:tc>
                <a:extLst>
                  <a:ext uri="{0D108BD9-81ED-4DB2-BD59-A6C34878D82A}">
                    <a16:rowId xmlns:a16="http://schemas.microsoft.com/office/drawing/2014/main" val="2109828530"/>
                  </a:ext>
                </a:extLst>
              </a:tr>
              <a:tr h="695881">
                <a:tc>
                  <a:txBody>
                    <a:bodyPr/>
                    <a:lstStyle/>
                    <a:p>
                      <a:r>
                        <a:rPr lang="en-GB" sz="2000" dirty="0">
                          <a:solidFill>
                            <a:schemeClr val="tx2"/>
                          </a:solidFill>
                          <a:latin typeface="Linux Libertine" panose="02000503000000000000"/>
                        </a:rPr>
                        <a:t>References</a:t>
                      </a:r>
                    </a:p>
                  </a:txBody>
                  <a:tcPr/>
                </a:tc>
                <a:tc>
                  <a:txBody>
                    <a:bodyPr/>
                    <a:lstStyle/>
                    <a:p>
                      <a:r>
                        <a:rPr lang="en-GB" sz="2000" dirty="0">
                          <a:solidFill>
                            <a:schemeClr val="tx2"/>
                          </a:solidFill>
                          <a:latin typeface="Linux Libertine" panose="02000503000000000000"/>
                        </a:rPr>
                        <a:t>Slide 11</a:t>
                      </a:r>
                    </a:p>
                    <a:p>
                      <a:endParaRPr lang="en-GB" sz="2000" dirty="0">
                        <a:solidFill>
                          <a:schemeClr val="tx2"/>
                        </a:solidFill>
                        <a:latin typeface="Linux Libertine" panose="02000503000000000000"/>
                      </a:endParaRPr>
                    </a:p>
                  </a:txBody>
                  <a:tcPr/>
                </a:tc>
                <a:extLst>
                  <a:ext uri="{0D108BD9-81ED-4DB2-BD59-A6C34878D82A}">
                    <a16:rowId xmlns:a16="http://schemas.microsoft.com/office/drawing/2014/main" val="508772519"/>
                  </a:ext>
                </a:extLst>
              </a:tr>
            </a:tbl>
          </a:graphicData>
        </a:graphic>
      </p:graphicFrame>
    </p:spTree>
    <p:extLst>
      <p:ext uri="{BB962C8B-B14F-4D97-AF65-F5344CB8AC3E}">
        <p14:creationId xmlns:p14="http://schemas.microsoft.com/office/powerpoint/2010/main" val="2214466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1A7158-FDF1-49FE-AE28-967EF23360DC}"/>
              </a:ext>
            </a:extLst>
          </p:cNvPr>
          <p:cNvSpPr/>
          <p:nvPr/>
        </p:nvSpPr>
        <p:spPr>
          <a:xfrm>
            <a:off x="4817660" y="2973122"/>
            <a:ext cx="6656728" cy="2175356"/>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354"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1200" cap="none" spc="0" normalizeH="0" baseline="0" noProof="0" dirty="0">
                <a:ln>
                  <a:noFill/>
                </a:ln>
                <a:solidFill>
                  <a:prstClr val="white"/>
                </a:solidFill>
                <a:effectLst/>
                <a:uLnTx/>
                <a:uFillTx/>
                <a:latin typeface="Calibri"/>
                <a:ea typeface="+mn-ea"/>
                <a:cs typeface="+mn-cs"/>
              </a:rPr>
              <a:t>My planned business, Mindful Yoga Studio, aims to improve overall health through yoga. </a:t>
            </a:r>
          </a:p>
          <a:p>
            <a:pPr marL="342900" marR="0" lvl="0" indent="-342900" algn="just" defTabSz="914354"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000" b="0" i="0" u="none" strike="noStrike" kern="1200" cap="none" spc="0" normalizeH="0" baseline="0" noProof="0" dirty="0">
                <a:ln>
                  <a:noFill/>
                </a:ln>
                <a:solidFill>
                  <a:prstClr val="white"/>
                </a:solidFill>
                <a:effectLst/>
                <a:uLnTx/>
                <a:uFillTx/>
                <a:latin typeface="Calibri"/>
                <a:ea typeface="+mn-ea"/>
                <a:cs typeface="+mn-cs"/>
              </a:rPr>
              <a:t>There will be yoga classes every day, and the classrooms will be in areas with many people. </a:t>
            </a:r>
          </a:p>
        </p:txBody>
      </p:sp>
      <p:grpSp>
        <p:nvGrpSpPr>
          <p:cNvPr id="10" name="Group 9">
            <a:extLst>
              <a:ext uri="{FF2B5EF4-FFF2-40B4-BE49-F238E27FC236}">
                <a16:creationId xmlns:a16="http://schemas.microsoft.com/office/drawing/2014/main" id="{8F920194-21B5-4A33-A78A-4F93779045F1}"/>
              </a:ext>
            </a:extLst>
          </p:cNvPr>
          <p:cNvGrpSpPr/>
          <p:nvPr/>
        </p:nvGrpSpPr>
        <p:grpSpPr>
          <a:xfrm>
            <a:off x="11043717" y="0"/>
            <a:ext cx="858762" cy="1080371"/>
            <a:chOff x="324135" y="0"/>
            <a:chExt cx="858762" cy="1080371"/>
          </a:xfrm>
        </p:grpSpPr>
        <p:sp>
          <p:nvSpPr>
            <p:cNvPr id="11" name="Rectangle 10">
              <a:extLst>
                <a:ext uri="{FF2B5EF4-FFF2-40B4-BE49-F238E27FC236}">
                  <a16:creationId xmlns:a16="http://schemas.microsoft.com/office/drawing/2014/main" id="{8C19F8A6-1469-42CE-ADB3-0642FD2CEDA7}"/>
                </a:ext>
              </a:extLst>
            </p:cNvPr>
            <p:cNvSpPr/>
            <p:nvPr/>
          </p:nvSpPr>
          <p:spPr>
            <a:xfrm>
              <a:off x="365125" y="0"/>
              <a:ext cx="740664" cy="1080371"/>
            </a:xfrm>
            <a:prstGeom prst="rect">
              <a:avLst/>
            </a:prstGeom>
            <a:solidFill>
              <a:schemeClr val="tx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54"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boto" panose="02000000000000000000"/>
                <a:ea typeface="+mn-ea"/>
                <a:cs typeface="+mn-cs"/>
              </a:endParaRPr>
            </a:p>
          </p:txBody>
        </p:sp>
        <p:sp>
          <p:nvSpPr>
            <p:cNvPr id="12" name="TextBox 11">
              <a:extLst>
                <a:ext uri="{FF2B5EF4-FFF2-40B4-BE49-F238E27FC236}">
                  <a16:creationId xmlns:a16="http://schemas.microsoft.com/office/drawing/2014/main" id="{4547D603-1707-4C99-BB5E-1E7E66D2828F}"/>
                </a:ext>
              </a:extLst>
            </p:cNvPr>
            <p:cNvSpPr txBox="1"/>
            <p:nvPr/>
          </p:nvSpPr>
          <p:spPr>
            <a:xfrm>
              <a:off x="324135" y="450928"/>
              <a:ext cx="858762" cy="523220"/>
            </a:xfrm>
            <a:prstGeom prst="rect">
              <a:avLst/>
            </a:prstGeom>
            <a:noFill/>
          </p:spPr>
          <p:txBody>
            <a:bodyPr wrap="square" rtlCol="0">
              <a:spAutoFit/>
            </a:bodyPr>
            <a:lstStyle/>
            <a:p>
              <a:pPr marL="0" marR="0" lvl="0" indent="0" algn="ctr" defTabSz="914354"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300" normalizeH="0" baseline="0" noProof="0" dirty="0">
                  <a:ln>
                    <a:noFill/>
                  </a:ln>
                  <a:solidFill>
                    <a:srgbClr val="000000">
                      <a:lumMod val="85000"/>
                      <a:lumOff val="15000"/>
                    </a:srgbClr>
                  </a:solidFill>
                  <a:effectLst/>
                  <a:uLnTx/>
                  <a:uFillTx/>
                  <a:latin typeface="Clarraz Personal Use" pitchFamily="2" charset="0"/>
                  <a:ea typeface="Roboto" panose="02000000000000000000" pitchFamily="2" charset="0"/>
                  <a:cs typeface="Times Sans Serif" panose="02020603050405020304" pitchFamily="18" charset="0"/>
                </a:rPr>
                <a:t>03</a:t>
              </a:r>
            </a:p>
          </p:txBody>
        </p:sp>
      </p:grpSp>
      <p:sp>
        <p:nvSpPr>
          <p:cNvPr id="17" name="TextBox 16">
            <a:extLst>
              <a:ext uri="{FF2B5EF4-FFF2-40B4-BE49-F238E27FC236}">
                <a16:creationId xmlns:a16="http://schemas.microsoft.com/office/drawing/2014/main" id="{FD4D567F-BCE4-49B4-AC95-D782A26EE66E}"/>
              </a:ext>
            </a:extLst>
          </p:cNvPr>
          <p:cNvSpPr txBox="1"/>
          <p:nvPr/>
        </p:nvSpPr>
        <p:spPr>
          <a:xfrm>
            <a:off x="4817660" y="1709522"/>
            <a:ext cx="7084819" cy="707886"/>
          </a:xfrm>
          <a:prstGeom prst="rect">
            <a:avLst/>
          </a:prstGeom>
          <a:noFill/>
        </p:spPr>
        <p:txBody>
          <a:bodyPr wrap="square" rtlCol="0">
            <a:spAutoFit/>
          </a:bodyPr>
          <a:lstStyle/>
          <a:p>
            <a:pPr marL="0" marR="0" lvl="0" indent="0" algn="just" defTabSz="914354"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300" normalizeH="0" baseline="0" noProof="0" dirty="0">
                <a:ln>
                  <a:noFill/>
                </a:ln>
                <a:solidFill>
                  <a:srgbClr val="000000">
                    <a:lumMod val="85000"/>
                    <a:lumOff val="15000"/>
                  </a:srgbClr>
                </a:solidFill>
                <a:effectLst/>
                <a:uLnTx/>
                <a:uFillTx/>
                <a:latin typeface="Linux Libertine" panose="02000503000000000000" pitchFamily="2" charset="0"/>
                <a:ea typeface="Linux Libertine" panose="02000503000000000000" pitchFamily="2" charset="0"/>
                <a:cs typeface="Linux Libertine" panose="02000503000000000000" pitchFamily="2" charset="0"/>
              </a:rPr>
              <a:t>Introduction</a:t>
            </a:r>
          </a:p>
        </p:txBody>
      </p:sp>
      <p:pic>
        <p:nvPicPr>
          <p:cNvPr id="5" name="Picture Placeholder 4">
            <a:extLst>
              <a:ext uri="{FF2B5EF4-FFF2-40B4-BE49-F238E27FC236}">
                <a16:creationId xmlns:a16="http://schemas.microsoft.com/office/drawing/2014/main" id="{7CC31740-935A-4B67-AF9B-17D7C1F70098}"/>
              </a:ext>
            </a:extLst>
          </p:cNvPr>
          <p:cNvPicPr>
            <a:picLocks noGrp="1" noChangeAspect="1"/>
          </p:cNvPicPr>
          <p:nvPr>
            <p:ph type="pic" sz="quarter" idx="18"/>
          </p:nvPr>
        </p:nvPicPr>
        <p:blipFill>
          <a:blip r:embed="rId3">
            <a:extLst>
              <a:ext uri="{28A0092B-C50C-407E-A947-70E740481C1C}">
                <a14:useLocalDpi xmlns:a14="http://schemas.microsoft.com/office/drawing/2010/main" val="0"/>
              </a:ext>
            </a:extLst>
          </a:blip>
          <a:srcRect l="28438" r="28438"/>
          <a:stretch>
            <a:fillRect/>
          </a:stretch>
        </p:blipFill>
        <p:spPr/>
      </p:pic>
    </p:spTree>
    <p:extLst>
      <p:ext uri="{BB962C8B-B14F-4D97-AF65-F5344CB8AC3E}">
        <p14:creationId xmlns:p14="http://schemas.microsoft.com/office/powerpoint/2010/main" val="2796324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1A7158-FDF1-49FE-AE28-967EF23360DC}"/>
              </a:ext>
            </a:extLst>
          </p:cNvPr>
          <p:cNvSpPr/>
          <p:nvPr/>
        </p:nvSpPr>
        <p:spPr>
          <a:xfrm>
            <a:off x="5031705" y="3523888"/>
            <a:ext cx="6656728" cy="2623349"/>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0" name="Group 9">
            <a:extLst>
              <a:ext uri="{FF2B5EF4-FFF2-40B4-BE49-F238E27FC236}">
                <a16:creationId xmlns:a16="http://schemas.microsoft.com/office/drawing/2014/main" id="{8F920194-21B5-4A33-A78A-4F93779045F1}"/>
              </a:ext>
            </a:extLst>
          </p:cNvPr>
          <p:cNvGrpSpPr/>
          <p:nvPr/>
        </p:nvGrpSpPr>
        <p:grpSpPr>
          <a:xfrm>
            <a:off x="11043717" y="0"/>
            <a:ext cx="858762" cy="1080371"/>
            <a:chOff x="324135" y="0"/>
            <a:chExt cx="858762" cy="1080371"/>
          </a:xfrm>
        </p:grpSpPr>
        <p:sp>
          <p:nvSpPr>
            <p:cNvPr id="11" name="Rectangle 10">
              <a:extLst>
                <a:ext uri="{FF2B5EF4-FFF2-40B4-BE49-F238E27FC236}">
                  <a16:creationId xmlns:a16="http://schemas.microsoft.com/office/drawing/2014/main" id="{8C19F8A6-1469-42CE-ADB3-0642FD2CEDA7}"/>
                </a:ext>
              </a:extLst>
            </p:cNvPr>
            <p:cNvSpPr/>
            <p:nvPr/>
          </p:nvSpPr>
          <p:spPr>
            <a:xfrm>
              <a:off x="365125" y="0"/>
              <a:ext cx="740664" cy="1080371"/>
            </a:xfrm>
            <a:prstGeom prst="rect">
              <a:avLst/>
            </a:prstGeom>
            <a:solidFill>
              <a:schemeClr val="tx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latin typeface="Roboto" panose="02000000000000000000"/>
              </a:endParaRPr>
            </a:p>
          </p:txBody>
        </p:sp>
        <p:sp>
          <p:nvSpPr>
            <p:cNvPr id="12" name="TextBox 11">
              <a:extLst>
                <a:ext uri="{FF2B5EF4-FFF2-40B4-BE49-F238E27FC236}">
                  <a16:creationId xmlns:a16="http://schemas.microsoft.com/office/drawing/2014/main" id="{4547D603-1707-4C99-BB5E-1E7E66D2828F}"/>
                </a:ext>
              </a:extLst>
            </p:cNvPr>
            <p:cNvSpPr txBox="1"/>
            <p:nvPr/>
          </p:nvSpPr>
          <p:spPr>
            <a:xfrm>
              <a:off x="324135" y="450928"/>
              <a:ext cx="858762" cy="523220"/>
            </a:xfrm>
            <a:prstGeom prst="rect">
              <a:avLst/>
            </a:prstGeom>
            <a:noFill/>
          </p:spPr>
          <p:txBody>
            <a:bodyPr wrap="square" rtlCol="0">
              <a:spAutoFit/>
            </a:bodyPr>
            <a:lstStyle/>
            <a:p>
              <a:pPr algn="ctr"/>
              <a:r>
                <a:rPr lang="en-US" sz="2800" spc="300" dirty="0">
                  <a:solidFill>
                    <a:schemeClr val="tx2">
                      <a:lumMod val="85000"/>
                      <a:lumOff val="15000"/>
                    </a:schemeClr>
                  </a:solidFill>
                  <a:latin typeface="Clarraz Personal Use" pitchFamily="2" charset="0"/>
                  <a:ea typeface="Roboto" panose="02000000000000000000" pitchFamily="2" charset="0"/>
                  <a:cs typeface="Times Sans Serif" panose="02020603050405020304" pitchFamily="18" charset="0"/>
                </a:rPr>
                <a:t>04</a:t>
              </a:r>
            </a:p>
          </p:txBody>
        </p:sp>
      </p:grpSp>
      <p:sp>
        <p:nvSpPr>
          <p:cNvPr id="17" name="TextBox 16">
            <a:extLst>
              <a:ext uri="{FF2B5EF4-FFF2-40B4-BE49-F238E27FC236}">
                <a16:creationId xmlns:a16="http://schemas.microsoft.com/office/drawing/2014/main" id="{FD4D567F-BCE4-49B4-AC95-D782A26EE66E}"/>
              </a:ext>
            </a:extLst>
          </p:cNvPr>
          <p:cNvSpPr txBox="1"/>
          <p:nvPr/>
        </p:nvSpPr>
        <p:spPr>
          <a:xfrm>
            <a:off x="4817660" y="1709522"/>
            <a:ext cx="7084819" cy="1323439"/>
          </a:xfrm>
          <a:prstGeom prst="rect">
            <a:avLst/>
          </a:prstGeom>
          <a:noFill/>
        </p:spPr>
        <p:txBody>
          <a:bodyPr wrap="square" rtlCol="0">
            <a:spAutoFit/>
          </a:bodyPr>
          <a:lstStyle/>
          <a:p>
            <a:pPr algn="just"/>
            <a:r>
              <a:rPr lang="en-US" sz="4000" spc="300" dirty="0">
                <a:solidFill>
                  <a:schemeClr val="tx2">
                    <a:lumMod val="85000"/>
                    <a:lumOff val="15000"/>
                  </a:schemeClr>
                </a:solidFill>
                <a:latin typeface="Linux Libertine" panose="02000503000000000000" pitchFamily="2" charset="0"/>
                <a:ea typeface="Linux Libertine" panose="02000503000000000000" pitchFamily="2" charset="0"/>
                <a:cs typeface="Linux Libertine" panose="02000503000000000000" pitchFamily="2" charset="0"/>
              </a:rPr>
              <a:t>Self Introduction as an Entrepreneur</a:t>
            </a:r>
          </a:p>
        </p:txBody>
      </p:sp>
      <p:sp>
        <p:nvSpPr>
          <p:cNvPr id="19" name="Rectangle 18">
            <a:extLst>
              <a:ext uri="{FF2B5EF4-FFF2-40B4-BE49-F238E27FC236}">
                <a16:creationId xmlns:a16="http://schemas.microsoft.com/office/drawing/2014/main" id="{7FB6E3B5-3A76-4C5C-9185-35DF51DE38EB}"/>
              </a:ext>
            </a:extLst>
          </p:cNvPr>
          <p:cNvSpPr/>
          <p:nvPr/>
        </p:nvSpPr>
        <p:spPr>
          <a:xfrm>
            <a:off x="5031705" y="3558289"/>
            <a:ext cx="6548545" cy="2246769"/>
          </a:xfrm>
          <a:prstGeom prst="rect">
            <a:avLst/>
          </a:prstGeom>
        </p:spPr>
        <p:txBody>
          <a:bodyPr wrap="square">
            <a:spAutoFit/>
          </a:bodyPr>
          <a:lstStyle/>
          <a:p>
            <a:pPr marL="342900" indent="-342900" algn="just">
              <a:buFont typeface="Wingdings" panose="05000000000000000000" pitchFamily="2" charset="2"/>
              <a:buChar char="§"/>
            </a:pPr>
            <a:r>
              <a:rPr lang="en-US" sz="2000" dirty="0">
                <a:solidFill>
                  <a:schemeClr val="bg1"/>
                </a:solidFill>
                <a:latin typeface="Antipasto" panose="02000506000000020004" pitchFamily="2" charset="0"/>
              </a:rPr>
              <a:t>My strengths are strong bonds, clear goals, learning new things, and careful planning. </a:t>
            </a:r>
          </a:p>
          <a:p>
            <a:pPr marL="342900" indent="-342900" algn="just">
              <a:buFont typeface="Wingdings" panose="05000000000000000000" pitchFamily="2" charset="2"/>
              <a:buChar char="§"/>
            </a:pPr>
            <a:r>
              <a:rPr lang="en-US" sz="2000" dirty="0">
                <a:solidFill>
                  <a:schemeClr val="bg1"/>
                </a:solidFill>
                <a:latin typeface="Antipasto" panose="02000506000000020004" pitchFamily="2" charset="0"/>
              </a:rPr>
              <a:t>My weaknesses are fear of failing, a lot of planning, and a general lack of production.</a:t>
            </a:r>
          </a:p>
          <a:p>
            <a:pPr marL="342900" indent="-342900" algn="just">
              <a:buFont typeface="Wingdings" panose="05000000000000000000" pitchFamily="2" charset="2"/>
              <a:buChar char="§"/>
            </a:pPr>
            <a:r>
              <a:rPr lang="en-US" sz="2000" dirty="0">
                <a:solidFill>
                  <a:schemeClr val="bg1"/>
                </a:solidFill>
                <a:latin typeface="Antipasto" panose="02000506000000020004" pitchFamily="2" charset="0"/>
              </a:rPr>
              <a:t>Making helpful friends and taking advantage of learning chances could be opportunities.</a:t>
            </a:r>
          </a:p>
          <a:p>
            <a:pPr marL="342900" indent="-342900" algn="just">
              <a:buFont typeface="Wingdings" panose="05000000000000000000" pitchFamily="2" charset="2"/>
              <a:buChar char="§"/>
            </a:pPr>
            <a:r>
              <a:rPr lang="en-US" sz="2000" dirty="0">
                <a:solidFill>
                  <a:schemeClr val="bg1"/>
                </a:solidFill>
                <a:latin typeface="Antipasto" panose="02000506000000020004" pitchFamily="2" charset="0"/>
              </a:rPr>
              <a:t>Loss of zeal, security in money, could be the threats I face.</a:t>
            </a:r>
          </a:p>
        </p:txBody>
      </p:sp>
      <p:pic>
        <p:nvPicPr>
          <p:cNvPr id="6" name="Picture Placeholder 5">
            <a:extLst>
              <a:ext uri="{FF2B5EF4-FFF2-40B4-BE49-F238E27FC236}">
                <a16:creationId xmlns:a16="http://schemas.microsoft.com/office/drawing/2014/main" id="{9AD20975-EC73-4BBA-A651-8281DCD778A8}"/>
              </a:ext>
            </a:extLst>
          </p:cNvPr>
          <p:cNvPicPr>
            <a:picLocks noGrp="1" noChangeAspect="1"/>
          </p:cNvPicPr>
          <p:nvPr>
            <p:ph type="pic" sz="quarter" idx="18"/>
          </p:nvPr>
        </p:nvPicPr>
        <p:blipFill>
          <a:blip r:embed="rId3">
            <a:extLst>
              <a:ext uri="{28A0092B-C50C-407E-A947-70E740481C1C}">
                <a14:useLocalDpi xmlns:a14="http://schemas.microsoft.com/office/drawing/2010/main" val="0"/>
              </a:ext>
            </a:extLst>
          </a:blip>
          <a:srcRect l="21872" r="21872"/>
          <a:stretch>
            <a:fillRect/>
          </a:stretch>
        </p:blipFill>
        <p:spPr/>
      </p:pic>
    </p:spTree>
    <p:extLst>
      <p:ext uri="{BB962C8B-B14F-4D97-AF65-F5344CB8AC3E}">
        <p14:creationId xmlns:p14="http://schemas.microsoft.com/office/powerpoint/2010/main" val="150514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Freeform: Shape 30">
            <a:extLst>
              <a:ext uri="{FF2B5EF4-FFF2-40B4-BE49-F238E27FC236}">
                <a16:creationId xmlns:a16="http://schemas.microsoft.com/office/drawing/2014/main" id="{63758F21-3541-4E05-8EE2-B7986E8897ED}"/>
              </a:ext>
            </a:extLst>
          </p:cNvPr>
          <p:cNvSpPr/>
          <p:nvPr/>
        </p:nvSpPr>
        <p:spPr>
          <a:xfrm>
            <a:off x="365125" y="783290"/>
            <a:ext cx="11430001" cy="45719"/>
          </a:xfrm>
          <a:custGeom>
            <a:avLst/>
            <a:gdLst>
              <a:gd name="connsiteX0" fmla="*/ 8002120 w 11430001"/>
              <a:gd name="connsiteY0" fmla="*/ 0 h 45719"/>
              <a:gd name="connsiteX1" fmla="*/ 11430001 w 11430001"/>
              <a:gd name="connsiteY1" fmla="*/ 0 h 45719"/>
              <a:gd name="connsiteX2" fmla="*/ 11430001 w 11430001"/>
              <a:gd name="connsiteY2" fmla="*/ 45719 h 45719"/>
              <a:gd name="connsiteX3" fmla="*/ 8002120 w 11430001"/>
              <a:gd name="connsiteY3" fmla="*/ 45719 h 45719"/>
              <a:gd name="connsiteX4" fmla="*/ 0 w 11430001"/>
              <a:gd name="connsiteY4" fmla="*/ 0 h 45719"/>
              <a:gd name="connsiteX5" fmla="*/ 3459617 w 11430001"/>
              <a:gd name="connsiteY5" fmla="*/ 0 h 45719"/>
              <a:gd name="connsiteX6" fmla="*/ 3459617 w 11430001"/>
              <a:gd name="connsiteY6" fmla="*/ 45719 h 45719"/>
              <a:gd name="connsiteX7" fmla="*/ 0 w 11430001"/>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1" h="45719">
                <a:moveTo>
                  <a:pt x="8002120" y="0"/>
                </a:moveTo>
                <a:lnTo>
                  <a:pt x="11430001" y="0"/>
                </a:lnTo>
                <a:lnTo>
                  <a:pt x="11430001" y="45719"/>
                </a:lnTo>
                <a:lnTo>
                  <a:pt x="8002120" y="45719"/>
                </a:lnTo>
                <a:close/>
                <a:moveTo>
                  <a:pt x="0" y="0"/>
                </a:moveTo>
                <a:lnTo>
                  <a:pt x="3459617" y="0"/>
                </a:lnTo>
                <a:lnTo>
                  <a:pt x="3459617" y="45719"/>
                </a:lnTo>
                <a:lnTo>
                  <a:pt x="0" y="45719"/>
                </a:lnTo>
                <a:close/>
              </a:path>
            </a:pathLst>
          </a:custGeom>
          <a:solidFill>
            <a:schemeClr val="tx2">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TextBox 51">
            <a:extLst>
              <a:ext uri="{FF2B5EF4-FFF2-40B4-BE49-F238E27FC236}">
                <a16:creationId xmlns:a16="http://schemas.microsoft.com/office/drawing/2014/main" id="{7709CA48-5059-4AF8-BA84-889BAF55E04E}"/>
              </a:ext>
            </a:extLst>
          </p:cNvPr>
          <p:cNvSpPr txBox="1"/>
          <p:nvPr/>
        </p:nvSpPr>
        <p:spPr>
          <a:xfrm>
            <a:off x="2521631" y="900919"/>
            <a:ext cx="9077478" cy="707886"/>
          </a:xfrm>
          <a:prstGeom prst="rect">
            <a:avLst/>
          </a:prstGeom>
          <a:noFill/>
        </p:spPr>
        <p:txBody>
          <a:bodyPr wrap="square" rtlCol="0">
            <a:spAutoFit/>
          </a:bodyPr>
          <a:lstStyle/>
          <a:p>
            <a:pPr algn="just"/>
            <a:r>
              <a:rPr lang="en-US" sz="4000" spc="300" dirty="0">
                <a:solidFill>
                  <a:schemeClr val="tx2">
                    <a:lumMod val="65000"/>
                    <a:lumOff val="35000"/>
                  </a:schemeClr>
                </a:solidFill>
                <a:latin typeface="Linux Libertine" panose="02000503000000000000" pitchFamily="2" charset="0"/>
                <a:ea typeface="Linux Libertine" panose="02000503000000000000" pitchFamily="2" charset="0"/>
                <a:cs typeface="Linux Libertine" panose="02000503000000000000" pitchFamily="2" charset="0"/>
              </a:rPr>
              <a:t>Overview of my business idea </a:t>
            </a:r>
          </a:p>
        </p:txBody>
      </p:sp>
      <p:sp>
        <p:nvSpPr>
          <p:cNvPr id="55" name="Frame 54">
            <a:extLst>
              <a:ext uri="{FF2B5EF4-FFF2-40B4-BE49-F238E27FC236}">
                <a16:creationId xmlns:a16="http://schemas.microsoft.com/office/drawing/2014/main" id="{3E7C15B5-5216-4F0F-BAB2-FFC08D76199F}"/>
              </a:ext>
            </a:extLst>
          </p:cNvPr>
          <p:cNvSpPr/>
          <p:nvPr/>
        </p:nvSpPr>
        <p:spPr>
          <a:xfrm>
            <a:off x="381000" y="4504477"/>
            <a:ext cx="11414126" cy="1902595"/>
          </a:xfrm>
          <a:prstGeom prst="frame">
            <a:avLst>
              <a:gd name="adj1" fmla="val 4537"/>
            </a:avLst>
          </a:prstGeom>
          <a:solidFill>
            <a:schemeClr val="tx2">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7" name="TextBox 56">
            <a:extLst>
              <a:ext uri="{FF2B5EF4-FFF2-40B4-BE49-F238E27FC236}">
                <a16:creationId xmlns:a16="http://schemas.microsoft.com/office/drawing/2014/main" id="{518EE367-F8B6-401A-8E34-2B40230E9B56}"/>
              </a:ext>
            </a:extLst>
          </p:cNvPr>
          <p:cNvSpPr txBox="1"/>
          <p:nvPr/>
        </p:nvSpPr>
        <p:spPr>
          <a:xfrm>
            <a:off x="11092383" y="4504476"/>
            <a:ext cx="528636" cy="307777"/>
          </a:xfrm>
          <a:prstGeom prst="rect">
            <a:avLst/>
          </a:prstGeom>
          <a:noFill/>
        </p:spPr>
        <p:txBody>
          <a:bodyPr wrap="square" rtlCol="0">
            <a:spAutoFit/>
          </a:bodyPr>
          <a:lstStyle/>
          <a:p>
            <a:pPr algn="r"/>
            <a:r>
              <a:rPr lang="en-US" sz="1400" dirty="0">
                <a:solidFill>
                  <a:schemeClr val="bg1"/>
                </a:solidFill>
                <a:latin typeface="Clarraz Personal Use" pitchFamily="2" charset="0"/>
                <a:ea typeface="Roboto" panose="02000000000000000000" pitchFamily="2" charset="0"/>
                <a:cs typeface="Times Sans Serif" panose="02020603050405020304" pitchFamily="18" charset="0"/>
              </a:rPr>
              <a:t>$50</a:t>
            </a:r>
          </a:p>
        </p:txBody>
      </p:sp>
      <p:sp>
        <p:nvSpPr>
          <p:cNvPr id="61" name="TextBox 60">
            <a:extLst>
              <a:ext uri="{FF2B5EF4-FFF2-40B4-BE49-F238E27FC236}">
                <a16:creationId xmlns:a16="http://schemas.microsoft.com/office/drawing/2014/main" id="{89F09349-A007-43FC-9C0A-86EF1B29FB55}"/>
              </a:ext>
            </a:extLst>
          </p:cNvPr>
          <p:cNvSpPr txBox="1"/>
          <p:nvPr/>
        </p:nvSpPr>
        <p:spPr>
          <a:xfrm>
            <a:off x="5129212" y="4504476"/>
            <a:ext cx="528636" cy="307777"/>
          </a:xfrm>
          <a:prstGeom prst="rect">
            <a:avLst/>
          </a:prstGeom>
          <a:noFill/>
        </p:spPr>
        <p:txBody>
          <a:bodyPr wrap="square" rtlCol="0">
            <a:spAutoFit/>
          </a:bodyPr>
          <a:lstStyle/>
          <a:p>
            <a:pPr algn="r"/>
            <a:r>
              <a:rPr lang="en-US" sz="1400" dirty="0">
                <a:solidFill>
                  <a:schemeClr val="bg1"/>
                </a:solidFill>
                <a:latin typeface="Clarraz Personal Use" pitchFamily="2" charset="0"/>
                <a:ea typeface="Roboto" panose="02000000000000000000" pitchFamily="2" charset="0"/>
                <a:cs typeface="Times Sans Serif" panose="02020603050405020304" pitchFamily="18" charset="0"/>
              </a:rPr>
              <a:t>$25</a:t>
            </a:r>
          </a:p>
        </p:txBody>
      </p:sp>
      <p:sp>
        <p:nvSpPr>
          <p:cNvPr id="62" name="TextBox 61">
            <a:extLst>
              <a:ext uri="{FF2B5EF4-FFF2-40B4-BE49-F238E27FC236}">
                <a16:creationId xmlns:a16="http://schemas.microsoft.com/office/drawing/2014/main" id="{B12E26FC-1616-47FF-AC0A-665376FD83B5}"/>
              </a:ext>
            </a:extLst>
          </p:cNvPr>
          <p:cNvSpPr txBox="1"/>
          <p:nvPr/>
        </p:nvSpPr>
        <p:spPr>
          <a:xfrm>
            <a:off x="572883" y="4504476"/>
            <a:ext cx="2186940" cy="307777"/>
          </a:xfrm>
          <a:prstGeom prst="rect">
            <a:avLst/>
          </a:prstGeom>
          <a:noFill/>
        </p:spPr>
        <p:txBody>
          <a:bodyPr wrap="square" rtlCol="0">
            <a:spAutoFit/>
          </a:bodyPr>
          <a:lstStyle/>
          <a:p>
            <a:r>
              <a:rPr lang="en-US" sz="1400" dirty="0">
                <a:solidFill>
                  <a:schemeClr val="bg1"/>
                </a:solidFill>
                <a:latin typeface="Antipasto" panose="02000506000000020004" pitchFamily="2" charset="0"/>
                <a:ea typeface="Roboto" panose="02000000000000000000" pitchFamily="2" charset="0"/>
                <a:cs typeface="Times Sans Serif" panose="02020603050405020304" pitchFamily="18" charset="0"/>
              </a:rPr>
              <a:t>STANDART SUNGLASSES</a:t>
            </a:r>
          </a:p>
        </p:txBody>
      </p:sp>
      <p:sp>
        <p:nvSpPr>
          <p:cNvPr id="65" name="Rectangle 64">
            <a:extLst>
              <a:ext uri="{FF2B5EF4-FFF2-40B4-BE49-F238E27FC236}">
                <a16:creationId xmlns:a16="http://schemas.microsoft.com/office/drawing/2014/main" id="{39F43388-702F-433D-8082-985F45CB0AEE}"/>
              </a:ext>
            </a:extLst>
          </p:cNvPr>
          <p:cNvSpPr/>
          <p:nvPr/>
        </p:nvSpPr>
        <p:spPr>
          <a:xfrm>
            <a:off x="592891" y="4812253"/>
            <a:ext cx="11006217" cy="1323439"/>
          </a:xfrm>
          <a:prstGeom prst="rect">
            <a:avLst/>
          </a:prstGeom>
        </p:spPr>
        <p:txBody>
          <a:bodyPr wrap="square">
            <a:spAutoFit/>
          </a:bodyPr>
          <a:lstStyle/>
          <a:p>
            <a:pPr marL="342900" indent="-342900" algn="just">
              <a:buFont typeface="Wingdings" panose="05000000000000000000" pitchFamily="2" charset="2"/>
              <a:buChar char="§"/>
            </a:pPr>
            <a:r>
              <a:rPr lang="en-US" sz="2000" dirty="0">
                <a:solidFill>
                  <a:schemeClr val="bg1">
                    <a:lumMod val="50000"/>
                  </a:schemeClr>
                </a:solidFill>
                <a:latin typeface="Antipasto" panose="02000506000000020004" pitchFamily="2" charset="0"/>
              </a:rPr>
              <a:t>My planned business, Mindful Yoga Studio, aims to improve overall health through yoga.</a:t>
            </a:r>
          </a:p>
          <a:p>
            <a:pPr marL="342900" indent="-342900" algn="just">
              <a:buFont typeface="Wingdings" panose="05000000000000000000" pitchFamily="2" charset="2"/>
              <a:buChar char="§"/>
            </a:pPr>
            <a:r>
              <a:rPr lang="en-US" sz="2000" dirty="0">
                <a:solidFill>
                  <a:schemeClr val="bg1">
                    <a:lumMod val="50000"/>
                  </a:schemeClr>
                </a:solidFill>
                <a:latin typeface="Antipasto" panose="02000506000000020004" pitchFamily="2" charset="0"/>
              </a:rPr>
              <a:t>There will be yoga classes every day, and the classrooms will be in areas with many people.</a:t>
            </a:r>
          </a:p>
          <a:p>
            <a:pPr marL="342900" indent="-342900" algn="just">
              <a:buFont typeface="Wingdings" panose="05000000000000000000" pitchFamily="2" charset="2"/>
              <a:buChar char="§"/>
            </a:pPr>
            <a:r>
              <a:rPr lang="en-US" sz="2000" dirty="0">
                <a:solidFill>
                  <a:schemeClr val="bg1">
                    <a:lumMod val="50000"/>
                  </a:schemeClr>
                </a:solidFill>
                <a:latin typeface="Antipasto" panose="02000506000000020004" pitchFamily="2" charset="0"/>
              </a:rPr>
              <a:t>The goal of Mindful Yoga Studio is to be the most reputable yoga studio in the area.</a:t>
            </a:r>
          </a:p>
          <a:p>
            <a:pPr marL="342900" indent="-342900" algn="just">
              <a:buFont typeface="Wingdings" panose="05000000000000000000" pitchFamily="2" charset="2"/>
              <a:buChar char="§"/>
            </a:pPr>
            <a:r>
              <a:rPr lang="en-US" sz="2000" dirty="0">
                <a:solidFill>
                  <a:schemeClr val="bg1">
                    <a:lumMod val="50000"/>
                  </a:schemeClr>
                </a:solidFill>
                <a:latin typeface="Antipasto" panose="02000506000000020004" pitchFamily="2" charset="0"/>
              </a:rPr>
              <a:t>The school will also offer nutrition advice and healthy meals (Gangadhar, 2017).</a:t>
            </a:r>
          </a:p>
        </p:txBody>
      </p:sp>
      <p:grpSp>
        <p:nvGrpSpPr>
          <p:cNvPr id="67" name="Group 66">
            <a:extLst>
              <a:ext uri="{FF2B5EF4-FFF2-40B4-BE49-F238E27FC236}">
                <a16:creationId xmlns:a16="http://schemas.microsoft.com/office/drawing/2014/main" id="{2256CFD3-9791-4FFA-BAAE-B2CAF03DFC78}"/>
              </a:ext>
            </a:extLst>
          </p:cNvPr>
          <p:cNvGrpSpPr/>
          <p:nvPr/>
        </p:nvGrpSpPr>
        <p:grpSpPr>
          <a:xfrm>
            <a:off x="11043717" y="0"/>
            <a:ext cx="858762" cy="1080371"/>
            <a:chOff x="324135" y="0"/>
            <a:chExt cx="858762" cy="1080371"/>
          </a:xfrm>
        </p:grpSpPr>
        <p:sp>
          <p:nvSpPr>
            <p:cNvPr id="68" name="Rectangle 67">
              <a:extLst>
                <a:ext uri="{FF2B5EF4-FFF2-40B4-BE49-F238E27FC236}">
                  <a16:creationId xmlns:a16="http://schemas.microsoft.com/office/drawing/2014/main" id="{74CDE3D4-1814-41A2-8F4F-3BFC5E19022B}"/>
                </a:ext>
              </a:extLst>
            </p:cNvPr>
            <p:cNvSpPr/>
            <p:nvPr/>
          </p:nvSpPr>
          <p:spPr>
            <a:xfrm>
              <a:off x="365125" y="0"/>
              <a:ext cx="740664" cy="1080371"/>
            </a:xfrm>
            <a:prstGeom prst="rect">
              <a:avLst/>
            </a:prstGeom>
            <a:solidFill>
              <a:schemeClr val="tx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latin typeface="Roboto" panose="02000000000000000000"/>
              </a:endParaRPr>
            </a:p>
          </p:txBody>
        </p:sp>
        <p:sp>
          <p:nvSpPr>
            <p:cNvPr id="69" name="TextBox 68">
              <a:extLst>
                <a:ext uri="{FF2B5EF4-FFF2-40B4-BE49-F238E27FC236}">
                  <a16:creationId xmlns:a16="http://schemas.microsoft.com/office/drawing/2014/main" id="{05CCDEC6-69DF-4C37-B4CD-A6A5326ACE2A}"/>
                </a:ext>
              </a:extLst>
            </p:cNvPr>
            <p:cNvSpPr txBox="1"/>
            <p:nvPr/>
          </p:nvSpPr>
          <p:spPr>
            <a:xfrm>
              <a:off x="324135" y="450928"/>
              <a:ext cx="858762" cy="523220"/>
            </a:xfrm>
            <a:prstGeom prst="rect">
              <a:avLst/>
            </a:prstGeom>
            <a:noFill/>
          </p:spPr>
          <p:txBody>
            <a:bodyPr wrap="square" rtlCol="0">
              <a:spAutoFit/>
            </a:bodyPr>
            <a:lstStyle/>
            <a:p>
              <a:pPr algn="ctr"/>
              <a:r>
                <a:rPr lang="en-US" sz="2800" spc="300" dirty="0">
                  <a:solidFill>
                    <a:schemeClr val="tx2">
                      <a:lumMod val="85000"/>
                      <a:lumOff val="15000"/>
                    </a:schemeClr>
                  </a:solidFill>
                  <a:latin typeface="Clarraz Personal Use" pitchFamily="2" charset="0"/>
                  <a:ea typeface="Roboto" panose="02000000000000000000" pitchFamily="2" charset="0"/>
                  <a:cs typeface="Times Sans Serif" panose="02020603050405020304" pitchFamily="18" charset="0"/>
                </a:rPr>
                <a:t>05</a:t>
              </a:r>
            </a:p>
          </p:txBody>
        </p:sp>
      </p:grpSp>
      <p:pic>
        <p:nvPicPr>
          <p:cNvPr id="4" name="Picture Placeholder 3">
            <a:extLst>
              <a:ext uri="{FF2B5EF4-FFF2-40B4-BE49-F238E27FC236}">
                <a16:creationId xmlns:a16="http://schemas.microsoft.com/office/drawing/2014/main" id="{F190DACD-3A9E-4E01-8B02-95C5B843AC57}"/>
              </a:ext>
            </a:extLst>
          </p:cNvPr>
          <p:cNvPicPr>
            <a:picLocks noGrp="1" noChangeAspect="1"/>
          </p:cNvPicPr>
          <p:nvPr>
            <p:ph type="pic" sz="quarter" idx="16"/>
          </p:nvPr>
        </p:nvPicPr>
        <p:blipFill>
          <a:blip r:embed="rId3">
            <a:extLst>
              <a:ext uri="{28A0092B-C50C-407E-A947-70E740481C1C}">
                <a14:useLocalDpi xmlns:a14="http://schemas.microsoft.com/office/drawing/2010/main" val="0"/>
              </a:ext>
            </a:extLst>
          </a:blip>
          <a:srcRect t="22691" b="22691"/>
          <a:stretch>
            <a:fillRect/>
          </a:stretch>
        </p:blipFill>
        <p:spPr/>
      </p:pic>
    </p:spTree>
    <p:extLst>
      <p:ext uri="{BB962C8B-B14F-4D97-AF65-F5344CB8AC3E}">
        <p14:creationId xmlns:p14="http://schemas.microsoft.com/office/powerpoint/2010/main" val="9569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25F1F5-88D6-4A94-AD79-2CED27807D55}"/>
              </a:ext>
            </a:extLst>
          </p:cNvPr>
          <p:cNvSpPr/>
          <p:nvPr/>
        </p:nvSpPr>
        <p:spPr>
          <a:xfrm>
            <a:off x="381000" y="1046748"/>
            <a:ext cx="6160169" cy="4764504"/>
          </a:xfrm>
          <a:prstGeom prst="rect">
            <a:avLst/>
          </a:prstGeom>
          <a:solidFill>
            <a:schemeClr val="tx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8" name="Group 7">
            <a:extLst>
              <a:ext uri="{FF2B5EF4-FFF2-40B4-BE49-F238E27FC236}">
                <a16:creationId xmlns:a16="http://schemas.microsoft.com/office/drawing/2014/main" id="{DBB35BBB-ACAD-40E4-A863-78BA4EDDA8D7}"/>
              </a:ext>
            </a:extLst>
          </p:cNvPr>
          <p:cNvGrpSpPr/>
          <p:nvPr/>
        </p:nvGrpSpPr>
        <p:grpSpPr>
          <a:xfrm>
            <a:off x="11043717" y="0"/>
            <a:ext cx="858762" cy="1080371"/>
            <a:chOff x="324135" y="0"/>
            <a:chExt cx="858762" cy="1080371"/>
          </a:xfrm>
        </p:grpSpPr>
        <p:sp>
          <p:nvSpPr>
            <p:cNvPr id="9" name="Rectangle 8">
              <a:extLst>
                <a:ext uri="{FF2B5EF4-FFF2-40B4-BE49-F238E27FC236}">
                  <a16:creationId xmlns:a16="http://schemas.microsoft.com/office/drawing/2014/main" id="{D62679C9-3DCA-4AD4-8D63-6566889ADA2F}"/>
                </a:ext>
              </a:extLst>
            </p:cNvPr>
            <p:cNvSpPr/>
            <p:nvPr/>
          </p:nvSpPr>
          <p:spPr>
            <a:xfrm>
              <a:off x="365125" y="0"/>
              <a:ext cx="740664" cy="1080371"/>
            </a:xfrm>
            <a:prstGeom prst="rect">
              <a:avLst/>
            </a:prstGeom>
            <a:solidFill>
              <a:schemeClr val="tx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latin typeface="Roboto" panose="02000000000000000000"/>
              </a:endParaRPr>
            </a:p>
          </p:txBody>
        </p:sp>
        <p:sp>
          <p:nvSpPr>
            <p:cNvPr id="10" name="TextBox 9">
              <a:extLst>
                <a:ext uri="{FF2B5EF4-FFF2-40B4-BE49-F238E27FC236}">
                  <a16:creationId xmlns:a16="http://schemas.microsoft.com/office/drawing/2014/main" id="{7ADC8EF9-D1FD-4F98-964F-BA263B596F03}"/>
                </a:ext>
              </a:extLst>
            </p:cNvPr>
            <p:cNvSpPr txBox="1"/>
            <p:nvPr/>
          </p:nvSpPr>
          <p:spPr>
            <a:xfrm>
              <a:off x="324135" y="450928"/>
              <a:ext cx="858762" cy="523220"/>
            </a:xfrm>
            <a:prstGeom prst="rect">
              <a:avLst/>
            </a:prstGeom>
            <a:noFill/>
          </p:spPr>
          <p:txBody>
            <a:bodyPr wrap="square" rtlCol="0">
              <a:spAutoFit/>
            </a:bodyPr>
            <a:lstStyle/>
            <a:p>
              <a:pPr algn="ctr"/>
              <a:r>
                <a:rPr lang="en-US" sz="2800" spc="300" dirty="0">
                  <a:solidFill>
                    <a:schemeClr val="tx2">
                      <a:lumMod val="85000"/>
                      <a:lumOff val="15000"/>
                    </a:schemeClr>
                  </a:solidFill>
                  <a:latin typeface="Clarraz Personal Use" pitchFamily="2" charset="0"/>
                  <a:ea typeface="Roboto" panose="02000000000000000000" pitchFamily="2" charset="0"/>
                  <a:cs typeface="Times Sans Serif" panose="02020603050405020304" pitchFamily="18" charset="0"/>
                </a:rPr>
                <a:t>05</a:t>
              </a:r>
            </a:p>
          </p:txBody>
        </p:sp>
      </p:grpSp>
      <p:sp>
        <p:nvSpPr>
          <p:cNvPr id="11" name="TextBox 10">
            <a:extLst>
              <a:ext uri="{FF2B5EF4-FFF2-40B4-BE49-F238E27FC236}">
                <a16:creationId xmlns:a16="http://schemas.microsoft.com/office/drawing/2014/main" id="{A198EB6D-DF70-4562-AC8A-16497D1416BC}"/>
              </a:ext>
            </a:extLst>
          </p:cNvPr>
          <p:cNvSpPr txBox="1"/>
          <p:nvPr/>
        </p:nvSpPr>
        <p:spPr>
          <a:xfrm>
            <a:off x="8731982" y="6215390"/>
            <a:ext cx="2928481" cy="230832"/>
          </a:xfrm>
          <a:prstGeom prst="rect">
            <a:avLst/>
          </a:prstGeom>
          <a:noFill/>
        </p:spPr>
        <p:txBody>
          <a:bodyPr wrap="square" rtlCol="0">
            <a:spAutoFit/>
          </a:bodyPr>
          <a:lstStyle/>
          <a:p>
            <a:pPr algn="r"/>
            <a:r>
              <a:rPr lang="en-US" sz="900" spc="600" dirty="0">
                <a:solidFill>
                  <a:schemeClr val="bg1"/>
                </a:solidFill>
                <a:latin typeface="Antipasto" panose="02000506000000020004" pitchFamily="2" charset="0"/>
                <a:ea typeface="Helmet" pitchFamily="50" charset="-128"/>
                <a:cs typeface="Helmet" pitchFamily="50" charset="-128"/>
              </a:rPr>
              <a:t>WWW.HALUIVA.COM</a:t>
            </a:r>
          </a:p>
        </p:txBody>
      </p:sp>
      <p:sp>
        <p:nvSpPr>
          <p:cNvPr id="13" name="TextBox 12">
            <a:extLst>
              <a:ext uri="{FF2B5EF4-FFF2-40B4-BE49-F238E27FC236}">
                <a16:creationId xmlns:a16="http://schemas.microsoft.com/office/drawing/2014/main" id="{404FC93F-CD58-4D5F-8390-77546D6CD5C7}"/>
              </a:ext>
            </a:extLst>
          </p:cNvPr>
          <p:cNvSpPr txBox="1"/>
          <p:nvPr/>
        </p:nvSpPr>
        <p:spPr>
          <a:xfrm>
            <a:off x="381000" y="-138345"/>
            <a:ext cx="4510171" cy="1323439"/>
          </a:xfrm>
          <a:prstGeom prst="rect">
            <a:avLst/>
          </a:prstGeom>
          <a:noFill/>
        </p:spPr>
        <p:txBody>
          <a:bodyPr wrap="square" rtlCol="0">
            <a:spAutoFit/>
          </a:bodyPr>
          <a:lstStyle/>
          <a:p>
            <a:pPr algn="just"/>
            <a:r>
              <a:rPr lang="en-US" sz="4000" spc="300" dirty="0">
                <a:solidFill>
                  <a:schemeClr val="tx2">
                    <a:lumMod val="85000"/>
                    <a:lumOff val="15000"/>
                  </a:schemeClr>
                </a:solidFill>
                <a:latin typeface="Linux Libertine" panose="02000503000000000000" pitchFamily="2" charset="0"/>
                <a:ea typeface="Linux Libertine" panose="02000503000000000000" pitchFamily="2" charset="0"/>
                <a:cs typeface="Linux Libertine" panose="02000503000000000000" pitchFamily="2" charset="0"/>
              </a:rPr>
              <a:t>Management team plan </a:t>
            </a:r>
          </a:p>
        </p:txBody>
      </p:sp>
      <p:sp>
        <p:nvSpPr>
          <p:cNvPr id="15" name="Rectangle 14">
            <a:extLst>
              <a:ext uri="{FF2B5EF4-FFF2-40B4-BE49-F238E27FC236}">
                <a16:creationId xmlns:a16="http://schemas.microsoft.com/office/drawing/2014/main" id="{BA19AE12-C971-4325-ABEC-BCA7884B118B}"/>
              </a:ext>
            </a:extLst>
          </p:cNvPr>
          <p:cNvSpPr/>
          <p:nvPr/>
        </p:nvSpPr>
        <p:spPr>
          <a:xfrm>
            <a:off x="381000" y="1400294"/>
            <a:ext cx="3863042" cy="3785652"/>
          </a:xfrm>
          <a:prstGeom prst="rect">
            <a:avLst/>
          </a:prstGeom>
        </p:spPr>
        <p:txBody>
          <a:bodyPr wrap="square">
            <a:spAutoFit/>
          </a:bodyPr>
          <a:lstStyle/>
          <a:p>
            <a:pPr marL="171450" indent="-171450" algn="just">
              <a:buFont typeface="Wingdings" panose="05000000000000000000" pitchFamily="2" charset="2"/>
              <a:buChar char="§"/>
            </a:pPr>
            <a:r>
              <a:rPr lang="en-US" sz="2000" dirty="0">
                <a:solidFill>
                  <a:schemeClr val="bg1">
                    <a:lumMod val="50000"/>
                  </a:schemeClr>
                </a:solidFill>
                <a:latin typeface="Antipasto" panose="02000506000000020004" pitchFamily="2" charset="0"/>
              </a:rPr>
              <a:t>Roland is the Chief Executive Officer of Mindful Yoga Studio.</a:t>
            </a:r>
          </a:p>
          <a:p>
            <a:pPr marL="171450" indent="-171450" algn="just">
              <a:buFont typeface="Wingdings" panose="05000000000000000000" pitchFamily="2" charset="2"/>
              <a:buChar char="§"/>
            </a:pPr>
            <a:r>
              <a:rPr lang="en-US" sz="2000" dirty="0" err="1">
                <a:solidFill>
                  <a:schemeClr val="bg1">
                    <a:lumMod val="50000"/>
                  </a:schemeClr>
                </a:solidFill>
                <a:latin typeface="Antipasto" panose="02000506000000020004" pitchFamily="2" charset="0"/>
              </a:rPr>
              <a:t>Alexson</a:t>
            </a:r>
            <a:r>
              <a:rPr lang="en-US" sz="2000" dirty="0">
                <a:solidFill>
                  <a:schemeClr val="bg1">
                    <a:lumMod val="50000"/>
                  </a:schemeClr>
                </a:solidFill>
                <a:latin typeface="Antipasto" panose="02000506000000020004" pitchFamily="2" charset="0"/>
              </a:rPr>
              <a:t> is the Chief Marketing Officer, and </a:t>
            </a:r>
            <a:r>
              <a:rPr lang="en-US" sz="2000" dirty="0" err="1">
                <a:solidFill>
                  <a:schemeClr val="bg1">
                    <a:lumMod val="50000"/>
                  </a:schemeClr>
                </a:solidFill>
                <a:latin typeface="Antipasto" panose="02000506000000020004" pitchFamily="2" charset="0"/>
              </a:rPr>
              <a:t>Nickles</a:t>
            </a:r>
            <a:r>
              <a:rPr lang="en-US" sz="2000" dirty="0">
                <a:solidFill>
                  <a:schemeClr val="bg1">
                    <a:lumMod val="50000"/>
                  </a:schemeClr>
                </a:solidFill>
                <a:latin typeface="Antipasto" panose="02000506000000020004" pitchFamily="2" charset="0"/>
              </a:rPr>
              <a:t> is the Chief Operating Officer.</a:t>
            </a:r>
          </a:p>
          <a:p>
            <a:pPr marL="171450" indent="-171450" algn="just">
              <a:buFont typeface="Wingdings" panose="05000000000000000000" pitchFamily="2" charset="2"/>
              <a:buChar char="§"/>
            </a:pPr>
            <a:r>
              <a:rPr lang="en-US" sz="2000" dirty="0">
                <a:solidFill>
                  <a:schemeClr val="bg1">
                    <a:lumMod val="50000"/>
                  </a:schemeClr>
                </a:solidFill>
                <a:latin typeface="Antipasto" panose="02000506000000020004" pitchFamily="2" charset="0"/>
              </a:rPr>
              <a:t>Roland is in charge of running the business and coming up with strategies.</a:t>
            </a:r>
          </a:p>
          <a:p>
            <a:pPr marL="171450" indent="-171450" algn="just">
              <a:buFont typeface="Wingdings" panose="05000000000000000000" pitchFamily="2" charset="2"/>
              <a:buChar char="§"/>
            </a:pPr>
            <a:r>
              <a:rPr lang="en-US" sz="2000" dirty="0">
                <a:solidFill>
                  <a:schemeClr val="bg1">
                    <a:lumMod val="50000"/>
                  </a:schemeClr>
                </a:solidFill>
                <a:latin typeface="Antipasto" panose="02000506000000020004" pitchFamily="2" charset="0"/>
              </a:rPr>
              <a:t>The staff will talk to customers who can't reach the store in person through Instagram and Facebook.</a:t>
            </a:r>
          </a:p>
        </p:txBody>
      </p:sp>
      <p:pic>
        <p:nvPicPr>
          <p:cNvPr id="4" name="Picture Placeholder 3">
            <a:extLst>
              <a:ext uri="{FF2B5EF4-FFF2-40B4-BE49-F238E27FC236}">
                <a16:creationId xmlns:a16="http://schemas.microsoft.com/office/drawing/2014/main" id="{17B8CAB4-5DFE-41CC-96CA-EE0D1A223B94}"/>
              </a:ext>
            </a:extLst>
          </p:cNvPr>
          <p:cNvPicPr>
            <a:picLocks noGrp="1" noChangeAspect="1"/>
          </p:cNvPicPr>
          <p:nvPr>
            <p:ph type="pic" sz="quarter" idx="29"/>
          </p:nvPr>
        </p:nvPicPr>
        <p:blipFill>
          <a:blip r:embed="rId3">
            <a:extLst>
              <a:ext uri="{28A0092B-C50C-407E-A947-70E740481C1C}">
                <a14:useLocalDpi xmlns:a14="http://schemas.microsoft.com/office/drawing/2010/main" val="0"/>
              </a:ext>
            </a:extLst>
          </a:blip>
          <a:srcRect l="12616" r="12616"/>
          <a:stretch>
            <a:fillRect/>
          </a:stretch>
        </p:blipFill>
        <p:spPr>
          <a:xfrm>
            <a:off x="4500563" y="0"/>
            <a:ext cx="7691437" cy="6858000"/>
          </a:xfrm>
        </p:spPr>
      </p:pic>
      <p:grpSp>
        <p:nvGrpSpPr>
          <p:cNvPr id="16" name="Group 15">
            <a:extLst>
              <a:ext uri="{FF2B5EF4-FFF2-40B4-BE49-F238E27FC236}">
                <a16:creationId xmlns:a16="http://schemas.microsoft.com/office/drawing/2014/main" id="{64DC7C1E-4EBE-485F-A22E-5C94386C8744}"/>
              </a:ext>
            </a:extLst>
          </p:cNvPr>
          <p:cNvGrpSpPr/>
          <p:nvPr/>
        </p:nvGrpSpPr>
        <p:grpSpPr>
          <a:xfrm>
            <a:off x="11141857" y="0"/>
            <a:ext cx="858762" cy="1080371"/>
            <a:chOff x="324135" y="0"/>
            <a:chExt cx="858762" cy="1080371"/>
          </a:xfrm>
        </p:grpSpPr>
        <p:sp>
          <p:nvSpPr>
            <p:cNvPr id="17" name="Rectangle 16">
              <a:extLst>
                <a:ext uri="{FF2B5EF4-FFF2-40B4-BE49-F238E27FC236}">
                  <a16:creationId xmlns:a16="http://schemas.microsoft.com/office/drawing/2014/main" id="{86E2C592-67D0-4ED5-83D2-A54309E9216F}"/>
                </a:ext>
              </a:extLst>
            </p:cNvPr>
            <p:cNvSpPr/>
            <p:nvPr/>
          </p:nvSpPr>
          <p:spPr>
            <a:xfrm>
              <a:off x="365125" y="0"/>
              <a:ext cx="740664" cy="1080371"/>
            </a:xfrm>
            <a:prstGeom prst="rect">
              <a:avLst/>
            </a:prstGeom>
            <a:solidFill>
              <a:schemeClr val="tx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latin typeface="Roboto" panose="02000000000000000000"/>
              </a:endParaRPr>
            </a:p>
          </p:txBody>
        </p:sp>
        <p:sp>
          <p:nvSpPr>
            <p:cNvPr id="18" name="TextBox 17">
              <a:extLst>
                <a:ext uri="{FF2B5EF4-FFF2-40B4-BE49-F238E27FC236}">
                  <a16:creationId xmlns:a16="http://schemas.microsoft.com/office/drawing/2014/main" id="{3391D4FE-75C9-4400-8D1D-1FB9EFBD9509}"/>
                </a:ext>
              </a:extLst>
            </p:cNvPr>
            <p:cNvSpPr txBox="1"/>
            <p:nvPr/>
          </p:nvSpPr>
          <p:spPr>
            <a:xfrm>
              <a:off x="324135" y="450928"/>
              <a:ext cx="858762" cy="523220"/>
            </a:xfrm>
            <a:prstGeom prst="rect">
              <a:avLst/>
            </a:prstGeom>
            <a:noFill/>
          </p:spPr>
          <p:txBody>
            <a:bodyPr wrap="square" rtlCol="0">
              <a:spAutoFit/>
            </a:bodyPr>
            <a:lstStyle/>
            <a:p>
              <a:pPr algn="ctr"/>
              <a:r>
                <a:rPr lang="en-US" sz="2800" spc="300" dirty="0">
                  <a:solidFill>
                    <a:schemeClr val="tx2">
                      <a:lumMod val="85000"/>
                      <a:lumOff val="15000"/>
                    </a:schemeClr>
                  </a:solidFill>
                  <a:latin typeface="Clarraz Personal Use" pitchFamily="2" charset="0"/>
                  <a:ea typeface="Roboto" panose="02000000000000000000" pitchFamily="2" charset="0"/>
                  <a:cs typeface="Times Sans Serif" panose="02020603050405020304" pitchFamily="18" charset="0"/>
                </a:rPr>
                <a:t>06</a:t>
              </a:r>
            </a:p>
          </p:txBody>
        </p:sp>
      </p:grpSp>
    </p:spTree>
    <p:extLst>
      <p:ext uri="{BB962C8B-B14F-4D97-AF65-F5344CB8AC3E}">
        <p14:creationId xmlns:p14="http://schemas.microsoft.com/office/powerpoint/2010/main" val="4041788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FBF49AE8-22B9-48BC-B7C8-2853E9DD6C21}"/>
              </a:ext>
            </a:extLst>
          </p:cNvPr>
          <p:cNvGrpSpPr/>
          <p:nvPr/>
        </p:nvGrpSpPr>
        <p:grpSpPr>
          <a:xfrm>
            <a:off x="11043717" y="0"/>
            <a:ext cx="858762" cy="1080371"/>
            <a:chOff x="324135" y="0"/>
            <a:chExt cx="858762" cy="1080371"/>
          </a:xfrm>
        </p:grpSpPr>
        <p:sp>
          <p:nvSpPr>
            <p:cNvPr id="6" name="Rectangle 5">
              <a:extLst>
                <a:ext uri="{FF2B5EF4-FFF2-40B4-BE49-F238E27FC236}">
                  <a16:creationId xmlns:a16="http://schemas.microsoft.com/office/drawing/2014/main" id="{7EED5AF9-95D6-4654-B88B-87A2DC0F40BA}"/>
                </a:ext>
              </a:extLst>
            </p:cNvPr>
            <p:cNvSpPr/>
            <p:nvPr/>
          </p:nvSpPr>
          <p:spPr>
            <a:xfrm>
              <a:off x="365125" y="0"/>
              <a:ext cx="740664" cy="1080371"/>
            </a:xfrm>
            <a:prstGeom prst="rect">
              <a:avLst/>
            </a:prstGeom>
            <a:solidFill>
              <a:schemeClr val="tx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latin typeface="Roboto" panose="02000000000000000000"/>
              </a:endParaRPr>
            </a:p>
          </p:txBody>
        </p:sp>
        <p:sp>
          <p:nvSpPr>
            <p:cNvPr id="7" name="TextBox 6">
              <a:extLst>
                <a:ext uri="{FF2B5EF4-FFF2-40B4-BE49-F238E27FC236}">
                  <a16:creationId xmlns:a16="http://schemas.microsoft.com/office/drawing/2014/main" id="{D055B28D-A216-48F7-AE6C-2073957DC1C3}"/>
                </a:ext>
              </a:extLst>
            </p:cNvPr>
            <p:cNvSpPr txBox="1"/>
            <p:nvPr/>
          </p:nvSpPr>
          <p:spPr>
            <a:xfrm>
              <a:off x="324135" y="450928"/>
              <a:ext cx="858762" cy="523220"/>
            </a:xfrm>
            <a:prstGeom prst="rect">
              <a:avLst/>
            </a:prstGeom>
            <a:noFill/>
          </p:spPr>
          <p:txBody>
            <a:bodyPr wrap="square" rtlCol="0">
              <a:spAutoFit/>
            </a:bodyPr>
            <a:lstStyle/>
            <a:p>
              <a:pPr algn="ctr"/>
              <a:r>
                <a:rPr lang="en-US" sz="2800" spc="300" dirty="0">
                  <a:solidFill>
                    <a:schemeClr val="tx2">
                      <a:lumMod val="85000"/>
                      <a:lumOff val="15000"/>
                    </a:schemeClr>
                  </a:solidFill>
                  <a:latin typeface="Clarraz Personal Use" pitchFamily="2" charset="0"/>
                  <a:ea typeface="Roboto" panose="02000000000000000000" pitchFamily="2" charset="0"/>
                  <a:cs typeface="Times Sans Serif" panose="02020603050405020304" pitchFamily="18" charset="0"/>
                </a:rPr>
                <a:t>07</a:t>
              </a:r>
            </a:p>
          </p:txBody>
        </p:sp>
      </p:grpSp>
      <p:sp>
        <p:nvSpPr>
          <p:cNvPr id="11" name="Rectangle 10">
            <a:extLst>
              <a:ext uri="{FF2B5EF4-FFF2-40B4-BE49-F238E27FC236}">
                <a16:creationId xmlns:a16="http://schemas.microsoft.com/office/drawing/2014/main" id="{2DA08118-DBF4-467D-BB01-EE6F13A29CE3}"/>
              </a:ext>
            </a:extLst>
          </p:cNvPr>
          <p:cNvSpPr/>
          <p:nvPr/>
        </p:nvSpPr>
        <p:spPr>
          <a:xfrm>
            <a:off x="576942" y="4847228"/>
            <a:ext cx="11248429" cy="1323439"/>
          </a:xfrm>
          <a:prstGeom prst="rect">
            <a:avLst/>
          </a:prstGeom>
        </p:spPr>
        <p:txBody>
          <a:bodyPr wrap="square">
            <a:spAutoFit/>
          </a:bodyPr>
          <a:lstStyle/>
          <a:p>
            <a:pPr marL="342900" indent="-342900" algn="just">
              <a:buFont typeface="Wingdings" panose="05000000000000000000" pitchFamily="2" charset="2"/>
              <a:buChar char="§"/>
            </a:pPr>
            <a:r>
              <a:rPr lang="en-US" sz="2000" dirty="0">
                <a:solidFill>
                  <a:schemeClr val="bg1">
                    <a:lumMod val="50000"/>
                  </a:schemeClr>
                </a:solidFill>
                <a:latin typeface="Antipasto" panose="02000506000000020004" pitchFamily="2" charset="0"/>
              </a:rPr>
              <a:t>People in Mindful Yoga Studio's target audience like its online classes, and the studio's real space is also suitable for them.</a:t>
            </a:r>
          </a:p>
          <a:p>
            <a:pPr marL="342900" indent="-342900" algn="just">
              <a:buFont typeface="Wingdings" panose="05000000000000000000" pitchFamily="2" charset="2"/>
              <a:buChar char="§"/>
            </a:pPr>
            <a:r>
              <a:rPr lang="en-US" sz="2000" dirty="0">
                <a:solidFill>
                  <a:schemeClr val="bg1">
                    <a:lumMod val="50000"/>
                  </a:schemeClr>
                </a:solidFill>
                <a:latin typeface="Antipasto" panose="02000506000000020004" pitchFamily="2" charset="0"/>
              </a:rPr>
              <a:t>Pay-per-click (PPC) advertising works well for yoga schools because they only have to pay when people who might want to take classes click on their ads on Google or another search engine (</a:t>
            </a:r>
            <a:r>
              <a:rPr lang="en-US" sz="2000" dirty="0" err="1">
                <a:solidFill>
                  <a:schemeClr val="bg1">
                    <a:lumMod val="50000"/>
                  </a:schemeClr>
                </a:solidFill>
                <a:latin typeface="Antipasto" panose="02000506000000020004" pitchFamily="2" charset="0"/>
              </a:rPr>
              <a:t>Mangàni</a:t>
            </a:r>
            <a:r>
              <a:rPr lang="en-US" sz="2000" dirty="0">
                <a:solidFill>
                  <a:schemeClr val="bg1">
                    <a:lumMod val="50000"/>
                  </a:schemeClr>
                </a:solidFill>
                <a:latin typeface="Antipasto" panose="02000506000000020004" pitchFamily="2" charset="0"/>
              </a:rPr>
              <a:t>, 2014).</a:t>
            </a:r>
          </a:p>
        </p:txBody>
      </p:sp>
      <p:pic>
        <p:nvPicPr>
          <p:cNvPr id="4" name="Picture Placeholder 3">
            <a:extLst>
              <a:ext uri="{FF2B5EF4-FFF2-40B4-BE49-F238E27FC236}">
                <a16:creationId xmlns:a16="http://schemas.microsoft.com/office/drawing/2014/main" id="{761CDD77-A307-467F-BB31-6B35FA06D9F9}"/>
              </a:ext>
            </a:extLst>
          </p:cNvPr>
          <p:cNvPicPr>
            <a:picLocks noGrp="1" noChangeAspect="1"/>
          </p:cNvPicPr>
          <p:nvPr>
            <p:ph type="pic" sz="quarter" idx="16"/>
          </p:nvPr>
        </p:nvPicPr>
        <p:blipFill>
          <a:blip r:embed="rId3">
            <a:extLst>
              <a:ext uri="{28A0092B-C50C-407E-A947-70E740481C1C}">
                <a14:useLocalDpi xmlns:a14="http://schemas.microsoft.com/office/drawing/2010/main" val="0"/>
              </a:ext>
            </a:extLst>
          </a:blip>
          <a:srcRect l="2987" r="2987"/>
          <a:stretch>
            <a:fillRect/>
          </a:stretch>
        </p:blipFill>
        <p:spPr/>
      </p:pic>
      <p:sp>
        <p:nvSpPr>
          <p:cNvPr id="13" name="TextBox 12">
            <a:extLst>
              <a:ext uri="{FF2B5EF4-FFF2-40B4-BE49-F238E27FC236}">
                <a16:creationId xmlns:a16="http://schemas.microsoft.com/office/drawing/2014/main" id="{A90621ED-DBAD-4929-A813-8D2BD507A35E}"/>
              </a:ext>
            </a:extLst>
          </p:cNvPr>
          <p:cNvSpPr txBox="1"/>
          <p:nvPr/>
        </p:nvSpPr>
        <p:spPr>
          <a:xfrm>
            <a:off x="7238148" y="1490008"/>
            <a:ext cx="4587223" cy="1938992"/>
          </a:xfrm>
          <a:prstGeom prst="rect">
            <a:avLst/>
          </a:prstGeom>
          <a:noFill/>
        </p:spPr>
        <p:txBody>
          <a:bodyPr wrap="square" rtlCol="0">
            <a:spAutoFit/>
          </a:bodyPr>
          <a:lstStyle/>
          <a:p>
            <a:pPr algn="just"/>
            <a:r>
              <a:rPr lang="en-US" sz="4000" spc="300" dirty="0">
                <a:solidFill>
                  <a:schemeClr val="tx2">
                    <a:lumMod val="85000"/>
                    <a:lumOff val="15000"/>
                  </a:schemeClr>
                </a:solidFill>
                <a:latin typeface="Linux Libertine" panose="02000503000000000000" pitchFamily="2" charset="0"/>
                <a:ea typeface="Linux Libertine" panose="02000503000000000000" pitchFamily="2" charset="0"/>
                <a:cs typeface="Linux Libertine" panose="02000503000000000000" pitchFamily="2" charset="0"/>
              </a:rPr>
              <a:t>Target market and marketing strategies </a:t>
            </a:r>
          </a:p>
        </p:txBody>
      </p:sp>
    </p:spTree>
    <p:extLst>
      <p:ext uri="{BB962C8B-B14F-4D97-AF65-F5344CB8AC3E}">
        <p14:creationId xmlns:p14="http://schemas.microsoft.com/office/powerpoint/2010/main" val="4134266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FBF49AE8-22B9-48BC-B7C8-2853E9DD6C21}"/>
              </a:ext>
            </a:extLst>
          </p:cNvPr>
          <p:cNvGrpSpPr/>
          <p:nvPr/>
        </p:nvGrpSpPr>
        <p:grpSpPr>
          <a:xfrm>
            <a:off x="11043717" y="0"/>
            <a:ext cx="858762" cy="1080371"/>
            <a:chOff x="324135" y="0"/>
            <a:chExt cx="858762" cy="1080371"/>
          </a:xfrm>
        </p:grpSpPr>
        <p:sp>
          <p:nvSpPr>
            <p:cNvPr id="6" name="Rectangle 5">
              <a:extLst>
                <a:ext uri="{FF2B5EF4-FFF2-40B4-BE49-F238E27FC236}">
                  <a16:creationId xmlns:a16="http://schemas.microsoft.com/office/drawing/2014/main" id="{7EED5AF9-95D6-4654-B88B-87A2DC0F40BA}"/>
                </a:ext>
              </a:extLst>
            </p:cNvPr>
            <p:cNvSpPr/>
            <p:nvPr/>
          </p:nvSpPr>
          <p:spPr>
            <a:xfrm>
              <a:off x="365125" y="0"/>
              <a:ext cx="740664" cy="1080371"/>
            </a:xfrm>
            <a:prstGeom prst="rect">
              <a:avLst/>
            </a:prstGeom>
            <a:solidFill>
              <a:schemeClr val="tx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latin typeface="Roboto" panose="02000000000000000000"/>
              </a:endParaRPr>
            </a:p>
          </p:txBody>
        </p:sp>
        <p:sp>
          <p:nvSpPr>
            <p:cNvPr id="7" name="TextBox 6">
              <a:extLst>
                <a:ext uri="{FF2B5EF4-FFF2-40B4-BE49-F238E27FC236}">
                  <a16:creationId xmlns:a16="http://schemas.microsoft.com/office/drawing/2014/main" id="{D055B28D-A216-48F7-AE6C-2073957DC1C3}"/>
                </a:ext>
              </a:extLst>
            </p:cNvPr>
            <p:cNvSpPr txBox="1"/>
            <p:nvPr/>
          </p:nvSpPr>
          <p:spPr>
            <a:xfrm>
              <a:off x="324135" y="450928"/>
              <a:ext cx="858762" cy="523220"/>
            </a:xfrm>
            <a:prstGeom prst="rect">
              <a:avLst/>
            </a:prstGeom>
            <a:noFill/>
          </p:spPr>
          <p:txBody>
            <a:bodyPr wrap="square" rtlCol="0">
              <a:spAutoFit/>
            </a:bodyPr>
            <a:lstStyle/>
            <a:p>
              <a:pPr algn="ctr"/>
              <a:r>
                <a:rPr lang="en-US" sz="2800" spc="300" dirty="0">
                  <a:solidFill>
                    <a:schemeClr val="tx2">
                      <a:lumMod val="85000"/>
                      <a:lumOff val="15000"/>
                    </a:schemeClr>
                  </a:solidFill>
                  <a:latin typeface="Clarraz Personal Use" pitchFamily="2" charset="0"/>
                  <a:ea typeface="Roboto" panose="02000000000000000000" pitchFamily="2" charset="0"/>
                  <a:cs typeface="Times Sans Serif" panose="02020603050405020304" pitchFamily="18" charset="0"/>
                </a:rPr>
                <a:t>08</a:t>
              </a:r>
            </a:p>
          </p:txBody>
        </p:sp>
      </p:grpSp>
      <p:sp>
        <p:nvSpPr>
          <p:cNvPr id="11" name="Rectangle 10">
            <a:extLst>
              <a:ext uri="{FF2B5EF4-FFF2-40B4-BE49-F238E27FC236}">
                <a16:creationId xmlns:a16="http://schemas.microsoft.com/office/drawing/2014/main" id="{2DA08118-DBF4-467D-BB01-EE6F13A29CE3}"/>
              </a:ext>
            </a:extLst>
          </p:cNvPr>
          <p:cNvSpPr/>
          <p:nvPr/>
        </p:nvSpPr>
        <p:spPr>
          <a:xfrm>
            <a:off x="654050" y="4552384"/>
            <a:ext cx="11248429" cy="1631216"/>
          </a:xfrm>
          <a:prstGeom prst="rect">
            <a:avLst/>
          </a:prstGeom>
        </p:spPr>
        <p:txBody>
          <a:bodyPr wrap="square">
            <a:spAutoFit/>
          </a:bodyPr>
          <a:lstStyle/>
          <a:p>
            <a:pPr marL="342900" indent="-342900" algn="just">
              <a:buFont typeface="Wingdings" panose="05000000000000000000" pitchFamily="2" charset="2"/>
              <a:buChar char="§"/>
            </a:pPr>
            <a:r>
              <a:rPr lang="en-US" sz="2000" dirty="0">
                <a:solidFill>
                  <a:schemeClr val="bg1">
                    <a:lumMod val="50000"/>
                  </a:schemeClr>
                </a:solidFill>
                <a:latin typeface="Antipasto" panose="02000506000000020004" pitchFamily="2" charset="0"/>
              </a:rPr>
              <a:t>Other yoga schools offer similar services to Mindful Yoga Studio.</a:t>
            </a:r>
          </a:p>
          <a:p>
            <a:pPr marL="342900" indent="-342900" algn="just">
              <a:buFont typeface="Wingdings" panose="05000000000000000000" pitchFamily="2" charset="2"/>
              <a:buChar char="§"/>
            </a:pPr>
            <a:r>
              <a:rPr lang="en-US" sz="2000" dirty="0">
                <a:solidFill>
                  <a:schemeClr val="bg1">
                    <a:lumMod val="50000"/>
                  </a:schemeClr>
                </a:solidFill>
                <a:latin typeface="Antipasto" panose="02000506000000020004" pitchFamily="2" charset="0"/>
              </a:rPr>
              <a:t>To market a yoga school effectively, one needs to make sure they have a steady flow of income.</a:t>
            </a:r>
          </a:p>
          <a:p>
            <a:pPr marL="342900" indent="-342900" algn="just">
              <a:buFont typeface="Wingdings" panose="05000000000000000000" pitchFamily="2" charset="2"/>
              <a:buChar char="§"/>
            </a:pPr>
            <a:r>
              <a:rPr lang="en-US" sz="2000" dirty="0">
                <a:solidFill>
                  <a:schemeClr val="bg1">
                    <a:lumMod val="50000"/>
                  </a:schemeClr>
                </a:solidFill>
                <a:latin typeface="Antipasto" panose="02000506000000020004" pitchFamily="2" charset="0"/>
              </a:rPr>
              <a:t>It might be hard for yoga school owners to balance making money and doing good in the community.</a:t>
            </a:r>
          </a:p>
          <a:p>
            <a:pPr marL="342900" indent="-342900" algn="just">
              <a:buFont typeface="Wingdings" panose="05000000000000000000" pitchFamily="2" charset="2"/>
              <a:buChar char="§"/>
            </a:pPr>
            <a:r>
              <a:rPr lang="en-US" sz="2000" dirty="0">
                <a:solidFill>
                  <a:schemeClr val="bg1">
                    <a:lumMod val="50000"/>
                  </a:schemeClr>
                </a:solidFill>
                <a:latin typeface="Antipasto" panose="02000506000000020004" pitchFamily="2" charset="0"/>
              </a:rPr>
              <a:t>Using effective cash flow management software, costs will be tracked, ways to save money will be found, and preventative steps will be taken </a:t>
            </a:r>
            <a:r>
              <a:rPr lang="pt-BR" sz="2000" dirty="0">
                <a:solidFill>
                  <a:schemeClr val="bg1">
                    <a:lumMod val="50000"/>
                  </a:schemeClr>
                </a:solidFill>
                <a:latin typeface="Antipasto" panose="02000506000000020004" pitchFamily="2" charset="0"/>
              </a:rPr>
              <a:t>(Becerra, Santaló and Silva, 2013)</a:t>
            </a:r>
            <a:r>
              <a:rPr lang="en-US" sz="2000" dirty="0">
                <a:solidFill>
                  <a:schemeClr val="bg1">
                    <a:lumMod val="50000"/>
                  </a:schemeClr>
                </a:solidFill>
                <a:latin typeface="Antipasto" panose="02000506000000020004" pitchFamily="2" charset="0"/>
              </a:rPr>
              <a:t>.</a:t>
            </a:r>
          </a:p>
        </p:txBody>
      </p:sp>
      <p:sp>
        <p:nvSpPr>
          <p:cNvPr id="13" name="TextBox 12">
            <a:extLst>
              <a:ext uri="{FF2B5EF4-FFF2-40B4-BE49-F238E27FC236}">
                <a16:creationId xmlns:a16="http://schemas.microsoft.com/office/drawing/2014/main" id="{A90621ED-DBAD-4929-A813-8D2BD507A35E}"/>
              </a:ext>
            </a:extLst>
          </p:cNvPr>
          <p:cNvSpPr txBox="1"/>
          <p:nvPr/>
        </p:nvSpPr>
        <p:spPr>
          <a:xfrm>
            <a:off x="7238148" y="1490008"/>
            <a:ext cx="4587223" cy="1938992"/>
          </a:xfrm>
          <a:prstGeom prst="rect">
            <a:avLst/>
          </a:prstGeom>
          <a:noFill/>
        </p:spPr>
        <p:txBody>
          <a:bodyPr wrap="square" rtlCol="0">
            <a:spAutoFit/>
          </a:bodyPr>
          <a:lstStyle/>
          <a:p>
            <a:pPr algn="just"/>
            <a:r>
              <a:rPr lang="en-US" sz="4000" spc="300" dirty="0">
                <a:solidFill>
                  <a:schemeClr val="tx2">
                    <a:lumMod val="85000"/>
                    <a:lumOff val="15000"/>
                  </a:schemeClr>
                </a:solidFill>
                <a:latin typeface="Linux Libertine" panose="02000503000000000000" pitchFamily="2" charset="0"/>
                <a:ea typeface="Linux Libertine" panose="02000503000000000000" pitchFamily="2" charset="0"/>
                <a:cs typeface="Linux Libertine" panose="02000503000000000000" pitchFamily="2" charset="0"/>
              </a:rPr>
              <a:t>Competition and differentiation strategies</a:t>
            </a:r>
          </a:p>
        </p:txBody>
      </p:sp>
      <p:pic>
        <p:nvPicPr>
          <p:cNvPr id="9" name="Picture Placeholder 8">
            <a:extLst>
              <a:ext uri="{FF2B5EF4-FFF2-40B4-BE49-F238E27FC236}">
                <a16:creationId xmlns:a16="http://schemas.microsoft.com/office/drawing/2014/main" id="{EC5A5787-3B62-4D06-830E-8502CF904F52}"/>
              </a:ext>
            </a:extLst>
          </p:cNvPr>
          <p:cNvPicPr>
            <a:picLocks noGrp="1" noChangeAspect="1"/>
          </p:cNvPicPr>
          <p:nvPr>
            <p:ph type="pic" sz="quarter" idx="16"/>
          </p:nvPr>
        </p:nvPicPr>
        <p:blipFill>
          <a:blip r:embed="rId3">
            <a:extLst>
              <a:ext uri="{28A0092B-C50C-407E-A947-70E740481C1C}">
                <a14:useLocalDpi xmlns:a14="http://schemas.microsoft.com/office/drawing/2010/main" val="0"/>
              </a:ext>
            </a:extLst>
          </a:blip>
          <a:srcRect l="3136" r="3136"/>
          <a:stretch>
            <a:fillRect/>
          </a:stretch>
        </p:blipFill>
        <p:spPr/>
      </p:pic>
    </p:spTree>
    <p:extLst>
      <p:ext uri="{BB962C8B-B14F-4D97-AF65-F5344CB8AC3E}">
        <p14:creationId xmlns:p14="http://schemas.microsoft.com/office/powerpoint/2010/main" val="1957351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55316E83-3A2E-430E-AFEB-B7204EEAB094}"/>
              </a:ext>
            </a:extLst>
          </p:cNvPr>
          <p:cNvGrpSpPr/>
          <p:nvPr/>
        </p:nvGrpSpPr>
        <p:grpSpPr>
          <a:xfrm>
            <a:off x="11043717" y="0"/>
            <a:ext cx="858762" cy="1080371"/>
            <a:chOff x="324135" y="0"/>
            <a:chExt cx="858762" cy="1080371"/>
          </a:xfrm>
        </p:grpSpPr>
        <p:sp>
          <p:nvSpPr>
            <p:cNvPr id="37" name="Rectangle 36">
              <a:extLst>
                <a:ext uri="{FF2B5EF4-FFF2-40B4-BE49-F238E27FC236}">
                  <a16:creationId xmlns:a16="http://schemas.microsoft.com/office/drawing/2014/main" id="{65DD8E37-4B0B-4869-8C76-C03369FEFE8C}"/>
                </a:ext>
              </a:extLst>
            </p:cNvPr>
            <p:cNvSpPr/>
            <p:nvPr/>
          </p:nvSpPr>
          <p:spPr>
            <a:xfrm>
              <a:off x="365125" y="0"/>
              <a:ext cx="740664" cy="1080371"/>
            </a:xfrm>
            <a:prstGeom prst="rect">
              <a:avLst/>
            </a:prstGeom>
            <a:solidFill>
              <a:schemeClr val="tx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latin typeface="Roboto" panose="02000000000000000000"/>
              </a:endParaRPr>
            </a:p>
          </p:txBody>
        </p:sp>
        <p:sp>
          <p:nvSpPr>
            <p:cNvPr id="38" name="TextBox 37">
              <a:extLst>
                <a:ext uri="{FF2B5EF4-FFF2-40B4-BE49-F238E27FC236}">
                  <a16:creationId xmlns:a16="http://schemas.microsoft.com/office/drawing/2014/main" id="{5257FF0A-F4F6-45D9-88D4-8617520B8D4E}"/>
                </a:ext>
              </a:extLst>
            </p:cNvPr>
            <p:cNvSpPr txBox="1"/>
            <p:nvPr/>
          </p:nvSpPr>
          <p:spPr>
            <a:xfrm>
              <a:off x="324135" y="450928"/>
              <a:ext cx="858762" cy="523220"/>
            </a:xfrm>
            <a:prstGeom prst="rect">
              <a:avLst/>
            </a:prstGeom>
            <a:noFill/>
          </p:spPr>
          <p:txBody>
            <a:bodyPr wrap="square" rtlCol="0">
              <a:spAutoFit/>
            </a:bodyPr>
            <a:lstStyle/>
            <a:p>
              <a:pPr algn="ctr"/>
              <a:r>
                <a:rPr lang="en-US" sz="2800" spc="300" dirty="0">
                  <a:solidFill>
                    <a:schemeClr val="tx2">
                      <a:lumMod val="85000"/>
                      <a:lumOff val="15000"/>
                    </a:schemeClr>
                  </a:solidFill>
                  <a:latin typeface="Clarraz Personal Use" pitchFamily="2" charset="0"/>
                  <a:ea typeface="Roboto" panose="02000000000000000000" pitchFamily="2" charset="0"/>
                  <a:cs typeface="Times Sans Serif" panose="02020603050405020304" pitchFamily="18" charset="0"/>
                </a:rPr>
                <a:t>09</a:t>
              </a:r>
            </a:p>
          </p:txBody>
        </p:sp>
      </p:grpSp>
      <p:sp>
        <p:nvSpPr>
          <p:cNvPr id="22" name="TextBox 21">
            <a:extLst>
              <a:ext uri="{FF2B5EF4-FFF2-40B4-BE49-F238E27FC236}">
                <a16:creationId xmlns:a16="http://schemas.microsoft.com/office/drawing/2014/main" id="{B8B94276-00B6-469C-B268-009F99DCB757}"/>
              </a:ext>
            </a:extLst>
          </p:cNvPr>
          <p:cNvSpPr txBox="1"/>
          <p:nvPr/>
        </p:nvSpPr>
        <p:spPr>
          <a:xfrm>
            <a:off x="6281369" y="0"/>
            <a:ext cx="4305269" cy="1754326"/>
          </a:xfrm>
          <a:prstGeom prst="rect">
            <a:avLst/>
          </a:prstGeom>
          <a:noFill/>
        </p:spPr>
        <p:txBody>
          <a:bodyPr wrap="square" rtlCol="0">
            <a:spAutoFit/>
          </a:bodyPr>
          <a:lstStyle/>
          <a:p>
            <a:pPr algn="just"/>
            <a:r>
              <a:rPr lang="en-US" sz="3600" spc="300" dirty="0">
                <a:solidFill>
                  <a:schemeClr val="tx2">
                    <a:lumMod val="65000"/>
                    <a:lumOff val="35000"/>
                  </a:schemeClr>
                </a:solidFill>
                <a:latin typeface="Linux Libertine" panose="02000503000000000000" pitchFamily="2" charset="0"/>
                <a:ea typeface="Linux Libertine" panose="02000503000000000000" pitchFamily="2" charset="0"/>
                <a:cs typeface="Linux Libertine" panose="02000503000000000000" pitchFamily="2" charset="0"/>
              </a:rPr>
              <a:t>Funding requirements and allocation </a:t>
            </a:r>
          </a:p>
        </p:txBody>
      </p:sp>
      <p:sp>
        <p:nvSpPr>
          <p:cNvPr id="35" name="Rectangle 34">
            <a:extLst>
              <a:ext uri="{FF2B5EF4-FFF2-40B4-BE49-F238E27FC236}">
                <a16:creationId xmlns:a16="http://schemas.microsoft.com/office/drawing/2014/main" id="{5F4A4E96-6985-46E7-AE62-B8363C9DEE57}"/>
              </a:ext>
            </a:extLst>
          </p:cNvPr>
          <p:cNvSpPr/>
          <p:nvPr/>
        </p:nvSpPr>
        <p:spPr>
          <a:xfrm>
            <a:off x="6445045" y="2205254"/>
            <a:ext cx="5380326" cy="1938992"/>
          </a:xfrm>
          <a:prstGeom prst="rect">
            <a:avLst/>
          </a:prstGeom>
        </p:spPr>
        <p:txBody>
          <a:bodyPr wrap="square">
            <a:spAutoFit/>
          </a:bodyPr>
          <a:lstStyle/>
          <a:p>
            <a:pPr marL="342900" indent="-342900" algn="just">
              <a:buFont typeface="Wingdings" panose="05000000000000000000" pitchFamily="2" charset="2"/>
              <a:buChar char="§"/>
            </a:pPr>
            <a:r>
              <a:rPr lang="en-US" sz="2000" dirty="0">
                <a:solidFill>
                  <a:schemeClr val="bg1">
                    <a:lumMod val="50000"/>
                  </a:schemeClr>
                </a:solidFill>
                <a:latin typeface="Antipasto" panose="02000506000000020004" pitchFamily="2" charset="0"/>
              </a:rPr>
              <a:t>Opening a yoga school will cost us about $15,000.</a:t>
            </a:r>
          </a:p>
          <a:p>
            <a:pPr marL="342900" indent="-342900" algn="just">
              <a:buFont typeface="Wingdings" panose="05000000000000000000" pitchFamily="2" charset="2"/>
              <a:buChar char="§"/>
            </a:pPr>
            <a:r>
              <a:rPr lang="en-US" sz="2000" dirty="0">
                <a:solidFill>
                  <a:schemeClr val="bg1">
                    <a:lumMod val="50000"/>
                  </a:schemeClr>
                </a:solidFill>
                <a:latin typeface="Antipasto" panose="02000506000000020004" pitchFamily="2" charset="0"/>
              </a:rPr>
              <a:t>Mindful Yoga Studio will start an on-site food service business that will serve food outside people's homes to ensure that clients only eat what their bodies need.</a:t>
            </a:r>
          </a:p>
        </p:txBody>
      </p:sp>
      <p:pic>
        <p:nvPicPr>
          <p:cNvPr id="5" name="Picture Placeholder 4">
            <a:extLst>
              <a:ext uri="{FF2B5EF4-FFF2-40B4-BE49-F238E27FC236}">
                <a16:creationId xmlns:a16="http://schemas.microsoft.com/office/drawing/2014/main" id="{EF4422F3-4390-4A9A-8F74-5B0B58D3A656}"/>
              </a:ext>
            </a:extLst>
          </p:cNvPr>
          <p:cNvPicPr>
            <a:picLocks noGrp="1" noChangeAspect="1"/>
          </p:cNvPicPr>
          <p:nvPr>
            <p:ph type="pic" sz="quarter" idx="17"/>
          </p:nvPr>
        </p:nvPicPr>
        <p:blipFill>
          <a:blip r:embed="rId3">
            <a:extLst>
              <a:ext uri="{28A0092B-C50C-407E-A947-70E740481C1C}">
                <a14:useLocalDpi xmlns:a14="http://schemas.microsoft.com/office/drawing/2010/main" val="0"/>
              </a:ext>
            </a:extLst>
          </a:blip>
          <a:srcRect l="18274" r="18274"/>
          <a:stretch>
            <a:fillRect/>
          </a:stretch>
        </p:blipFill>
        <p:spPr>
          <a:xfrm>
            <a:off x="0" y="0"/>
            <a:ext cx="6096000" cy="6858000"/>
          </a:xfrm>
        </p:spPr>
      </p:pic>
    </p:spTree>
    <p:extLst>
      <p:ext uri="{BB962C8B-B14F-4D97-AF65-F5344CB8AC3E}">
        <p14:creationId xmlns:p14="http://schemas.microsoft.com/office/powerpoint/2010/main" val="908009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5538FBE-797A-422D-9ACE-8FDAB9584059}"/>
              </a:ext>
            </a:extLst>
          </p:cNvPr>
          <p:cNvSpPr/>
          <p:nvPr/>
        </p:nvSpPr>
        <p:spPr>
          <a:xfrm>
            <a:off x="-1" y="1251284"/>
            <a:ext cx="10082463" cy="4355431"/>
          </a:xfrm>
          <a:prstGeom prst="rect">
            <a:avLst/>
          </a:prstGeom>
          <a:solidFill>
            <a:schemeClr val="tx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 name="Group 2">
            <a:extLst>
              <a:ext uri="{FF2B5EF4-FFF2-40B4-BE49-F238E27FC236}">
                <a16:creationId xmlns:a16="http://schemas.microsoft.com/office/drawing/2014/main" id="{BA69CF17-93F3-440E-9DF9-49D1A5DA7CD0}"/>
              </a:ext>
            </a:extLst>
          </p:cNvPr>
          <p:cNvGrpSpPr/>
          <p:nvPr/>
        </p:nvGrpSpPr>
        <p:grpSpPr>
          <a:xfrm>
            <a:off x="11043717" y="0"/>
            <a:ext cx="858762" cy="1080371"/>
            <a:chOff x="324135" y="0"/>
            <a:chExt cx="858762" cy="1080371"/>
          </a:xfrm>
        </p:grpSpPr>
        <p:sp>
          <p:nvSpPr>
            <p:cNvPr id="4" name="Rectangle 3">
              <a:extLst>
                <a:ext uri="{FF2B5EF4-FFF2-40B4-BE49-F238E27FC236}">
                  <a16:creationId xmlns:a16="http://schemas.microsoft.com/office/drawing/2014/main" id="{D4F37047-C06D-404F-8E4C-C6D24DC620F1}"/>
                </a:ext>
              </a:extLst>
            </p:cNvPr>
            <p:cNvSpPr/>
            <p:nvPr/>
          </p:nvSpPr>
          <p:spPr>
            <a:xfrm>
              <a:off x="365125" y="0"/>
              <a:ext cx="740664" cy="1080371"/>
            </a:xfrm>
            <a:prstGeom prst="rect">
              <a:avLst/>
            </a:prstGeom>
            <a:solidFill>
              <a:schemeClr val="tx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latin typeface="Roboto" panose="02000000000000000000"/>
              </a:endParaRPr>
            </a:p>
          </p:txBody>
        </p:sp>
        <p:sp>
          <p:nvSpPr>
            <p:cNvPr id="5" name="TextBox 4">
              <a:extLst>
                <a:ext uri="{FF2B5EF4-FFF2-40B4-BE49-F238E27FC236}">
                  <a16:creationId xmlns:a16="http://schemas.microsoft.com/office/drawing/2014/main" id="{2F831E2E-D462-4960-8AB0-20621F270581}"/>
                </a:ext>
              </a:extLst>
            </p:cNvPr>
            <p:cNvSpPr txBox="1"/>
            <p:nvPr/>
          </p:nvSpPr>
          <p:spPr>
            <a:xfrm>
              <a:off x="324135" y="450928"/>
              <a:ext cx="858762" cy="523220"/>
            </a:xfrm>
            <a:prstGeom prst="rect">
              <a:avLst/>
            </a:prstGeom>
            <a:noFill/>
          </p:spPr>
          <p:txBody>
            <a:bodyPr wrap="square" rtlCol="0">
              <a:spAutoFit/>
            </a:bodyPr>
            <a:lstStyle/>
            <a:p>
              <a:pPr algn="ctr"/>
              <a:r>
                <a:rPr lang="en-US" sz="2800" spc="300" dirty="0">
                  <a:solidFill>
                    <a:schemeClr val="tx2">
                      <a:lumMod val="85000"/>
                      <a:lumOff val="15000"/>
                    </a:schemeClr>
                  </a:solidFill>
                  <a:latin typeface="Clarraz Personal Use" pitchFamily="2" charset="0"/>
                  <a:ea typeface="Roboto" panose="02000000000000000000" pitchFamily="2" charset="0"/>
                  <a:cs typeface="Times Sans Serif" panose="02020603050405020304" pitchFamily="18" charset="0"/>
                </a:rPr>
                <a:t>10</a:t>
              </a:r>
            </a:p>
          </p:txBody>
        </p:sp>
      </p:grpSp>
      <p:pic>
        <p:nvPicPr>
          <p:cNvPr id="7" name="Picture 6">
            <a:extLst>
              <a:ext uri="{FF2B5EF4-FFF2-40B4-BE49-F238E27FC236}">
                <a16:creationId xmlns:a16="http://schemas.microsoft.com/office/drawing/2014/main" id="{93993C69-95B3-4CAC-B210-AE5E3024413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36782" y="1346878"/>
            <a:ext cx="4837283" cy="4164242"/>
          </a:xfrm>
          <a:prstGeom prst="rect">
            <a:avLst/>
          </a:prstGeom>
        </p:spPr>
      </p:pic>
      <p:sp>
        <p:nvSpPr>
          <p:cNvPr id="10" name="TextBox 9">
            <a:extLst>
              <a:ext uri="{FF2B5EF4-FFF2-40B4-BE49-F238E27FC236}">
                <a16:creationId xmlns:a16="http://schemas.microsoft.com/office/drawing/2014/main" id="{1C9074B0-356E-4FC9-A640-CBF80E216746}"/>
              </a:ext>
            </a:extLst>
          </p:cNvPr>
          <p:cNvSpPr txBox="1"/>
          <p:nvPr/>
        </p:nvSpPr>
        <p:spPr>
          <a:xfrm>
            <a:off x="612261" y="1345753"/>
            <a:ext cx="3611347" cy="769441"/>
          </a:xfrm>
          <a:prstGeom prst="rect">
            <a:avLst/>
          </a:prstGeom>
          <a:noFill/>
        </p:spPr>
        <p:txBody>
          <a:bodyPr wrap="square" rtlCol="0">
            <a:spAutoFit/>
          </a:bodyPr>
          <a:lstStyle/>
          <a:p>
            <a:r>
              <a:rPr lang="en-US" sz="4400" spc="300" dirty="0">
                <a:solidFill>
                  <a:schemeClr val="tx2">
                    <a:lumMod val="85000"/>
                    <a:lumOff val="15000"/>
                  </a:schemeClr>
                </a:solidFill>
                <a:latin typeface="Linux Libertine" panose="02000503000000000000" pitchFamily="2" charset="0"/>
                <a:ea typeface="Linux Libertine" panose="02000503000000000000" pitchFamily="2" charset="0"/>
                <a:cs typeface="Linux Libertine" panose="02000503000000000000" pitchFamily="2" charset="0"/>
              </a:rPr>
              <a:t>Conclusion</a:t>
            </a:r>
          </a:p>
        </p:txBody>
      </p:sp>
      <p:sp>
        <p:nvSpPr>
          <p:cNvPr id="12" name="Rectangle 11">
            <a:extLst>
              <a:ext uri="{FF2B5EF4-FFF2-40B4-BE49-F238E27FC236}">
                <a16:creationId xmlns:a16="http://schemas.microsoft.com/office/drawing/2014/main" id="{038F107C-6DFC-496F-9737-2A74A962220D}"/>
              </a:ext>
            </a:extLst>
          </p:cNvPr>
          <p:cNvSpPr/>
          <p:nvPr/>
        </p:nvSpPr>
        <p:spPr>
          <a:xfrm>
            <a:off x="319569" y="2115194"/>
            <a:ext cx="4617213" cy="3170099"/>
          </a:xfrm>
          <a:prstGeom prst="rect">
            <a:avLst/>
          </a:prstGeom>
        </p:spPr>
        <p:txBody>
          <a:bodyPr wrap="square">
            <a:spAutoFit/>
          </a:bodyPr>
          <a:lstStyle/>
          <a:p>
            <a:pPr algn="just"/>
            <a:r>
              <a:rPr lang="en-US" sz="2000" dirty="0">
                <a:solidFill>
                  <a:schemeClr val="bg1">
                    <a:lumMod val="50000"/>
                  </a:schemeClr>
                </a:solidFill>
                <a:latin typeface="Antipasto" panose="02000506000000020004" pitchFamily="2" charset="0"/>
              </a:rPr>
              <a:t>The Mindful Yoga brand aims to provide a natural and long-lasting yoga school that is easy for beginners and supports the community and the environment. The Mindful Yoga Studio's goal statement shows that we believe in and understand how yoga can improve people's health and happiness. The ultimate goal of Mindful Yoga School is to be the best yoga school in the area. </a:t>
            </a:r>
          </a:p>
        </p:txBody>
      </p:sp>
      <p:pic>
        <p:nvPicPr>
          <p:cNvPr id="14" name="Picture Placeholder 13">
            <a:extLst>
              <a:ext uri="{FF2B5EF4-FFF2-40B4-BE49-F238E27FC236}">
                <a16:creationId xmlns:a16="http://schemas.microsoft.com/office/drawing/2014/main" id="{0D10DF86-E447-4647-9D23-9FF9E1971D9E}"/>
              </a:ext>
            </a:extLst>
          </p:cNvPr>
          <p:cNvPicPr>
            <a:picLocks noGrp="1" noChangeAspect="1"/>
          </p:cNvPicPr>
          <p:nvPr>
            <p:ph type="pic" sz="quarter" idx="34"/>
          </p:nvPr>
        </p:nvPicPr>
        <p:blipFill>
          <a:blip r:embed="rId4">
            <a:extLst>
              <a:ext uri="{28A0092B-C50C-407E-A947-70E740481C1C}">
                <a14:useLocalDpi xmlns:a14="http://schemas.microsoft.com/office/drawing/2010/main" val="0"/>
              </a:ext>
            </a:extLst>
          </a:blip>
          <a:srcRect t="12183" b="12183"/>
          <a:stretch>
            <a:fillRect/>
          </a:stretch>
        </p:blipFill>
        <p:spPr/>
      </p:pic>
    </p:spTree>
    <p:extLst>
      <p:ext uri="{BB962C8B-B14F-4D97-AF65-F5344CB8AC3E}">
        <p14:creationId xmlns:p14="http://schemas.microsoft.com/office/powerpoint/2010/main" val="2442893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9850981-ABD9-4781-8B2F-183FC51634E7}"/>
              </a:ext>
            </a:extLst>
          </p:cNvPr>
          <p:cNvGrpSpPr/>
          <p:nvPr/>
        </p:nvGrpSpPr>
        <p:grpSpPr>
          <a:xfrm>
            <a:off x="11043717" y="0"/>
            <a:ext cx="858762" cy="1080371"/>
            <a:chOff x="324135" y="0"/>
            <a:chExt cx="858762" cy="1080371"/>
          </a:xfrm>
        </p:grpSpPr>
        <p:sp>
          <p:nvSpPr>
            <p:cNvPr id="7" name="Rectangle 6">
              <a:extLst>
                <a:ext uri="{FF2B5EF4-FFF2-40B4-BE49-F238E27FC236}">
                  <a16:creationId xmlns:a16="http://schemas.microsoft.com/office/drawing/2014/main" id="{436FC982-6DC0-4701-9407-FDE3B885D1DA}"/>
                </a:ext>
              </a:extLst>
            </p:cNvPr>
            <p:cNvSpPr/>
            <p:nvPr/>
          </p:nvSpPr>
          <p:spPr>
            <a:xfrm>
              <a:off x="365125" y="0"/>
              <a:ext cx="740664" cy="1080371"/>
            </a:xfrm>
            <a:prstGeom prst="rect">
              <a:avLst/>
            </a:prstGeom>
            <a:solidFill>
              <a:schemeClr val="tx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latin typeface="Roboto" panose="02000000000000000000"/>
              </a:endParaRPr>
            </a:p>
          </p:txBody>
        </p:sp>
        <p:sp>
          <p:nvSpPr>
            <p:cNvPr id="8" name="TextBox 7">
              <a:extLst>
                <a:ext uri="{FF2B5EF4-FFF2-40B4-BE49-F238E27FC236}">
                  <a16:creationId xmlns:a16="http://schemas.microsoft.com/office/drawing/2014/main" id="{41203778-E487-4CF8-949F-C63B430CEF65}"/>
                </a:ext>
              </a:extLst>
            </p:cNvPr>
            <p:cNvSpPr txBox="1"/>
            <p:nvPr/>
          </p:nvSpPr>
          <p:spPr>
            <a:xfrm>
              <a:off x="324135" y="450928"/>
              <a:ext cx="858762" cy="523220"/>
            </a:xfrm>
            <a:prstGeom prst="rect">
              <a:avLst/>
            </a:prstGeom>
            <a:noFill/>
          </p:spPr>
          <p:txBody>
            <a:bodyPr wrap="square" rtlCol="0">
              <a:spAutoFit/>
            </a:bodyPr>
            <a:lstStyle/>
            <a:p>
              <a:pPr algn="ctr"/>
              <a:r>
                <a:rPr lang="en-US" sz="2800" spc="300" dirty="0">
                  <a:solidFill>
                    <a:schemeClr val="tx2">
                      <a:lumMod val="85000"/>
                      <a:lumOff val="15000"/>
                    </a:schemeClr>
                  </a:solidFill>
                  <a:latin typeface="Clarraz Personal Use" pitchFamily="2" charset="0"/>
                  <a:ea typeface="Roboto" panose="02000000000000000000" pitchFamily="2" charset="0"/>
                  <a:cs typeface="Times Sans Serif" panose="02020603050405020304" pitchFamily="18" charset="0"/>
                </a:rPr>
                <a:t>10</a:t>
              </a:r>
            </a:p>
          </p:txBody>
        </p:sp>
      </p:grpSp>
      <p:sp>
        <p:nvSpPr>
          <p:cNvPr id="5" name="Rectangle 4">
            <a:extLst>
              <a:ext uri="{FF2B5EF4-FFF2-40B4-BE49-F238E27FC236}">
                <a16:creationId xmlns:a16="http://schemas.microsoft.com/office/drawing/2014/main" id="{E7A56F9D-4B49-4591-9A08-DDFF26150331}"/>
              </a:ext>
            </a:extLst>
          </p:cNvPr>
          <p:cNvSpPr/>
          <p:nvPr/>
        </p:nvSpPr>
        <p:spPr>
          <a:xfrm>
            <a:off x="5949615" y="2935705"/>
            <a:ext cx="5594682" cy="32629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TextBox 12">
            <a:extLst>
              <a:ext uri="{FF2B5EF4-FFF2-40B4-BE49-F238E27FC236}">
                <a16:creationId xmlns:a16="http://schemas.microsoft.com/office/drawing/2014/main" id="{37BCC1EB-C4EE-4BFB-8EEF-761C41280DB3}"/>
              </a:ext>
            </a:extLst>
          </p:cNvPr>
          <p:cNvSpPr txBox="1"/>
          <p:nvPr/>
        </p:nvSpPr>
        <p:spPr>
          <a:xfrm>
            <a:off x="-720378" y="186242"/>
            <a:ext cx="5234713" cy="707886"/>
          </a:xfrm>
          <a:prstGeom prst="rect">
            <a:avLst/>
          </a:prstGeom>
          <a:noFill/>
        </p:spPr>
        <p:txBody>
          <a:bodyPr wrap="square" rtlCol="0">
            <a:spAutoFit/>
          </a:bodyPr>
          <a:lstStyle/>
          <a:p>
            <a:pPr algn="ctr"/>
            <a:r>
              <a:rPr lang="en-US" sz="4000" spc="300" dirty="0" err="1">
                <a:solidFill>
                  <a:schemeClr val="tx2">
                    <a:lumMod val="85000"/>
                    <a:lumOff val="15000"/>
                  </a:schemeClr>
                </a:solidFill>
                <a:latin typeface="Linux Libertine" panose="02000503000000000000" pitchFamily="2" charset="0"/>
                <a:ea typeface="Linux Libertine" panose="02000503000000000000" pitchFamily="2" charset="0"/>
                <a:cs typeface="Linux Libertine" panose="02000503000000000000" pitchFamily="2" charset="0"/>
              </a:rPr>
              <a:t>Refrerences</a:t>
            </a:r>
            <a:endParaRPr lang="en-US" sz="4000" spc="300" dirty="0">
              <a:solidFill>
                <a:schemeClr val="tx2">
                  <a:lumMod val="85000"/>
                  <a:lumOff val="15000"/>
                </a:schemeClr>
              </a:solidFill>
              <a:latin typeface="Linux Libertine" panose="02000503000000000000" pitchFamily="2" charset="0"/>
              <a:ea typeface="Linux Libertine" panose="02000503000000000000" pitchFamily="2" charset="0"/>
              <a:cs typeface="Linux Libertine" panose="02000503000000000000" pitchFamily="2" charset="0"/>
            </a:endParaRPr>
          </a:p>
        </p:txBody>
      </p:sp>
      <p:sp>
        <p:nvSpPr>
          <p:cNvPr id="16" name="Rectangle 15">
            <a:extLst>
              <a:ext uri="{FF2B5EF4-FFF2-40B4-BE49-F238E27FC236}">
                <a16:creationId xmlns:a16="http://schemas.microsoft.com/office/drawing/2014/main" id="{5CDF6793-F8A6-4E67-99F1-978D308A18B7}"/>
              </a:ext>
            </a:extLst>
          </p:cNvPr>
          <p:cNvSpPr/>
          <p:nvPr/>
        </p:nvSpPr>
        <p:spPr>
          <a:xfrm>
            <a:off x="366630" y="974148"/>
            <a:ext cx="10726484" cy="2862322"/>
          </a:xfrm>
          <a:prstGeom prst="rect">
            <a:avLst/>
          </a:prstGeom>
        </p:spPr>
        <p:txBody>
          <a:bodyPr wrap="square">
            <a:spAutoFit/>
          </a:bodyPr>
          <a:lstStyle/>
          <a:p>
            <a:pPr algn="just"/>
            <a:r>
              <a:rPr lang="en-US" sz="2000" dirty="0">
                <a:solidFill>
                  <a:schemeClr val="tx2">
                    <a:lumMod val="65000"/>
                    <a:lumOff val="35000"/>
                  </a:schemeClr>
                </a:solidFill>
                <a:latin typeface="Clarraz Personal Use" pitchFamily="2" charset="0"/>
              </a:rPr>
              <a:t>Gangadhar, B. (2017) “Yoga for better health,” Yoga </a:t>
            </a:r>
            <a:r>
              <a:rPr lang="en-US" sz="2000" dirty="0" err="1">
                <a:solidFill>
                  <a:schemeClr val="tx2">
                    <a:lumMod val="65000"/>
                    <a:lumOff val="35000"/>
                  </a:schemeClr>
                </a:solidFill>
                <a:latin typeface="Clarraz Personal Use" pitchFamily="2" charset="0"/>
              </a:rPr>
              <a:t>Mimamsa</a:t>
            </a:r>
            <a:r>
              <a:rPr lang="en-US" sz="2000" dirty="0">
                <a:solidFill>
                  <a:schemeClr val="tx2">
                    <a:lumMod val="65000"/>
                    <a:lumOff val="35000"/>
                  </a:schemeClr>
                </a:solidFill>
                <a:latin typeface="Clarraz Personal Use" pitchFamily="2" charset="0"/>
              </a:rPr>
              <a:t>, 49(2), p. 41. doi:10.4103/ym.ym_21_17.</a:t>
            </a:r>
          </a:p>
          <a:p>
            <a:pPr algn="just"/>
            <a:endParaRPr lang="en-US" sz="2000" dirty="0">
              <a:solidFill>
                <a:schemeClr val="tx2">
                  <a:lumMod val="65000"/>
                  <a:lumOff val="35000"/>
                </a:schemeClr>
              </a:solidFill>
              <a:latin typeface="Clarraz Personal Use" pitchFamily="2" charset="0"/>
            </a:endParaRPr>
          </a:p>
          <a:p>
            <a:pPr algn="just"/>
            <a:r>
              <a:rPr lang="en-US" sz="2000" dirty="0" err="1">
                <a:solidFill>
                  <a:schemeClr val="tx2">
                    <a:lumMod val="65000"/>
                    <a:lumOff val="35000"/>
                  </a:schemeClr>
                </a:solidFill>
                <a:latin typeface="Clarraz Personal Use" pitchFamily="2" charset="0"/>
              </a:rPr>
              <a:t>Mangàni</a:t>
            </a:r>
            <a:r>
              <a:rPr lang="en-US" sz="2000" dirty="0">
                <a:solidFill>
                  <a:schemeClr val="tx2">
                    <a:lumMod val="65000"/>
                    <a:lumOff val="35000"/>
                  </a:schemeClr>
                </a:solidFill>
                <a:latin typeface="Clarraz Personal Use" pitchFamily="2" charset="0"/>
              </a:rPr>
              <a:t>, A. (2014) “Online advertising: Pay-per-view versus pay-per-click,” Journal of Revenue and Pricing Management, 2(4), pp. 295–302. doi:10.1057/palgrave.rpm.5170078.</a:t>
            </a:r>
          </a:p>
          <a:p>
            <a:pPr algn="just"/>
            <a:endParaRPr lang="en-US" sz="2000" dirty="0">
              <a:solidFill>
                <a:schemeClr val="tx2">
                  <a:lumMod val="65000"/>
                  <a:lumOff val="35000"/>
                </a:schemeClr>
              </a:solidFill>
              <a:latin typeface="Clarraz Personal Use" pitchFamily="2" charset="0"/>
            </a:endParaRPr>
          </a:p>
          <a:p>
            <a:pPr algn="just"/>
            <a:r>
              <a:rPr lang="en-US" sz="2000" dirty="0">
                <a:solidFill>
                  <a:schemeClr val="tx2">
                    <a:lumMod val="65000"/>
                    <a:lumOff val="35000"/>
                  </a:schemeClr>
                </a:solidFill>
                <a:latin typeface="Clarraz Personal Use" pitchFamily="2" charset="0"/>
              </a:rPr>
              <a:t>Becerra, M., </a:t>
            </a:r>
            <a:r>
              <a:rPr lang="en-US" sz="2000" dirty="0" err="1">
                <a:solidFill>
                  <a:schemeClr val="tx2">
                    <a:lumMod val="65000"/>
                    <a:lumOff val="35000"/>
                  </a:schemeClr>
                </a:solidFill>
                <a:latin typeface="Clarraz Personal Use" pitchFamily="2" charset="0"/>
              </a:rPr>
              <a:t>Santaló</a:t>
            </a:r>
            <a:r>
              <a:rPr lang="en-US" sz="2000" dirty="0">
                <a:solidFill>
                  <a:schemeClr val="tx2">
                    <a:lumMod val="65000"/>
                    <a:lumOff val="35000"/>
                  </a:schemeClr>
                </a:solidFill>
                <a:latin typeface="Clarraz Personal Use" pitchFamily="2" charset="0"/>
              </a:rPr>
              <a:t>, J. and Silva, R. (2013) “Being better vs. being different: Differentiation, competition, and pricing strategies in the Spanish hotel industry,” Tourism Management, 34, pp. 71–79. doi:10.1016/j.tourman.2012.03.014.</a:t>
            </a:r>
          </a:p>
        </p:txBody>
      </p:sp>
      <p:sp>
        <p:nvSpPr>
          <p:cNvPr id="19" name="TextBox 18">
            <a:extLst>
              <a:ext uri="{FF2B5EF4-FFF2-40B4-BE49-F238E27FC236}">
                <a16:creationId xmlns:a16="http://schemas.microsoft.com/office/drawing/2014/main" id="{13E1AA67-D914-49E9-8E86-0D43F4165B5C}"/>
              </a:ext>
            </a:extLst>
          </p:cNvPr>
          <p:cNvSpPr txBox="1"/>
          <p:nvPr/>
        </p:nvSpPr>
        <p:spPr>
          <a:xfrm>
            <a:off x="710525" y="6215390"/>
            <a:ext cx="2928481" cy="230832"/>
          </a:xfrm>
          <a:prstGeom prst="rect">
            <a:avLst/>
          </a:prstGeom>
          <a:noFill/>
        </p:spPr>
        <p:txBody>
          <a:bodyPr wrap="square" rtlCol="0">
            <a:spAutoFit/>
          </a:bodyPr>
          <a:lstStyle/>
          <a:p>
            <a:r>
              <a:rPr lang="en-US" sz="900" spc="600" dirty="0">
                <a:solidFill>
                  <a:schemeClr val="bg1"/>
                </a:solidFill>
                <a:latin typeface="Antipasto" panose="02000506000000020004" pitchFamily="2" charset="0"/>
                <a:ea typeface="Helmet" pitchFamily="50" charset="-128"/>
                <a:cs typeface="Helmet" pitchFamily="50" charset="-128"/>
              </a:rPr>
              <a:t>WWW.HALUIVA.COM</a:t>
            </a:r>
          </a:p>
        </p:txBody>
      </p:sp>
    </p:spTree>
    <p:extLst>
      <p:ext uri="{BB962C8B-B14F-4D97-AF65-F5344CB8AC3E}">
        <p14:creationId xmlns:p14="http://schemas.microsoft.com/office/powerpoint/2010/main" val="3772246520"/>
      </p:ext>
    </p:extLst>
  </p:cSld>
  <p:clrMapOvr>
    <a:masterClrMapping/>
  </p:clrMapOvr>
</p:sld>
</file>

<file path=ppt/theme/theme1.xml><?xml version="1.0" encoding="utf-8"?>
<a:theme xmlns:a="http://schemas.openxmlformats.org/drawingml/2006/main" name="Office Theme">
  <a:themeElements>
    <a:clrScheme name="Lighting Yellow">
      <a:dk1>
        <a:srgbClr val="F5AB35"/>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33252</TotalTime>
  <Words>2398</Words>
  <Application>Microsoft Macintosh PowerPoint</Application>
  <PresentationFormat>Widescreen</PresentationFormat>
  <Paragraphs>115</Paragraphs>
  <Slides>11</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Antipasto</vt:lpstr>
      <vt:lpstr>Arial</vt:lpstr>
      <vt:lpstr>Calibri</vt:lpstr>
      <vt:lpstr>Clarraz Personal Use</vt:lpstr>
      <vt:lpstr>Linux Libertine</vt:lpstr>
      <vt:lpstr>Roboto</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Stefan Valentinov Baev (1905214)</cp:lastModifiedBy>
  <cp:revision>2</cp:revision>
  <dcterms:created xsi:type="dcterms:W3CDTF">2014-10-14T06:21:58Z</dcterms:created>
  <dcterms:modified xsi:type="dcterms:W3CDTF">2023-11-24T15:42:19Z</dcterms:modified>
</cp:coreProperties>
</file>