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handoutMasterIdLst>
    <p:handoutMasterId r:id="rId11"/>
  </p:handout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C20B834-4389-4B7D-AD38-9F90720A3765}" v="6" dt="2024-05-12T15:39:52.5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5368" autoAdjust="0"/>
    <p:restoredTop sz="94660"/>
  </p:normalViewPr>
  <p:slideViewPr>
    <p:cSldViewPr snapToGrid="0">
      <p:cViewPr>
        <p:scale>
          <a:sx n="68" d="100"/>
          <a:sy n="68" d="100"/>
        </p:scale>
        <p:origin x="1212" y="282"/>
      </p:cViewPr>
      <p:guideLst/>
    </p:cSldViewPr>
  </p:slideViewPr>
  <p:notesTextViewPr>
    <p:cViewPr>
      <p:scale>
        <a:sx n="50" d="100"/>
        <a:sy n="5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y lewis" userId="c59b106fdf84324b" providerId="LiveId" clId="{AC20B834-4389-4B7D-AD38-9F90720A3765}"/>
    <pc:docChg chg="addSld modSld">
      <pc:chgData name="amy lewis" userId="c59b106fdf84324b" providerId="LiveId" clId="{AC20B834-4389-4B7D-AD38-9F90720A3765}" dt="2024-05-12T15:40:44.134" v="43"/>
      <pc:docMkLst>
        <pc:docMk/>
      </pc:docMkLst>
      <pc:sldChg chg="addSp modSp new mod">
        <pc:chgData name="amy lewis" userId="c59b106fdf84324b" providerId="LiveId" clId="{AC20B834-4389-4B7D-AD38-9F90720A3765}" dt="2024-05-12T15:36:05.334" v="12" actId="20577"/>
        <pc:sldMkLst>
          <pc:docMk/>
          <pc:sldMk cId="4100551908" sldId="260"/>
        </pc:sldMkLst>
        <pc:spChg chg="add mod">
          <ac:chgData name="amy lewis" userId="c59b106fdf84324b" providerId="LiveId" clId="{AC20B834-4389-4B7D-AD38-9F90720A3765}" dt="2024-05-12T15:36:05.334" v="12" actId="20577"/>
          <ac:spMkLst>
            <pc:docMk/>
            <pc:sldMk cId="4100551908" sldId="260"/>
            <ac:spMk id="2" creationId="{E9CC7899-6A5D-E5B5-7139-408B677C40CB}"/>
          </ac:spMkLst>
        </pc:spChg>
      </pc:sldChg>
      <pc:sldChg chg="addSp delSp modSp new mod">
        <pc:chgData name="amy lewis" userId="c59b106fdf84324b" providerId="LiveId" clId="{AC20B834-4389-4B7D-AD38-9F90720A3765}" dt="2024-05-12T15:38:07.967" v="23" actId="21"/>
        <pc:sldMkLst>
          <pc:docMk/>
          <pc:sldMk cId="2355750639" sldId="261"/>
        </pc:sldMkLst>
        <pc:spChg chg="add del mod">
          <ac:chgData name="amy lewis" userId="c59b106fdf84324b" providerId="LiveId" clId="{AC20B834-4389-4B7D-AD38-9F90720A3765}" dt="2024-05-12T15:36:41.086" v="15"/>
          <ac:spMkLst>
            <pc:docMk/>
            <pc:sldMk cId="2355750639" sldId="261"/>
            <ac:spMk id="2" creationId="{60D09974-BC9E-88D3-0115-F05F6B79C00C}"/>
          </ac:spMkLst>
        </pc:spChg>
        <pc:spChg chg="add mod">
          <ac:chgData name="amy lewis" userId="c59b106fdf84324b" providerId="LiveId" clId="{AC20B834-4389-4B7D-AD38-9F90720A3765}" dt="2024-05-12T15:38:07.967" v="23" actId="21"/>
          <ac:spMkLst>
            <pc:docMk/>
            <pc:sldMk cId="2355750639" sldId="261"/>
            <ac:spMk id="3" creationId="{E6E39603-8E69-323A-7D5F-E45FD118D7AD}"/>
          </ac:spMkLst>
        </pc:spChg>
      </pc:sldChg>
      <pc:sldChg chg="addSp delSp modSp new mod">
        <pc:chgData name="amy lewis" userId="c59b106fdf84324b" providerId="LiveId" clId="{AC20B834-4389-4B7D-AD38-9F90720A3765}" dt="2024-05-12T15:39:37.160" v="36"/>
        <pc:sldMkLst>
          <pc:docMk/>
          <pc:sldMk cId="2109012301" sldId="262"/>
        </pc:sldMkLst>
        <pc:spChg chg="add del mod">
          <ac:chgData name="amy lewis" userId="c59b106fdf84324b" providerId="LiveId" clId="{AC20B834-4389-4B7D-AD38-9F90720A3765}" dt="2024-05-12T15:38:16.870" v="26"/>
          <ac:spMkLst>
            <pc:docMk/>
            <pc:sldMk cId="2109012301" sldId="262"/>
            <ac:spMk id="2" creationId="{ADC71891-5930-4C84-5C2E-CB12F76DE7DE}"/>
          </ac:spMkLst>
        </pc:spChg>
        <pc:spChg chg="add mod">
          <ac:chgData name="amy lewis" userId="c59b106fdf84324b" providerId="LiveId" clId="{AC20B834-4389-4B7D-AD38-9F90720A3765}" dt="2024-05-12T15:39:37.160" v="36"/>
          <ac:spMkLst>
            <pc:docMk/>
            <pc:sldMk cId="2109012301" sldId="262"/>
            <ac:spMk id="3" creationId="{842AC402-1B0B-2E48-DCCF-5E5CC310FD13}"/>
          </ac:spMkLst>
        </pc:spChg>
      </pc:sldChg>
      <pc:sldChg chg="addSp modSp new mod">
        <pc:chgData name="amy lewis" userId="c59b106fdf84324b" providerId="LiveId" clId="{AC20B834-4389-4B7D-AD38-9F90720A3765}" dt="2024-05-12T15:40:44.134" v="43"/>
        <pc:sldMkLst>
          <pc:docMk/>
          <pc:sldMk cId="1097796938" sldId="263"/>
        </pc:sldMkLst>
        <pc:spChg chg="add mod">
          <ac:chgData name="amy lewis" userId="c59b106fdf84324b" providerId="LiveId" clId="{AC20B834-4389-4B7D-AD38-9F90720A3765}" dt="2024-05-12T15:40:44.134" v="43"/>
          <ac:spMkLst>
            <pc:docMk/>
            <pc:sldMk cId="1097796938" sldId="263"/>
            <ac:spMk id="2" creationId="{46D2FE47-7FA0-8DA4-DDDB-83853F2FDA59}"/>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2A41DD9-D9E9-3C97-98AF-214F70C5FA6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ECEY6006               2212269              Word count: </a:t>
            </a:r>
          </a:p>
        </p:txBody>
      </p:sp>
      <p:sp>
        <p:nvSpPr>
          <p:cNvPr id="3" name="Date Placeholder 2">
            <a:extLst>
              <a:ext uri="{FF2B5EF4-FFF2-40B4-BE49-F238E27FC236}">
                <a16:creationId xmlns:a16="http://schemas.microsoft.com/office/drawing/2014/main" id="{A91599CF-E586-D035-77EF-73F433ACA77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BC24A2C-85E9-42EE-A1E6-9D343072925A}" type="datetimeFigureOut">
              <a:rPr lang="en-GB" smtClean="0"/>
              <a:t>12/05/2024</a:t>
            </a:fld>
            <a:endParaRPr lang="en-GB"/>
          </a:p>
        </p:txBody>
      </p:sp>
      <p:sp>
        <p:nvSpPr>
          <p:cNvPr id="4" name="Footer Placeholder 3">
            <a:extLst>
              <a:ext uri="{FF2B5EF4-FFF2-40B4-BE49-F238E27FC236}">
                <a16:creationId xmlns:a16="http://schemas.microsoft.com/office/drawing/2014/main" id="{3BD17259-AE62-BF84-0030-FC074FDDEDA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71ACB574-7F3B-6258-B261-413028A258A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9BDFED6-C859-421D-9213-A6BE13E408EF}" type="slidenum">
              <a:rPr lang="en-GB" smtClean="0"/>
              <a:t>‹#›</a:t>
            </a:fld>
            <a:endParaRPr lang="en-GB"/>
          </a:p>
        </p:txBody>
      </p:sp>
    </p:spTree>
    <p:extLst>
      <p:ext uri="{BB962C8B-B14F-4D97-AF65-F5344CB8AC3E}">
        <p14:creationId xmlns:p14="http://schemas.microsoft.com/office/powerpoint/2010/main" val="442777979"/>
      </p:ext>
    </p:extLst>
  </p:cSld>
  <p:clrMap bg1="lt1" tx1="dk1" bg2="lt2" tx2="dk2" accent1="accent1" accent2="accent2" accent3="accent3" accent4="accent4" accent5="accent5" accent6="accent6" hlink="hlink" folHlink="folHlink"/>
  <p:hf sldNum="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ECEY6006               2212269              Word count: </a:t>
            </a: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72E6B6D-1CE2-4345-9EAC-E43DF0B4FAA8}" type="datetimeFigureOut">
              <a:rPr lang="en-GB" smtClean="0"/>
              <a:t>12/05/2024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A07A59-2302-4FC7-B334-BE3A4524FA73}" type="slidenum">
              <a:rPr lang="en-GB" smtClean="0"/>
              <a:t>‹#›</a:t>
            </a:fld>
            <a:endParaRPr lang="en-GB"/>
          </a:p>
        </p:txBody>
      </p:sp>
    </p:spTree>
    <p:extLst>
      <p:ext uri="{BB962C8B-B14F-4D97-AF65-F5344CB8AC3E}">
        <p14:creationId xmlns:p14="http://schemas.microsoft.com/office/powerpoint/2010/main" val="3584195863"/>
      </p:ext>
    </p:extLst>
  </p:cSld>
  <p:clrMap bg1="lt1" tx1="dk1" bg2="lt2" tx2="dk2" accent1="accent1" accent2="accent2" accent3="accent3" accent4="accent4" accent5="accent5" accent6="accent6" hlink="hlink" folHlink="folHlink"/>
  <p:hf sldNum="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ECEY6006               2212269              Word count: </a:t>
            </a:r>
          </a:p>
        </p:txBody>
      </p:sp>
    </p:spTree>
    <p:extLst>
      <p:ext uri="{BB962C8B-B14F-4D97-AF65-F5344CB8AC3E}">
        <p14:creationId xmlns:p14="http://schemas.microsoft.com/office/powerpoint/2010/main" val="3585479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F57FD-D745-4473-2511-DB63B05CA3A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3B45C9F-6E7A-1A9F-B14F-2269F8145D1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884232C-2004-7C0F-25F0-1F63F9AF6EBE}"/>
              </a:ext>
            </a:extLst>
          </p:cNvPr>
          <p:cNvSpPr>
            <a:spLocks noGrp="1"/>
          </p:cNvSpPr>
          <p:nvPr>
            <p:ph type="dt" sz="half" idx="10"/>
          </p:nvPr>
        </p:nvSpPr>
        <p:spPr/>
        <p:txBody>
          <a:bodyPr/>
          <a:lstStyle/>
          <a:p>
            <a:fld id="{EA46E608-8451-4089-93F3-CB0C8DFE21E7}" type="datetime1">
              <a:rPr lang="en-GB" smtClean="0"/>
              <a:t>12/05/2024</a:t>
            </a:fld>
            <a:endParaRPr lang="en-GB"/>
          </a:p>
        </p:txBody>
      </p:sp>
      <p:sp>
        <p:nvSpPr>
          <p:cNvPr id="5" name="Footer Placeholder 4">
            <a:extLst>
              <a:ext uri="{FF2B5EF4-FFF2-40B4-BE49-F238E27FC236}">
                <a16:creationId xmlns:a16="http://schemas.microsoft.com/office/drawing/2014/main" id="{9B26EC85-5539-3EB6-6269-D231A8220D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53E820-75C1-5E6D-1484-9B0CF6A9F564}"/>
              </a:ext>
            </a:extLst>
          </p:cNvPr>
          <p:cNvSpPr>
            <a:spLocks noGrp="1"/>
          </p:cNvSpPr>
          <p:nvPr>
            <p:ph type="sldNum" sz="quarter" idx="12"/>
          </p:nvPr>
        </p:nvSpPr>
        <p:spPr/>
        <p:txBody>
          <a:bodyPr/>
          <a:lstStyle/>
          <a:p>
            <a:fld id="{A2ABE447-BC55-4D28-9E83-21E6BC1C291E}" type="slidenum">
              <a:rPr lang="en-GB" smtClean="0"/>
              <a:t>‹#›</a:t>
            </a:fld>
            <a:endParaRPr lang="en-GB"/>
          </a:p>
        </p:txBody>
      </p:sp>
    </p:spTree>
    <p:extLst>
      <p:ext uri="{BB962C8B-B14F-4D97-AF65-F5344CB8AC3E}">
        <p14:creationId xmlns:p14="http://schemas.microsoft.com/office/powerpoint/2010/main" val="28008784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C581E-B88F-BBDF-2505-1EC1CCE4C2D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772DFE5-7EC3-2A82-1618-99E72583E3F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41D12C-EC30-1D90-ADCB-1AE49B4583D0}"/>
              </a:ext>
            </a:extLst>
          </p:cNvPr>
          <p:cNvSpPr>
            <a:spLocks noGrp="1"/>
          </p:cNvSpPr>
          <p:nvPr>
            <p:ph type="dt" sz="half" idx="10"/>
          </p:nvPr>
        </p:nvSpPr>
        <p:spPr/>
        <p:txBody>
          <a:bodyPr/>
          <a:lstStyle/>
          <a:p>
            <a:fld id="{AD3D28AD-10C6-48F9-A648-582C24C7E41C}" type="datetime1">
              <a:rPr lang="en-GB" smtClean="0"/>
              <a:t>12/05/2024</a:t>
            </a:fld>
            <a:endParaRPr lang="en-GB"/>
          </a:p>
        </p:txBody>
      </p:sp>
      <p:sp>
        <p:nvSpPr>
          <p:cNvPr id="5" name="Footer Placeholder 4">
            <a:extLst>
              <a:ext uri="{FF2B5EF4-FFF2-40B4-BE49-F238E27FC236}">
                <a16:creationId xmlns:a16="http://schemas.microsoft.com/office/drawing/2014/main" id="{B14EBE5C-A324-1CF6-2863-E962AAB3B6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28EA29-20E6-FD91-73F1-2638C425407F}"/>
              </a:ext>
            </a:extLst>
          </p:cNvPr>
          <p:cNvSpPr>
            <a:spLocks noGrp="1"/>
          </p:cNvSpPr>
          <p:nvPr>
            <p:ph type="sldNum" sz="quarter" idx="12"/>
          </p:nvPr>
        </p:nvSpPr>
        <p:spPr/>
        <p:txBody>
          <a:bodyPr/>
          <a:lstStyle/>
          <a:p>
            <a:fld id="{A2ABE447-BC55-4D28-9E83-21E6BC1C291E}" type="slidenum">
              <a:rPr lang="en-GB" smtClean="0"/>
              <a:t>‹#›</a:t>
            </a:fld>
            <a:endParaRPr lang="en-GB"/>
          </a:p>
        </p:txBody>
      </p:sp>
    </p:spTree>
    <p:extLst>
      <p:ext uri="{BB962C8B-B14F-4D97-AF65-F5344CB8AC3E}">
        <p14:creationId xmlns:p14="http://schemas.microsoft.com/office/powerpoint/2010/main" val="25118703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80980-3777-475C-B110-10298F9EA80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DD4F761-B637-4C01-672C-6996E31FD42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B31F5BE-0A5F-A93A-E90B-F6826DC39850}"/>
              </a:ext>
            </a:extLst>
          </p:cNvPr>
          <p:cNvSpPr>
            <a:spLocks noGrp="1"/>
          </p:cNvSpPr>
          <p:nvPr>
            <p:ph type="dt" sz="half" idx="10"/>
          </p:nvPr>
        </p:nvSpPr>
        <p:spPr/>
        <p:txBody>
          <a:bodyPr/>
          <a:lstStyle/>
          <a:p>
            <a:fld id="{9B28AB83-B3C1-427A-BB0D-EC5EC2106E3D}" type="datetime1">
              <a:rPr lang="en-GB" smtClean="0"/>
              <a:t>12/05/2024</a:t>
            </a:fld>
            <a:endParaRPr lang="en-GB"/>
          </a:p>
        </p:txBody>
      </p:sp>
      <p:sp>
        <p:nvSpPr>
          <p:cNvPr id="5" name="Footer Placeholder 4">
            <a:extLst>
              <a:ext uri="{FF2B5EF4-FFF2-40B4-BE49-F238E27FC236}">
                <a16:creationId xmlns:a16="http://schemas.microsoft.com/office/drawing/2014/main" id="{873DC73E-4A7F-0975-AC77-95B2390736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7A0258-3512-763E-91C3-3BB2221C87CF}"/>
              </a:ext>
            </a:extLst>
          </p:cNvPr>
          <p:cNvSpPr>
            <a:spLocks noGrp="1"/>
          </p:cNvSpPr>
          <p:nvPr>
            <p:ph type="sldNum" sz="quarter" idx="12"/>
          </p:nvPr>
        </p:nvSpPr>
        <p:spPr/>
        <p:txBody>
          <a:bodyPr/>
          <a:lstStyle/>
          <a:p>
            <a:fld id="{A2ABE447-BC55-4D28-9E83-21E6BC1C291E}" type="slidenum">
              <a:rPr lang="en-GB" smtClean="0"/>
              <a:t>‹#›</a:t>
            </a:fld>
            <a:endParaRPr lang="en-GB"/>
          </a:p>
        </p:txBody>
      </p:sp>
    </p:spTree>
    <p:extLst>
      <p:ext uri="{BB962C8B-B14F-4D97-AF65-F5344CB8AC3E}">
        <p14:creationId xmlns:p14="http://schemas.microsoft.com/office/powerpoint/2010/main" val="39190821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D0F20-313B-D0AC-DD3B-00CCDC60423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453DCBB-0A18-AD4E-E1B4-520F5ED44B1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DA1B326-F9FC-AB37-1368-49F7EA0318E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57178C6-64BF-8D9D-1962-32DB6CE1A80E}"/>
              </a:ext>
            </a:extLst>
          </p:cNvPr>
          <p:cNvSpPr>
            <a:spLocks noGrp="1"/>
          </p:cNvSpPr>
          <p:nvPr>
            <p:ph type="dt" sz="half" idx="10"/>
          </p:nvPr>
        </p:nvSpPr>
        <p:spPr/>
        <p:txBody>
          <a:bodyPr/>
          <a:lstStyle/>
          <a:p>
            <a:fld id="{0C80968F-B307-4DBE-A4B7-9996686D621A}" type="datetime1">
              <a:rPr lang="en-GB" smtClean="0"/>
              <a:t>12/05/2024</a:t>
            </a:fld>
            <a:endParaRPr lang="en-GB"/>
          </a:p>
        </p:txBody>
      </p:sp>
      <p:sp>
        <p:nvSpPr>
          <p:cNvPr id="6" name="Footer Placeholder 5">
            <a:extLst>
              <a:ext uri="{FF2B5EF4-FFF2-40B4-BE49-F238E27FC236}">
                <a16:creationId xmlns:a16="http://schemas.microsoft.com/office/drawing/2014/main" id="{605C8AAA-F5B1-8CF1-EFD9-D377E2A92C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DB563C6-9F54-F66F-208D-718F68FCB760}"/>
              </a:ext>
            </a:extLst>
          </p:cNvPr>
          <p:cNvSpPr>
            <a:spLocks noGrp="1"/>
          </p:cNvSpPr>
          <p:nvPr>
            <p:ph type="sldNum" sz="quarter" idx="12"/>
          </p:nvPr>
        </p:nvSpPr>
        <p:spPr/>
        <p:txBody>
          <a:bodyPr/>
          <a:lstStyle/>
          <a:p>
            <a:fld id="{A2ABE447-BC55-4D28-9E83-21E6BC1C291E}" type="slidenum">
              <a:rPr lang="en-GB" smtClean="0"/>
              <a:t>‹#›</a:t>
            </a:fld>
            <a:endParaRPr lang="en-GB"/>
          </a:p>
        </p:txBody>
      </p:sp>
    </p:spTree>
    <p:extLst>
      <p:ext uri="{BB962C8B-B14F-4D97-AF65-F5344CB8AC3E}">
        <p14:creationId xmlns:p14="http://schemas.microsoft.com/office/powerpoint/2010/main" val="13585177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783FA-6B41-61F1-E1FF-51BF55F0902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140CD16-6279-28D0-3156-27A07281C56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6457F00-EDC8-B3B8-AD5A-8AC1D1CBA30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E4B73A3-5D50-A8A2-60CE-DDDD5B63D97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4ABB653-6A90-42FA-99AE-ACBDA6EC500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4401ED1-A6A5-AB15-9AFC-38A22C29CCD8}"/>
              </a:ext>
            </a:extLst>
          </p:cNvPr>
          <p:cNvSpPr>
            <a:spLocks noGrp="1"/>
          </p:cNvSpPr>
          <p:nvPr>
            <p:ph type="dt" sz="half" idx="10"/>
          </p:nvPr>
        </p:nvSpPr>
        <p:spPr/>
        <p:txBody>
          <a:bodyPr/>
          <a:lstStyle/>
          <a:p>
            <a:fld id="{8D32DABF-558F-4B1F-9444-F921D0C0F2F6}" type="datetime1">
              <a:rPr lang="en-GB" smtClean="0"/>
              <a:t>12/05/2024</a:t>
            </a:fld>
            <a:endParaRPr lang="en-GB"/>
          </a:p>
        </p:txBody>
      </p:sp>
      <p:sp>
        <p:nvSpPr>
          <p:cNvPr id="8" name="Footer Placeholder 7">
            <a:extLst>
              <a:ext uri="{FF2B5EF4-FFF2-40B4-BE49-F238E27FC236}">
                <a16:creationId xmlns:a16="http://schemas.microsoft.com/office/drawing/2014/main" id="{86B7E501-4923-51F7-8363-A6D6BE38BF2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6F6DC4F-70AD-EC31-D616-94896EE57382}"/>
              </a:ext>
            </a:extLst>
          </p:cNvPr>
          <p:cNvSpPr>
            <a:spLocks noGrp="1"/>
          </p:cNvSpPr>
          <p:nvPr>
            <p:ph type="sldNum" sz="quarter" idx="12"/>
          </p:nvPr>
        </p:nvSpPr>
        <p:spPr/>
        <p:txBody>
          <a:bodyPr/>
          <a:lstStyle/>
          <a:p>
            <a:fld id="{A2ABE447-BC55-4D28-9E83-21E6BC1C291E}" type="slidenum">
              <a:rPr lang="en-GB" smtClean="0"/>
              <a:t>‹#›</a:t>
            </a:fld>
            <a:endParaRPr lang="en-GB"/>
          </a:p>
        </p:txBody>
      </p:sp>
    </p:spTree>
    <p:extLst>
      <p:ext uri="{BB962C8B-B14F-4D97-AF65-F5344CB8AC3E}">
        <p14:creationId xmlns:p14="http://schemas.microsoft.com/office/powerpoint/2010/main" val="18302170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2C27E-2849-9B94-7BED-0E44F13CD0C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998215D-3AA1-74E5-8271-D835FD8C48E8}"/>
              </a:ext>
            </a:extLst>
          </p:cNvPr>
          <p:cNvSpPr>
            <a:spLocks noGrp="1"/>
          </p:cNvSpPr>
          <p:nvPr>
            <p:ph type="dt" sz="half" idx="10"/>
          </p:nvPr>
        </p:nvSpPr>
        <p:spPr/>
        <p:txBody>
          <a:bodyPr/>
          <a:lstStyle/>
          <a:p>
            <a:fld id="{9EA906D3-4921-41FE-9F05-71AD18C71E0E}" type="datetime1">
              <a:rPr lang="en-GB" smtClean="0"/>
              <a:t>12/05/2024</a:t>
            </a:fld>
            <a:endParaRPr lang="en-GB"/>
          </a:p>
        </p:txBody>
      </p:sp>
      <p:sp>
        <p:nvSpPr>
          <p:cNvPr id="4" name="Footer Placeholder 3">
            <a:extLst>
              <a:ext uri="{FF2B5EF4-FFF2-40B4-BE49-F238E27FC236}">
                <a16:creationId xmlns:a16="http://schemas.microsoft.com/office/drawing/2014/main" id="{B9CBA206-B5F9-2280-8C18-DF69FCC648E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C86CCB9-B0F1-6C4E-F0E7-34BE68489C66}"/>
              </a:ext>
            </a:extLst>
          </p:cNvPr>
          <p:cNvSpPr>
            <a:spLocks noGrp="1"/>
          </p:cNvSpPr>
          <p:nvPr>
            <p:ph type="sldNum" sz="quarter" idx="12"/>
          </p:nvPr>
        </p:nvSpPr>
        <p:spPr/>
        <p:txBody>
          <a:bodyPr/>
          <a:lstStyle/>
          <a:p>
            <a:fld id="{A2ABE447-BC55-4D28-9E83-21E6BC1C291E}" type="slidenum">
              <a:rPr lang="en-GB" smtClean="0"/>
              <a:t>‹#›</a:t>
            </a:fld>
            <a:endParaRPr lang="en-GB"/>
          </a:p>
        </p:txBody>
      </p:sp>
    </p:spTree>
    <p:extLst>
      <p:ext uri="{BB962C8B-B14F-4D97-AF65-F5344CB8AC3E}">
        <p14:creationId xmlns:p14="http://schemas.microsoft.com/office/powerpoint/2010/main" val="32282578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527E5DE-AE37-C64E-0BD9-300A339D50B1}"/>
              </a:ext>
            </a:extLst>
          </p:cNvPr>
          <p:cNvSpPr>
            <a:spLocks noGrp="1"/>
          </p:cNvSpPr>
          <p:nvPr>
            <p:ph type="dt" sz="half" idx="10"/>
          </p:nvPr>
        </p:nvSpPr>
        <p:spPr/>
        <p:txBody>
          <a:bodyPr/>
          <a:lstStyle/>
          <a:p>
            <a:fld id="{372ADC83-5F4F-4E57-A4DA-FB1BD3B68866}" type="datetime1">
              <a:rPr lang="en-GB" smtClean="0"/>
              <a:t>12/05/2024</a:t>
            </a:fld>
            <a:endParaRPr lang="en-GB"/>
          </a:p>
        </p:txBody>
      </p:sp>
      <p:sp>
        <p:nvSpPr>
          <p:cNvPr id="3" name="Footer Placeholder 2">
            <a:extLst>
              <a:ext uri="{FF2B5EF4-FFF2-40B4-BE49-F238E27FC236}">
                <a16:creationId xmlns:a16="http://schemas.microsoft.com/office/drawing/2014/main" id="{F78937F8-93D6-D6F8-143D-C13FC180F8C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4B5B717-C9E8-DE9D-4622-E577656DFC50}"/>
              </a:ext>
            </a:extLst>
          </p:cNvPr>
          <p:cNvSpPr>
            <a:spLocks noGrp="1"/>
          </p:cNvSpPr>
          <p:nvPr>
            <p:ph type="sldNum" sz="quarter" idx="12"/>
          </p:nvPr>
        </p:nvSpPr>
        <p:spPr/>
        <p:txBody>
          <a:bodyPr/>
          <a:lstStyle/>
          <a:p>
            <a:fld id="{A2ABE447-BC55-4D28-9E83-21E6BC1C291E}" type="slidenum">
              <a:rPr lang="en-GB" smtClean="0"/>
              <a:t>‹#›</a:t>
            </a:fld>
            <a:endParaRPr lang="en-GB"/>
          </a:p>
        </p:txBody>
      </p:sp>
    </p:spTree>
    <p:extLst>
      <p:ext uri="{BB962C8B-B14F-4D97-AF65-F5344CB8AC3E}">
        <p14:creationId xmlns:p14="http://schemas.microsoft.com/office/powerpoint/2010/main" val="35536705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30C13-9382-A665-EB46-BB4D993A748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3715E87-DC5A-E891-4187-DCAEB33BF0A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AFDEE65-10EC-2264-4319-C88ACD926B2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D55DDE5-BD1B-0701-15E1-BBE6553F7325}"/>
              </a:ext>
            </a:extLst>
          </p:cNvPr>
          <p:cNvSpPr>
            <a:spLocks noGrp="1"/>
          </p:cNvSpPr>
          <p:nvPr>
            <p:ph type="dt" sz="half" idx="10"/>
          </p:nvPr>
        </p:nvSpPr>
        <p:spPr/>
        <p:txBody>
          <a:bodyPr/>
          <a:lstStyle/>
          <a:p>
            <a:fld id="{C6D52DE3-869F-4428-9F73-8B1D4EB2E791}" type="datetime1">
              <a:rPr lang="en-GB" smtClean="0"/>
              <a:t>12/05/2024</a:t>
            </a:fld>
            <a:endParaRPr lang="en-GB"/>
          </a:p>
        </p:txBody>
      </p:sp>
      <p:sp>
        <p:nvSpPr>
          <p:cNvPr id="6" name="Footer Placeholder 5">
            <a:extLst>
              <a:ext uri="{FF2B5EF4-FFF2-40B4-BE49-F238E27FC236}">
                <a16:creationId xmlns:a16="http://schemas.microsoft.com/office/drawing/2014/main" id="{CCB2BAB7-3794-971A-9EBE-F0353DC9C2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B584149-4305-53E2-E257-83A31362B89E}"/>
              </a:ext>
            </a:extLst>
          </p:cNvPr>
          <p:cNvSpPr>
            <a:spLocks noGrp="1"/>
          </p:cNvSpPr>
          <p:nvPr>
            <p:ph type="sldNum" sz="quarter" idx="12"/>
          </p:nvPr>
        </p:nvSpPr>
        <p:spPr/>
        <p:txBody>
          <a:bodyPr/>
          <a:lstStyle/>
          <a:p>
            <a:fld id="{A2ABE447-BC55-4D28-9E83-21E6BC1C291E}" type="slidenum">
              <a:rPr lang="en-GB" smtClean="0"/>
              <a:t>‹#›</a:t>
            </a:fld>
            <a:endParaRPr lang="en-GB"/>
          </a:p>
        </p:txBody>
      </p:sp>
    </p:spTree>
    <p:extLst>
      <p:ext uri="{BB962C8B-B14F-4D97-AF65-F5344CB8AC3E}">
        <p14:creationId xmlns:p14="http://schemas.microsoft.com/office/powerpoint/2010/main" val="40404981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57BBA3-F323-D552-81A4-E0EF82AE04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8AED231-D3C1-C84F-61EC-6149F897CFA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DFEBA16-A4A5-5871-0574-81055A3CBC9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EE7AFB9-F7C7-E658-AD36-FC3AB858710D}"/>
              </a:ext>
            </a:extLst>
          </p:cNvPr>
          <p:cNvSpPr>
            <a:spLocks noGrp="1"/>
          </p:cNvSpPr>
          <p:nvPr>
            <p:ph type="dt" sz="half" idx="10"/>
          </p:nvPr>
        </p:nvSpPr>
        <p:spPr/>
        <p:txBody>
          <a:bodyPr/>
          <a:lstStyle/>
          <a:p>
            <a:fld id="{C20D7A68-82CD-42AE-9B5C-93C020B255BC}" type="datetime1">
              <a:rPr lang="en-GB" smtClean="0"/>
              <a:t>12/05/2024</a:t>
            </a:fld>
            <a:endParaRPr lang="en-GB"/>
          </a:p>
        </p:txBody>
      </p:sp>
      <p:sp>
        <p:nvSpPr>
          <p:cNvPr id="6" name="Footer Placeholder 5">
            <a:extLst>
              <a:ext uri="{FF2B5EF4-FFF2-40B4-BE49-F238E27FC236}">
                <a16:creationId xmlns:a16="http://schemas.microsoft.com/office/drawing/2014/main" id="{01CEAA96-AFBE-7A82-28C8-48AE91F0B7E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41B509-8D80-ACCD-2365-0600F3EFACBE}"/>
              </a:ext>
            </a:extLst>
          </p:cNvPr>
          <p:cNvSpPr>
            <a:spLocks noGrp="1"/>
          </p:cNvSpPr>
          <p:nvPr>
            <p:ph type="sldNum" sz="quarter" idx="12"/>
          </p:nvPr>
        </p:nvSpPr>
        <p:spPr/>
        <p:txBody>
          <a:bodyPr/>
          <a:lstStyle/>
          <a:p>
            <a:fld id="{A2ABE447-BC55-4D28-9E83-21E6BC1C291E}" type="slidenum">
              <a:rPr lang="en-GB" smtClean="0"/>
              <a:t>‹#›</a:t>
            </a:fld>
            <a:endParaRPr lang="en-GB"/>
          </a:p>
        </p:txBody>
      </p:sp>
    </p:spTree>
    <p:extLst>
      <p:ext uri="{BB962C8B-B14F-4D97-AF65-F5344CB8AC3E}">
        <p14:creationId xmlns:p14="http://schemas.microsoft.com/office/powerpoint/2010/main" val="31500768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A31E9-BC25-46CB-4F7D-4FAEC516AF5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74592B5-B73D-0620-B33E-05BAC1C5ABC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5B9661-ABC2-A9CC-E168-90AF946B5A91}"/>
              </a:ext>
            </a:extLst>
          </p:cNvPr>
          <p:cNvSpPr>
            <a:spLocks noGrp="1"/>
          </p:cNvSpPr>
          <p:nvPr>
            <p:ph type="dt" sz="half" idx="10"/>
          </p:nvPr>
        </p:nvSpPr>
        <p:spPr/>
        <p:txBody>
          <a:bodyPr/>
          <a:lstStyle/>
          <a:p>
            <a:fld id="{05DBCAE5-155E-4283-ACCF-45A4ACD3118B}" type="datetime1">
              <a:rPr lang="en-GB" smtClean="0"/>
              <a:t>12/05/2024</a:t>
            </a:fld>
            <a:endParaRPr lang="en-GB"/>
          </a:p>
        </p:txBody>
      </p:sp>
      <p:sp>
        <p:nvSpPr>
          <p:cNvPr id="5" name="Footer Placeholder 4">
            <a:extLst>
              <a:ext uri="{FF2B5EF4-FFF2-40B4-BE49-F238E27FC236}">
                <a16:creationId xmlns:a16="http://schemas.microsoft.com/office/drawing/2014/main" id="{11B234F5-7573-7F9C-E24D-9D22D587CF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BBA3FF-C1B6-96BD-E4AF-311477DF06D5}"/>
              </a:ext>
            </a:extLst>
          </p:cNvPr>
          <p:cNvSpPr>
            <a:spLocks noGrp="1"/>
          </p:cNvSpPr>
          <p:nvPr>
            <p:ph type="sldNum" sz="quarter" idx="12"/>
          </p:nvPr>
        </p:nvSpPr>
        <p:spPr/>
        <p:txBody>
          <a:bodyPr/>
          <a:lstStyle/>
          <a:p>
            <a:fld id="{A2ABE447-BC55-4D28-9E83-21E6BC1C291E}" type="slidenum">
              <a:rPr lang="en-GB" smtClean="0"/>
              <a:t>‹#›</a:t>
            </a:fld>
            <a:endParaRPr lang="en-GB"/>
          </a:p>
        </p:txBody>
      </p:sp>
    </p:spTree>
    <p:extLst>
      <p:ext uri="{BB962C8B-B14F-4D97-AF65-F5344CB8AC3E}">
        <p14:creationId xmlns:p14="http://schemas.microsoft.com/office/powerpoint/2010/main" val="1912315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BC862A2-C90A-D2FE-EE85-7E12B7CC724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6EB8541-E1D3-48CD-18E7-A573F97FAAA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88F3277-D25C-1F42-D08E-DEB9C25AA479}"/>
              </a:ext>
            </a:extLst>
          </p:cNvPr>
          <p:cNvSpPr>
            <a:spLocks noGrp="1"/>
          </p:cNvSpPr>
          <p:nvPr>
            <p:ph type="dt" sz="half" idx="10"/>
          </p:nvPr>
        </p:nvSpPr>
        <p:spPr/>
        <p:txBody>
          <a:bodyPr/>
          <a:lstStyle/>
          <a:p>
            <a:fld id="{01DB7A45-7E5C-4976-884F-7D8DC9900362}" type="datetime1">
              <a:rPr lang="en-GB" smtClean="0"/>
              <a:t>12/05/2024</a:t>
            </a:fld>
            <a:endParaRPr lang="en-GB"/>
          </a:p>
        </p:txBody>
      </p:sp>
      <p:sp>
        <p:nvSpPr>
          <p:cNvPr id="5" name="Footer Placeholder 4">
            <a:extLst>
              <a:ext uri="{FF2B5EF4-FFF2-40B4-BE49-F238E27FC236}">
                <a16:creationId xmlns:a16="http://schemas.microsoft.com/office/drawing/2014/main" id="{8F53F4EB-4F71-B8BA-8909-046A81E01F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765AA9-3D27-5420-33AB-0F6F5064FD80}"/>
              </a:ext>
            </a:extLst>
          </p:cNvPr>
          <p:cNvSpPr>
            <a:spLocks noGrp="1"/>
          </p:cNvSpPr>
          <p:nvPr>
            <p:ph type="sldNum" sz="quarter" idx="12"/>
          </p:nvPr>
        </p:nvSpPr>
        <p:spPr/>
        <p:txBody>
          <a:bodyPr/>
          <a:lstStyle/>
          <a:p>
            <a:fld id="{A2ABE447-BC55-4D28-9E83-21E6BC1C291E}" type="slidenum">
              <a:rPr lang="en-GB" smtClean="0"/>
              <a:t>‹#›</a:t>
            </a:fld>
            <a:endParaRPr lang="en-GB"/>
          </a:p>
        </p:txBody>
      </p:sp>
    </p:spTree>
    <p:extLst>
      <p:ext uri="{BB962C8B-B14F-4D97-AF65-F5344CB8AC3E}">
        <p14:creationId xmlns:p14="http://schemas.microsoft.com/office/powerpoint/2010/main" val="14188279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F195AA-EC9B-5EEA-31B3-0E06C6642BF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DB1D366-27CF-E310-35F2-EDEC3FC2E3E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2F3C67-BF5A-C6E9-FCFC-D97A9B966B8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95FCBF4-801F-4EDC-8C81-7257316D1B39}" type="datetime1">
              <a:rPr lang="en-GB" smtClean="0"/>
              <a:t>12/05/2024</a:t>
            </a:fld>
            <a:endParaRPr lang="en-GB"/>
          </a:p>
        </p:txBody>
      </p:sp>
      <p:sp>
        <p:nvSpPr>
          <p:cNvPr id="5" name="Footer Placeholder 4">
            <a:extLst>
              <a:ext uri="{FF2B5EF4-FFF2-40B4-BE49-F238E27FC236}">
                <a16:creationId xmlns:a16="http://schemas.microsoft.com/office/drawing/2014/main" id="{B8E32DF1-2CE9-626C-296F-0FA5B5C167F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C11A3AE-E0F1-0A7A-A65A-EC9BD24286F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2ABE447-BC55-4D28-9E83-21E6BC1C291E}" type="slidenum">
              <a:rPr lang="en-GB" smtClean="0"/>
              <a:t>‹#›</a:t>
            </a:fld>
            <a:endParaRPr lang="en-GB"/>
          </a:p>
        </p:txBody>
      </p:sp>
    </p:spTree>
    <p:extLst>
      <p:ext uri="{BB962C8B-B14F-4D97-AF65-F5344CB8AC3E}">
        <p14:creationId xmlns:p14="http://schemas.microsoft.com/office/powerpoint/2010/main" val="31214394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autismwales.org/wp-content/uploads/2020/08/2015_Autism-A-Guide-for-Mainstream-Primary-Schools-ENG.pdf" TargetMode="External"/><Relationship Id="rId7" Type="http://schemas.openxmlformats.org/officeDocument/2006/relationships/hyperlink" Target="https://www.cdc.gov/ncbddd/autism/screening.html" TargetMode="External"/><Relationship Id="rId2" Type="http://schemas.openxmlformats.org/officeDocument/2006/relationships/hyperlink" Target="https://autismhub.education.qld.gov.au/resources/functional-behaviour-assessment-tool/visual-schedule" TargetMode="External"/><Relationship Id="rId1" Type="http://schemas.openxmlformats.org/officeDocument/2006/relationships/slideLayout" Target="../slideLayouts/slideLayout2.xml"/><Relationship Id="rId6" Type="http://schemas.openxmlformats.org/officeDocument/2006/relationships/hyperlink" Target="https://www.cdc.gov/ncbddd/autism/signs.html#:~:text=Autism%20spectrum%20disorder%20(ASD)%20is,%2C%20moving%2C%20or%20paying%20attention." TargetMode="External"/><Relationship Id="rId5" Type="http://schemas.openxmlformats.org/officeDocument/2006/relationships/hyperlink" Target="https://www.cardiff.ac.uk/psychology/research/impact/Improving-autism-assessment-and-awareness" TargetMode="External"/><Relationship Id="rId4" Type="http://schemas.openxmlformats.org/officeDocument/2006/relationships/hyperlink" Target="https://autismwales.org/wp-content/uploads/2020/08/A-Guide-for-Early-Years-Settings_Eng.pdf"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www.autism.org.uk/advice-and-guidance/what-is-autism" TargetMode="External"/><Relationship Id="rId2" Type="http://schemas.openxmlformats.org/officeDocument/2006/relationships/hyperlink" Target="https://www.researchgate.net/publication/353494777_Barriers_to_the_early_detection_and_intervention_of_children_with_autism_spectrum_disorders_A_literature_review#:~:text=Results%3A%20Five%20main%20barriers%20that,and%20access%20to%20ASD%20services." TargetMode="External"/><Relationship Id="rId1" Type="http://schemas.openxmlformats.org/officeDocument/2006/relationships/slideLayout" Target="../slideLayouts/slideLayout7.xml"/><Relationship Id="rId4" Type="http://schemas.openxmlformats.org/officeDocument/2006/relationships/hyperlink" Target="https://www.autism.org.uk/advice-and-guidance/what-is-autism/autistic-women-and-girls"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gov.wales/sites/default/files/consultations/2020-09/supporting-guidance.pdf" TargetMode="External"/><Relationship Id="rId2" Type="http://schemas.openxmlformats.org/officeDocument/2006/relationships/hyperlink" Target="https://augmentive.io/blog/autism-triad-impairments" TargetMode="External"/><Relationship Id="rId1" Type="http://schemas.openxmlformats.org/officeDocument/2006/relationships/slideLayout" Target="../slideLayouts/slideLayout7.xml"/><Relationship Id="rId4" Type="http://schemas.openxmlformats.org/officeDocument/2006/relationships/hyperlink" Target="https://www.gov.wales/sites/default/files/publications/2021-08/code-of-practice-on-the-delivery-of-autism-services-supporting-guidance.pdf"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1E947446-B88C-FE2F-53BC-C45AFCB3DC7C}"/>
              </a:ext>
            </a:extLst>
          </p:cNvPr>
          <p:cNvSpPr/>
          <p:nvPr/>
        </p:nvSpPr>
        <p:spPr>
          <a:xfrm>
            <a:off x="137344" y="1068912"/>
            <a:ext cx="3647683" cy="571633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Rounded Corners 7">
            <a:extLst>
              <a:ext uri="{FF2B5EF4-FFF2-40B4-BE49-F238E27FC236}">
                <a16:creationId xmlns:a16="http://schemas.microsoft.com/office/drawing/2014/main" id="{344BEF49-9B08-D163-F711-1A5BDD7A2EBC}"/>
              </a:ext>
            </a:extLst>
          </p:cNvPr>
          <p:cNvSpPr/>
          <p:nvPr/>
        </p:nvSpPr>
        <p:spPr>
          <a:xfrm>
            <a:off x="3837291" y="1068913"/>
            <a:ext cx="3943742" cy="571633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Rounded Corners 4">
            <a:extLst>
              <a:ext uri="{FF2B5EF4-FFF2-40B4-BE49-F238E27FC236}">
                <a16:creationId xmlns:a16="http://schemas.microsoft.com/office/drawing/2014/main" id="{F2173332-A2EE-2D35-54EC-05BB006D0521}"/>
              </a:ext>
            </a:extLst>
          </p:cNvPr>
          <p:cNvSpPr/>
          <p:nvPr/>
        </p:nvSpPr>
        <p:spPr>
          <a:xfrm>
            <a:off x="464234" y="72747"/>
            <a:ext cx="11029071" cy="90832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t>Autistic Spectrum Disorder</a:t>
            </a:r>
          </a:p>
          <a:p>
            <a:r>
              <a:rPr lang="en-GB" sz="900" b="1" dirty="0"/>
              <a:t>Introduction</a:t>
            </a:r>
            <a:r>
              <a:rPr lang="en-GB" sz="900" dirty="0"/>
              <a:t>: ASD is a developmental disability that lasts a lifetime and impacts a child's relationships, communication, and understanding of the outside world. Being on the spectrum implies that although all individuals with autism have similar challenges, their condition will impact them differently (National Autistic Society, 2010). Individuals with ASD may struggle with confined or repetitive behaviours or interests, as well as social communication and interaction (</a:t>
            </a:r>
            <a:r>
              <a:rPr lang="en-GB" sz="900" dirty="0" err="1"/>
              <a:t>Centers</a:t>
            </a:r>
            <a:r>
              <a:rPr lang="en-GB" sz="900" dirty="0"/>
              <a:t> for disease control and prevention, 2022). Individuals with ASD may also move, learn, or pay attention in different ways. Children with ASD have impairments in social communication, social interaction, social imagination and/or preference for routines. Many have sensory issues and a restricted pattern of behaviours (NHS, 2022). </a:t>
            </a:r>
          </a:p>
        </p:txBody>
      </p:sp>
      <p:sp>
        <p:nvSpPr>
          <p:cNvPr id="7" name="TextBox 6">
            <a:extLst>
              <a:ext uri="{FF2B5EF4-FFF2-40B4-BE49-F238E27FC236}">
                <a16:creationId xmlns:a16="http://schemas.microsoft.com/office/drawing/2014/main" id="{95930B12-77A0-F12B-6FE4-29D2C58A5665}"/>
              </a:ext>
            </a:extLst>
          </p:cNvPr>
          <p:cNvSpPr txBox="1"/>
          <p:nvPr/>
        </p:nvSpPr>
        <p:spPr>
          <a:xfrm>
            <a:off x="137345" y="1062695"/>
            <a:ext cx="3597238" cy="5632311"/>
          </a:xfrm>
          <a:prstGeom prst="rect">
            <a:avLst/>
          </a:prstGeom>
          <a:noFill/>
        </p:spPr>
        <p:txBody>
          <a:bodyPr wrap="square" rtlCol="0">
            <a:spAutoFit/>
          </a:bodyPr>
          <a:lstStyle/>
          <a:p>
            <a:pPr algn="ctr"/>
            <a:r>
              <a:rPr lang="en-GB" sz="900" b="1" dirty="0">
                <a:solidFill>
                  <a:schemeClr val="bg1"/>
                </a:solidFill>
              </a:rPr>
              <a:t>How is ASD identified and diagnosed?</a:t>
            </a:r>
          </a:p>
          <a:p>
            <a:pPr algn="ctr"/>
            <a:endParaRPr lang="en-GB" sz="900" b="1" dirty="0">
              <a:solidFill>
                <a:schemeClr val="bg1"/>
              </a:solidFill>
            </a:endParaRPr>
          </a:p>
          <a:p>
            <a:r>
              <a:rPr lang="en-GB" sz="900" dirty="0">
                <a:solidFill>
                  <a:schemeClr val="bg1"/>
                </a:solidFill>
              </a:rPr>
              <a:t>ASD can be identified as early as two years old, although many children's symptoms go unnoticed in the early years, and it may take much longer to diagnose them. Children can receive the most effective support while achieving best outcomes when early recognition and intervention are used (CDC, 2022). </a:t>
            </a:r>
          </a:p>
          <a:p>
            <a:r>
              <a:rPr lang="en-GB" sz="900" dirty="0">
                <a:solidFill>
                  <a:schemeClr val="bg1"/>
                </a:solidFill>
              </a:rPr>
              <a:t>Children with ASD frequently experience repeated actions or stimming, unique interests, and sensory issues (Norman, 2023). The triad of impairments helps with early detection and intervention of children with autism by categorising the traits of autistic children. It also offers a more straightforward framework for non-specialists to fully understand the difficulties that children with ASD experience. However, the model's sceptics believe that it is too simplistic and fails to adequately account for the subtle differences among the many variations of the condition (DSDWEB, 2024).</a:t>
            </a:r>
          </a:p>
          <a:p>
            <a:endParaRPr lang="en-GB" sz="900" dirty="0">
              <a:solidFill>
                <a:schemeClr val="bg1"/>
              </a:solidFill>
            </a:endParaRPr>
          </a:p>
          <a:p>
            <a:r>
              <a:rPr lang="en-GB" sz="900" dirty="0">
                <a:solidFill>
                  <a:schemeClr val="bg1"/>
                </a:solidFill>
              </a:rPr>
              <a:t>Cardiff University (2019) research has resulted in the development of SIGNS, a tool that helps practitioners recognise and understand the many behaviours presented by children with autism. </a:t>
            </a:r>
          </a:p>
          <a:p>
            <a:r>
              <a:rPr lang="en-GB" sz="900" b="1" dirty="0">
                <a:solidFill>
                  <a:schemeClr val="bg1"/>
                </a:solidFill>
              </a:rPr>
              <a:t>S</a:t>
            </a:r>
            <a:r>
              <a:rPr lang="en-GB" sz="900" dirty="0">
                <a:solidFill>
                  <a:schemeClr val="bg1"/>
                </a:solidFill>
              </a:rPr>
              <a:t> = Social Interaction and verbal communication are impaired</a:t>
            </a:r>
          </a:p>
          <a:p>
            <a:r>
              <a:rPr lang="en-GB" sz="900" b="1" dirty="0">
                <a:solidFill>
                  <a:schemeClr val="bg1"/>
                </a:solidFill>
              </a:rPr>
              <a:t>I</a:t>
            </a:r>
            <a:r>
              <a:rPr lang="en-GB" sz="900" dirty="0">
                <a:solidFill>
                  <a:schemeClr val="bg1"/>
                </a:solidFill>
              </a:rPr>
              <a:t> = Imagination, ideas and creativity are reduced</a:t>
            </a:r>
          </a:p>
          <a:p>
            <a:r>
              <a:rPr lang="en-GB" sz="900" b="1" dirty="0">
                <a:solidFill>
                  <a:schemeClr val="bg1"/>
                </a:solidFill>
              </a:rPr>
              <a:t>G</a:t>
            </a:r>
            <a:r>
              <a:rPr lang="en-GB" sz="900" dirty="0">
                <a:solidFill>
                  <a:schemeClr val="bg1"/>
                </a:solidFill>
              </a:rPr>
              <a:t> = Gestures or non-verbal communication are limited</a:t>
            </a:r>
          </a:p>
          <a:p>
            <a:r>
              <a:rPr lang="en-GB" sz="900" b="1" dirty="0">
                <a:solidFill>
                  <a:schemeClr val="bg1"/>
                </a:solidFill>
              </a:rPr>
              <a:t>N</a:t>
            </a:r>
            <a:r>
              <a:rPr lang="en-GB" sz="900" dirty="0">
                <a:solidFill>
                  <a:schemeClr val="bg1"/>
                </a:solidFill>
              </a:rPr>
              <a:t> = Narrow range of interests, routines and repetitive behaviours</a:t>
            </a:r>
          </a:p>
          <a:p>
            <a:r>
              <a:rPr lang="en-GB" sz="900" b="1" dirty="0">
                <a:solidFill>
                  <a:schemeClr val="bg1"/>
                </a:solidFill>
              </a:rPr>
              <a:t>S</a:t>
            </a:r>
            <a:r>
              <a:rPr lang="en-GB" sz="900" dirty="0">
                <a:solidFill>
                  <a:schemeClr val="bg1"/>
                </a:solidFill>
              </a:rPr>
              <a:t> = Sensory responses are unusual</a:t>
            </a:r>
          </a:p>
          <a:p>
            <a:endParaRPr lang="en-GB" sz="900" dirty="0">
              <a:solidFill>
                <a:schemeClr val="bg1"/>
              </a:solidFill>
            </a:endParaRPr>
          </a:p>
          <a:p>
            <a:r>
              <a:rPr lang="en-GB" sz="900" dirty="0">
                <a:solidFill>
                  <a:schemeClr val="bg1"/>
                </a:solidFill>
              </a:rPr>
              <a:t>A series of measures followed determining that a child may require an autism diagnosis is known as the autism referral pathway. Based on NICE best practice guidelines, there are nationwide referral pathways which make sure that appropriate individuals see the child at the right time  (Welsh Government, 2020). </a:t>
            </a:r>
          </a:p>
          <a:p>
            <a:r>
              <a:rPr lang="en-GB" sz="900" dirty="0">
                <a:solidFill>
                  <a:schemeClr val="bg1"/>
                </a:solidFill>
              </a:rPr>
              <a:t>The School-age Assessment Pathway should be used to make the referral for children who are enrolled in school, including those in nursery. </a:t>
            </a:r>
          </a:p>
          <a:p>
            <a:r>
              <a:rPr lang="en-GB" sz="900" dirty="0">
                <a:solidFill>
                  <a:schemeClr val="bg1"/>
                </a:solidFill>
              </a:rPr>
              <a:t>Currently, due to significant demand for assessments, the assessment procedure takes between 18 months and 2 years to complete, from the</a:t>
            </a:r>
          </a:p>
          <a:p>
            <a:r>
              <a:rPr lang="en-GB" sz="900" dirty="0">
                <a:solidFill>
                  <a:schemeClr val="bg1"/>
                </a:solidFill>
              </a:rPr>
              <a:t> time a referral is received and accepted until the final diagnosis is             made    (NHS Wales, no date).</a:t>
            </a:r>
          </a:p>
          <a:p>
            <a:endParaRPr lang="en-GB" sz="900" dirty="0">
              <a:solidFill>
                <a:schemeClr val="bg1"/>
              </a:solidFill>
            </a:endParaRPr>
          </a:p>
        </p:txBody>
      </p:sp>
      <p:sp>
        <p:nvSpPr>
          <p:cNvPr id="9" name="TextBox 8">
            <a:extLst>
              <a:ext uri="{FF2B5EF4-FFF2-40B4-BE49-F238E27FC236}">
                <a16:creationId xmlns:a16="http://schemas.microsoft.com/office/drawing/2014/main" id="{238733C9-9191-AAA6-F900-D8D7158B74D5}"/>
              </a:ext>
            </a:extLst>
          </p:cNvPr>
          <p:cNvSpPr txBox="1"/>
          <p:nvPr/>
        </p:nvSpPr>
        <p:spPr>
          <a:xfrm>
            <a:off x="3860371" y="1068913"/>
            <a:ext cx="3943743" cy="5493812"/>
          </a:xfrm>
          <a:prstGeom prst="rect">
            <a:avLst/>
          </a:prstGeom>
          <a:noFill/>
        </p:spPr>
        <p:txBody>
          <a:bodyPr wrap="square" rtlCol="0">
            <a:spAutoFit/>
          </a:bodyPr>
          <a:lstStyle/>
          <a:p>
            <a:pPr algn="ctr"/>
            <a:r>
              <a:rPr lang="en-GB" sz="900" b="1" dirty="0">
                <a:solidFill>
                  <a:schemeClr val="bg1"/>
                </a:solidFill>
              </a:rPr>
              <a:t>Barriers of ASD diagnosis:</a:t>
            </a:r>
          </a:p>
          <a:p>
            <a:pPr algn="ctr"/>
            <a:endParaRPr lang="en-GB" sz="900" b="1" dirty="0">
              <a:solidFill>
                <a:schemeClr val="bg1"/>
              </a:solidFill>
            </a:endParaRPr>
          </a:p>
          <a:p>
            <a:r>
              <a:rPr lang="en-GB" sz="900" dirty="0">
                <a:solidFill>
                  <a:schemeClr val="bg1"/>
                </a:solidFill>
              </a:rPr>
              <a:t>Before any referrals can be made, parental consent must be acquired. Gaining parental consent can be difficult at times if parents struggle to come to terms with their child’s condition or worry about what others may think. This can delay diagnosis, interventions and support. One of the barriers that prevents ASD from being diagnosed early is social stigma. Social stigma fosters rejection and loneliness. According to Kamau's (2017) research, raising children with ASD presents several difficulties and lonely times for many parents. Parents described how peers and other community members avoided their children with ASD. </a:t>
            </a:r>
          </a:p>
          <a:p>
            <a:r>
              <a:rPr lang="en-GB" sz="900" dirty="0">
                <a:solidFill>
                  <a:schemeClr val="bg1"/>
                </a:solidFill>
              </a:rPr>
              <a:t>In addition, stigmatising situations for families are more likely since, despite growing awareness of ASD, individuals frequently lack the understanding necessary to identify disruptive behaviours as indicators of the disorder. Werner (2015), discovered that families of children with ASD experienced more affiliate stigma than families of children with intellectual or physical disabilities.</a:t>
            </a:r>
          </a:p>
          <a:p>
            <a:r>
              <a:rPr lang="en-GB" sz="900" dirty="0">
                <a:solidFill>
                  <a:schemeClr val="bg1"/>
                </a:solidFill>
              </a:rPr>
              <a:t> </a:t>
            </a:r>
          </a:p>
          <a:p>
            <a:r>
              <a:rPr lang="en-GB" sz="900" dirty="0">
                <a:solidFill>
                  <a:schemeClr val="bg1"/>
                </a:solidFill>
              </a:rPr>
              <a:t>Because many girls with autism don't fit characteristics of what autism looks like, more boys than girls are diagnosed with autism. Girls with autism may potentially receive a wrong diagnosis of another condition, such as ADHD (</a:t>
            </a:r>
            <a:r>
              <a:rPr lang="en-GB" sz="900" dirty="0" err="1">
                <a:solidFill>
                  <a:schemeClr val="bg1"/>
                </a:solidFill>
              </a:rPr>
              <a:t>Arky</a:t>
            </a:r>
            <a:r>
              <a:rPr lang="en-GB" sz="900" dirty="0">
                <a:solidFill>
                  <a:schemeClr val="bg1"/>
                </a:solidFill>
              </a:rPr>
              <a:t>, 2023). Many girls fail to get an ASD diagnosis or are diagnosed later in life as they can mask their traits by observing and mimicking their peers (National Autistic Society, 2024). Girls may seem more likely to maintain relationships with others, but in practice, they become exhausted attempting to change their own behaviour to fit in with what other people are doing and what is deemed more acceptable (Welsh Government, 2021). </a:t>
            </a:r>
          </a:p>
          <a:p>
            <a:r>
              <a:rPr lang="en-GB" sz="900" dirty="0">
                <a:solidFill>
                  <a:schemeClr val="bg1"/>
                </a:solidFill>
              </a:rPr>
              <a:t>This is known to cause depression, low self-esteem, and anxiety in girls (</a:t>
            </a:r>
            <a:r>
              <a:rPr lang="en-GB" sz="900" dirty="0" err="1">
                <a:solidFill>
                  <a:schemeClr val="bg1"/>
                </a:solidFill>
              </a:rPr>
              <a:t>Arky</a:t>
            </a:r>
            <a:r>
              <a:rPr lang="en-GB" sz="900" dirty="0">
                <a:solidFill>
                  <a:schemeClr val="bg1"/>
                </a:solidFill>
              </a:rPr>
              <a:t>, 2023).</a:t>
            </a:r>
          </a:p>
          <a:p>
            <a:r>
              <a:rPr lang="en-GB" sz="900" dirty="0">
                <a:solidFill>
                  <a:schemeClr val="bg1"/>
                </a:solidFill>
              </a:rPr>
              <a:t>Girls often have interests in drawing, reading, animals, and figurines. When a girl engages in these activities for extended periods of time, no one raises the alarm. It is possible that autistic girls' hobbies are viewed as more traditional and accepted in society than those of boys National Autistic Society, 2024). </a:t>
            </a:r>
          </a:p>
          <a:p>
            <a:endParaRPr lang="en-GB" sz="900" dirty="0">
              <a:solidFill>
                <a:schemeClr val="bg1"/>
              </a:solidFill>
            </a:endParaRPr>
          </a:p>
          <a:p>
            <a:endParaRPr lang="en-GB" sz="900" dirty="0">
              <a:solidFill>
                <a:schemeClr val="bg1"/>
              </a:solidFill>
            </a:endParaRPr>
          </a:p>
          <a:p>
            <a:endParaRPr lang="en-GB" sz="900" dirty="0">
              <a:solidFill>
                <a:schemeClr val="bg1"/>
              </a:solidFill>
            </a:endParaRPr>
          </a:p>
          <a:p>
            <a:endParaRPr lang="en-GB" dirty="0"/>
          </a:p>
        </p:txBody>
      </p:sp>
      <p:sp>
        <p:nvSpPr>
          <p:cNvPr id="10" name="Rectangle: Rounded Corners 9">
            <a:extLst>
              <a:ext uri="{FF2B5EF4-FFF2-40B4-BE49-F238E27FC236}">
                <a16:creationId xmlns:a16="http://schemas.microsoft.com/office/drawing/2014/main" id="{7FEE9A27-F83C-30BC-2941-7FAD13F78F1E}"/>
              </a:ext>
            </a:extLst>
          </p:cNvPr>
          <p:cNvSpPr/>
          <p:nvPr/>
        </p:nvSpPr>
        <p:spPr>
          <a:xfrm>
            <a:off x="7877639" y="1068914"/>
            <a:ext cx="4162425" cy="571634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TextBox 2">
            <a:extLst>
              <a:ext uri="{FF2B5EF4-FFF2-40B4-BE49-F238E27FC236}">
                <a16:creationId xmlns:a16="http://schemas.microsoft.com/office/drawing/2014/main" id="{0AA9CEDA-3129-4DC1-800F-B2A3619BB200}"/>
              </a:ext>
            </a:extLst>
          </p:cNvPr>
          <p:cNvSpPr txBox="1"/>
          <p:nvPr/>
        </p:nvSpPr>
        <p:spPr>
          <a:xfrm>
            <a:off x="7929903" y="1068913"/>
            <a:ext cx="4124753" cy="5493812"/>
          </a:xfrm>
          <a:prstGeom prst="rect">
            <a:avLst/>
          </a:prstGeom>
          <a:noFill/>
        </p:spPr>
        <p:txBody>
          <a:bodyPr wrap="square" rtlCol="0">
            <a:spAutoFit/>
          </a:bodyPr>
          <a:lstStyle/>
          <a:p>
            <a:pPr algn="ctr"/>
            <a:r>
              <a:rPr lang="en-GB" sz="900" dirty="0">
                <a:solidFill>
                  <a:schemeClr val="bg1"/>
                </a:solidFill>
              </a:rPr>
              <a:t>   </a:t>
            </a:r>
            <a:r>
              <a:rPr lang="en-GB" sz="900" b="1" dirty="0">
                <a:solidFill>
                  <a:schemeClr val="bg1"/>
                </a:solidFill>
              </a:rPr>
              <a:t>Support for children with ASD</a:t>
            </a:r>
            <a:r>
              <a:rPr lang="en-GB" sz="900" dirty="0">
                <a:solidFill>
                  <a:schemeClr val="bg1"/>
                </a:solidFill>
              </a:rPr>
              <a:t>:</a:t>
            </a:r>
          </a:p>
          <a:p>
            <a:pPr algn="ctr"/>
            <a:endParaRPr lang="en-GB" sz="900" dirty="0">
              <a:solidFill>
                <a:schemeClr val="bg1"/>
              </a:solidFill>
            </a:endParaRPr>
          </a:p>
          <a:p>
            <a:r>
              <a:rPr lang="en-GB" sz="900" dirty="0">
                <a:solidFill>
                  <a:schemeClr val="bg1"/>
                </a:solidFill>
              </a:rPr>
              <a:t>To improve learning and minimise stress, changes must be implemented for each child diagnosed with ASD. Due to the variety of challenges that children with ASD experience, additional structure needs to be introduced to classroom activities and teaching practices to differentiate the work for them (ASD info Wales, 2025). </a:t>
            </a:r>
          </a:p>
          <a:p>
            <a:r>
              <a:rPr lang="en-GB" sz="900" dirty="0">
                <a:solidFill>
                  <a:schemeClr val="bg1"/>
                </a:solidFill>
              </a:rPr>
              <a:t>Support is recommended for children with ASD to prepare for and understand the routine of the school day. This is particularly useful when there are changes to the regular timetable, such as school trips, rehearsals for concerts, or special assemblies. Visual timetables are the best method for incorporating this further structure as a communication tool (National Autistic Society, 2024). Visual timetables provide visual information using photographs or pictures about the routine of the day in school. Knowing when times of day require visual aids is important. This could involve key parts of the day, including transitions from the classroom to the dinner hall and out to play, and other periods of the day or week when your pupils find themselves under stress (Autism Hub, 2023). Using a ‘now’ and ‘then’ visual board is simplifying the process even further for children. This can help a child who is learning the concept of ‘now’ and ‘next’, and isn't yet cognitively ready for a visual timetable, or who struggles transitioning from one activity to another.</a:t>
            </a:r>
          </a:p>
          <a:p>
            <a:r>
              <a:rPr lang="en-GB" sz="900" dirty="0">
                <a:solidFill>
                  <a:schemeClr val="bg1"/>
                </a:solidFill>
              </a:rPr>
              <a:t>It is important to ensure visual timetables are used consistently by all practitioners in the setting. They are a simple tool to use which do not require training. It can be useful to duplicate certain pictures for parents to use at home (Autism Wales, 2020). </a:t>
            </a:r>
          </a:p>
          <a:p>
            <a:endParaRPr lang="en-GB" sz="900" dirty="0">
              <a:solidFill>
                <a:schemeClr val="bg1"/>
              </a:solidFill>
            </a:endParaRPr>
          </a:p>
          <a:p>
            <a:pPr algn="ctr"/>
            <a:r>
              <a:rPr lang="en-GB" sz="900" b="1" dirty="0">
                <a:solidFill>
                  <a:schemeClr val="bg1"/>
                </a:solidFill>
              </a:rPr>
              <a:t>Conclusion:</a:t>
            </a:r>
          </a:p>
          <a:p>
            <a:pPr algn="ctr"/>
            <a:endParaRPr lang="en-GB" sz="900" b="1" dirty="0">
              <a:solidFill>
                <a:schemeClr val="bg1"/>
              </a:solidFill>
            </a:endParaRPr>
          </a:p>
          <a:p>
            <a:r>
              <a:rPr lang="en-GB" sz="900" dirty="0">
                <a:solidFill>
                  <a:schemeClr val="bg1"/>
                </a:solidFill>
              </a:rPr>
              <a:t>The diagnosis of ASD involves a comprehensive assessment of behavioural, developmental, and social characteristics, often relying on standardised tools and observations. However, several barriers can impede timely and accurate diagnosis, including variability in symptom presentation, social stigma, and girls failing to be diagnosed or delayed diagnosis due to the ability to mask their traits.</a:t>
            </a:r>
          </a:p>
          <a:p>
            <a:r>
              <a:rPr lang="en-GB" sz="900" dirty="0">
                <a:solidFill>
                  <a:schemeClr val="bg1"/>
                </a:solidFill>
              </a:rPr>
              <a:t>In essence, while the diagnosis of ASD may be challenging due to various barriers, the implementation of supportive strategies such as visual timetables can significantly enhance the quality of life for individuals with ASD, enabling them to thrive and reach their full potential.</a:t>
            </a:r>
          </a:p>
          <a:p>
            <a:endParaRPr lang="en-GB" sz="900" dirty="0">
              <a:solidFill>
                <a:schemeClr val="bg1"/>
              </a:solidFill>
            </a:endParaRPr>
          </a:p>
        </p:txBody>
      </p:sp>
    </p:spTree>
    <p:extLst>
      <p:ext uri="{BB962C8B-B14F-4D97-AF65-F5344CB8AC3E}">
        <p14:creationId xmlns:p14="http://schemas.microsoft.com/office/powerpoint/2010/main" val="27305276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DCB9A4E-0469-09F6-D1D3-230657B5339E}"/>
              </a:ext>
            </a:extLst>
          </p:cNvPr>
          <p:cNvSpPr txBox="1"/>
          <p:nvPr/>
        </p:nvSpPr>
        <p:spPr>
          <a:xfrm>
            <a:off x="168812" y="140677"/>
            <a:ext cx="11844997" cy="7361631"/>
          </a:xfrm>
          <a:prstGeom prst="rect">
            <a:avLst/>
          </a:prstGeom>
          <a:noFill/>
        </p:spPr>
        <p:txBody>
          <a:bodyPr wrap="square" rtlCol="0">
            <a:spAutoFit/>
          </a:bodyPr>
          <a:lstStyle/>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Reference List</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Autism Hub. (2023)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Visual schedule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0000FF"/>
                </a:solidFill>
                <a:effectLst/>
                <a:latin typeface="Aptos" panose="020B0004020202020204" pitchFamily="34" charset="0"/>
                <a:ea typeface="Aptos" panose="020B0004020202020204" pitchFamily="34" charset="0"/>
                <a:cs typeface="Times New Roman" panose="02020603050405020304" pitchFamily="18" charset="0"/>
                <a:hlinkClick r:id="rId2"/>
              </a:rPr>
              <a:t>Visual schedule (education.qld.gov.au)</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on: 6</a:t>
            </a:r>
            <a:r>
              <a:rPr lang="en-GB" sz="12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May 2024)</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Autism Wales. (2015) Autism: A Guide for Mainstream Primary Schools. Available at: </a:t>
            </a:r>
            <a:r>
              <a:rPr lang="en-GB" sz="1200" u="sng" kern="100" dirty="0">
                <a:solidFill>
                  <a:srgbClr val="0000FF"/>
                </a:solidFill>
                <a:effectLst/>
                <a:latin typeface="Aptos" panose="020B0004020202020204" pitchFamily="34" charset="0"/>
                <a:ea typeface="Aptos" panose="020B0004020202020204" pitchFamily="34" charset="0"/>
                <a:cs typeface="Times New Roman" panose="02020603050405020304" pitchFamily="18" charset="0"/>
                <a:hlinkClick r:id="rId3"/>
              </a:rPr>
              <a:t>https://autismwales.org/wp-content/uploads/2020/08/2015_Autism-A-Guide-for-Mainstream-Primary-Schools-ENG.pdf</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on: 29</a:t>
            </a:r>
            <a:r>
              <a:rPr lang="en-GB" sz="12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April 2024)</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Autism Wales. (2020) Autism: A Guide for Early Years Settings. Available at: </a:t>
            </a:r>
            <a:r>
              <a:rPr lang="en-GB" sz="1200" u="sng" kern="100" dirty="0">
                <a:solidFill>
                  <a:srgbClr val="0000FF"/>
                </a:solidFill>
                <a:effectLst/>
                <a:latin typeface="Aptos" panose="020B0004020202020204" pitchFamily="34" charset="0"/>
                <a:ea typeface="Aptos" panose="020B0004020202020204" pitchFamily="34" charset="0"/>
                <a:cs typeface="Times New Roman" panose="02020603050405020304" pitchFamily="18" charset="0"/>
                <a:hlinkClick r:id="rId4"/>
              </a:rPr>
              <a:t>https://autismwales.org/wp-content/uploads/2020/08/A-Guide-for-Early-Years-Settings_Eng.pdf</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on: 7</a:t>
            </a:r>
            <a:r>
              <a:rPr lang="en-GB" sz="12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May 2024)</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Cardiff University. (2019) Improving autism assessment and awareness. Available at: </a:t>
            </a:r>
            <a:r>
              <a:rPr lang="en-GB" sz="1200" u="sng" kern="100" dirty="0">
                <a:solidFill>
                  <a:srgbClr val="0000FF"/>
                </a:solidFill>
                <a:effectLst/>
                <a:latin typeface="Aptos" panose="020B0004020202020204" pitchFamily="34" charset="0"/>
                <a:ea typeface="Aptos" panose="020B0004020202020204" pitchFamily="34" charset="0"/>
                <a:cs typeface="Times New Roman" panose="02020603050405020304" pitchFamily="18" charset="0"/>
                <a:hlinkClick r:id="rId5"/>
              </a:rPr>
              <a:t>Improving autism assessment and awareness - School of Psychology - Cardiff University</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on: 5</a:t>
            </a:r>
            <a:r>
              <a:rPr lang="en-GB" sz="12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May 2024)</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CDC. (2022)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Signs and Symptoms of Autism Spectrum Disorder</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0000FF"/>
                </a:solidFill>
                <a:effectLst/>
                <a:latin typeface="Aptos" panose="020B0004020202020204" pitchFamily="34" charset="0"/>
                <a:ea typeface="Aptos" panose="020B0004020202020204" pitchFamily="34" charset="0"/>
                <a:cs typeface="Times New Roman" panose="02020603050405020304" pitchFamily="18" charset="0"/>
                <a:hlinkClick r:id="rId6"/>
              </a:rPr>
              <a:t>Signs and Symptoms of Autism Spectrum Disorders | CDC</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on: 3</a:t>
            </a:r>
            <a:r>
              <a:rPr lang="en-GB" sz="1200" kern="100" baseline="30000" dirty="0">
                <a:effectLst/>
                <a:latin typeface="Aptos" panose="020B0004020202020204" pitchFamily="34" charset="0"/>
                <a:ea typeface="Aptos" panose="020B0004020202020204" pitchFamily="34" charset="0"/>
                <a:cs typeface="Times New Roman" panose="02020603050405020304" pitchFamily="18" charset="0"/>
              </a:rPr>
              <a:t>rd</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May 2024)</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CDC. (2022)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Screening and Diagnosis of Autism Spectrum Disorder</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0000FF"/>
                </a:solidFill>
                <a:effectLst/>
                <a:latin typeface="Aptos" panose="020B0004020202020204" pitchFamily="34" charset="0"/>
                <a:ea typeface="Aptos" panose="020B0004020202020204" pitchFamily="34" charset="0"/>
                <a:cs typeface="Times New Roman" panose="02020603050405020304" pitchFamily="18" charset="0"/>
                <a:hlinkClick r:id="rId7"/>
              </a:rPr>
              <a:t>Screening and Diagnosis of Autism Spectrum Disorder | CDC</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on: 2</a:t>
            </a:r>
            <a:r>
              <a:rPr lang="en-GB" sz="1200" kern="100" baseline="30000" dirty="0">
                <a:effectLst/>
                <a:latin typeface="Aptos" panose="020B0004020202020204" pitchFamily="34" charset="0"/>
                <a:ea typeface="Aptos" panose="020B0004020202020204" pitchFamily="34" charset="0"/>
                <a:cs typeface="Times New Roman" panose="02020603050405020304" pitchFamily="18" charset="0"/>
              </a:rPr>
              <a:t>nd</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May 2024)</a:t>
            </a:r>
          </a:p>
          <a:p>
            <a:pPr>
              <a:lnSpc>
                <a:spcPct val="107000"/>
              </a:lnSpc>
              <a:spcAft>
                <a:spcPts val="800"/>
              </a:spcAft>
            </a:pPr>
            <a:endParaRPr lang="en-GB" sz="1200" kern="100" dirty="0">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Currigan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S. Shackleton, E. (2023) ‘Quick-fire strategies: Can Visual Timetables Be Bad?’ School behaviour secrets. [Podcast] Available at: Quick-fire strategies: Can Visual Timetables Be Bad? (beaconschoolsupport.co.uk) (Accessed on: 7th May 2024)</a:t>
            </a:r>
          </a:p>
          <a:p>
            <a:pPr>
              <a:lnSpc>
                <a:spcPct val="107000"/>
              </a:lnSpc>
              <a:spcAft>
                <a:spcPts val="800"/>
              </a:spcAft>
            </a:pP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Arky</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B. (2023) Why Many Autistic Girls Are Overlooked? Available at: Why Do Many Autistic Girls Go Undiagnosed? | Child Mind Institute (Accessed on: 6th May 2024)</a:t>
            </a:r>
          </a:p>
          <a:p>
            <a:pPr>
              <a:lnSpc>
                <a:spcPct val="107000"/>
              </a:lnSpc>
              <a:spcAft>
                <a:spcPts val="800"/>
              </a:spcAft>
            </a:pP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DSDWEB. (2024) Identifying positive and negative points of the triad of impairments. Available at: 4.4. Identify positive and negative points of the triad of impairments. – DSDWEB: FREE STUDY GUIDES FOR CARE QUALIFICATIONS (Accessed on: 5th May 2024)</a:t>
            </a:r>
          </a:p>
          <a:p>
            <a:pPr>
              <a:lnSpc>
                <a:spcPct val="107000"/>
              </a:lnSpc>
              <a:spcAft>
                <a:spcPts val="800"/>
              </a:spcAft>
            </a:pP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998946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66F5622-F198-336F-ACE4-29C0CDC35BBD}"/>
              </a:ext>
            </a:extLst>
          </p:cNvPr>
          <p:cNvSpPr txBox="1"/>
          <p:nvPr/>
        </p:nvSpPr>
        <p:spPr>
          <a:xfrm>
            <a:off x="140677" y="112542"/>
            <a:ext cx="11816861" cy="6374822"/>
          </a:xfrm>
          <a:prstGeom prst="rect">
            <a:avLst/>
          </a:prstGeom>
          <a:noFill/>
        </p:spPr>
        <p:txBody>
          <a:bodyPr wrap="square" rtlCol="0">
            <a:spAutoFit/>
          </a:bodyPr>
          <a:lstStyle/>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Fatema, A.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Vahe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K.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Sadriya</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M. (2021)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Barriers to the early detection and intervention of children with autism spectrum disorders: A literature review</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0000FF"/>
                </a:solidFill>
                <a:effectLst/>
                <a:latin typeface="Aptos" panose="020B0004020202020204" pitchFamily="34" charset="0"/>
                <a:ea typeface="Aptos" panose="020B0004020202020204" pitchFamily="34" charset="0"/>
                <a:cs typeface="Times New Roman" panose="02020603050405020304" pitchFamily="18" charset="0"/>
                <a:hlinkClick r:id="rId2"/>
              </a:rPr>
              <a:t>(PDF) Barriers to the early detection and intervention of children with autism spectrum disorders: A literature review (researchgate.net)</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on: 6</a:t>
            </a:r>
            <a:r>
              <a:rPr lang="en-GB" sz="12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May 2024)</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Gray, DE. (2002)</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 ‘Everybody just freezes. Everybody is just embarrassed’: Felt and enacted stigma among parents of children with high functioning autism</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Sociology of Health &amp; Illness, 24(6), 734–749</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Kamau, LZ. (2017)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Autism spectrum disorders (ASD) in Kenya: Barriers encountered in diagnosis, treatment and management</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J. Res. Pharm. Sci. 2017; 3: 1-11</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Kinnear, SH. Link, BG. Ballan, MS. Fischbach, RL. (2016)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Understanding the experience of stigma for parents of children with autism spectrum disorder and the role stigma plays in families’ lives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Journal of Autism and Developmental Disorders, 46(3), 942–953</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National Autistic Society. (2010)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About Autism</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0000FF"/>
                </a:solidFill>
                <a:effectLst/>
                <a:latin typeface="Aptos" panose="020B0004020202020204" pitchFamily="34" charset="0"/>
                <a:ea typeface="Aptos" panose="020B0004020202020204" pitchFamily="34" charset="0"/>
                <a:cs typeface="Times New Roman" panose="02020603050405020304" pitchFamily="18" charset="0"/>
                <a:hlinkClick r:id="rId3"/>
              </a:rPr>
              <a:t>What is autism</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on: 29</a:t>
            </a:r>
            <a:r>
              <a:rPr lang="en-GB" sz="12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April 2024) </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National Autistic Society. (2024) Autistic women and girls. Available at: </a:t>
            </a:r>
            <a:r>
              <a:rPr lang="en-GB" sz="1200" u="sng" kern="100" dirty="0">
                <a:solidFill>
                  <a:srgbClr val="0000FF"/>
                </a:solidFill>
                <a:effectLst/>
                <a:latin typeface="Aptos" panose="020B0004020202020204" pitchFamily="34" charset="0"/>
                <a:ea typeface="Aptos" panose="020B0004020202020204" pitchFamily="34" charset="0"/>
                <a:cs typeface="Times New Roman" panose="02020603050405020304" pitchFamily="18" charset="0"/>
                <a:hlinkClick r:id="rId4"/>
              </a:rPr>
              <a:t>Autistic women and girls (autism.org.uk)</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on 6</a:t>
            </a:r>
            <a:r>
              <a:rPr lang="en-GB" sz="12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May 2024)</a:t>
            </a:r>
          </a:p>
          <a:p>
            <a:pPr>
              <a:lnSpc>
                <a:spcPct val="107000"/>
              </a:lnSpc>
              <a:spcAft>
                <a:spcPts val="800"/>
              </a:spcAft>
            </a:pPr>
            <a:endParaRPr lang="en-GB" sz="1200" kern="100" dirty="0">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NHS Wales. (no date) Diagnostic Assessments for Autism. Available at: https://cavuhb.nhs.wales/our-services/integrated-autism-services/diagnostic-assessments-for-autism/#:~:text=Process%20information%3A,be%20longer%20than%2024%20months (Accessed on 6th May 2024)</a:t>
            </a:r>
          </a:p>
          <a:p>
            <a:pPr>
              <a:lnSpc>
                <a:spcPct val="107000"/>
              </a:lnSpc>
              <a:spcAft>
                <a:spcPts val="800"/>
              </a:spcAft>
            </a:pP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NHS Wales. (no date) Visual Timetables. Available at: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bcuhb.nhs.wales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/services/hospital-services/neurodevelopmental/documents/visual-timetable/ (Accessed on 7th May 2024)</a:t>
            </a:r>
          </a:p>
          <a:p>
            <a:pPr>
              <a:lnSpc>
                <a:spcPct val="107000"/>
              </a:lnSpc>
              <a:spcAft>
                <a:spcPts val="800"/>
              </a:spcAft>
            </a:pP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NHS. (2022) What is Autism? Available at: What is autism? - NHS (www.nhs.uk) (Accessed on: 5th May 2024)</a:t>
            </a:r>
          </a:p>
          <a:p>
            <a:pPr>
              <a:lnSpc>
                <a:spcPct val="107000"/>
              </a:lnSpc>
              <a:spcAft>
                <a:spcPts val="800"/>
              </a:spcAft>
            </a:pP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835168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A0AE711-128A-E5BE-3707-8245AE8D6BFD}"/>
              </a:ext>
            </a:extLst>
          </p:cNvPr>
          <p:cNvSpPr txBox="1"/>
          <p:nvPr/>
        </p:nvSpPr>
        <p:spPr>
          <a:xfrm>
            <a:off x="98474" y="140677"/>
            <a:ext cx="11915335" cy="3063659"/>
          </a:xfrm>
          <a:prstGeom prst="rect">
            <a:avLst/>
          </a:prstGeom>
          <a:noFill/>
        </p:spPr>
        <p:txBody>
          <a:bodyPr wrap="square" rtlCol="0">
            <a:spAutoFit/>
          </a:bodyPr>
          <a:lstStyle/>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Norman, S. (2023)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What is the Triad of Impairments in autism?</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0000FF"/>
                </a:solidFill>
                <a:effectLst/>
                <a:latin typeface="Aptos" panose="020B0004020202020204" pitchFamily="34" charset="0"/>
                <a:ea typeface="Aptos" panose="020B0004020202020204" pitchFamily="34" charset="0"/>
                <a:cs typeface="Times New Roman" panose="02020603050405020304" pitchFamily="18" charset="0"/>
                <a:hlinkClick r:id="rId2"/>
              </a:rPr>
              <a:t>https://augmentive.io/blog/autism-triad-impairments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on: 5</a:t>
            </a:r>
            <a:r>
              <a:rPr lang="en-GB" sz="12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May 2024)</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Welsh Government. (2020)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Code of Practice on the Delivery of Autism Services Supporting Guidance Document</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0000FF"/>
                </a:solidFill>
                <a:effectLst/>
                <a:latin typeface="Aptos" panose="020B0004020202020204" pitchFamily="34" charset="0"/>
                <a:ea typeface="Aptos" panose="020B0004020202020204" pitchFamily="34" charset="0"/>
                <a:cs typeface="Times New Roman" panose="02020603050405020304" pitchFamily="18" charset="0"/>
                <a:hlinkClick r:id="rId3"/>
              </a:rPr>
              <a:t>supporting-guidance.pdf (</a:t>
            </a:r>
            <a:r>
              <a:rPr lang="en-GB" sz="1200" u="sng" kern="100" dirty="0" err="1">
                <a:solidFill>
                  <a:srgbClr val="0000FF"/>
                </a:solidFill>
                <a:effectLst/>
                <a:latin typeface="Aptos" panose="020B0004020202020204" pitchFamily="34" charset="0"/>
                <a:ea typeface="Aptos" panose="020B0004020202020204" pitchFamily="34" charset="0"/>
                <a:cs typeface="Times New Roman" panose="02020603050405020304" pitchFamily="18" charset="0"/>
                <a:hlinkClick r:id="rId3"/>
              </a:rPr>
              <a:t>gov.wales</a:t>
            </a:r>
            <a:r>
              <a:rPr lang="en-GB" sz="1200" u="sng" kern="100" dirty="0">
                <a:solidFill>
                  <a:srgbClr val="0000FF"/>
                </a:solidFill>
                <a:effectLst/>
                <a:latin typeface="Aptos" panose="020B0004020202020204" pitchFamily="34" charset="0"/>
                <a:ea typeface="Aptos" panose="020B0004020202020204" pitchFamily="34" charset="0"/>
                <a:cs typeface="Times New Roman" panose="02020603050405020304" pitchFamily="18" charset="0"/>
                <a:hlinkClick r:id="rId3"/>
              </a:rPr>
              <a:t>)</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on: 5</a:t>
            </a:r>
            <a:r>
              <a:rPr lang="en-GB" sz="12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May 2024)</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Welsh Government. (2021) Code of Practice on the Delivery of Autism Services. Available at: </a:t>
            </a:r>
            <a:r>
              <a:rPr lang="en-GB" sz="1200" u="sng" kern="100" dirty="0">
                <a:solidFill>
                  <a:srgbClr val="0000FF"/>
                </a:solidFill>
                <a:effectLst/>
                <a:latin typeface="Aptos" panose="020B0004020202020204" pitchFamily="34" charset="0"/>
                <a:ea typeface="Aptos" panose="020B0004020202020204" pitchFamily="34" charset="0"/>
                <a:cs typeface="Times New Roman" panose="02020603050405020304" pitchFamily="18" charset="0"/>
                <a:hlinkClick r:id="rId4"/>
              </a:rPr>
              <a:t>Code of Practice on the Delivery of Autism Services - Supporting Guidance (</a:t>
            </a:r>
            <a:r>
              <a:rPr lang="en-GB" sz="1200" u="sng" kern="100" dirty="0" err="1">
                <a:solidFill>
                  <a:srgbClr val="0000FF"/>
                </a:solidFill>
                <a:effectLst/>
                <a:latin typeface="Aptos" panose="020B0004020202020204" pitchFamily="34" charset="0"/>
                <a:ea typeface="Aptos" panose="020B0004020202020204" pitchFamily="34" charset="0"/>
                <a:cs typeface="Times New Roman" panose="02020603050405020304" pitchFamily="18" charset="0"/>
                <a:hlinkClick r:id="rId4"/>
              </a:rPr>
              <a:t>gov.wales</a:t>
            </a:r>
            <a:r>
              <a:rPr lang="en-GB" sz="1200" u="sng" kern="100" dirty="0">
                <a:solidFill>
                  <a:srgbClr val="0000FF"/>
                </a:solidFill>
                <a:effectLst/>
                <a:latin typeface="Aptos" panose="020B0004020202020204" pitchFamily="34" charset="0"/>
                <a:ea typeface="Aptos" panose="020B0004020202020204" pitchFamily="34" charset="0"/>
                <a:cs typeface="Times New Roman" panose="02020603050405020304" pitchFamily="18" charset="0"/>
                <a:hlinkClick r:id="rId4"/>
              </a:rPr>
              <a:t>)</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on: 6</a:t>
            </a:r>
            <a:r>
              <a:rPr lang="en-GB" sz="12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May 2024)</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Werner, S. Shulman, C. (2015)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Does type of disability make a difference in affiliate stigma among family caregivers of individuals with autism, intellectual disability or physical disability?</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Journal of Intellectual Disability Research, 59(3), 272–283</a:t>
            </a:r>
          </a:p>
          <a:p>
            <a:endParaRPr lang="en-GB" dirty="0"/>
          </a:p>
        </p:txBody>
      </p:sp>
    </p:spTree>
    <p:extLst>
      <p:ext uri="{BB962C8B-B14F-4D97-AF65-F5344CB8AC3E}">
        <p14:creationId xmlns:p14="http://schemas.microsoft.com/office/powerpoint/2010/main" val="1266136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9CC7899-6A5D-E5B5-7139-408B677C40CB}"/>
              </a:ext>
            </a:extLst>
          </p:cNvPr>
          <p:cNvSpPr txBox="1"/>
          <p:nvPr/>
        </p:nvSpPr>
        <p:spPr>
          <a:xfrm>
            <a:off x="126610" y="140677"/>
            <a:ext cx="11938782" cy="6186309"/>
          </a:xfrm>
          <a:prstGeom prst="rect">
            <a:avLst/>
          </a:prstGeom>
          <a:noFill/>
        </p:spPr>
        <p:txBody>
          <a:bodyPr wrap="square" rtlCol="0">
            <a:spAutoFit/>
          </a:bodyPr>
          <a:lstStyle/>
          <a:p>
            <a:r>
              <a:rPr lang="en-GB" sz="1200" dirty="0"/>
              <a:t>ASD</a:t>
            </a:r>
          </a:p>
          <a:p>
            <a:endParaRPr lang="en-GB" sz="1200" dirty="0"/>
          </a:p>
          <a:p>
            <a:r>
              <a:rPr lang="en-GB" sz="1200" dirty="0"/>
              <a:t>Introduction: It is estimated that Autistic Spectrum Disorder (ASD) effects 1 in 100 children, meaning there are children with ASD in most schools which may or may not have been diagnosed. Children with ASD present with a variety of strengths, difficulties, and sometimes behaviour issues (ASD info Wales, 2015). ASD is a developmental disability that lasts a lifetime and impacts a child's relationships, communication, and understanding of the outside world. Being on the spectrum implies that although all individuals with autism have similar challenges, their condition will impact them differently (National Autistic Society, 2010). Individuals with ASD may struggle with confined or repetitive behaviours or interests, as well as social communication and interaction (</a:t>
            </a:r>
            <a:r>
              <a:rPr lang="en-GB" sz="1200" dirty="0" err="1"/>
              <a:t>Centers</a:t>
            </a:r>
            <a:r>
              <a:rPr lang="en-GB" sz="1200" dirty="0"/>
              <a:t> for disease control and prevention, 2022). Individuals with ASD may also move, learn, or pay attention in different ways. Children with ASD have impairments in social communication, social interaction, social imagination and/or preference for routines. Many have sensory issues and a restricted pattern of behaviours (NHS, 2022). These traits can make life extremely difficult for those who have autism. Since the autism spectrum is broad, different ASD children can display all or just some of the traits.</a:t>
            </a:r>
          </a:p>
          <a:p>
            <a:endParaRPr lang="en-GB" sz="1200" dirty="0"/>
          </a:p>
          <a:p>
            <a:r>
              <a:rPr lang="en-GB" sz="1200" dirty="0"/>
              <a:t>How is ASD identified and diagnosed?</a:t>
            </a:r>
          </a:p>
          <a:p>
            <a:r>
              <a:rPr lang="en-GB" sz="1200" dirty="0"/>
              <a:t>ASD can be identified as early as two years old, although many children's symptoms go unnoticed in the early years, and it may take much longer to diagnose them. Children can receive the most effective support while achieving best outcomes when early recognition and intervention are used (CDC, 2022). </a:t>
            </a:r>
          </a:p>
          <a:p>
            <a:r>
              <a:rPr lang="en-GB" sz="1200" dirty="0"/>
              <a:t>ASD children struggle to form meaningful relationships with others. Children with ASD frequently experience significant sensory difficulties. Children with autism view the world substantially differently because of this and the ‘triad of impairments’ (ASD info Wales, 2015).</a:t>
            </a:r>
          </a:p>
          <a:p>
            <a:r>
              <a:rPr lang="en-GB" sz="1200" dirty="0"/>
              <a:t>The triad of impairments, often known as ‘the three impairments’, include problems with social engagement, social communication, rigidity of thought, and difficulties with social imagination. </a:t>
            </a:r>
          </a:p>
          <a:p>
            <a:r>
              <a:rPr lang="en-GB" sz="1200" dirty="0"/>
              <a:t>Additionally, children with ASD frequently experience repeated actions or stimming (example: humming, rocking, nail biting, hand flapping, chewing on inedible objects), unique interests, and sensory issues (Norman, 2023). The triad of impairments helps with early detection and intervention of children with autism by categorising the traits of autistic children. It also offers a more straightforward framework for non-specialists to fully understand the difficulties that children with ASD experience. However, the model's sceptics believe that it is too simplistic and fails to adequately account for the subtle differences among the many variations of the condition (DSDWEB, 2024).</a:t>
            </a:r>
          </a:p>
          <a:p>
            <a:r>
              <a:rPr lang="en-GB" sz="1200" dirty="0"/>
              <a:t>Cardiff University (2019) research has resulted in the development of SIGNS, a tool that helps frontline practitioners recognise and understand the many behaviours presented by children with autism.</a:t>
            </a:r>
          </a:p>
          <a:p>
            <a:endParaRPr lang="en-GB" sz="1200" dirty="0"/>
          </a:p>
          <a:p>
            <a:r>
              <a:rPr lang="en-GB" sz="1200" dirty="0"/>
              <a:t>S = Social Interaction and verbal communication are impaired</a:t>
            </a:r>
          </a:p>
          <a:p>
            <a:r>
              <a:rPr lang="en-GB" sz="1200" dirty="0"/>
              <a:t>I = Imagination, ideas and creativity are reduced</a:t>
            </a:r>
          </a:p>
          <a:p>
            <a:r>
              <a:rPr lang="en-GB" sz="1200" dirty="0"/>
              <a:t>G = Gestures or non-verbal communication are limited</a:t>
            </a:r>
          </a:p>
          <a:p>
            <a:r>
              <a:rPr lang="en-GB" sz="1200" dirty="0"/>
              <a:t>N = Narrow range of interests, routines and repetitive behaviours</a:t>
            </a:r>
          </a:p>
          <a:p>
            <a:r>
              <a:rPr lang="en-GB" sz="1200" dirty="0"/>
              <a:t>S = Sensory responses are unusual</a:t>
            </a:r>
          </a:p>
          <a:p>
            <a:r>
              <a:rPr lang="en-GB" sz="1200" dirty="0"/>
              <a:t>Depending on a child's age, gender, temperament, social style, and capability, these signs can appear in different ways (Welsh Government, 2021).</a:t>
            </a:r>
          </a:p>
          <a:p>
            <a:endParaRPr lang="en-GB" sz="1200" dirty="0"/>
          </a:p>
          <a:p>
            <a:endParaRPr lang="en-GB" sz="1200" dirty="0"/>
          </a:p>
        </p:txBody>
      </p:sp>
    </p:spTree>
    <p:extLst>
      <p:ext uri="{BB962C8B-B14F-4D97-AF65-F5344CB8AC3E}">
        <p14:creationId xmlns:p14="http://schemas.microsoft.com/office/powerpoint/2010/main" val="41005519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6E39603-8E69-323A-7D5F-E45FD118D7AD}"/>
              </a:ext>
            </a:extLst>
          </p:cNvPr>
          <p:cNvSpPr txBox="1"/>
          <p:nvPr/>
        </p:nvSpPr>
        <p:spPr>
          <a:xfrm>
            <a:off x="98474" y="126609"/>
            <a:ext cx="11887200" cy="6370975"/>
          </a:xfrm>
          <a:prstGeom prst="rect">
            <a:avLst/>
          </a:prstGeom>
          <a:noFill/>
        </p:spPr>
        <p:txBody>
          <a:bodyPr wrap="square" rtlCol="0">
            <a:spAutoFit/>
          </a:bodyPr>
          <a:lstStyle/>
          <a:p>
            <a:r>
              <a:rPr lang="en-GB" sz="1200" dirty="0"/>
              <a:t>A series of measures followed determining that a child may require an autism diagnosis is known as the autism referral pathway. Based on NICE best practice guidelines, there are nationwide referral pathways which make sure that appropriate individuals see the child at the right time (Welsh Government, 2020). The School-age Assessment Pathway should be used to make the referral for children who are enrolled in school, including those in nursery. </a:t>
            </a:r>
          </a:p>
          <a:p>
            <a:r>
              <a:rPr lang="en-GB" sz="1200" dirty="0"/>
              <a:t>Information required on referral forms: </a:t>
            </a:r>
          </a:p>
          <a:p>
            <a:r>
              <a:rPr lang="en-GB" sz="1200" dirty="0"/>
              <a:t>• schools the child is attending </a:t>
            </a:r>
          </a:p>
          <a:p>
            <a:r>
              <a:rPr lang="en-GB" sz="1200" dirty="0"/>
              <a:t>• any current medication / diagnosed medical conditions / investigations </a:t>
            </a:r>
          </a:p>
          <a:p>
            <a:r>
              <a:rPr lang="en-GB" sz="1200" dirty="0"/>
              <a:t>• the child’s method of communication – verbal, non-verbal </a:t>
            </a:r>
          </a:p>
          <a:p>
            <a:r>
              <a:rPr lang="en-GB" sz="1200" dirty="0"/>
              <a:t>• any agencies already involved – Flying Start </a:t>
            </a:r>
          </a:p>
          <a:p>
            <a:r>
              <a:rPr lang="en-GB" sz="1200" dirty="0"/>
              <a:t>• any health risk associated to the family </a:t>
            </a:r>
          </a:p>
          <a:p>
            <a:r>
              <a:rPr lang="en-GB" sz="1200" dirty="0"/>
              <a:t>• areas of differences: such as</a:t>
            </a:r>
          </a:p>
          <a:p>
            <a:r>
              <a:rPr lang="en-GB" sz="1200" dirty="0"/>
              <a:t> » achieving milestones </a:t>
            </a:r>
          </a:p>
          <a:p>
            <a:r>
              <a:rPr lang="en-GB" sz="1200" dirty="0"/>
              <a:t>» feeding / swallowing </a:t>
            </a:r>
          </a:p>
          <a:p>
            <a:r>
              <a:rPr lang="en-GB" sz="1200" dirty="0"/>
              <a:t>» attention / listening </a:t>
            </a:r>
          </a:p>
          <a:p>
            <a:r>
              <a:rPr lang="en-GB" sz="1200" dirty="0"/>
              <a:t>» interaction / play </a:t>
            </a:r>
          </a:p>
          <a:p>
            <a:r>
              <a:rPr lang="en-GB" sz="1200" dirty="0"/>
              <a:t>» understanding / using spoken language / speech sounds </a:t>
            </a:r>
          </a:p>
          <a:p>
            <a:r>
              <a:rPr lang="en-GB" sz="1200" dirty="0"/>
              <a:t>» sitting unaided / upset when moved </a:t>
            </a:r>
          </a:p>
          <a:p>
            <a:r>
              <a:rPr lang="en-GB" sz="1200" dirty="0"/>
              <a:t>» respiratory complications / reoccurring chest infections </a:t>
            </a:r>
          </a:p>
          <a:p>
            <a:r>
              <a:rPr lang="en-GB" sz="1200" dirty="0"/>
              <a:t>» equipment needed </a:t>
            </a:r>
          </a:p>
          <a:p>
            <a:r>
              <a:rPr lang="en-GB" sz="1200" dirty="0"/>
              <a:t>» sensory differences – food intolerance, taste and textures, noise, touch, movement </a:t>
            </a:r>
          </a:p>
          <a:p>
            <a:r>
              <a:rPr lang="en-GB" sz="1200" dirty="0"/>
              <a:t>» motor skills – handwriting, cutlery </a:t>
            </a:r>
          </a:p>
          <a:p>
            <a:r>
              <a:rPr lang="en-GB" sz="1200" dirty="0"/>
              <a:t>» gross motor skills – hopping, skipping, crawling, balancing, jumping </a:t>
            </a:r>
          </a:p>
          <a:p>
            <a:r>
              <a:rPr lang="en-GB" sz="1200" dirty="0"/>
              <a:t>» perceptual skills – spatial body awareness, knowing left and right, up and down, back and front </a:t>
            </a:r>
          </a:p>
          <a:p>
            <a:r>
              <a:rPr lang="en-GB" sz="1200" dirty="0"/>
              <a:t>» activities of daily living – independent dressing, undressing, eating, toileting </a:t>
            </a:r>
          </a:p>
          <a:p>
            <a:r>
              <a:rPr lang="en-GB" sz="1200" dirty="0"/>
              <a:t>» any assessments that have been carried out</a:t>
            </a:r>
          </a:p>
          <a:p>
            <a:endParaRPr lang="en-GB" sz="1200" dirty="0"/>
          </a:p>
          <a:p>
            <a:r>
              <a:rPr lang="en-GB" sz="1200" dirty="0"/>
              <a:t>Currently, due to significant demand for assessments, the assessment procedure takes between 18 months and 2 years to complete, from the time a referral is received and accepted until the final diagnosis is made (NHS Wales, no date).</a:t>
            </a:r>
          </a:p>
          <a:p>
            <a:endParaRPr lang="en-GB" sz="1200" dirty="0"/>
          </a:p>
          <a:p>
            <a:r>
              <a:rPr lang="en-GB" sz="1200" dirty="0"/>
              <a:t>Barriers of ASD diagnosis:</a:t>
            </a:r>
          </a:p>
          <a:p>
            <a:r>
              <a:rPr lang="en-GB" sz="1200" dirty="0"/>
              <a:t>Before any referrals can be made, parental consent must be acquired. Gaining parental consent can be difficult at times if parents struggle to come to terms with their child’s condition or worry about what others may think. This can delay diagnosis, interventions and support. One of the barriers that prevents ASD from being diagnosed early is social stigma. Social stigma fosters rejection and loneliness. According to Kamau's (2017) research, raising children with ASD presents several difficulties and lonely times for many parents, particularly mothers. Parents described how peers and other community members avoided their children with ASD. </a:t>
            </a:r>
          </a:p>
          <a:p>
            <a:endParaRPr lang="en-GB" sz="1200" dirty="0"/>
          </a:p>
        </p:txBody>
      </p:sp>
    </p:spTree>
    <p:extLst>
      <p:ext uri="{BB962C8B-B14F-4D97-AF65-F5344CB8AC3E}">
        <p14:creationId xmlns:p14="http://schemas.microsoft.com/office/powerpoint/2010/main" val="23557506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42AC402-1B0B-2E48-DCCF-5E5CC310FD13}"/>
              </a:ext>
            </a:extLst>
          </p:cNvPr>
          <p:cNvSpPr txBox="1"/>
          <p:nvPr/>
        </p:nvSpPr>
        <p:spPr>
          <a:xfrm>
            <a:off x="98474" y="126609"/>
            <a:ext cx="11915335" cy="5632311"/>
          </a:xfrm>
          <a:prstGeom prst="rect">
            <a:avLst/>
          </a:prstGeom>
          <a:noFill/>
        </p:spPr>
        <p:txBody>
          <a:bodyPr wrap="square" rtlCol="0">
            <a:spAutoFit/>
          </a:bodyPr>
          <a:lstStyle/>
          <a:p>
            <a:r>
              <a:rPr lang="en-GB" sz="1200" dirty="0"/>
              <a:t>Some studies have found that stigma from the public and social media is frequent among families with children diagnosed with ASD (Kinnear et al. 2016 and Gray, 2002). This stigma can have detrimental impacts on the children as well as their parents. As Grey was the first to point out, some of these stigmatising experiences can be specific to ASD because the primary symptoms of the disorder might be disruptive in nature, even if children with ASD typically have normal physical attributes. In addition, stigmatising situations for families are more likely since, despite growing awareness of ASD, the general population frequently lacks the understanding necessary to identify disruptive behaviours as indicators of the disorder. This is supported by a 2015 study by Werner, who discovered that families of children with ASD experienced more affiliate stigma than families of children with intellectual or physical disabilities. </a:t>
            </a:r>
          </a:p>
          <a:p>
            <a:endParaRPr lang="en-GB" sz="1200" dirty="0"/>
          </a:p>
          <a:p>
            <a:r>
              <a:rPr lang="en-GB" sz="1200" dirty="0"/>
              <a:t>Because many girls with autism don't fit characteristics of what autism looks like, more boys than girls are diagnosed with autism. Girls with autism may potentially receive a wrong diagnosis of another condition, such as ADHD (</a:t>
            </a:r>
            <a:r>
              <a:rPr lang="en-GB" sz="1200" dirty="0" err="1"/>
              <a:t>Arky</a:t>
            </a:r>
            <a:r>
              <a:rPr lang="en-GB" sz="1200" dirty="0"/>
              <a:t>, 2023). Many girls fail to get an ASD diagnosis or are diagnosed later in life as they can mask their traits by observing and mimicking their peers (National Autistic Society, 2024). Professionals need to be aware of the differences in presentation and support needs that autistic girls may have. Girls may seem more likely to maintain relationships with others, but in practice, they become exhausted attempting to change their own behaviour to fit in with what other people are doing and what is deemed more acceptable (Welsh Government, 2021). This is known to cause depression, low self-esteem, and anxiety in girls (</a:t>
            </a:r>
            <a:r>
              <a:rPr lang="en-GB" sz="1200" dirty="0" err="1"/>
              <a:t>Arky</a:t>
            </a:r>
            <a:r>
              <a:rPr lang="en-GB" sz="1200" dirty="0"/>
              <a:t>, 2023).</a:t>
            </a:r>
          </a:p>
          <a:p>
            <a:r>
              <a:rPr lang="en-GB" sz="1200" dirty="0"/>
              <a:t>It is possible that autistic girls' hobbies are viewed as more traditional and accepted in society than those of boys.  Girls often have interests in drawing, reading, animals, and figurines. When a girl engages in these activities for extended periods of time, no one raises the alarm.</a:t>
            </a:r>
          </a:p>
          <a:p>
            <a:endParaRPr lang="en-GB" sz="1200" dirty="0"/>
          </a:p>
          <a:p>
            <a:r>
              <a:rPr lang="en-GB" sz="1200" dirty="0"/>
              <a:t>Support for children with ASD:</a:t>
            </a:r>
          </a:p>
          <a:p>
            <a:r>
              <a:rPr lang="en-GB" sz="1200" dirty="0"/>
              <a:t>Children with ASD can have a significant improvement in their lives with early diagnosis and intervention (Fatema et al. 2021). To improve learning and minimise stress, changes must be implemented for each child diagnosed with ASD. Due to the variety of challenges that children with ASD experience, additional structure and support needs to be introduced to classroom activities and teaching practices to differentiate the work for them (ASD info Wales, 2025). </a:t>
            </a:r>
          </a:p>
          <a:p>
            <a:endParaRPr lang="en-GB" sz="1200" dirty="0"/>
          </a:p>
          <a:p>
            <a:r>
              <a:rPr lang="en-GB" sz="1200" dirty="0"/>
              <a:t>Support is recommended for children with ASD to prepare for and understand the routine of the school day. This is particularly useful when there are changes to the regular timetable, such as school trips, rehearsals for concerts, or special assemblies. Visual timetables are the best method for incorporating this further structure as a communication tool (National Autistic Society, 2024). A visual timetable provides a visual representation of the events that occur during a certain period of time (NHS Wales, no date). Visual timetables provide visual information using photographs or pictures about the routine of the day in school. Knowing when times of day require visual aids is important. This could involve key parts of the day, including transitions from the classroom to the dinner hall and out to play, and other periods of the day or week when your pupils find themselves under stress (Autism Hub, 2023). Timetables should be arranged either from left to right or vertically, with the next task always shown at the top. When the task is over, remove the picture from the planner so the child can see exactly what comes next and what comes after.</a:t>
            </a:r>
          </a:p>
          <a:p>
            <a:endParaRPr lang="en-GB" sz="1200" dirty="0"/>
          </a:p>
          <a:p>
            <a:r>
              <a:rPr lang="en-GB" sz="1200" dirty="0"/>
              <a:t>Using a ‘now’ and ‘then’ visual board is simplifying the process even further for children. This can help a child who is learning the concept of ‘now’ and ‘next’, and isn't yet cognitively ready for a visual timetable, or who struggles transitioning from one activity to another.</a:t>
            </a:r>
          </a:p>
        </p:txBody>
      </p:sp>
    </p:spTree>
    <p:extLst>
      <p:ext uri="{BB962C8B-B14F-4D97-AF65-F5344CB8AC3E}">
        <p14:creationId xmlns:p14="http://schemas.microsoft.com/office/powerpoint/2010/main" val="21090123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6D2FE47-7FA0-8DA4-DDDB-83853F2FDA59}"/>
              </a:ext>
            </a:extLst>
          </p:cNvPr>
          <p:cNvSpPr txBox="1"/>
          <p:nvPr/>
        </p:nvSpPr>
        <p:spPr>
          <a:xfrm>
            <a:off x="98474" y="98474"/>
            <a:ext cx="11943471" cy="6740307"/>
          </a:xfrm>
          <a:prstGeom prst="rect">
            <a:avLst/>
          </a:prstGeom>
          <a:noFill/>
        </p:spPr>
        <p:txBody>
          <a:bodyPr wrap="square" rtlCol="0">
            <a:spAutoFit/>
          </a:bodyPr>
          <a:lstStyle/>
          <a:p>
            <a:r>
              <a:rPr lang="en-GB" sz="1200" dirty="0"/>
              <a:t>Using a ‘now’ and ‘then’ visual board is simplifying the process even further for children. This can help a child who is learning the concept of ‘now’ and ‘next’, and isn't yet cognitively ready for a visual timetable, or who struggles transitioning from one activity to another.</a:t>
            </a:r>
          </a:p>
          <a:p>
            <a:r>
              <a:rPr lang="en-GB" sz="1200" dirty="0"/>
              <a:t>Visual timetables have numerous benefits including: </a:t>
            </a:r>
          </a:p>
          <a:p>
            <a:r>
              <a:rPr lang="en-GB" sz="1200" dirty="0"/>
              <a:t>Helping to manage anxiety - they can help children to manage their anxieties by helping them know what to expect.</a:t>
            </a:r>
          </a:p>
          <a:p>
            <a:r>
              <a:rPr lang="en-GB" sz="1200" dirty="0"/>
              <a:t>They are easier to understand - It takes the pressure off verbal language skills and gives the children more time to process the information. Words come and go so quickly, whereas pictures can be referred back to as they are always up for them to see.</a:t>
            </a:r>
          </a:p>
          <a:p>
            <a:r>
              <a:rPr lang="en-GB" sz="1200" dirty="0"/>
              <a:t>Supports independence – help children to know what they are doing in the day and enable them to prepare for tasks themselves. They can be used as part of a morning routine or to help sequence a task e.g. getting dressed, as well as to help children to be able to do things themselves.</a:t>
            </a:r>
          </a:p>
          <a:p>
            <a:r>
              <a:rPr lang="en-GB" sz="1200" dirty="0"/>
              <a:t>Supports decision-making – Visual timetables can support children to make and communicate decisions about what they would like to do. Children can be given an option of activities, and they can choose what and when they would like to do things…such as ‘after lunch do you want to play with the cars or do some painting?’.</a:t>
            </a:r>
          </a:p>
          <a:p>
            <a:r>
              <a:rPr lang="en-GB" sz="1200" dirty="0"/>
              <a:t>Helps to manage challenging behaviour – all behaviour is communication. When children are feeling big emotions, they can behave in ways which are challenging for practitioners. Visual timetables can help children to see what is happening and be clear about the expectations. This can support them to manage situations better.</a:t>
            </a:r>
          </a:p>
          <a:p>
            <a:r>
              <a:rPr lang="en-GB" sz="1200" dirty="0"/>
              <a:t>(NHS Wales, no date)</a:t>
            </a:r>
          </a:p>
          <a:p>
            <a:endParaRPr lang="en-GB" sz="1200" dirty="0"/>
          </a:p>
          <a:p>
            <a:r>
              <a:rPr lang="en-GB" sz="1200" dirty="0"/>
              <a:t>It is important to ensure visual timetables are used consistently by all practitioners in the setting. They are a simple tool to use which do not require training. It can be useful to duplicate certain pictures for parents to use at home (Autism Wales, 2020). </a:t>
            </a:r>
          </a:p>
          <a:p>
            <a:endParaRPr lang="en-GB" sz="1200" dirty="0"/>
          </a:p>
          <a:p>
            <a:r>
              <a:rPr lang="en-GB" sz="1200" dirty="0"/>
              <a:t>There is a time when visual timetables can be counterproductive, and that is when a child has pathological demand avoidance which is a specific trait of autism that exists in certain children. When a child is given specific instructions, or assigns them a task, or tells them they must do something - that is when their body reacts with extremely high levels of anxiety (</a:t>
            </a:r>
            <a:r>
              <a:rPr lang="en-GB" sz="1200" dirty="0" err="1"/>
              <a:t>Currigan</a:t>
            </a:r>
            <a:r>
              <a:rPr lang="en-GB" sz="1200" dirty="0"/>
              <a:t> and Shackleton, 2023). Practitioners will get to know their children well and can decide if visual timetables are the best support mechanism for a particular child.</a:t>
            </a:r>
          </a:p>
          <a:p>
            <a:endParaRPr lang="en-GB" sz="1200" dirty="0"/>
          </a:p>
          <a:p>
            <a:r>
              <a:rPr lang="en-GB" sz="1200" dirty="0"/>
              <a:t>Conclusion:</a:t>
            </a:r>
          </a:p>
          <a:p>
            <a:endParaRPr lang="en-GB" sz="1200" dirty="0"/>
          </a:p>
          <a:p>
            <a:r>
              <a:rPr lang="en-GB" sz="1200" dirty="0"/>
              <a:t>In conclusion, autism spectrum disorder presents a complex array of challenges, both in its diagnosis and in the provision of adequate support. The diagnosis of ASD involves a comprehensive assessment of behavioural, developmental, and social characteristics, often relying on standardised tools and observations. However, several barriers can impede timely and accurate diagnosis, including variability in symptom presentation, social stigma, and girls failing to be diagnosed or delayed diagnosis due to the ability to mask their traits.</a:t>
            </a:r>
          </a:p>
          <a:p>
            <a:endParaRPr lang="en-GB" sz="1200" dirty="0"/>
          </a:p>
          <a:p>
            <a:r>
              <a:rPr lang="en-GB" sz="1200" dirty="0"/>
              <a:t>One effective intervention strategy for individuals with ASD is the use of visual timetables. Visual timetables provide a structured and predictable format for organising daily activities and transitions, which can help reduce anxiety and improve communication and comprehension skills. By offering a visual representation of tasks and routines, visual timetables support individuals with ASD in understanding expectations and navigating their environment more independently.</a:t>
            </a:r>
          </a:p>
          <a:p>
            <a:endParaRPr lang="en-GB" sz="1200" dirty="0"/>
          </a:p>
          <a:p>
            <a:r>
              <a:rPr lang="en-GB" sz="1200"/>
              <a:t>In essence, while the diagnosis of ASD may be challenging due to various barriers, the implementation of supportive strategies such as visual timetables can significantly enhance the quality of life for individuals with ASD, enabling them to thrive and reach their full potential.</a:t>
            </a:r>
          </a:p>
          <a:p>
            <a:endParaRPr lang="en-GB" sz="1200" dirty="0"/>
          </a:p>
        </p:txBody>
      </p:sp>
    </p:spTree>
    <p:extLst>
      <p:ext uri="{BB962C8B-B14F-4D97-AF65-F5344CB8AC3E}">
        <p14:creationId xmlns:p14="http://schemas.microsoft.com/office/powerpoint/2010/main" val="10977969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2159</TotalTime>
  <Words>4600</Words>
  <Application>Microsoft Office PowerPoint</Application>
  <PresentationFormat>Widescreen</PresentationFormat>
  <Paragraphs>157</Paragraphs>
  <Slides>8</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amy lewis</dc:creator>
  <cp:lastModifiedBy>amy lewis</cp:lastModifiedBy>
  <cp:revision>56</cp:revision>
  <dcterms:created xsi:type="dcterms:W3CDTF">2024-04-30T16:27:04Z</dcterms:created>
  <dcterms:modified xsi:type="dcterms:W3CDTF">2024-05-12T15:40:52Z</dcterms:modified>
</cp:coreProperties>
</file>