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69" autoAdjust="0"/>
    <p:restoredTop sz="94660"/>
  </p:normalViewPr>
  <p:slideViewPr>
    <p:cSldViewPr snapToGrid="0">
      <p:cViewPr varScale="1">
        <p:scale>
          <a:sx n="86" d="100"/>
          <a:sy n="86" d="100"/>
        </p:scale>
        <p:origin x="28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EB577-1805-437C-B1C6-DAA6C2BBBD5E}" type="datetimeFigureOut">
              <a:rPr lang="en-GB" smtClean="0">
                <a:solidFill>
                  <a:prstClr val="white">
                    <a:tint val="75000"/>
                    <a:alpha val="60000"/>
                  </a:prstClr>
                </a:solidFill>
              </a:rPr>
              <a:pPr/>
              <a:t>20/02/2017</a:t>
            </a:fld>
            <a:endParaRPr lang="en-GB">
              <a:solidFill>
                <a:prstClr val="white">
                  <a:tint val="75000"/>
                  <a:alpha val="6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75000"/>
                  <a:alpha val="6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9420C-7895-4CBB-9005-5EBA1996A9E2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67256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EB577-1805-437C-B1C6-DAA6C2BBBD5E}" type="datetimeFigureOut">
              <a:rPr lang="en-GB" smtClean="0">
                <a:solidFill>
                  <a:prstClr val="white">
                    <a:tint val="75000"/>
                    <a:alpha val="60000"/>
                  </a:prstClr>
                </a:solidFill>
              </a:rPr>
              <a:pPr/>
              <a:t>20/02/2017</a:t>
            </a:fld>
            <a:endParaRPr lang="en-GB">
              <a:solidFill>
                <a:prstClr val="white">
                  <a:tint val="75000"/>
                  <a:alpha val="6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75000"/>
                  <a:alpha val="6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9420C-7895-4CBB-9005-5EBA1996A9E2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13220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EB577-1805-437C-B1C6-DAA6C2BBBD5E}" type="datetimeFigureOut">
              <a:rPr lang="en-GB" smtClean="0">
                <a:solidFill>
                  <a:prstClr val="white">
                    <a:tint val="75000"/>
                    <a:alpha val="60000"/>
                  </a:prstClr>
                </a:solidFill>
              </a:rPr>
              <a:pPr/>
              <a:t>20/02/2017</a:t>
            </a:fld>
            <a:endParaRPr lang="en-GB">
              <a:solidFill>
                <a:prstClr val="white">
                  <a:tint val="75000"/>
                  <a:alpha val="6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75000"/>
                  <a:alpha val="6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9420C-7895-4CBB-9005-5EBA1996A9E2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81865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EB577-1805-437C-B1C6-DAA6C2BBBD5E}" type="datetimeFigureOut">
              <a:rPr lang="en-GB" smtClean="0">
                <a:solidFill>
                  <a:prstClr val="white">
                    <a:tint val="75000"/>
                    <a:alpha val="60000"/>
                  </a:prstClr>
                </a:solidFill>
              </a:rPr>
              <a:pPr/>
              <a:t>20/02/2017</a:t>
            </a:fld>
            <a:endParaRPr lang="en-GB">
              <a:solidFill>
                <a:prstClr val="white">
                  <a:tint val="75000"/>
                  <a:alpha val="6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75000"/>
                  <a:alpha val="6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9420C-7895-4CBB-9005-5EBA1996A9E2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49337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EB577-1805-437C-B1C6-DAA6C2BBBD5E}" type="datetimeFigureOut">
              <a:rPr lang="en-GB" smtClean="0">
                <a:solidFill>
                  <a:prstClr val="white">
                    <a:tint val="75000"/>
                    <a:alpha val="60000"/>
                  </a:prstClr>
                </a:solidFill>
              </a:rPr>
              <a:pPr/>
              <a:t>20/02/2017</a:t>
            </a:fld>
            <a:endParaRPr lang="en-GB">
              <a:solidFill>
                <a:prstClr val="white">
                  <a:tint val="75000"/>
                  <a:alpha val="6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75000"/>
                  <a:alpha val="6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9420C-7895-4CBB-9005-5EBA1996A9E2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6458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EB577-1805-437C-B1C6-DAA6C2BBBD5E}" type="datetimeFigureOut">
              <a:rPr lang="en-GB" smtClean="0">
                <a:solidFill>
                  <a:prstClr val="white">
                    <a:tint val="75000"/>
                    <a:alpha val="60000"/>
                  </a:prstClr>
                </a:solidFill>
              </a:rPr>
              <a:pPr/>
              <a:t>20/02/2017</a:t>
            </a:fld>
            <a:endParaRPr lang="en-GB">
              <a:solidFill>
                <a:prstClr val="white">
                  <a:tint val="75000"/>
                  <a:alpha val="60000"/>
                </a:prstClr>
              </a:solidFill>
            </a:endParaRPr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75000"/>
                  <a:alpha val="60000"/>
                </a:prstClr>
              </a:solidFill>
            </a:endParaRP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9420C-7895-4CBB-9005-5EBA1996A9E2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69159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EB577-1805-437C-B1C6-DAA6C2BBBD5E}" type="datetimeFigureOut">
              <a:rPr lang="en-GB" smtClean="0">
                <a:solidFill>
                  <a:prstClr val="white">
                    <a:tint val="75000"/>
                    <a:alpha val="60000"/>
                  </a:prstClr>
                </a:solidFill>
              </a:rPr>
              <a:pPr/>
              <a:t>20/02/2017</a:t>
            </a:fld>
            <a:endParaRPr lang="en-GB">
              <a:solidFill>
                <a:prstClr val="white">
                  <a:tint val="75000"/>
                  <a:alpha val="60000"/>
                </a:prstClr>
              </a:solidFill>
            </a:endParaRPr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75000"/>
                  <a:alpha val="60000"/>
                </a:prstClr>
              </a:solidFill>
            </a:endParaRPr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9420C-7895-4CBB-9005-5EBA1996A9E2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42072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EB577-1805-437C-B1C6-DAA6C2BBBD5E}" type="datetimeFigureOut">
              <a:rPr lang="en-GB" smtClean="0">
                <a:solidFill>
                  <a:prstClr val="white">
                    <a:tint val="75000"/>
                    <a:alpha val="60000"/>
                  </a:prstClr>
                </a:solidFill>
              </a:rPr>
              <a:pPr/>
              <a:t>20/02/2017</a:t>
            </a:fld>
            <a:endParaRPr lang="en-GB">
              <a:solidFill>
                <a:prstClr val="white">
                  <a:tint val="75000"/>
                  <a:alpha val="60000"/>
                </a:prstClr>
              </a:solidFill>
            </a:endParaRPr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75000"/>
                  <a:alpha val="60000"/>
                </a:prstClr>
              </a:solidFill>
            </a:endParaRPr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9420C-7895-4CBB-9005-5EBA1996A9E2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54468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EB577-1805-437C-B1C6-DAA6C2BBBD5E}" type="datetimeFigureOut">
              <a:rPr lang="en-GB" smtClean="0">
                <a:solidFill>
                  <a:prstClr val="white">
                    <a:tint val="75000"/>
                    <a:alpha val="60000"/>
                  </a:prstClr>
                </a:solidFill>
              </a:rPr>
              <a:pPr/>
              <a:t>20/02/2017</a:t>
            </a:fld>
            <a:endParaRPr lang="en-GB">
              <a:solidFill>
                <a:prstClr val="white">
                  <a:tint val="75000"/>
                  <a:alpha val="6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75000"/>
                  <a:alpha val="6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9420C-7895-4CBB-9005-5EBA1996A9E2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3404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EB577-1805-437C-B1C6-DAA6C2BBBD5E}" type="datetimeFigureOut">
              <a:rPr lang="en-GB" smtClean="0">
                <a:solidFill>
                  <a:prstClr val="white">
                    <a:tint val="75000"/>
                    <a:alpha val="60000"/>
                  </a:prstClr>
                </a:solidFill>
              </a:rPr>
              <a:pPr/>
              <a:t>20/02/2017</a:t>
            </a:fld>
            <a:endParaRPr lang="en-GB">
              <a:solidFill>
                <a:prstClr val="white">
                  <a:tint val="75000"/>
                  <a:alpha val="6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75000"/>
                  <a:alpha val="6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9420C-7895-4CBB-9005-5EBA1996A9E2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49083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EB577-1805-437C-B1C6-DAA6C2BBBD5E}" type="datetimeFigureOut">
              <a:rPr lang="en-GB" smtClean="0">
                <a:solidFill>
                  <a:prstClr val="white">
                    <a:tint val="75000"/>
                    <a:alpha val="60000"/>
                  </a:prstClr>
                </a:solidFill>
              </a:rPr>
              <a:pPr/>
              <a:t>20/02/2017</a:t>
            </a:fld>
            <a:endParaRPr lang="en-GB">
              <a:solidFill>
                <a:prstClr val="white">
                  <a:tint val="75000"/>
                  <a:alpha val="6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75000"/>
                  <a:alpha val="6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9420C-7895-4CBB-9005-5EBA1996A9E2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405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EB577-1805-437C-B1C6-DAA6C2BBBD5E}" type="datetimeFigureOut">
              <a:rPr lang="en-GB" smtClean="0">
                <a:solidFill>
                  <a:prstClr val="white">
                    <a:tint val="75000"/>
                    <a:alpha val="60000"/>
                  </a:prstClr>
                </a:solidFill>
              </a:rPr>
              <a:pPr/>
              <a:t>20/02/2017</a:t>
            </a:fld>
            <a:endParaRPr lang="en-GB">
              <a:solidFill>
                <a:prstClr val="white">
                  <a:tint val="75000"/>
                  <a:alpha val="6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75000"/>
                  <a:alpha val="6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9420C-7895-4CBB-9005-5EBA1996A9E2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r>
              <a:rPr lang="en-US" dirty="0">
                <a:solidFill>
                  <a:srgbClr val="1E5155">
                    <a:lumMod val="40000"/>
                    <a:lumOff val="60000"/>
                  </a:srgbClr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r>
              <a:rPr lang="en-US" dirty="0">
                <a:solidFill>
                  <a:srgbClr val="1E5155">
                    <a:lumMod val="40000"/>
                    <a:lumOff val="60000"/>
                  </a:srgbClr>
                </a:solidFill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5974566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EB577-1805-437C-B1C6-DAA6C2BBBD5E}" type="datetimeFigureOut">
              <a:rPr lang="en-GB" smtClean="0">
                <a:solidFill>
                  <a:prstClr val="white">
                    <a:tint val="75000"/>
                    <a:alpha val="60000"/>
                  </a:prstClr>
                </a:solidFill>
              </a:rPr>
              <a:pPr/>
              <a:t>20/02/2017</a:t>
            </a:fld>
            <a:endParaRPr lang="en-GB">
              <a:solidFill>
                <a:prstClr val="white">
                  <a:tint val="75000"/>
                  <a:alpha val="6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75000"/>
                  <a:alpha val="6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9420C-7895-4CBB-9005-5EBA1996A9E2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129508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EB577-1805-437C-B1C6-DAA6C2BBBD5E}" type="datetimeFigureOut">
              <a:rPr lang="en-GB" smtClean="0">
                <a:solidFill>
                  <a:prstClr val="white">
                    <a:tint val="75000"/>
                    <a:alpha val="60000"/>
                  </a:prstClr>
                </a:solidFill>
              </a:rPr>
              <a:pPr/>
              <a:t>20/02/2017</a:t>
            </a:fld>
            <a:endParaRPr lang="en-GB">
              <a:solidFill>
                <a:prstClr val="white">
                  <a:tint val="75000"/>
                  <a:alpha val="60000"/>
                </a:prstClr>
              </a:solidFill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75000"/>
                  <a:alpha val="6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9420C-7895-4CBB-9005-5EBA1996A9E2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81260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EB577-1805-437C-B1C6-DAA6C2BBBD5E}" type="datetimeFigureOut">
              <a:rPr lang="en-GB" smtClean="0">
                <a:solidFill>
                  <a:prstClr val="white">
                    <a:tint val="75000"/>
                    <a:alpha val="60000"/>
                  </a:prstClr>
                </a:solidFill>
              </a:rPr>
              <a:pPr/>
              <a:t>20/02/2017</a:t>
            </a:fld>
            <a:endParaRPr lang="en-GB">
              <a:solidFill>
                <a:prstClr val="white">
                  <a:tint val="75000"/>
                  <a:alpha val="60000"/>
                </a:prstClr>
              </a:solidFill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75000"/>
                  <a:alpha val="6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9420C-7895-4CBB-9005-5EBA1996A9E2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616926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EB577-1805-437C-B1C6-DAA6C2BBBD5E}" type="datetimeFigureOut">
              <a:rPr lang="en-GB" smtClean="0">
                <a:solidFill>
                  <a:prstClr val="white">
                    <a:tint val="75000"/>
                    <a:alpha val="60000"/>
                  </a:prstClr>
                </a:solidFill>
              </a:rPr>
              <a:pPr/>
              <a:t>20/02/2017</a:t>
            </a:fld>
            <a:endParaRPr lang="en-GB">
              <a:solidFill>
                <a:prstClr val="white">
                  <a:tint val="75000"/>
                  <a:alpha val="6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75000"/>
                  <a:alpha val="6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9420C-7895-4CBB-9005-5EBA1996A9E2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566204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EB577-1805-437C-B1C6-DAA6C2BBBD5E}" type="datetimeFigureOut">
              <a:rPr lang="en-GB" smtClean="0">
                <a:solidFill>
                  <a:prstClr val="white">
                    <a:tint val="75000"/>
                    <a:alpha val="60000"/>
                  </a:prstClr>
                </a:solidFill>
              </a:rPr>
              <a:pPr/>
              <a:t>20/02/2017</a:t>
            </a:fld>
            <a:endParaRPr lang="en-GB">
              <a:solidFill>
                <a:prstClr val="white">
                  <a:tint val="75000"/>
                  <a:alpha val="6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75000"/>
                  <a:alpha val="6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9420C-7895-4CBB-9005-5EBA1996A9E2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89152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996EB577-1805-437C-B1C6-DAA6C2BBBD5E}" type="datetimeFigureOut">
              <a:rPr lang="en-GB" smtClean="0">
                <a:solidFill>
                  <a:prstClr val="white">
                    <a:tint val="75000"/>
                    <a:alpha val="60000"/>
                  </a:prstClr>
                </a:solidFill>
              </a:rPr>
              <a:pPr/>
              <a:t>20/02/2017</a:t>
            </a:fld>
            <a:endParaRPr lang="en-GB">
              <a:solidFill>
                <a:prstClr val="white">
                  <a:tint val="75000"/>
                  <a:alpha val="6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>
              <a:solidFill>
                <a:prstClr val="white">
                  <a:tint val="75000"/>
                  <a:alpha val="6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F9420C-7895-4CBB-9005-5EBA1996A9E2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194931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The Historians of the 4</a:t>
            </a:r>
            <a:r>
              <a:rPr lang="en-GB" baseline="30000" dirty="0" smtClean="0"/>
              <a:t>th</a:t>
            </a:r>
            <a:r>
              <a:rPr lang="en-GB" dirty="0" smtClean="0"/>
              <a:t> century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A </a:t>
            </a:r>
            <a:r>
              <a:rPr lang="en-GB" dirty="0" err="1" smtClean="0"/>
              <a:t>Herodotean</a:t>
            </a:r>
            <a:r>
              <a:rPr lang="en-GB" dirty="0" smtClean="0"/>
              <a:t> Xenophon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1859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Xenophon and Herodotus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Normally when discussion Xenophon, we consider him a “successor” to Thucydides.</a:t>
            </a:r>
          </a:p>
          <a:p>
            <a:r>
              <a:rPr lang="en-GB" dirty="0" smtClean="0"/>
              <a:t>While that is true of the first part of the </a:t>
            </a:r>
            <a:r>
              <a:rPr lang="en-GB" dirty="0" err="1" smtClean="0"/>
              <a:t>Hellenika</a:t>
            </a:r>
            <a:r>
              <a:rPr lang="en-GB" dirty="0" smtClean="0"/>
              <a:t>, it is not quite the same for the second part.</a:t>
            </a:r>
          </a:p>
          <a:p>
            <a:r>
              <a:rPr lang="en-GB" dirty="0" smtClean="0"/>
              <a:t>Indeed, in some respects Xenophon retains powerfully “</a:t>
            </a:r>
            <a:r>
              <a:rPr lang="en-GB" dirty="0" err="1" smtClean="0"/>
              <a:t>Herodotean</a:t>
            </a:r>
            <a:r>
              <a:rPr lang="en-GB" dirty="0" smtClean="0"/>
              <a:t>” characteristics.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52869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Setting the scene – focussing on the characters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Now when </a:t>
            </a:r>
            <a:r>
              <a:rPr lang="en-GB" sz="2400" b="1" dirty="0" smtClean="0"/>
              <a:t>Agesilaus</a:t>
            </a:r>
            <a:r>
              <a:rPr lang="en-GB" sz="2400" dirty="0" smtClean="0"/>
              <a:t> </a:t>
            </a:r>
            <a:r>
              <a:rPr lang="en-GB" sz="2400" dirty="0"/>
              <a:t>arrived, at the </a:t>
            </a:r>
            <a:r>
              <a:rPr lang="en-GB" sz="2400" dirty="0" smtClean="0"/>
              <a:t>beginning </a:t>
            </a:r>
            <a:r>
              <a:rPr lang="en-GB" sz="2400" dirty="0"/>
              <a:t>of autumn, in </a:t>
            </a:r>
            <a:r>
              <a:rPr lang="en-GB" sz="2400" b="1" dirty="0" err="1"/>
              <a:t>Pharnabazus</a:t>
            </a:r>
            <a:r>
              <a:rPr lang="en-GB" sz="2400" dirty="0"/>
              <a:t>' province of Phrygia, he laid the land waste with fire and sword and gained possession of cities, some by force, others by their voluntary surrender. [2] And when </a:t>
            </a:r>
            <a:r>
              <a:rPr lang="en-GB" sz="2400" b="1" dirty="0" err="1"/>
              <a:t>Spithridates</a:t>
            </a:r>
            <a:r>
              <a:rPr lang="en-GB" sz="2400" dirty="0"/>
              <a:t> said that if he would come to Paphlagonia with him, he would bring </a:t>
            </a:r>
            <a:r>
              <a:rPr lang="en-GB" sz="2400" b="1" dirty="0"/>
              <a:t>the king of the </a:t>
            </a:r>
            <a:r>
              <a:rPr lang="en-GB" sz="2400" b="1" dirty="0" err="1"/>
              <a:t>Paphlagonians</a:t>
            </a:r>
            <a:r>
              <a:rPr lang="en-GB" sz="2400" b="1" dirty="0"/>
              <a:t> </a:t>
            </a:r>
            <a:r>
              <a:rPr lang="en-GB" sz="2400" dirty="0"/>
              <a:t>to a conference and make him an ally, Agesilaus </a:t>
            </a:r>
            <a:r>
              <a:rPr lang="en-GB" sz="2400" b="1" dirty="0"/>
              <a:t>eagerly undertook the journey</a:t>
            </a:r>
            <a:r>
              <a:rPr lang="en-GB" sz="2400" dirty="0"/>
              <a:t>, since this was a thing he had long desired—to win some nation away from the </a:t>
            </a:r>
            <a:r>
              <a:rPr lang="en-GB" sz="2400" b="1" dirty="0"/>
              <a:t>Persian King</a:t>
            </a:r>
            <a:r>
              <a:rPr lang="en-GB" sz="2400" dirty="0"/>
              <a:t>. </a:t>
            </a:r>
            <a:r>
              <a:rPr lang="en-GB" sz="2400" dirty="0" smtClean="0"/>
              <a:t>Xen. Hell. 4.1.1-2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3162249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Family affairs, xenia and friendship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400" dirty="0"/>
              <a:t>Upon his arriving in Paphlagonia, </a:t>
            </a:r>
            <a:r>
              <a:rPr lang="en-GB" sz="2400" b="1" dirty="0" err="1"/>
              <a:t>Otys</a:t>
            </a:r>
            <a:r>
              <a:rPr lang="en-GB" sz="2400" dirty="0"/>
              <a:t> came and concluded an alliance; for he had been summoned by the Persian King and had refused to go up to him. He also, by the persuasion of </a:t>
            </a:r>
            <a:r>
              <a:rPr lang="en-GB" sz="2400" dirty="0" err="1"/>
              <a:t>Spithridates</a:t>
            </a:r>
            <a:r>
              <a:rPr lang="en-GB" sz="2400" dirty="0"/>
              <a:t>, left behind for Agesilaus a thousand horsemen and two thousand </a:t>
            </a:r>
            <a:r>
              <a:rPr lang="en-GB" sz="2400" dirty="0" err="1"/>
              <a:t>peltasts</a:t>
            </a:r>
            <a:r>
              <a:rPr lang="en-GB" sz="2400" dirty="0"/>
              <a:t>. [4] </a:t>
            </a:r>
            <a:r>
              <a:rPr lang="en-GB" sz="2400" b="1" dirty="0"/>
              <a:t>And Agesilaus, feeling grateful to </a:t>
            </a:r>
            <a:r>
              <a:rPr lang="en-GB" sz="2400" b="1" dirty="0" err="1"/>
              <a:t>Spithridates</a:t>
            </a:r>
            <a:r>
              <a:rPr lang="en-GB" sz="2400" b="1" dirty="0"/>
              <a:t> </a:t>
            </a:r>
            <a:r>
              <a:rPr lang="en-GB" sz="2400" dirty="0"/>
              <a:t>for these things, said to him: “</a:t>
            </a:r>
            <a:r>
              <a:rPr lang="en-GB" sz="2400" b="1" dirty="0"/>
              <a:t>Tell me, </a:t>
            </a:r>
            <a:r>
              <a:rPr lang="en-GB" sz="2400" b="1" dirty="0" err="1"/>
              <a:t>Spithridates</a:t>
            </a:r>
            <a:r>
              <a:rPr lang="en-GB" sz="2400" b="1" dirty="0"/>
              <a:t>, would you not give your </a:t>
            </a:r>
            <a:r>
              <a:rPr lang="en-GB" sz="2400" b="1" dirty="0" err="1"/>
              <a:t>daugther</a:t>
            </a:r>
            <a:r>
              <a:rPr lang="en-GB" sz="2400" b="1" dirty="0"/>
              <a:t> to </a:t>
            </a:r>
            <a:r>
              <a:rPr lang="en-GB" sz="2400" b="1" dirty="0" err="1"/>
              <a:t>Otys</a:t>
            </a:r>
            <a:r>
              <a:rPr lang="en-GB" sz="2400" dirty="0"/>
              <a:t>?” “Far more willingly,” said he, “than he would accept her, the daughter of an exile, while he is lord of a great land and power.” So at that time nothing more was said about the marriage. </a:t>
            </a:r>
            <a:r>
              <a:rPr lang="en-GB" sz="2400" dirty="0" smtClean="0"/>
              <a:t>Xen. Hell. 4.1.3-4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7641369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dialogue format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400" dirty="0"/>
              <a:t>But when </a:t>
            </a:r>
            <a:r>
              <a:rPr lang="en-GB" sz="2400" dirty="0" err="1"/>
              <a:t>Otys</a:t>
            </a:r>
            <a:r>
              <a:rPr lang="en-GB" sz="2400" dirty="0"/>
              <a:t> was about to depart, he came to Agesilaus to bid him farewell. Then Agesilaus </a:t>
            </a:r>
            <a:r>
              <a:rPr lang="en-GB" sz="2400" b="1" dirty="0"/>
              <a:t>began conversation </a:t>
            </a:r>
            <a:r>
              <a:rPr lang="en-GB" sz="2400" dirty="0"/>
              <a:t>with him in the presence of the thirty </a:t>
            </a:r>
            <a:r>
              <a:rPr lang="en-GB" sz="2400" dirty="0" err="1"/>
              <a:t>Spartiatae</a:t>
            </a:r>
            <a:r>
              <a:rPr lang="en-GB" sz="2400" dirty="0" smtClean="0"/>
              <a:t>, </a:t>
            </a:r>
            <a:r>
              <a:rPr lang="en-GB" sz="2400" b="1" dirty="0"/>
              <a:t>after asking </a:t>
            </a:r>
            <a:r>
              <a:rPr lang="en-GB" sz="2400" b="1" dirty="0" err="1"/>
              <a:t>Spithridates</a:t>
            </a:r>
            <a:r>
              <a:rPr lang="en-GB" sz="2400" b="1" dirty="0"/>
              <a:t> to withdraw</a:t>
            </a:r>
            <a:r>
              <a:rPr lang="en-GB" sz="2400" dirty="0"/>
              <a:t>. [6] “</a:t>
            </a:r>
            <a:r>
              <a:rPr lang="en-GB" sz="2400" b="1" dirty="0"/>
              <a:t>Tell me</a:t>
            </a:r>
            <a:r>
              <a:rPr lang="en-GB" sz="2400" dirty="0"/>
              <a:t>,” he said, “</a:t>
            </a:r>
            <a:r>
              <a:rPr lang="en-GB" sz="2400" dirty="0" err="1"/>
              <a:t>Otys</a:t>
            </a:r>
            <a:r>
              <a:rPr lang="en-GB" sz="2400" dirty="0"/>
              <a:t>, to what sort of a </a:t>
            </a:r>
            <a:r>
              <a:rPr lang="en-GB" sz="2400" dirty="0" smtClean="0"/>
              <a:t>family </a:t>
            </a:r>
            <a:r>
              <a:rPr lang="en-GB" sz="2400" dirty="0"/>
              <a:t>does </a:t>
            </a:r>
            <a:r>
              <a:rPr lang="en-GB" sz="2400" dirty="0" err="1"/>
              <a:t>Spithridates</a:t>
            </a:r>
            <a:r>
              <a:rPr lang="en-GB" sz="2400" dirty="0"/>
              <a:t> belong?” </a:t>
            </a:r>
            <a:r>
              <a:rPr lang="en-GB" sz="2400" b="1" dirty="0" err="1"/>
              <a:t>Otys</a:t>
            </a:r>
            <a:r>
              <a:rPr lang="en-GB" sz="2400" b="1" dirty="0"/>
              <a:t> replied </a:t>
            </a:r>
            <a:r>
              <a:rPr lang="en-GB" sz="2400" dirty="0"/>
              <a:t>that he was inferior in rank to no one of all the Persians. “And have you noticed his son,” </a:t>
            </a:r>
            <a:r>
              <a:rPr lang="en-GB" sz="2400" b="1" dirty="0"/>
              <a:t>said</a:t>
            </a:r>
            <a:r>
              <a:rPr lang="en-GB" sz="2400" dirty="0"/>
              <a:t> </a:t>
            </a:r>
            <a:r>
              <a:rPr lang="en-GB" sz="2400" b="1" dirty="0"/>
              <a:t>Agesilaus</a:t>
            </a:r>
            <a:r>
              <a:rPr lang="en-GB" sz="2400" dirty="0"/>
              <a:t>, “how handsome he is?” “To be sure I have; for I dined with him last evening.” “They say his daughter is handsomer than the son.” [7] “Yes, by Zeus,” </a:t>
            </a:r>
            <a:r>
              <a:rPr lang="en-GB" sz="2400" b="1" dirty="0"/>
              <a:t>said </a:t>
            </a:r>
            <a:r>
              <a:rPr lang="en-GB" sz="2400" b="1" dirty="0" err="1"/>
              <a:t>Otys</a:t>
            </a:r>
            <a:r>
              <a:rPr lang="en-GB" sz="2400" dirty="0"/>
              <a:t>, “she certainly is beautiful.” </a:t>
            </a:r>
            <a:r>
              <a:rPr lang="en-GB" sz="2400" dirty="0" smtClean="0"/>
              <a:t>Xen. Hell. 4.1.5-7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0403703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Agesilaus’ Speech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7562" y="1282390"/>
            <a:ext cx="10794380" cy="4966009"/>
          </a:xfrm>
        </p:spPr>
        <p:txBody>
          <a:bodyPr>
            <a:normAutofit/>
          </a:bodyPr>
          <a:lstStyle/>
          <a:p>
            <a:r>
              <a:rPr lang="en-GB" dirty="0"/>
              <a:t>“And I,” said he, “</a:t>
            </a:r>
            <a:r>
              <a:rPr lang="en-GB" b="1" dirty="0"/>
              <a:t>since you have become a friend of ours</a:t>
            </a:r>
            <a:r>
              <a:rPr lang="en-GB" dirty="0"/>
              <a:t>, should like to advise you to take the girl as your wife, for she is </a:t>
            </a:r>
            <a:r>
              <a:rPr lang="en-GB" b="1" dirty="0"/>
              <a:t>very beautiful</a:t>
            </a:r>
            <a:r>
              <a:rPr lang="en-GB" dirty="0"/>
              <a:t>—and what is more pleasant to a husband than that?—and the daughter of a father </a:t>
            </a:r>
            <a:r>
              <a:rPr lang="en-GB" b="1" dirty="0"/>
              <a:t>very well born and possessed of so great power</a:t>
            </a:r>
            <a:r>
              <a:rPr lang="en-GB" dirty="0"/>
              <a:t>, a man who, when wronged by </a:t>
            </a:r>
            <a:r>
              <a:rPr lang="en-GB" dirty="0" err="1"/>
              <a:t>Pharnabazus</a:t>
            </a:r>
            <a:r>
              <a:rPr lang="en-GB" dirty="0"/>
              <a:t>, takes such vengeance upon him that he has, as you see, made him an exile from his whole country. [8] Be well assured, moreover,” he said, “that even as </a:t>
            </a:r>
            <a:r>
              <a:rPr lang="en-GB" b="1" dirty="0"/>
              <a:t>he is able to take vengeance </a:t>
            </a:r>
            <a:r>
              <a:rPr lang="en-GB" dirty="0"/>
              <a:t>upon </a:t>
            </a:r>
            <a:r>
              <a:rPr lang="en-GB" dirty="0" err="1"/>
              <a:t>Pharnabazus</a:t>
            </a:r>
            <a:r>
              <a:rPr lang="en-GB" dirty="0"/>
              <a:t>, an enemy, so he would also be </a:t>
            </a:r>
            <a:r>
              <a:rPr lang="en-GB" b="1" dirty="0"/>
              <a:t>able to benefit a friend</a:t>
            </a:r>
            <a:r>
              <a:rPr lang="en-GB" dirty="0"/>
              <a:t> I ask you also to take into consideration that, if this plan should be carried out, it would not be he alone that would be a connexion of yours, but I too and the rest of the Lacedaemonians, and, since we are the leaders of Greece, the rest of Greece as well. [9] And further, </a:t>
            </a:r>
            <a:r>
              <a:rPr lang="en-GB" b="1" dirty="0"/>
              <a:t>if you should do this, who could possibly have a more magnificent wedding than you</a:t>
            </a:r>
            <a:r>
              <a:rPr lang="en-GB" dirty="0"/>
              <a:t>? For what bride was ever escorted by so many horsemen and </a:t>
            </a:r>
            <a:r>
              <a:rPr lang="en-GB" dirty="0" err="1"/>
              <a:t>peltasts</a:t>
            </a:r>
            <a:r>
              <a:rPr lang="en-GB" dirty="0"/>
              <a:t> and hoplites as would escort your wife to your house</a:t>
            </a:r>
            <a:r>
              <a:rPr lang="en-GB" dirty="0" smtClean="0"/>
              <a:t>?” Xen. Hell. 4.1.7-9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63661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Agesilaus, the persuader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And </a:t>
            </a:r>
            <a:r>
              <a:rPr lang="en-GB" dirty="0" err="1"/>
              <a:t>Otys</a:t>
            </a:r>
            <a:r>
              <a:rPr lang="en-GB" dirty="0"/>
              <a:t> asked, “But is this,” said he, “which you are proposing, Agesilaus, pleasing to </a:t>
            </a:r>
            <a:r>
              <a:rPr lang="en-GB" dirty="0" err="1"/>
              <a:t>Spithridates</a:t>
            </a:r>
            <a:r>
              <a:rPr lang="en-GB" dirty="0"/>
              <a:t> also?” “By the gods,” said Agesilaus, “it was not he that bade me say this; but I for my own part, even though </a:t>
            </a:r>
            <a:r>
              <a:rPr lang="en-GB" b="1" dirty="0"/>
              <a:t>I rejoice </a:t>
            </a:r>
            <a:r>
              <a:rPr lang="en-GB" b="1" dirty="0" smtClean="0"/>
              <a:t>exceedingly </a:t>
            </a:r>
            <a:r>
              <a:rPr lang="en-GB" b="1" dirty="0"/>
              <a:t>when I punish an enemy, believe that I am far more pleased when I discover some good thing for my friends</a:t>
            </a:r>
            <a:r>
              <a:rPr lang="en-GB" dirty="0"/>
              <a:t>.” [11] “Why, then,” said he, “do you not find out whether this is pleasing to him also?” And Agesilaus said: “</a:t>
            </a:r>
            <a:r>
              <a:rPr lang="en-GB" dirty="0" err="1"/>
              <a:t>Herippidas</a:t>
            </a:r>
            <a:r>
              <a:rPr lang="en-GB" dirty="0"/>
              <a:t>, do you men all go and persuade him to desire the same things that we do.” [12] So they went and set about persuading him. And when they had spent some time away, Agesilaus said: “Do you wish, </a:t>
            </a:r>
            <a:r>
              <a:rPr lang="en-GB" dirty="0" err="1"/>
              <a:t>Otys</a:t>
            </a:r>
            <a:r>
              <a:rPr lang="en-GB" dirty="0"/>
              <a:t>, that we should call him in and talk with him ourselves?” “</a:t>
            </a:r>
            <a:r>
              <a:rPr lang="en-GB" b="1" dirty="0"/>
              <a:t>I do think that he would be far more likely to be persuaded by you than by all the rest put together</a:t>
            </a:r>
            <a:r>
              <a:rPr lang="en-GB" dirty="0"/>
              <a:t>.” Thereupon Agesilaus called in both </a:t>
            </a:r>
            <a:r>
              <a:rPr lang="en-GB" dirty="0" err="1"/>
              <a:t>Spithridates</a:t>
            </a:r>
            <a:r>
              <a:rPr lang="en-GB" dirty="0"/>
              <a:t> and the others. </a:t>
            </a:r>
            <a:r>
              <a:rPr lang="en-GB" dirty="0" smtClean="0"/>
              <a:t>Xen. Hell. 4.1.10-12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2139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Let us conclude this treaty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1550020"/>
            <a:ext cx="8946541" cy="4698379"/>
          </a:xfrm>
        </p:spPr>
        <p:txBody>
          <a:bodyPr>
            <a:noAutofit/>
          </a:bodyPr>
          <a:lstStyle/>
          <a:p>
            <a:r>
              <a:rPr lang="en-GB" sz="2400" dirty="0"/>
              <a:t>And as soon as they came in, </a:t>
            </a:r>
            <a:r>
              <a:rPr lang="en-GB" sz="2400" dirty="0" err="1"/>
              <a:t>Herippidas</a:t>
            </a:r>
            <a:r>
              <a:rPr lang="en-GB" sz="2400" dirty="0"/>
              <a:t> said: “Why, Agesilaus, need one make a long story about all that was said? </a:t>
            </a:r>
            <a:r>
              <a:rPr lang="en-GB" sz="2400" b="1" dirty="0"/>
              <a:t>The upshot of it is that </a:t>
            </a:r>
            <a:r>
              <a:rPr lang="en-GB" sz="2400" b="1" dirty="0" err="1"/>
              <a:t>Spithridates</a:t>
            </a:r>
            <a:r>
              <a:rPr lang="en-GB" sz="2400" b="1" dirty="0"/>
              <a:t> says he would be glad to do anything that you think best</a:t>
            </a:r>
            <a:r>
              <a:rPr lang="en-GB" sz="2400" dirty="0"/>
              <a:t>.” [14] “Well, then,” said Agesilaus, “I think it best that you, </a:t>
            </a:r>
            <a:r>
              <a:rPr lang="en-GB" sz="2400" dirty="0" err="1"/>
              <a:t>Spithridates</a:t>
            </a:r>
            <a:r>
              <a:rPr lang="en-GB" sz="2400" dirty="0"/>
              <a:t>, should give your daughter to </a:t>
            </a:r>
            <a:r>
              <a:rPr lang="en-GB" sz="2400" dirty="0" err="1"/>
              <a:t>Otys</a:t>
            </a:r>
            <a:r>
              <a:rPr lang="en-GB" sz="2400" dirty="0"/>
              <a:t>—and may good fortune attend upon the deed—and that you, </a:t>
            </a:r>
            <a:r>
              <a:rPr lang="en-GB" sz="2400" dirty="0" err="1"/>
              <a:t>Otys</a:t>
            </a:r>
            <a:r>
              <a:rPr lang="en-GB" sz="2400" dirty="0"/>
              <a:t>, should accept her. But we could not fetch the girl by land before spring.” “But, by Zeus,” said </a:t>
            </a:r>
            <a:r>
              <a:rPr lang="en-GB" sz="2400" dirty="0" err="1"/>
              <a:t>Otys</a:t>
            </a:r>
            <a:r>
              <a:rPr lang="en-GB" sz="2400" dirty="0"/>
              <a:t>, “she could be sent by sea at once, if you so desired.” [15] </a:t>
            </a:r>
            <a:r>
              <a:rPr lang="en-GB" sz="2400" b="1" dirty="0"/>
              <a:t>Thereupon they gave and received pledges to ratify this agreement, and so sent </a:t>
            </a:r>
            <a:r>
              <a:rPr lang="en-GB" sz="2400" b="1" dirty="0" err="1"/>
              <a:t>Otys</a:t>
            </a:r>
            <a:r>
              <a:rPr lang="en-GB" sz="2400" b="1" dirty="0"/>
              <a:t> on his way</a:t>
            </a:r>
            <a:r>
              <a:rPr lang="en-GB" sz="2400" dirty="0" smtClean="0"/>
              <a:t>. Xen. Hell. 4.1.13-15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2175467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Ethnography, Geography and Description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And Agesilaus, being now assured that </a:t>
            </a:r>
            <a:r>
              <a:rPr lang="en-GB" dirty="0" err="1"/>
              <a:t>Otys</a:t>
            </a:r>
            <a:r>
              <a:rPr lang="en-GB" dirty="0"/>
              <a:t> was eager, immediately manned a trireme and ordered </a:t>
            </a:r>
            <a:r>
              <a:rPr lang="en-GB" dirty="0" err="1"/>
              <a:t>Callias</a:t>
            </a:r>
            <a:r>
              <a:rPr lang="en-GB" dirty="0"/>
              <a:t> the Lacedaemonian to fetch the girl, while he set off himself for </a:t>
            </a:r>
            <a:r>
              <a:rPr lang="en-GB" dirty="0" err="1"/>
              <a:t>Dascyleium</a:t>
            </a:r>
            <a:r>
              <a:rPr lang="en-GB" dirty="0"/>
              <a:t>, the place where the palace of </a:t>
            </a:r>
            <a:r>
              <a:rPr lang="en-GB" dirty="0" err="1"/>
              <a:t>Pharnabazus</a:t>
            </a:r>
            <a:r>
              <a:rPr lang="en-GB" dirty="0"/>
              <a:t> was situated, and round about it were many large villages, stored with provisions in abundance, </a:t>
            </a:r>
            <a:r>
              <a:rPr lang="en-GB" b="1" dirty="0"/>
              <a:t>and splendid wild animals</a:t>
            </a:r>
            <a:r>
              <a:rPr lang="en-GB" dirty="0"/>
              <a:t>, some </a:t>
            </a:r>
            <a:r>
              <a:rPr lang="en-GB" dirty="0" smtClean="0"/>
              <a:t>of </a:t>
            </a:r>
            <a:r>
              <a:rPr lang="en-GB" dirty="0"/>
              <a:t>them in enclosed parks, others in open spaces. [16] There was also </a:t>
            </a:r>
            <a:r>
              <a:rPr lang="en-GB" b="1" dirty="0"/>
              <a:t>a river, full of all kinds of fish</a:t>
            </a:r>
            <a:r>
              <a:rPr lang="en-GB" dirty="0"/>
              <a:t>, flowing by the palace. And, besides, there was </a:t>
            </a:r>
            <a:r>
              <a:rPr lang="en-GB" b="1" dirty="0"/>
              <a:t>winged game in abundance </a:t>
            </a:r>
            <a:r>
              <a:rPr lang="en-GB" dirty="0"/>
              <a:t>for those who knew how to take it. There he spent the winter, procuring provisions for his army partly on the spot, and partly by means of foraging expeditions. </a:t>
            </a:r>
            <a:r>
              <a:rPr lang="en-GB" dirty="0" smtClean="0"/>
              <a:t>Xen. Hell. 4.1.15-16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65461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military man speaks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But on one occasion, while the soldiers were getting their provisions in disdainful and careless fashion, because they had not previously met with any mishap, </a:t>
            </a:r>
            <a:r>
              <a:rPr lang="en-GB" dirty="0" err="1"/>
              <a:t>Pharnabazus</a:t>
            </a:r>
            <a:r>
              <a:rPr lang="en-GB" dirty="0"/>
              <a:t> came upon them, scattered as they were over the plain, with two scythe-bearing chariots and about four hundred horsemen. [18] Now when the Greeks saw him advancing upon them, they ran together to the number of about seven hundred; </a:t>
            </a:r>
            <a:r>
              <a:rPr lang="en-GB" dirty="0" err="1"/>
              <a:t>Pharnabazus</a:t>
            </a:r>
            <a:r>
              <a:rPr lang="en-GB" dirty="0"/>
              <a:t>, however, did not delay, but putting his chariots in front, and posting himself and the horsemen behind them, he gave orders to charge upon the Greeks. [19] And when the chariots dashed into the close-gathered crowd and scattered it, the horsemen speedily struck down about a hundred men, while the rest fled for refuge to Agesilaus; for he chanced to be near at hand with the hoplites</a:t>
            </a:r>
            <a:r>
              <a:rPr lang="en-GB" dirty="0" smtClean="0"/>
              <a:t>. Xen. Hell. 4.1.17-9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280761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1391</Words>
  <Application>Microsoft Office PowerPoint</Application>
  <PresentationFormat>Widescreen</PresentationFormat>
  <Paragraphs>22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Century Gothic</vt:lpstr>
      <vt:lpstr>Wingdings 3</vt:lpstr>
      <vt:lpstr>Ion</vt:lpstr>
      <vt:lpstr>The Historians of the 4th century</vt:lpstr>
      <vt:lpstr>Xenophon and Herodotus</vt:lpstr>
      <vt:lpstr>Setting the scene – focussing on the characters</vt:lpstr>
      <vt:lpstr>Family affairs, xenia and friendship</vt:lpstr>
      <vt:lpstr>The dialogue format</vt:lpstr>
      <vt:lpstr>Agesilaus’ Speech</vt:lpstr>
      <vt:lpstr>Agesilaus, the persuader</vt:lpstr>
      <vt:lpstr>Let us conclude this treaty</vt:lpstr>
      <vt:lpstr>Ethnography, Geography and Description</vt:lpstr>
      <vt:lpstr>The military man speaks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Thucydides</dc:title>
  <dc:creator>Errietta Bissa</dc:creator>
  <cp:lastModifiedBy>Errietta Bissa</cp:lastModifiedBy>
  <cp:revision>22</cp:revision>
  <dcterms:created xsi:type="dcterms:W3CDTF">2017-02-13T17:39:02Z</dcterms:created>
  <dcterms:modified xsi:type="dcterms:W3CDTF">2017-02-20T08:16:14Z</dcterms:modified>
</cp:coreProperties>
</file>