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68" r:id="rId3"/>
    <p:sldId id="264" r:id="rId4"/>
    <p:sldId id="265" r:id="rId5"/>
    <p:sldId id="272" r:id="rId6"/>
    <p:sldId id="288" r:id="rId7"/>
    <p:sldId id="289" r:id="rId8"/>
    <p:sldId id="273" r:id="rId9"/>
    <p:sldId id="331" r:id="rId10"/>
    <p:sldId id="332" r:id="rId11"/>
    <p:sldId id="274" r:id="rId12"/>
    <p:sldId id="275" r:id="rId13"/>
    <p:sldId id="266" r:id="rId14"/>
    <p:sldId id="276" r:id="rId15"/>
    <p:sldId id="267" r:id="rId1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F1DEBC-7B83-4177-AA23-537C30B18650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2A7C4-2E7A-411D-8AB0-8295B16D646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9131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D95A656-4D91-4D47-9D06-7DD45AD6E7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5E9C96A2-C679-495A-8E83-144D5530F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2A54382-8539-446F-90EB-064D2420E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228FC4A-71FE-4355-9800-69E038674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C6443C6-0833-495A-BEA2-313BAD701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5534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C3BDF22-7476-4664-9BFB-E5E1E123D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F3601F9-0B13-4E93-94D8-397A75844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9D39E44-5E9B-411F-BBA2-EB81602BA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4CAF1B1-E9F9-4A17-9A06-A68E605DF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1A2A996-EA46-4048-B897-DC85FB201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2556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8C13E02-FC9F-41C5-8E1B-9675CF63B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DCB0F88-BAFF-4007-AB61-1E2566FFE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FC2A07F-C8DE-4DC4-B7CE-718EB34A4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D4AB505-ABC9-4500-A2B4-9614C6EC1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778C0E8-FA3B-4593-BD3E-F4332CE1F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88806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EA65205-FE87-49DB-A966-E50CB856D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8BB608B-81B6-402A-9F8C-F96D541968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E6EF418-47D8-4B79-B854-665E042151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47160F3-09B6-43C1-B6B8-C5D2DDA1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9C3930C-DA87-444B-81E1-CD2BAE6C0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711BF66-C47C-47D0-A436-E3E171E98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32914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AAA5C22-F707-44F9-BCF2-21554B56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2321CF8-6B13-4E10-B031-F43E99C6D7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3B87DD7-39A2-4325-9EA4-9AA2CD9270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3736C6A-9808-46BD-8526-AA7152BB95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9203F32-EB47-49B2-B518-344B6F5404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EFDB3F3E-4E16-402B-B344-09C8391CE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E92726A-BF4C-4773-9A6B-989CDDD97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0678F325-3F21-4DA8-A394-83D896DCB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3885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AF4052C-D177-4CEA-A3C5-01070E9A5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6F50ED1-8815-4CD9-989B-A7BD6760D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E263F6F-27F6-4BE7-8D77-1AC207BAD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75378B35-37E7-4CE4-8DFC-31F3FC288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5201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3A7A42A-433C-42BE-85B9-2AFE55E2F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7797ADB-B8CE-4889-9C21-ED7B25B07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B8E48E2-3089-413A-A09D-5135ADABA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0845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86A562C-7065-4021-BF44-83E2087F1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85639DD-C26B-4461-BE68-3BD624596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B89571E-045A-4BC7-9EFD-77CCF8656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87BFC87-F8BC-4C48-91BF-3E9F1BEE8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2E95BA8-324B-4CA9-AF39-1C1787B97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0F129CB-7766-4B50-90EA-28C6A2073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252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1FCDD4-9116-414A-8581-A9AB94AAC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EE582AE3-2A94-4633-8E04-585CCCA069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0A67C68-78B3-44DE-8CA2-08267F0C9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2B1503A-965E-46BF-9168-0A1D30B20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DE65734-A214-48FC-9C55-88925E891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989AC81-F985-4A83-BB8D-C5CF6100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8570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74E7E5-4BC8-4DDA-96BE-4F2596C00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987B925-6CDE-4C3A-9043-05C7C547C3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6A9E6E1-D0E0-4643-A250-8C1BA7702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E70BC20-4583-40D2-A028-8BAC332CD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561E476-2ADE-4F6E-82C9-77085902F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4004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52120639-12F7-42B6-8BB7-0CDF1CE206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2F7438B-6057-44D6-8783-7AD1DBB892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788C227-8ECA-4FD2-A6EA-1F45A137A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10253E4-489D-4344-A259-BA3B88A9B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B417E5F-34A3-4490-8950-80C272969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0877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EB04A0B-6250-49B8-AEB5-6E924ED2A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AAA537B-80B2-401B-92FA-D71FFCA480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9C12F2A-1B93-45A5-9449-38AE712EAD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030D0-5491-41B0-A6B6-217D88FE53C2}" type="datetimeFigureOut">
              <a:rPr lang="zh-CN" altLang="en-US" smtClean="0"/>
              <a:t>2020/1/12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4628DAE-BA99-4F75-9A78-F21C23A3A8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8E4667D-EFAA-4F60-8963-D4210F28B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4ADA4-5799-4FAD-A082-7B7E505C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2525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1E8D3B9-18F6-4A12-86CC-A9AA54CFE87E}"/>
              </a:ext>
            </a:extLst>
          </p:cNvPr>
          <p:cNvSpPr txBox="1"/>
          <p:nvPr/>
        </p:nvSpPr>
        <p:spPr>
          <a:xfrm>
            <a:off x="1880171" y="2229492"/>
            <a:ext cx="738711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b="1" dirty="0"/>
              <a:t>第十一课</a:t>
            </a:r>
            <a:endParaRPr lang="en-US" altLang="zh-CN" sz="4400" b="1" dirty="0"/>
          </a:p>
          <a:p>
            <a:pPr algn="ctr"/>
            <a:endParaRPr lang="en-US" altLang="zh-CN" sz="4400" b="1" dirty="0"/>
          </a:p>
          <a:p>
            <a:pPr algn="ctr"/>
            <a:r>
              <a:rPr lang="zh-CN" altLang="en-US" sz="4400" dirty="0"/>
              <a:t>去药店不如去医院</a:t>
            </a:r>
          </a:p>
        </p:txBody>
      </p:sp>
    </p:spTree>
    <p:extLst>
      <p:ext uri="{BB962C8B-B14F-4D97-AF65-F5344CB8AC3E}">
        <p14:creationId xmlns:p14="http://schemas.microsoft.com/office/powerpoint/2010/main" val="31879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4F1314FE-E29D-42EF-8C5C-69A588D67212}"/>
              </a:ext>
            </a:extLst>
          </p:cNvPr>
          <p:cNvSpPr txBox="1"/>
          <p:nvPr/>
        </p:nvSpPr>
        <p:spPr>
          <a:xfrm>
            <a:off x="2126751" y="3429000"/>
            <a:ext cx="71405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b="1" dirty="0"/>
              <a:t>复习</a:t>
            </a:r>
          </a:p>
        </p:txBody>
      </p:sp>
    </p:spTree>
    <p:extLst>
      <p:ext uri="{BB962C8B-B14F-4D97-AF65-F5344CB8AC3E}">
        <p14:creationId xmlns:p14="http://schemas.microsoft.com/office/powerpoint/2010/main" val="179245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5163ADE-E102-4F9C-BA06-2505427C590D}"/>
              </a:ext>
            </a:extLst>
          </p:cNvPr>
          <p:cNvSpPr txBox="1"/>
          <p:nvPr/>
        </p:nvSpPr>
        <p:spPr>
          <a:xfrm>
            <a:off x="359598" y="1760092"/>
            <a:ext cx="114728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zh-CN" altLang="en-US" sz="2800" dirty="0"/>
              <a:t>外语  汉语  法语  英语  外国   </a:t>
            </a:r>
            <a:endParaRPr lang="en-US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学院   外语学院 孔子学院 数学院 中国科学院 医院</a:t>
            </a:r>
            <a:endParaRPr lang="en-US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博物馆  图书馆   餐馆  海洋馆  </a:t>
            </a:r>
            <a:endParaRPr lang="en-US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然后    先吃早饭，然后去上课</a:t>
            </a:r>
            <a:endParaRPr lang="en-US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比     我比你高    他比我矮    我比你胖  看书好还是看手机好？          </a:t>
            </a:r>
            <a:endParaRPr lang="en-US" altLang="zh-CN" sz="2800" dirty="0"/>
          </a:p>
          <a:p>
            <a:r>
              <a:rPr lang="en-US" altLang="zh-CN" sz="2800" dirty="0"/>
              <a:t>            </a:t>
            </a:r>
            <a:r>
              <a:rPr lang="zh-CN" altLang="en-US" sz="2800" dirty="0"/>
              <a:t>看书比看手机好</a:t>
            </a:r>
            <a:endParaRPr lang="en-US" altLang="zh-CN" sz="2800" dirty="0"/>
          </a:p>
          <a:p>
            <a:r>
              <a:rPr lang="en-US" altLang="zh-CN" sz="2800" dirty="0"/>
              <a:t>6.  </a:t>
            </a:r>
            <a:r>
              <a:rPr lang="zh-CN" altLang="en-US" sz="2800" dirty="0"/>
              <a:t>麻烦  很麻烦 真麻烦  非常麻烦  太麻烦  晚上开车很麻烦</a:t>
            </a:r>
            <a:endParaRPr lang="en-US" altLang="zh-CN" sz="2800" dirty="0"/>
          </a:p>
          <a:p>
            <a:r>
              <a:rPr lang="en-US" altLang="zh-CN" sz="2800" dirty="0"/>
              <a:t>7. </a:t>
            </a:r>
            <a:r>
              <a:rPr lang="zh-CN" altLang="en-US" sz="2800" dirty="0"/>
              <a:t>大约    大约多少人？  大约多少钱？</a:t>
            </a:r>
            <a:endParaRPr lang="en-US" altLang="zh-CN" sz="2800" dirty="0"/>
          </a:p>
          <a:p>
            <a:r>
              <a:rPr lang="en-US" altLang="zh-CN" sz="2800" dirty="0"/>
              <a:t>8. </a:t>
            </a:r>
            <a:r>
              <a:rPr lang="zh-CN" altLang="en-US" sz="2800" dirty="0"/>
              <a:t>没有    威尔士没有英格兰大   我没有你有钱 </a:t>
            </a:r>
            <a:r>
              <a:rPr lang="en-US" altLang="zh-CN" sz="2800" dirty="0"/>
              <a:t>  </a:t>
            </a:r>
          </a:p>
          <a:p>
            <a:r>
              <a:rPr lang="en-US" altLang="zh-CN" sz="2800" dirty="0"/>
              <a:t>9. </a:t>
            </a:r>
            <a:r>
              <a:rPr lang="zh-CN" altLang="en-US" sz="2800" dirty="0"/>
              <a:t>过        过马路    过环岛    </a:t>
            </a:r>
            <a:endParaRPr lang="en-US" altLang="zh-CN" sz="2800" dirty="0"/>
          </a:p>
          <a:p>
            <a:r>
              <a:rPr lang="en-US" altLang="zh-CN" sz="2800" dirty="0"/>
              <a:t>10. </a:t>
            </a:r>
            <a:r>
              <a:rPr lang="zh-CN" altLang="en-US" sz="2800" dirty="0"/>
              <a:t>马路    大路   小路 公路  高速公路   死路   </a:t>
            </a:r>
            <a:r>
              <a:rPr lang="en-US" altLang="zh-CN" sz="2800" dirty="0"/>
              <a:t>        </a:t>
            </a:r>
            <a:endParaRPr lang="zh-CN" altLang="en-US" sz="2800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A5D3D98-593F-4C00-B71B-085651B01263}"/>
              </a:ext>
            </a:extLst>
          </p:cNvPr>
          <p:cNvSpPr txBox="1"/>
          <p:nvPr/>
        </p:nvSpPr>
        <p:spPr>
          <a:xfrm>
            <a:off x="4592548" y="616449"/>
            <a:ext cx="3359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800" dirty="0"/>
              <a:t>生词</a:t>
            </a:r>
          </a:p>
        </p:txBody>
      </p:sp>
    </p:spTree>
    <p:extLst>
      <p:ext uri="{BB962C8B-B14F-4D97-AF65-F5344CB8AC3E}">
        <p14:creationId xmlns:p14="http://schemas.microsoft.com/office/powerpoint/2010/main" val="2033946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A3EB544B-A2EA-40A7-852E-A64BB30288A4}"/>
              </a:ext>
            </a:extLst>
          </p:cNvPr>
          <p:cNvSpPr txBox="1"/>
          <p:nvPr/>
        </p:nvSpPr>
        <p:spPr>
          <a:xfrm>
            <a:off x="2578813" y="1900719"/>
            <a:ext cx="852755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马丁：李雪，我下午要去外国语学院看朋友，应该</a:t>
            </a:r>
            <a:r>
              <a:rPr lang="en-US" altLang="zh-CN" dirty="0"/>
              <a:t>——————</a:t>
            </a:r>
            <a:r>
              <a:rPr lang="zh-CN" altLang="en-US" dirty="0"/>
              <a:t>？</a:t>
            </a:r>
            <a:endParaRPr lang="en-US" altLang="zh-CN" dirty="0"/>
          </a:p>
          <a:p>
            <a:r>
              <a:rPr lang="zh-CN" altLang="en-US" dirty="0"/>
              <a:t>李雪：外语学院？你</a:t>
            </a:r>
            <a:r>
              <a:rPr lang="en-US" altLang="zh-CN" dirty="0"/>
              <a:t>——</a:t>
            </a:r>
            <a:r>
              <a:rPr lang="zh-CN" altLang="en-US" dirty="0"/>
              <a:t>坐</a:t>
            </a:r>
            <a:r>
              <a:rPr lang="en-US" altLang="zh-CN" dirty="0"/>
              <a:t>25</a:t>
            </a:r>
            <a:r>
              <a:rPr lang="zh-CN" altLang="en-US" dirty="0"/>
              <a:t>路，到博物馆下车，</a:t>
            </a:r>
            <a:r>
              <a:rPr lang="en-US" altLang="zh-CN" dirty="0"/>
              <a:t>——————————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zh-CN" altLang="en-US" dirty="0"/>
              <a:t>马丁：还要换车，是吗？</a:t>
            </a:r>
            <a:endParaRPr lang="en-US" altLang="zh-CN" dirty="0"/>
          </a:p>
          <a:p>
            <a:r>
              <a:rPr lang="zh-CN" altLang="en-US" dirty="0"/>
              <a:t>李雪：对，外语学院</a:t>
            </a:r>
            <a:r>
              <a:rPr lang="en-US" altLang="zh-CN" dirty="0"/>
              <a:t>——————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zh-CN" altLang="en-US" dirty="0"/>
              <a:t>马丁：坐地铁到得了吗？我觉得</a:t>
            </a:r>
            <a:r>
              <a:rPr lang="en-US" altLang="zh-CN" dirty="0"/>
              <a:t>——————————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zh-CN" altLang="en-US" dirty="0"/>
              <a:t>李雪</a:t>
            </a:r>
            <a:r>
              <a:rPr lang="zh-CN" altLang="en-US"/>
              <a:t>：地铁到不了</a:t>
            </a:r>
            <a:r>
              <a:rPr lang="zh-CN" altLang="en-US" dirty="0"/>
              <a:t>外语学院，下了地铁</a:t>
            </a:r>
            <a:r>
              <a:rPr lang="en-US" altLang="zh-CN" dirty="0"/>
              <a:t>——————</a:t>
            </a:r>
            <a:r>
              <a:rPr lang="zh-CN" altLang="en-US" dirty="0"/>
              <a:t>，或者</a:t>
            </a:r>
            <a:r>
              <a:rPr lang="en-US" altLang="zh-CN" dirty="0"/>
              <a:t>————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zh-CN" altLang="en-US" dirty="0"/>
              <a:t>马丁：换车太</a:t>
            </a:r>
            <a:r>
              <a:rPr lang="en-US" altLang="zh-CN" dirty="0"/>
              <a:t>————</a:t>
            </a:r>
            <a:r>
              <a:rPr lang="zh-CN" altLang="en-US" dirty="0"/>
              <a:t>了。</a:t>
            </a:r>
            <a:r>
              <a:rPr lang="en-US" altLang="zh-CN" dirty="0"/>
              <a:t>————</a:t>
            </a:r>
            <a:r>
              <a:rPr lang="zh-CN" altLang="en-US" dirty="0"/>
              <a:t>要走多远？</a:t>
            </a:r>
            <a:endParaRPr lang="en-US" altLang="zh-CN" dirty="0"/>
          </a:p>
          <a:p>
            <a:r>
              <a:rPr lang="zh-CN" altLang="en-US" dirty="0"/>
              <a:t>李雪：</a:t>
            </a:r>
            <a:r>
              <a:rPr lang="en-US" altLang="zh-CN" dirty="0"/>
              <a:t>————</a:t>
            </a:r>
            <a:r>
              <a:rPr lang="zh-CN" altLang="en-US" dirty="0"/>
              <a:t>走</a:t>
            </a:r>
            <a:r>
              <a:rPr lang="en-US" altLang="zh-CN" dirty="0"/>
              <a:t>15</a:t>
            </a:r>
            <a:r>
              <a:rPr lang="zh-CN" altLang="en-US" dirty="0"/>
              <a:t>分钟吧。</a:t>
            </a:r>
            <a:endParaRPr lang="en-US" altLang="zh-CN" dirty="0"/>
          </a:p>
          <a:p>
            <a:r>
              <a:rPr lang="zh-CN" altLang="en-US" dirty="0"/>
              <a:t>马丁：</a:t>
            </a:r>
            <a:r>
              <a:rPr lang="en-US" altLang="zh-CN" dirty="0"/>
              <a:t>————</a:t>
            </a:r>
            <a:r>
              <a:rPr lang="zh-CN" altLang="en-US" dirty="0"/>
              <a:t>远啊。</a:t>
            </a:r>
            <a:endParaRPr lang="en-US" altLang="zh-CN" dirty="0"/>
          </a:p>
          <a:p>
            <a:r>
              <a:rPr lang="zh-CN" altLang="en-US" dirty="0"/>
              <a:t>李雪：或者打车，不过</a:t>
            </a:r>
            <a:r>
              <a:rPr lang="en-US" altLang="zh-CN" dirty="0"/>
              <a:t>——————————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zh-CN" altLang="en-US" dirty="0"/>
              <a:t>马丁：骑车呢？骑车</a:t>
            </a:r>
            <a:r>
              <a:rPr lang="en-US" altLang="zh-CN" dirty="0"/>
              <a:t>————</a:t>
            </a:r>
            <a:r>
              <a:rPr lang="zh-CN" altLang="en-US" dirty="0"/>
              <a:t>？</a:t>
            </a:r>
            <a:endParaRPr lang="en-US" altLang="zh-CN" dirty="0"/>
          </a:p>
          <a:p>
            <a:r>
              <a:rPr lang="zh-CN" altLang="en-US" dirty="0"/>
              <a:t>李雪：其实，</a:t>
            </a:r>
            <a:r>
              <a:rPr lang="en-US" altLang="zh-CN" dirty="0"/>
              <a:t>——————————</a:t>
            </a:r>
            <a:r>
              <a:rPr lang="zh-CN" altLang="en-US" dirty="0"/>
              <a:t>，可是从我们这儿到外国语学院</a:t>
            </a:r>
            <a:r>
              <a:rPr lang="en-US" altLang="zh-CN" dirty="0"/>
              <a:t>————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zh-CN" altLang="en-US" dirty="0"/>
              <a:t>马丁：我还是坐地铁吧。学校门口</a:t>
            </a:r>
            <a:r>
              <a:rPr lang="en-US" altLang="zh-CN" dirty="0"/>
              <a:t>——————</a:t>
            </a:r>
            <a:r>
              <a:rPr lang="zh-CN" altLang="en-US" dirty="0"/>
              <a:t>？</a:t>
            </a:r>
            <a:endParaRPr lang="en-US" altLang="zh-CN" dirty="0"/>
          </a:p>
          <a:p>
            <a:r>
              <a:rPr lang="zh-CN" altLang="en-US" dirty="0"/>
              <a:t>李雪：有，从学校东门出去，</a:t>
            </a:r>
            <a:r>
              <a:rPr lang="en-US" altLang="zh-CN" dirty="0"/>
              <a:t>——————</a:t>
            </a:r>
            <a:r>
              <a:rPr lang="zh-CN" altLang="en-US" dirty="0"/>
              <a:t>就是。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30C8F1B-9941-44BD-9708-50AA6D88D1DE}"/>
              </a:ext>
            </a:extLst>
          </p:cNvPr>
          <p:cNvSpPr txBox="1"/>
          <p:nvPr/>
        </p:nvSpPr>
        <p:spPr>
          <a:xfrm>
            <a:off x="3842535" y="673560"/>
            <a:ext cx="476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dirty="0"/>
              <a:t>复述</a:t>
            </a:r>
            <a:r>
              <a:rPr lang="en-US" altLang="zh-CN" dirty="0"/>
              <a:t>1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19143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854E8B4-93AE-408E-B895-E09DCED2CEC0}"/>
              </a:ext>
            </a:extLst>
          </p:cNvPr>
          <p:cNvSpPr txBox="1"/>
          <p:nvPr/>
        </p:nvSpPr>
        <p:spPr>
          <a:xfrm>
            <a:off x="2719388" y="1249823"/>
            <a:ext cx="714053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/>
              <a:t>Presentation</a:t>
            </a:r>
          </a:p>
          <a:p>
            <a:pPr algn="ctr"/>
            <a:r>
              <a:rPr lang="zh-CN" altLang="en-US" sz="2800" dirty="0"/>
              <a:t>英国的公共交通</a:t>
            </a:r>
            <a:endParaRPr lang="en-US" altLang="zh-CN" sz="2800" dirty="0"/>
          </a:p>
          <a:p>
            <a:pPr algn="ctr"/>
            <a:endParaRPr lang="en-US" altLang="zh-CN" sz="2800" dirty="0"/>
          </a:p>
          <a:p>
            <a:pPr algn="ctr"/>
            <a:endParaRPr lang="en-US" altLang="zh-CN" sz="2800" dirty="0"/>
          </a:p>
          <a:p>
            <a:r>
              <a:rPr lang="zh-CN" altLang="en-US" sz="2800" dirty="0"/>
              <a:t>公共交通车辆：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zh-CN" altLang="en-US" sz="2800" dirty="0"/>
              <a:t>地铁，公共汽车，出租车，</a:t>
            </a:r>
            <a:r>
              <a:rPr lang="en-US" altLang="zh-CN" sz="2800" dirty="0"/>
              <a:t>Uber</a:t>
            </a:r>
            <a:r>
              <a:rPr lang="zh-CN" altLang="en-US" sz="2800" dirty="0"/>
              <a:t>，轮船，火车，铁路，公共自行车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194490E-D4E0-48D9-8845-15714155FF5E}"/>
              </a:ext>
            </a:extLst>
          </p:cNvPr>
          <p:cNvSpPr txBox="1"/>
          <p:nvPr/>
        </p:nvSpPr>
        <p:spPr>
          <a:xfrm>
            <a:off x="2917861" y="5342562"/>
            <a:ext cx="6986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dirty="0">
                <a:solidFill>
                  <a:srgbClr val="FF0000"/>
                </a:solidFill>
              </a:rPr>
              <a:t>从</a:t>
            </a:r>
            <a:r>
              <a:rPr lang="en-US" altLang="zh-CN" dirty="0">
                <a:solidFill>
                  <a:srgbClr val="FF0000"/>
                </a:solidFill>
              </a:rPr>
              <a:t>Lampeter</a:t>
            </a:r>
            <a:r>
              <a:rPr lang="zh-CN" altLang="en-US" dirty="0">
                <a:solidFill>
                  <a:srgbClr val="FF0000"/>
                </a:solidFill>
              </a:rPr>
              <a:t>，去大英博物馆（</a:t>
            </a:r>
            <a:r>
              <a:rPr lang="en-US" altLang="zh-CN" dirty="0">
                <a:solidFill>
                  <a:srgbClr val="FF0000"/>
                </a:solidFill>
              </a:rPr>
              <a:t>British Museum</a:t>
            </a:r>
            <a:r>
              <a:rPr lang="zh-CN" altLang="en-US" dirty="0">
                <a:solidFill>
                  <a:srgbClr val="FF0000"/>
                </a:solidFill>
              </a:rPr>
              <a:t>）怎么坐车？</a:t>
            </a:r>
          </a:p>
        </p:txBody>
      </p:sp>
    </p:spTree>
    <p:extLst>
      <p:ext uri="{BB962C8B-B14F-4D97-AF65-F5344CB8AC3E}">
        <p14:creationId xmlns:p14="http://schemas.microsoft.com/office/powerpoint/2010/main" val="2754038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5163ADE-E102-4F9C-BA06-2505427C590D}"/>
              </a:ext>
            </a:extLst>
          </p:cNvPr>
          <p:cNvSpPr txBox="1"/>
          <p:nvPr/>
        </p:nvSpPr>
        <p:spPr>
          <a:xfrm>
            <a:off x="359598" y="1760092"/>
            <a:ext cx="114728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zh-CN" altLang="en-US" sz="2800" dirty="0"/>
              <a:t>喂          喂，你好     喂，请问是</a:t>
            </a:r>
            <a:r>
              <a:rPr lang="en-US" altLang="zh-CN" sz="2800" dirty="0"/>
              <a:t>…</a:t>
            </a:r>
            <a:r>
              <a:rPr lang="zh-CN" altLang="en-US" sz="2800" dirty="0"/>
              <a:t>吗？  喂，你的钱包掉了。 </a:t>
            </a:r>
            <a:endParaRPr lang="en-US" altLang="zh-CN" sz="2800" dirty="0"/>
          </a:p>
          <a:p>
            <a:r>
              <a:rPr lang="en-US" altLang="zh-CN" sz="2800" dirty="0"/>
              <a:t>                   </a:t>
            </a:r>
            <a:r>
              <a:rPr lang="zh-CN" altLang="en-US" sz="2800" dirty="0"/>
              <a:t>喂猫     喂饭  喂马丁吃饭</a:t>
            </a:r>
            <a:endParaRPr lang="en-US" altLang="zh-CN" sz="2800" dirty="0"/>
          </a:p>
          <a:p>
            <a:r>
              <a:rPr lang="en-US" altLang="zh-CN" sz="2800" dirty="0"/>
              <a:t>2. </a:t>
            </a:r>
            <a:r>
              <a:rPr lang="zh-CN" altLang="en-US" sz="2800" dirty="0"/>
              <a:t>选修        选修课  苹果还是香蕉，你选哪个？ 必修 必修课</a:t>
            </a:r>
            <a:endParaRPr lang="en-US" altLang="zh-CN" sz="2800" dirty="0"/>
          </a:p>
          <a:p>
            <a:r>
              <a:rPr lang="en-US" altLang="zh-CN" sz="2800" dirty="0"/>
              <a:t>3. </a:t>
            </a:r>
            <a:r>
              <a:rPr lang="zh-CN" altLang="en-US" sz="2800" dirty="0"/>
              <a:t>请假        请病假   请一天假   老师，我病了，我想请假   帮同学请假</a:t>
            </a:r>
            <a:endParaRPr lang="en-US" altLang="zh-CN" sz="2800" dirty="0"/>
          </a:p>
          <a:p>
            <a:r>
              <a:rPr lang="en-US" altLang="zh-CN" sz="2800" dirty="0"/>
              <a:t>4. </a:t>
            </a:r>
            <a:r>
              <a:rPr lang="zh-CN" altLang="en-US" sz="2800" dirty="0"/>
              <a:t>肚子        儿子  孩子   凳子   桌子</a:t>
            </a:r>
            <a:endParaRPr lang="en-US" altLang="zh-CN" sz="2800" dirty="0"/>
          </a:p>
          <a:p>
            <a:r>
              <a:rPr lang="en-US" altLang="zh-CN" sz="2800" dirty="0"/>
              <a:t>5. </a:t>
            </a:r>
            <a:r>
              <a:rPr lang="zh-CN" altLang="en-US" sz="2800" dirty="0"/>
              <a:t>发烧         发言  发火 有点儿发烧   发烧很厉害</a:t>
            </a:r>
            <a:endParaRPr lang="en-US" altLang="zh-CN" sz="2800" dirty="0"/>
          </a:p>
          <a:p>
            <a:r>
              <a:rPr lang="en-US" altLang="zh-CN" sz="2800" dirty="0"/>
              <a:t>6. </a:t>
            </a:r>
            <a:r>
              <a:rPr lang="zh-CN" altLang="en-US" sz="2800" dirty="0"/>
              <a:t>药店         西药店  中药店   饭店  酒店  书店 服装店  </a:t>
            </a:r>
            <a:endParaRPr lang="en-US" altLang="zh-CN" sz="2800" dirty="0"/>
          </a:p>
          <a:p>
            <a:r>
              <a:rPr lang="en-US" altLang="zh-CN" sz="2800" dirty="0"/>
              <a:t>7. </a:t>
            </a:r>
            <a:r>
              <a:rPr lang="zh-CN" altLang="en-US" sz="2800" dirty="0"/>
              <a:t>药            吃药     药品 一点儿药  一些药   一盒药  一瓶药</a:t>
            </a:r>
            <a:endParaRPr lang="en-US" altLang="zh-CN" sz="2800" dirty="0"/>
          </a:p>
          <a:p>
            <a:r>
              <a:rPr lang="en-US" altLang="zh-CN" sz="2800" dirty="0"/>
              <a:t>8. </a:t>
            </a:r>
            <a:r>
              <a:rPr lang="zh-CN" altLang="en-US" sz="2800" dirty="0"/>
              <a:t>不如         吃蔬菜不如吃水果    我不如他高    他不如我有钱</a:t>
            </a:r>
            <a:endParaRPr lang="en-US" altLang="zh-CN" sz="2800" dirty="0"/>
          </a:p>
          <a:p>
            <a:r>
              <a:rPr lang="en-US" altLang="zh-CN" sz="2800" dirty="0"/>
              <a:t>9. </a:t>
            </a:r>
            <a:r>
              <a:rPr lang="zh-CN" altLang="en-US" sz="2800" dirty="0"/>
              <a:t>检查         做检查  检查一下   检查作业  检查汉语水平    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A5D3D98-593F-4C00-B71B-085651B01263}"/>
              </a:ext>
            </a:extLst>
          </p:cNvPr>
          <p:cNvSpPr txBox="1"/>
          <p:nvPr/>
        </p:nvSpPr>
        <p:spPr>
          <a:xfrm>
            <a:off x="4592548" y="616449"/>
            <a:ext cx="3359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800" dirty="0"/>
              <a:t>生词</a:t>
            </a:r>
          </a:p>
        </p:txBody>
      </p:sp>
    </p:spTree>
    <p:extLst>
      <p:ext uri="{BB962C8B-B14F-4D97-AF65-F5344CB8AC3E}">
        <p14:creationId xmlns:p14="http://schemas.microsoft.com/office/powerpoint/2010/main" val="3450907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5163ADE-E102-4F9C-BA06-2505427C590D}"/>
              </a:ext>
            </a:extLst>
          </p:cNvPr>
          <p:cNvSpPr txBox="1"/>
          <p:nvPr/>
        </p:nvSpPr>
        <p:spPr>
          <a:xfrm>
            <a:off x="359598" y="1760092"/>
            <a:ext cx="114728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10. </a:t>
            </a:r>
            <a:r>
              <a:rPr lang="zh-CN" altLang="en-US" sz="2800" dirty="0"/>
              <a:t>社区     社区学校  社区医院  社区图书馆</a:t>
            </a:r>
            <a:endParaRPr lang="en-US" altLang="zh-CN" sz="2800" dirty="0"/>
          </a:p>
          <a:p>
            <a:r>
              <a:rPr lang="en-US" altLang="zh-CN" sz="2800" dirty="0"/>
              <a:t>11. </a:t>
            </a:r>
            <a:r>
              <a:rPr lang="zh-CN" altLang="en-US" sz="2800" dirty="0"/>
              <a:t>赶快     赶快去  赶快来   赶快走 赶快吃饭 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A5D3D98-593F-4C00-B71B-085651B01263}"/>
              </a:ext>
            </a:extLst>
          </p:cNvPr>
          <p:cNvSpPr txBox="1"/>
          <p:nvPr/>
        </p:nvSpPr>
        <p:spPr>
          <a:xfrm>
            <a:off x="4592548" y="616449"/>
            <a:ext cx="3359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800" dirty="0"/>
              <a:t>生词</a:t>
            </a:r>
          </a:p>
        </p:txBody>
      </p:sp>
    </p:spTree>
    <p:extLst>
      <p:ext uri="{BB962C8B-B14F-4D97-AF65-F5344CB8AC3E}">
        <p14:creationId xmlns:p14="http://schemas.microsoft.com/office/powerpoint/2010/main" val="886213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7" name="圆角矩形 12">
            <a:extLst>
              <a:ext uri="{FF2B5EF4-FFF2-40B4-BE49-F238E27FC236}">
                <a16:creationId xmlns:a16="http://schemas.microsoft.com/office/drawing/2014/main" id="{88B5A9ED-CD08-418F-896C-0F64C3F903E4}"/>
              </a:ext>
            </a:extLst>
          </p:cNvPr>
          <p:cNvSpPr/>
          <p:nvPr/>
        </p:nvSpPr>
        <p:spPr>
          <a:xfrm>
            <a:off x="5074771" y="1458149"/>
            <a:ext cx="1468754" cy="6038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b"/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algn="ctr" eaLnBrk="1" hangingPunct="1"/>
            <a:r>
              <a:rPr lang="zh-CN" altLang="en-US" b="1">
                <a:solidFill>
                  <a:srgbClr val="002060"/>
                </a:solidFill>
              </a:rPr>
              <a:t>课文一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3F01EAB-688A-4C99-B48F-C9F06722DA1D}"/>
              </a:ext>
            </a:extLst>
          </p:cNvPr>
          <p:cNvSpPr txBox="1"/>
          <p:nvPr/>
        </p:nvSpPr>
        <p:spPr>
          <a:xfrm>
            <a:off x="2137025" y="2958957"/>
            <a:ext cx="832206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/>
              <a:t>……</a:t>
            </a:r>
            <a:r>
              <a:rPr lang="zh-CN" altLang="en-US" sz="2800" b="1" dirty="0"/>
              <a:t>不如</a:t>
            </a:r>
            <a:r>
              <a:rPr lang="en-US" altLang="zh-CN" sz="2800" b="1" dirty="0"/>
              <a:t>……</a:t>
            </a:r>
          </a:p>
          <a:p>
            <a:pPr algn="ctr"/>
            <a:endParaRPr lang="en-US" altLang="zh-CN" sz="2800" b="1" dirty="0"/>
          </a:p>
          <a:p>
            <a:pPr algn="ctr"/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449410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发展logo">
            <a:extLst>
              <a:ext uri="{FF2B5EF4-FFF2-40B4-BE49-F238E27FC236}">
                <a16:creationId xmlns:a16="http://schemas.microsoft.com/office/drawing/2014/main" id="{77E91E5C-F221-4720-97A2-CFB8982CA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" y="144780"/>
            <a:ext cx="741046" cy="69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243" name="Group 6">
            <a:extLst>
              <a:ext uri="{FF2B5EF4-FFF2-40B4-BE49-F238E27FC236}">
                <a16:creationId xmlns:a16="http://schemas.microsoft.com/office/drawing/2014/main" id="{E5AB9395-69D1-4D16-9488-83C0DBD96352}"/>
              </a:ext>
            </a:extLst>
          </p:cNvPr>
          <p:cNvGrpSpPr>
            <a:grpSpLocks/>
          </p:cNvGrpSpPr>
          <p:nvPr/>
        </p:nvGrpSpPr>
        <p:grpSpPr bwMode="auto">
          <a:xfrm>
            <a:off x="910590" y="403860"/>
            <a:ext cx="2962276" cy="1844040"/>
            <a:chOff x="0" y="0"/>
            <a:chExt cx="1555" cy="895"/>
          </a:xfrm>
        </p:grpSpPr>
        <p:sp>
          <p:nvSpPr>
            <p:cNvPr id="10252" name="Line 7">
              <a:extLst>
                <a:ext uri="{FF2B5EF4-FFF2-40B4-BE49-F238E27FC236}">
                  <a16:creationId xmlns:a16="http://schemas.microsoft.com/office/drawing/2014/main" id="{47E3AD5A-0D99-4BBE-B1B4-98E923E087A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0" y="233"/>
              <a:ext cx="1555" cy="0"/>
            </a:xfrm>
            <a:prstGeom prst="line">
              <a:avLst/>
            </a:prstGeom>
            <a:noFill/>
            <a:ln w="9525">
              <a:solidFill>
                <a:srgbClr val="90AB4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2160"/>
            </a:p>
          </p:txBody>
        </p:sp>
        <p:sp>
          <p:nvSpPr>
            <p:cNvPr id="10253" name="Line 8">
              <a:extLst>
                <a:ext uri="{FF2B5EF4-FFF2-40B4-BE49-F238E27FC236}">
                  <a16:creationId xmlns:a16="http://schemas.microsoft.com/office/drawing/2014/main" id="{6534FFEE-8F84-4387-AA11-D82167A81DD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73" y="0"/>
              <a:ext cx="0" cy="895"/>
            </a:xfrm>
            <a:prstGeom prst="line">
              <a:avLst/>
            </a:prstGeom>
            <a:noFill/>
            <a:ln w="9525">
              <a:solidFill>
                <a:srgbClr val="90AB4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2160"/>
            </a:p>
          </p:txBody>
        </p:sp>
      </p:grpSp>
      <p:sp>
        <p:nvSpPr>
          <p:cNvPr id="10245" name="矩形 9">
            <a:extLst>
              <a:ext uri="{FF2B5EF4-FFF2-40B4-BE49-F238E27FC236}">
                <a16:creationId xmlns:a16="http://schemas.microsoft.com/office/drawing/2014/main" id="{71ADABE1-7769-448A-9B6A-8D329D436B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06" y="6534150"/>
            <a:ext cx="8770620" cy="91440"/>
          </a:xfrm>
          <a:prstGeom prst="rect">
            <a:avLst/>
          </a:prstGeom>
          <a:solidFill>
            <a:srgbClr val="90AB4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algn="ctr"/>
            <a:endParaRPr kumimoji="0" lang="zh-CN" altLang="en-US" sz="216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" name="圆角矩形 12">
            <a:extLst>
              <a:ext uri="{FF2B5EF4-FFF2-40B4-BE49-F238E27FC236}">
                <a16:creationId xmlns:a16="http://schemas.microsoft.com/office/drawing/2014/main" id="{4C1679A5-1649-4A6E-B931-9B11B2A0507A}"/>
              </a:ext>
            </a:extLst>
          </p:cNvPr>
          <p:cNvSpPr/>
          <p:nvPr/>
        </p:nvSpPr>
        <p:spPr>
          <a:xfrm>
            <a:off x="1602106" y="144780"/>
            <a:ext cx="1468754" cy="6038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b"/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algn="ctr" eaLnBrk="1" hangingPunct="1"/>
            <a:r>
              <a:rPr lang="zh-CN" altLang="en-US" b="1">
                <a:solidFill>
                  <a:srgbClr val="002060"/>
                </a:solidFill>
              </a:rPr>
              <a:t>课文一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10247" name="TextBox 27">
            <a:extLst>
              <a:ext uri="{FF2B5EF4-FFF2-40B4-BE49-F238E27FC236}">
                <a16:creationId xmlns:a16="http://schemas.microsoft.com/office/drawing/2014/main" id="{3E8B51CF-64AF-4862-9679-A0771C7E9E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8816" y="4897756"/>
            <a:ext cx="8122920" cy="5355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zh-CN" altLang="en-US" sz="2880" b="1" dirty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根据这两张照片的内容说几句话，请用上“不如”</a:t>
            </a:r>
            <a:endParaRPr lang="en-US" altLang="zh-CN" sz="2880" b="1" dirty="0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248" name="TextBox 21">
            <a:extLst>
              <a:ext uri="{FF2B5EF4-FFF2-40B4-BE49-F238E27FC236}">
                <a16:creationId xmlns:a16="http://schemas.microsoft.com/office/drawing/2014/main" id="{98638D2F-BA96-4510-804E-8923829F0C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0861" y="2996566"/>
            <a:ext cx="1901190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zh-CN" altLang="en-US" sz="1920">
                <a:solidFill>
                  <a:srgbClr val="002060"/>
                </a:solidFill>
              </a:rPr>
              <a:t>青海湖</a:t>
            </a:r>
            <a:r>
              <a:rPr lang="en-US" altLang="zh-CN" sz="1920">
                <a:solidFill>
                  <a:srgbClr val="002060"/>
                </a:solidFill>
              </a:rPr>
              <a:t>·</a:t>
            </a:r>
            <a:r>
              <a:rPr lang="zh-CN" altLang="en-US" sz="1920">
                <a:solidFill>
                  <a:srgbClr val="002060"/>
                </a:solidFill>
              </a:rPr>
              <a:t>阴天</a:t>
            </a:r>
          </a:p>
        </p:txBody>
      </p:sp>
      <p:sp>
        <p:nvSpPr>
          <p:cNvPr id="10249" name="TextBox 22">
            <a:extLst>
              <a:ext uri="{FF2B5EF4-FFF2-40B4-BE49-F238E27FC236}">
                <a16:creationId xmlns:a16="http://schemas.microsoft.com/office/drawing/2014/main" id="{1FE744D9-DF88-4590-BBC2-F414FCC544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1790" y="4120515"/>
            <a:ext cx="2072640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zh-CN" altLang="en-US" sz="1920">
                <a:solidFill>
                  <a:srgbClr val="002060"/>
                </a:solidFill>
              </a:rPr>
              <a:t>青海湖</a:t>
            </a:r>
            <a:r>
              <a:rPr lang="en-US" altLang="zh-CN" sz="1920">
                <a:solidFill>
                  <a:srgbClr val="002060"/>
                </a:solidFill>
              </a:rPr>
              <a:t>·</a:t>
            </a:r>
            <a:r>
              <a:rPr lang="zh-CN" altLang="en-US" sz="1920">
                <a:solidFill>
                  <a:srgbClr val="002060"/>
                </a:solidFill>
              </a:rPr>
              <a:t>晴天</a:t>
            </a:r>
          </a:p>
        </p:txBody>
      </p:sp>
      <p:pic>
        <p:nvPicPr>
          <p:cNvPr id="10250" name="图片 13" descr="L11-1-1.jpg">
            <a:extLst>
              <a:ext uri="{FF2B5EF4-FFF2-40B4-BE49-F238E27FC236}">
                <a16:creationId xmlns:a16="http://schemas.microsoft.com/office/drawing/2014/main" id="{F8C86D14-8AD3-4B5A-8CDD-3AB52EE592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186" y="1095376"/>
            <a:ext cx="3880484" cy="1901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图片 14" descr="L11-1-2.jpg">
            <a:extLst>
              <a:ext uri="{FF2B5EF4-FFF2-40B4-BE49-F238E27FC236}">
                <a16:creationId xmlns:a16="http://schemas.microsoft.com/office/drawing/2014/main" id="{BD770A32-A26E-4546-9669-1FF11F1627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921" y="1960246"/>
            <a:ext cx="3181350" cy="2164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矩形 9">
            <a:extLst>
              <a:ext uri="{FF2B5EF4-FFF2-40B4-BE49-F238E27FC236}">
                <a16:creationId xmlns:a16="http://schemas.microsoft.com/office/drawing/2014/main" id="{D35F7C3B-3608-4C2C-8400-6E066C263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06" y="6534150"/>
            <a:ext cx="8770620" cy="91440"/>
          </a:xfrm>
          <a:prstGeom prst="rect">
            <a:avLst/>
          </a:prstGeom>
          <a:solidFill>
            <a:srgbClr val="90AB4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algn="ctr"/>
            <a:endParaRPr kumimoji="0" lang="zh-CN" altLang="en-US" sz="216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grpSp>
        <p:nvGrpSpPr>
          <p:cNvPr id="11268" name="Group 6">
            <a:extLst>
              <a:ext uri="{FF2B5EF4-FFF2-40B4-BE49-F238E27FC236}">
                <a16:creationId xmlns:a16="http://schemas.microsoft.com/office/drawing/2014/main" id="{6D1A75D9-9B2E-411B-B3D4-F76B122029CB}"/>
              </a:ext>
            </a:extLst>
          </p:cNvPr>
          <p:cNvGrpSpPr>
            <a:grpSpLocks/>
          </p:cNvGrpSpPr>
          <p:nvPr/>
        </p:nvGrpSpPr>
        <p:grpSpPr bwMode="auto">
          <a:xfrm>
            <a:off x="910590" y="403860"/>
            <a:ext cx="2962276" cy="1844040"/>
            <a:chOff x="0" y="0"/>
            <a:chExt cx="1555" cy="895"/>
          </a:xfrm>
        </p:grpSpPr>
        <p:sp>
          <p:nvSpPr>
            <p:cNvPr id="11277" name="Line 7">
              <a:extLst>
                <a:ext uri="{FF2B5EF4-FFF2-40B4-BE49-F238E27FC236}">
                  <a16:creationId xmlns:a16="http://schemas.microsoft.com/office/drawing/2014/main" id="{787F78BD-A403-459A-B94D-68040E61F8E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0" y="233"/>
              <a:ext cx="1555" cy="0"/>
            </a:xfrm>
            <a:prstGeom prst="line">
              <a:avLst/>
            </a:prstGeom>
            <a:noFill/>
            <a:ln w="9525">
              <a:solidFill>
                <a:srgbClr val="90AB4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2160"/>
            </a:p>
          </p:txBody>
        </p:sp>
        <p:sp>
          <p:nvSpPr>
            <p:cNvPr id="11278" name="Line 8">
              <a:extLst>
                <a:ext uri="{FF2B5EF4-FFF2-40B4-BE49-F238E27FC236}">
                  <a16:creationId xmlns:a16="http://schemas.microsoft.com/office/drawing/2014/main" id="{85D84170-90D2-408B-A693-0F7537743F5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73" y="0"/>
              <a:ext cx="0" cy="895"/>
            </a:xfrm>
            <a:prstGeom prst="line">
              <a:avLst/>
            </a:prstGeom>
            <a:noFill/>
            <a:ln w="9525">
              <a:solidFill>
                <a:srgbClr val="90AB4B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2160"/>
            </a:p>
          </p:txBody>
        </p:sp>
      </p:grpSp>
      <p:pic>
        <p:nvPicPr>
          <p:cNvPr id="11269" name="Picture 2" descr="发展logo">
            <a:extLst>
              <a:ext uri="{FF2B5EF4-FFF2-40B4-BE49-F238E27FC236}">
                <a16:creationId xmlns:a16="http://schemas.microsoft.com/office/drawing/2014/main" id="{1012B588-A21A-48FB-9DF5-646528D63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" y="144780"/>
            <a:ext cx="741046" cy="69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TextBox 15">
            <a:extLst>
              <a:ext uri="{FF2B5EF4-FFF2-40B4-BE49-F238E27FC236}">
                <a16:creationId xmlns:a16="http://schemas.microsoft.com/office/drawing/2014/main" id="{92003F41-0F56-4C74-AAC5-EDB80F97A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4810" y="3602356"/>
            <a:ext cx="1038226" cy="53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en-US" altLang="zh-CN" sz="2880" b="1">
                <a:solidFill>
                  <a:srgbClr val="002060"/>
                </a:solidFill>
              </a:rPr>
              <a:t>A</a:t>
            </a:r>
            <a:endParaRPr lang="zh-CN" altLang="en-US" sz="2880" b="1">
              <a:solidFill>
                <a:srgbClr val="002060"/>
              </a:solidFill>
            </a:endParaRPr>
          </a:p>
        </p:txBody>
      </p:sp>
      <p:sp>
        <p:nvSpPr>
          <p:cNvPr id="11271" name="TextBox 16">
            <a:extLst>
              <a:ext uri="{FF2B5EF4-FFF2-40B4-BE49-F238E27FC236}">
                <a16:creationId xmlns:a16="http://schemas.microsoft.com/office/drawing/2014/main" id="{0BE91278-E687-4D2F-913B-CDE918794A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47786" y="3688081"/>
            <a:ext cx="1038224" cy="53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en-US" altLang="zh-CN" sz="2880" b="1">
                <a:solidFill>
                  <a:srgbClr val="002060"/>
                </a:solidFill>
              </a:rPr>
              <a:t>B</a:t>
            </a:r>
            <a:endParaRPr lang="zh-CN" altLang="en-US" sz="2880" b="1">
              <a:solidFill>
                <a:srgbClr val="002060"/>
              </a:solidFill>
            </a:endParaRPr>
          </a:p>
        </p:txBody>
      </p:sp>
      <p:pic>
        <p:nvPicPr>
          <p:cNvPr id="11272" name="图片 12" descr="L11-2-1.jpg">
            <a:extLst>
              <a:ext uri="{FF2B5EF4-FFF2-40B4-BE49-F238E27FC236}">
                <a16:creationId xmlns:a16="http://schemas.microsoft.com/office/drawing/2014/main" id="{206FAF63-83BF-4800-842F-4BB1DFAAFD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730" y="4983481"/>
            <a:ext cx="555498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图片 13" descr="L11-2-2.jpg">
            <a:extLst>
              <a:ext uri="{FF2B5EF4-FFF2-40B4-BE49-F238E27FC236}">
                <a16:creationId xmlns:a16="http://schemas.microsoft.com/office/drawing/2014/main" id="{055C0249-03F4-466B-84DF-ED82FAFFB4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7841" y="1527810"/>
            <a:ext cx="3211830" cy="3063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图片 14" descr="L11-2-3.jpg">
            <a:extLst>
              <a:ext uri="{FF2B5EF4-FFF2-40B4-BE49-F238E27FC236}">
                <a16:creationId xmlns:a16="http://schemas.microsoft.com/office/drawing/2014/main" id="{F362411D-1D85-4CFE-8FD2-29ACC2B117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186" y="1613536"/>
            <a:ext cx="2247900" cy="290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5" name="TextBox 15">
            <a:extLst>
              <a:ext uri="{FF2B5EF4-FFF2-40B4-BE49-F238E27FC236}">
                <a16:creationId xmlns:a16="http://schemas.microsoft.com/office/drawing/2014/main" id="{132CF0C8-2698-4EE2-9B00-D036CE1814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9300" y="5674996"/>
            <a:ext cx="1038226" cy="53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en-US" altLang="zh-CN" sz="2880" b="1">
                <a:solidFill>
                  <a:srgbClr val="002060"/>
                </a:solidFill>
              </a:rPr>
              <a:t>C </a:t>
            </a:r>
          </a:p>
        </p:txBody>
      </p:sp>
      <p:sp>
        <p:nvSpPr>
          <p:cNvPr id="17" name="TextBox 27">
            <a:extLst>
              <a:ext uri="{FF2B5EF4-FFF2-40B4-BE49-F238E27FC236}">
                <a16:creationId xmlns:a16="http://schemas.microsoft.com/office/drawing/2014/main" id="{49D90A54-BB4B-4FB6-8002-7E8984FF4A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1846" y="836296"/>
            <a:ext cx="7776210" cy="5355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r>
              <a:rPr lang="zh-CN" altLang="en-US" sz="2880" b="1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用带“不如”的句子评价一下这三幅书法作品</a:t>
            </a:r>
            <a:endParaRPr lang="en-US" altLang="zh-CN" sz="2880" b="1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7" name="圆角矩形 12">
            <a:extLst>
              <a:ext uri="{FF2B5EF4-FFF2-40B4-BE49-F238E27FC236}">
                <a16:creationId xmlns:a16="http://schemas.microsoft.com/office/drawing/2014/main" id="{37580764-007C-4AE0-BAEB-3189A37143BA}"/>
              </a:ext>
            </a:extLst>
          </p:cNvPr>
          <p:cNvSpPr/>
          <p:nvPr/>
        </p:nvSpPr>
        <p:spPr>
          <a:xfrm>
            <a:off x="5361623" y="1760092"/>
            <a:ext cx="1468754" cy="6038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b"/>
          <a:lstStyle>
            <a:lvl1pPr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algn="ctr" eaLnBrk="1" hangingPunct="1"/>
            <a:r>
              <a:rPr lang="zh-CN" altLang="en-US" b="1">
                <a:solidFill>
                  <a:srgbClr val="002060"/>
                </a:solidFill>
              </a:rPr>
              <a:t>课文一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20FC809-35DC-4D87-8591-79745EC25DF1}"/>
              </a:ext>
            </a:extLst>
          </p:cNvPr>
          <p:cNvSpPr txBox="1"/>
          <p:nvPr/>
        </p:nvSpPr>
        <p:spPr>
          <a:xfrm>
            <a:off x="982894" y="3791165"/>
            <a:ext cx="9411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/>
              <a:t>询问原因或理由</a:t>
            </a:r>
            <a:endParaRPr lang="en-US" altLang="zh-CN" sz="2400" dirty="0"/>
          </a:p>
          <a:p>
            <a:pPr algn="ctr"/>
            <a:r>
              <a:rPr lang="zh-CN" altLang="en-US" sz="2400" dirty="0"/>
              <a:t>关心</a:t>
            </a:r>
            <a:endParaRPr lang="en-US" altLang="zh-CN" sz="2400" dirty="0"/>
          </a:p>
          <a:p>
            <a:pPr algn="ctr"/>
            <a:r>
              <a:rPr lang="zh-CN" altLang="en-US" sz="2400" dirty="0"/>
              <a:t>比较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AC53A79-A34C-4D04-B8D1-F9947AA4E7AA}"/>
              </a:ext>
            </a:extLst>
          </p:cNvPr>
          <p:cNvSpPr txBox="1"/>
          <p:nvPr/>
        </p:nvSpPr>
        <p:spPr>
          <a:xfrm>
            <a:off x="9452225" y="297951"/>
            <a:ext cx="2427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替换词语说句子</a:t>
            </a:r>
          </a:p>
        </p:txBody>
      </p:sp>
    </p:spTree>
    <p:extLst>
      <p:ext uri="{BB962C8B-B14F-4D97-AF65-F5344CB8AC3E}">
        <p14:creationId xmlns:p14="http://schemas.microsoft.com/office/powerpoint/2010/main" val="1828458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ACED010-D5C5-4901-A7B6-9309F9F673A8}"/>
              </a:ext>
            </a:extLst>
          </p:cNvPr>
          <p:cNvSpPr txBox="1"/>
          <p:nvPr/>
        </p:nvSpPr>
        <p:spPr>
          <a:xfrm>
            <a:off x="3393897" y="991742"/>
            <a:ext cx="5404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 dirty="0"/>
              <a:t>复述课文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72FDB22-1900-484E-937C-0578A582E755}"/>
              </a:ext>
            </a:extLst>
          </p:cNvPr>
          <p:cNvSpPr txBox="1"/>
          <p:nvPr/>
        </p:nvSpPr>
        <p:spPr>
          <a:xfrm>
            <a:off x="1179814" y="1514962"/>
            <a:ext cx="983236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/>
              <a:t>马丁：</a:t>
            </a:r>
            <a:r>
              <a:rPr lang="en-US" altLang="zh-CN" sz="2000" dirty="0"/>
              <a:t>——</a:t>
            </a:r>
            <a:r>
              <a:rPr lang="zh-CN" altLang="en-US" sz="2000" dirty="0"/>
              <a:t>，请问是吴老师吗？</a:t>
            </a:r>
            <a:endParaRPr lang="en-US" altLang="zh-CN" sz="2000" dirty="0"/>
          </a:p>
          <a:p>
            <a:r>
              <a:rPr lang="zh-CN" altLang="en-US" sz="2000" dirty="0"/>
              <a:t>老师：</a:t>
            </a:r>
            <a:r>
              <a:rPr lang="en-US" altLang="zh-CN" sz="2000" dirty="0"/>
              <a:t>——</a:t>
            </a:r>
            <a:r>
              <a:rPr lang="zh-CN" altLang="en-US" sz="2000" dirty="0"/>
              <a:t>，是我。</a:t>
            </a:r>
            <a:endParaRPr lang="en-US" altLang="zh-CN" sz="2000" dirty="0"/>
          </a:p>
          <a:p>
            <a:r>
              <a:rPr lang="zh-CN" altLang="en-US" sz="2000" dirty="0"/>
              <a:t>马丁：老师，您好，我是您的学生马丁，我上您的</a:t>
            </a:r>
            <a:r>
              <a:rPr lang="en-US" altLang="zh-CN" sz="2000" dirty="0"/>
              <a:t>————————</a:t>
            </a:r>
            <a:r>
              <a:rPr lang="zh-CN" altLang="en-US" sz="2000" dirty="0"/>
              <a:t>。</a:t>
            </a:r>
            <a:endParaRPr lang="en-US" altLang="zh-CN" sz="2000" dirty="0"/>
          </a:p>
          <a:p>
            <a:r>
              <a:rPr lang="zh-CN" altLang="en-US" sz="2000" dirty="0"/>
              <a:t>老师：哦，马丁，</a:t>
            </a:r>
            <a:r>
              <a:rPr lang="en-US" altLang="zh-CN" sz="2000" dirty="0"/>
              <a:t>——————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r>
              <a:rPr lang="zh-CN" altLang="en-US" sz="2000" dirty="0"/>
              <a:t>马丁：今天下午的课，</a:t>
            </a:r>
            <a:r>
              <a:rPr lang="en-US" altLang="zh-CN" sz="2000" dirty="0"/>
              <a:t>——————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r>
              <a:rPr lang="zh-CN" altLang="en-US" sz="2000" dirty="0"/>
              <a:t>老师：</a:t>
            </a:r>
            <a:r>
              <a:rPr lang="en-US" altLang="zh-CN" sz="2000" dirty="0"/>
              <a:t>——————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r>
              <a:rPr lang="zh-CN" altLang="en-US" sz="2000" dirty="0"/>
              <a:t>马丁：我身体不舒服。今天上午一直</a:t>
            </a:r>
            <a:r>
              <a:rPr lang="en-US" altLang="zh-CN" sz="2000" dirty="0"/>
              <a:t>———</a:t>
            </a:r>
            <a:r>
              <a:rPr lang="zh-CN" altLang="en-US" sz="2000" dirty="0"/>
              <a:t>疼，现在好像还有点儿</a:t>
            </a:r>
            <a:r>
              <a:rPr lang="en-US" altLang="zh-CN" sz="2000" dirty="0"/>
              <a:t>——</a:t>
            </a:r>
            <a:r>
              <a:rPr lang="zh-CN" altLang="en-US" sz="2000" dirty="0"/>
              <a:t>。</a:t>
            </a:r>
            <a:endParaRPr lang="en-US" altLang="zh-CN" sz="2000" dirty="0"/>
          </a:p>
          <a:p>
            <a:r>
              <a:rPr lang="zh-CN" altLang="en-US" sz="2000" dirty="0"/>
              <a:t>老师：去医院了吗？</a:t>
            </a:r>
            <a:endParaRPr lang="en-US" altLang="zh-CN" sz="2000" dirty="0"/>
          </a:p>
          <a:p>
            <a:r>
              <a:rPr lang="zh-CN" altLang="en-US" sz="2000" dirty="0"/>
              <a:t>马丁：没有，我想去</a:t>
            </a:r>
            <a:r>
              <a:rPr lang="en-US" altLang="zh-CN" sz="2000" dirty="0"/>
              <a:t>————</a:t>
            </a:r>
            <a:r>
              <a:rPr lang="zh-CN" altLang="en-US" sz="2000" dirty="0"/>
              <a:t>买点儿药。</a:t>
            </a:r>
            <a:endParaRPr lang="en-US" altLang="zh-CN" sz="2000" dirty="0"/>
          </a:p>
          <a:p>
            <a:r>
              <a:rPr lang="zh-CN" altLang="en-US" sz="2000" dirty="0"/>
              <a:t>老师：不行，去药店</a:t>
            </a:r>
            <a:r>
              <a:rPr lang="en-US" altLang="zh-CN" sz="2000" dirty="0"/>
              <a:t>————</a:t>
            </a:r>
            <a:r>
              <a:rPr lang="zh-CN" altLang="en-US" sz="2000" dirty="0"/>
              <a:t>去医院，医院的医生可以好好儿帮你</a:t>
            </a:r>
            <a:r>
              <a:rPr lang="en-US" altLang="zh-CN" sz="2000" dirty="0"/>
              <a:t>——</a:t>
            </a:r>
            <a:r>
              <a:rPr lang="zh-CN" altLang="en-US" sz="2000" dirty="0"/>
              <a:t>一下。</a:t>
            </a:r>
            <a:endParaRPr lang="en-US" altLang="zh-CN" sz="2000" dirty="0"/>
          </a:p>
          <a:p>
            <a:r>
              <a:rPr lang="zh-CN" altLang="en-US" sz="2000" dirty="0"/>
              <a:t>马丁：老师，学校</a:t>
            </a:r>
            <a:r>
              <a:rPr lang="en-US" altLang="zh-CN" sz="2000" dirty="0"/>
              <a:t>——</a:t>
            </a:r>
            <a:r>
              <a:rPr lang="zh-CN" altLang="en-US" sz="2000" dirty="0"/>
              <a:t>有医院吗？</a:t>
            </a:r>
            <a:endParaRPr lang="en-US" altLang="zh-CN" sz="2000" dirty="0"/>
          </a:p>
          <a:p>
            <a:r>
              <a:rPr lang="zh-CN" altLang="en-US" sz="2000" dirty="0"/>
              <a:t>老师：大医院都离得</a:t>
            </a:r>
            <a:r>
              <a:rPr lang="en-US" altLang="zh-CN" sz="2000" dirty="0"/>
              <a:t>————</a:t>
            </a:r>
            <a:r>
              <a:rPr lang="zh-CN" altLang="en-US" sz="2000" dirty="0"/>
              <a:t>远，学校西门外边有个社区医院，</a:t>
            </a:r>
            <a:r>
              <a:rPr lang="en-US" altLang="zh-CN" sz="2000" dirty="0"/>
              <a:t>——</a:t>
            </a:r>
            <a:r>
              <a:rPr lang="zh-CN" altLang="en-US" sz="2000" dirty="0"/>
              <a:t>比较小，</a:t>
            </a:r>
            <a:r>
              <a:rPr lang="en-US" altLang="zh-CN" sz="2000" dirty="0"/>
              <a:t>——</a:t>
            </a:r>
            <a:r>
              <a:rPr lang="zh-CN" altLang="en-US" sz="2000" dirty="0"/>
              <a:t>医生都不错。</a:t>
            </a:r>
            <a:endParaRPr lang="en-US" altLang="zh-CN" sz="2000" dirty="0"/>
          </a:p>
          <a:p>
            <a:r>
              <a:rPr lang="zh-CN" altLang="en-US" sz="2000" dirty="0"/>
              <a:t>马丁：哦，我好像看见过。谢谢老师。</a:t>
            </a:r>
            <a:endParaRPr lang="en-US" altLang="zh-CN" sz="2000" dirty="0"/>
          </a:p>
          <a:p>
            <a:r>
              <a:rPr lang="zh-CN" altLang="en-US" sz="2000" dirty="0"/>
              <a:t>老师：你</a:t>
            </a:r>
            <a:r>
              <a:rPr lang="en-US" altLang="zh-CN" sz="2000" dirty="0"/>
              <a:t>——</a:t>
            </a:r>
            <a:r>
              <a:rPr lang="zh-CN" altLang="en-US" sz="2000" dirty="0"/>
              <a:t>去吧。看完病，回去好好儿休息。</a:t>
            </a:r>
          </a:p>
        </p:txBody>
      </p:sp>
    </p:spTree>
    <p:extLst>
      <p:ext uri="{BB962C8B-B14F-4D97-AF65-F5344CB8AC3E}">
        <p14:creationId xmlns:p14="http://schemas.microsoft.com/office/powerpoint/2010/main" val="3506285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52CAABB-91B0-4F29-BFA2-2EC643A23AAE}"/>
              </a:ext>
            </a:extLst>
          </p:cNvPr>
          <p:cNvSpPr txBox="1"/>
          <p:nvPr/>
        </p:nvSpPr>
        <p:spPr>
          <a:xfrm>
            <a:off x="2397303" y="1089060"/>
            <a:ext cx="739739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dirty="0"/>
              <a:t>完成对话，复习与表达</a:t>
            </a:r>
            <a:endParaRPr lang="en-US" altLang="zh-CN" sz="2000" dirty="0"/>
          </a:p>
          <a:p>
            <a:pPr algn="ctr"/>
            <a:endParaRPr lang="en-US" altLang="zh-CN" sz="2000" dirty="0"/>
          </a:p>
          <a:p>
            <a:pPr algn="ctr"/>
            <a:endParaRPr lang="en-US" altLang="zh-CN" sz="2000" dirty="0"/>
          </a:p>
          <a:p>
            <a:pPr algn="ctr"/>
            <a:endParaRPr lang="en-US" altLang="zh-CN" sz="2000" dirty="0"/>
          </a:p>
          <a:p>
            <a:pPr algn="ctr"/>
            <a:endParaRPr lang="en-US" altLang="zh-CN" sz="2000" dirty="0"/>
          </a:p>
          <a:p>
            <a:pPr algn="ctr"/>
            <a:r>
              <a:rPr lang="zh-CN" altLang="en-US" sz="3200" dirty="0"/>
              <a:t>最后：</a:t>
            </a:r>
            <a:r>
              <a:rPr lang="zh-CN" altLang="en-US" sz="3200" dirty="0">
                <a:solidFill>
                  <a:srgbClr val="FF0000"/>
                </a:solidFill>
              </a:rPr>
              <a:t>讲故事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EFB4EE9-AE8A-4E43-BAF0-1E15A82BF289}"/>
              </a:ext>
            </a:extLst>
          </p:cNvPr>
          <p:cNvSpPr txBox="1"/>
          <p:nvPr/>
        </p:nvSpPr>
        <p:spPr>
          <a:xfrm>
            <a:off x="2188396" y="4068566"/>
            <a:ext cx="80549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srgbClr val="FF0000"/>
                </a:solidFill>
              </a:rPr>
              <a:t>提示词</a:t>
            </a:r>
            <a:endParaRPr lang="en-US" altLang="zh-CN" sz="2400" dirty="0">
              <a:solidFill>
                <a:srgbClr val="FF0000"/>
              </a:solidFill>
            </a:endParaRPr>
          </a:p>
          <a:p>
            <a:pPr algn="ctr"/>
            <a:endParaRPr lang="en-US" altLang="zh-CN" sz="2400" dirty="0">
              <a:solidFill>
                <a:srgbClr val="FF0000"/>
              </a:solidFill>
            </a:endParaRPr>
          </a:p>
          <a:p>
            <a:pPr algn="ctr"/>
            <a:endParaRPr lang="en-US" altLang="zh-CN" sz="2400" dirty="0">
              <a:solidFill>
                <a:srgbClr val="FF0000"/>
              </a:solidFill>
            </a:endParaRPr>
          </a:p>
          <a:p>
            <a:pPr algn="ctr"/>
            <a:r>
              <a:rPr lang="zh-CN" altLang="en-US" sz="2400" dirty="0">
                <a:solidFill>
                  <a:srgbClr val="FF0000"/>
                </a:solidFill>
              </a:rPr>
              <a:t>选修课 请假 不舒服 肚子疼 发烧 医院 药店 社区医院</a:t>
            </a:r>
          </a:p>
        </p:txBody>
      </p:sp>
    </p:spTree>
    <p:extLst>
      <p:ext uri="{BB962C8B-B14F-4D97-AF65-F5344CB8AC3E}">
        <p14:creationId xmlns:p14="http://schemas.microsoft.com/office/powerpoint/2010/main" val="41603666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DC63140-B9CC-4A74-83C2-D2545F2F76A8}"/>
              </a:ext>
            </a:extLst>
          </p:cNvPr>
          <p:cNvSpPr txBox="1"/>
          <p:nvPr/>
        </p:nvSpPr>
        <p:spPr>
          <a:xfrm>
            <a:off x="4428162" y="736607"/>
            <a:ext cx="37295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800" b="1" dirty="0"/>
              <a:t>作业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8A0DDEE-6F5A-4CDE-94DA-0AD313AA5D35}"/>
              </a:ext>
            </a:extLst>
          </p:cNvPr>
          <p:cNvSpPr txBox="1"/>
          <p:nvPr/>
        </p:nvSpPr>
        <p:spPr>
          <a:xfrm>
            <a:off x="2301411" y="2280863"/>
            <a:ext cx="8702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/>
              <a:t>说一说你经常去的几个地方，并说一说去的路线</a:t>
            </a:r>
          </a:p>
        </p:txBody>
      </p:sp>
    </p:spTree>
    <p:extLst>
      <p:ext uri="{BB962C8B-B14F-4D97-AF65-F5344CB8AC3E}">
        <p14:creationId xmlns:p14="http://schemas.microsoft.com/office/powerpoint/2010/main" val="21688951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发展logo">
            <a:extLst>
              <a:ext uri="{FF2B5EF4-FFF2-40B4-BE49-F238E27FC236}">
                <a16:creationId xmlns:a16="http://schemas.microsoft.com/office/drawing/2014/main" id="{8BE48FA3-1783-4FB8-8653-A084AE147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27" y="223392"/>
            <a:ext cx="61753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Line 7">
            <a:extLst>
              <a:ext uri="{FF2B5EF4-FFF2-40B4-BE49-F238E27FC236}">
                <a16:creationId xmlns:a16="http://schemas.microsoft.com/office/drawing/2014/main" id="{4814D446-3113-4E5D-865C-FC70A2728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0825" y="736607"/>
            <a:ext cx="2468563" cy="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6" name="Line 8">
            <a:extLst>
              <a:ext uri="{FF2B5EF4-FFF2-40B4-BE49-F238E27FC236}">
                <a16:creationId xmlns:a16="http://schemas.microsoft.com/office/drawing/2014/main" id="{E25F4E29-7BB5-440F-8348-D244289A3DB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46258" y="223392"/>
            <a:ext cx="0" cy="1536700"/>
          </a:xfrm>
          <a:prstGeom prst="line">
            <a:avLst/>
          </a:prstGeom>
          <a:noFill/>
          <a:ln w="9525">
            <a:solidFill>
              <a:srgbClr val="90AB4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8237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751</Words>
  <Application>Microsoft Office PowerPoint</Application>
  <PresentationFormat>宽屏</PresentationFormat>
  <Paragraphs>95</Paragraphs>
  <Slides>15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2" baseType="lpstr">
      <vt:lpstr>等线</vt:lpstr>
      <vt:lpstr>等线 Light</vt:lpstr>
      <vt:lpstr>黑体</vt:lpstr>
      <vt:lpstr>华文新魏</vt:lpstr>
      <vt:lpstr>Arial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凡辉 孟</dc:creator>
  <cp:lastModifiedBy>凡辉 孟</cp:lastModifiedBy>
  <cp:revision>27</cp:revision>
  <dcterms:created xsi:type="dcterms:W3CDTF">2020-01-05T18:50:25Z</dcterms:created>
  <dcterms:modified xsi:type="dcterms:W3CDTF">2020-01-12T19:20:32Z</dcterms:modified>
</cp:coreProperties>
</file>