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charts/chart1.xml" ContentType="application/vnd.openxmlformats-officedocument.drawingml.chart+xml"/>
  <Override PartName="/ppt/notesSlides/notesSlide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30"/>
  </p:notesMasterIdLst>
  <p:handoutMasterIdLst>
    <p:handoutMasterId r:id="rId31"/>
  </p:handoutMasterIdLst>
  <p:sldIdLst>
    <p:sldId id="323" r:id="rId2"/>
    <p:sldId id="338" r:id="rId3"/>
    <p:sldId id="285" r:id="rId4"/>
    <p:sldId id="284" r:id="rId5"/>
    <p:sldId id="272" r:id="rId6"/>
    <p:sldId id="282" r:id="rId7"/>
    <p:sldId id="281" r:id="rId8"/>
    <p:sldId id="291" r:id="rId9"/>
    <p:sldId id="292" r:id="rId10"/>
    <p:sldId id="294" r:id="rId11"/>
    <p:sldId id="339" r:id="rId12"/>
    <p:sldId id="341" r:id="rId13"/>
    <p:sldId id="340" r:id="rId14"/>
    <p:sldId id="342" r:id="rId15"/>
    <p:sldId id="343" r:id="rId16"/>
    <p:sldId id="295" r:id="rId17"/>
    <p:sldId id="297" r:id="rId18"/>
    <p:sldId id="354" r:id="rId19"/>
    <p:sldId id="293" r:id="rId20"/>
    <p:sldId id="296" r:id="rId21"/>
    <p:sldId id="344" r:id="rId22"/>
    <p:sldId id="346" r:id="rId23"/>
    <p:sldId id="352" r:id="rId24"/>
    <p:sldId id="347" r:id="rId25"/>
    <p:sldId id="348" r:id="rId26"/>
    <p:sldId id="350" r:id="rId27"/>
    <p:sldId id="351" r:id="rId28"/>
    <p:sldId id="353" r:id="rId29"/>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5A12E4D-9F1F-4634-A0A4-3FB91D20381B}" v="142" dt="2025-11-04T09:19:04.23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616DA210-FB5B-4158-B5E0-FEB733F419BA}" styleName="Light Style 3">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band1H>
      <a:tcStyle>
        <a:tcBdr/>
        <a:fill>
          <a:solidFill>
            <a:schemeClr val="tx1">
              <a:alpha val="20000"/>
            </a:schemeClr>
          </a:solidFill>
        </a:fill>
      </a:tcStyle>
    </a:band1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50800" cmpd="dbl">
              <a:solidFill>
                <a:schemeClr val="tx1"/>
              </a:solidFill>
            </a:ln>
          </a:top>
        </a:tcBdr>
        <a:fill>
          <a:noFill/>
        </a:fill>
      </a:tcStyle>
    </a:lastRow>
    <a:firstRow>
      <a:tcTxStyle b="on"/>
      <a:tcStyle>
        <a:tcBdr>
          <a:bottom>
            <a:ln w="25400" cmpd="sng">
              <a:solidFill>
                <a:schemeClr val="tx1"/>
              </a:solidFill>
            </a:ln>
          </a:bottom>
        </a:tcBdr>
        <a:fill>
          <a:no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327F97BB-C833-4FB7-BDE5-3F7075034690}" styleName="Themed Style 2 - Accent 5">
    <a:tblBg>
      <a:fillRef idx="3">
        <a:schemeClr val="accent5"/>
      </a:fillRef>
      <a:effectRef idx="3">
        <a:schemeClr val="accent5"/>
      </a:effectRef>
    </a:tblBg>
    <a:wholeTbl>
      <a:tcTxStyle>
        <a:fontRef idx="minor">
          <a:scrgbClr r="0" g="0" b="0"/>
        </a:fontRef>
        <a:schemeClr val="lt1"/>
      </a:tcTxStyle>
      <a:tcStyle>
        <a:tcBdr>
          <a:left>
            <a:lnRef idx="1">
              <a:schemeClr val="accent5">
                <a:tint val="50000"/>
              </a:schemeClr>
            </a:lnRef>
          </a:left>
          <a:right>
            <a:lnRef idx="1">
              <a:schemeClr val="accent5">
                <a:tint val="50000"/>
              </a:schemeClr>
            </a:lnRef>
          </a:right>
          <a:top>
            <a:lnRef idx="1">
              <a:schemeClr val="accent5">
                <a:tint val="50000"/>
              </a:schemeClr>
            </a:lnRef>
          </a:top>
          <a:bottom>
            <a:lnRef idx="1">
              <a:schemeClr val="accent5">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B301B821-A1FF-4177-AEE7-76D212191A09}" styleName="Medium Style 1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a:noFill/>
            </a:ln>
          </a:insideV>
        </a:tcBdr>
        <a:fill>
          <a:solidFill>
            <a:schemeClr val="lt1"/>
          </a:solidFill>
        </a:fill>
      </a:tcStyle>
    </a:wholeTbl>
    <a:band1H>
      <a:tcStyle>
        <a:tcBdr/>
        <a:fill>
          <a:solidFill>
            <a:schemeClr val="accent1">
              <a:tint val="20000"/>
            </a:schemeClr>
          </a:solidFill>
        </a:fill>
      </a:tcStyle>
    </a:band1H>
    <a:band1V>
      <a:tcStyle>
        <a:tcBdr/>
        <a:fill>
          <a:solidFill>
            <a:schemeClr val="accent1">
              <a:tint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solidFill>
            <a:schemeClr val="lt1"/>
          </a:solidFill>
        </a:fill>
      </a:tcStyle>
    </a:lastRow>
    <a:firstRow>
      <a:tcTxStyle b="on">
        <a:fontRef idx="minor">
          <a:scrgbClr r="0" g="0" b="0"/>
        </a:fontRef>
        <a:schemeClr val="lt1"/>
      </a:tcTxStyle>
      <a:tcStyle>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9632" autoAdjust="0"/>
    <p:restoredTop sz="93372" autoAdjust="0"/>
  </p:normalViewPr>
  <p:slideViewPr>
    <p:cSldViewPr>
      <p:cViewPr>
        <p:scale>
          <a:sx n="72" d="100"/>
          <a:sy n="72" d="100"/>
        </p:scale>
        <p:origin x="1205" y="62"/>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presProps" Target="presProps.xml"/><Relationship Id="rId37"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handoutMaster" Target="handoutMasters/handout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notesMaster" Target="notesMasters/notesMaster1.xml"/><Relationship Id="rId35" Type="http://schemas.openxmlformats.org/officeDocument/2006/relationships/tableStyles" Target="tableStyles.xml"/><Relationship Id="rId8" Type="http://schemas.openxmlformats.org/officeDocument/2006/relationships/slide" Target="slides/slide7.xml"/><Relationship Id="rId3" Type="http://schemas.openxmlformats.org/officeDocument/2006/relationships/slide" Target="slides/slide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Patrick Yeboah" userId="2341f12c-eda5-4eb4-b1f2-88e9af048fa2" providerId="ADAL" clId="{6A846274-3C84-4E9E-AA59-0553223114FB}"/>
    <pc:docChg chg="undo redo custSel addSld delSld modSld sldOrd">
      <pc:chgData name="Patrick Yeboah" userId="2341f12c-eda5-4eb4-b1f2-88e9af048fa2" providerId="ADAL" clId="{6A846274-3C84-4E9E-AA59-0553223114FB}" dt="2025-11-04T09:20:57.377" v="616"/>
      <pc:docMkLst>
        <pc:docMk/>
      </pc:docMkLst>
      <pc:sldChg chg="modSp add del mod">
        <pc:chgData name="Patrick Yeboah" userId="2341f12c-eda5-4eb4-b1f2-88e9af048fa2" providerId="ADAL" clId="{6A846274-3C84-4E9E-AA59-0553223114FB}" dt="2025-11-04T09:18:46.493" v="600" actId="47"/>
        <pc:sldMkLst>
          <pc:docMk/>
          <pc:sldMk cId="0" sldId="264"/>
        </pc:sldMkLst>
        <pc:spChg chg="mod">
          <ac:chgData name="Patrick Yeboah" userId="2341f12c-eda5-4eb4-b1f2-88e9af048fa2" providerId="ADAL" clId="{6A846274-3C84-4E9E-AA59-0553223114FB}" dt="2025-11-03T11:46:38.898" v="274" actId="207"/>
          <ac:spMkLst>
            <pc:docMk/>
            <pc:sldMk cId="0" sldId="264"/>
            <ac:spMk id="2" creationId="{00000000-0000-0000-0000-000000000000}"/>
          </ac:spMkLst>
        </pc:spChg>
        <pc:spChg chg="mod">
          <ac:chgData name="Patrick Yeboah" userId="2341f12c-eda5-4eb4-b1f2-88e9af048fa2" providerId="ADAL" clId="{6A846274-3C84-4E9E-AA59-0553223114FB}" dt="2025-11-03T11:45:00.363" v="268" actId="207"/>
          <ac:spMkLst>
            <pc:docMk/>
            <pc:sldMk cId="0" sldId="264"/>
            <ac:spMk id="3" creationId="{00000000-0000-0000-0000-000000000000}"/>
          </ac:spMkLst>
        </pc:spChg>
      </pc:sldChg>
      <pc:sldChg chg="modSp add mod">
        <pc:chgData name="Patrick Yeboah" userId="2341f12c-eda5-4eb4-b1f2-88e9af048fa2" providerId="ADAL" clId="{6A846274-3C84-4E9E-AA59-0553223114FB}" dt="2025-11-04T09:19:04.236" v="610"/>
        <pc:sldMkLst>
          <pc:docMk/>
          <pc:sldMk cId="1205138385" sldId="272"/>
        </pc:sldMkLst>
        <pc:spChg chg="mod">
          <ac:chgData name="Patrick Yeboah" userId="2341f12c-eda5-4eb4-b1f2-88e9af048fa2" providerId="ADAL" clId="{6A846274-3C84-4E9E-AA59-0553223114FB}" dt="2025-11-03T11:35:15.484" v="208" actId="207"/>
          <ac:spMkLst>
            <pc:docMk/>
            <pc:sldMk cId="1205138385" sldId="272"/>
            <ac:spMk id="3" creationId="{C0FA3B77-4EE0-DE33-2B4B-E6497062806B}"/>
          </ac:spMkLst>
        </pc:spChg>
        <pc:spChg chg="mod">
          <ac:chgData name="Patrick Yeboah" userId="2341f12c-eda5-4eb4-b1f2-88e9af048fa2" providerId="ADAL" clId="{6A846274-3C84-4E9E-AA59-0553223114FB}" dt="2025-11-04T09:19:04.236" v="610"/>
          <ac:spMkLst>
            <pc:docMk/>
            <pc:sldMk cId="1205138385" sldId="272"/>
            <ac:spMk id="4" creationId="{B8582460-F71F-4156-C710-D30ADEA136BB}"/>
          </ac:spMkLst>
        </pc:spChg>
      </pc:sldChg>
      <pc:sldChg chg="modSp add">
        <pc:chgData name="Patrick Yeboah" userId="2341f12c-eda5-4eb4-b1f2-88e9af048fa2" providerId="ADAL" clId="{6A846274-3C84-4E9E-AA59-0553223114FB}" dt="2025-11-04T09:19:04.236" v="610"/>
        <pc:sldMkLst>
          <pc:docMk/>
          <pc:sldMk cId="2666870656" sldId="281"/>
        </pc:sldMkLst>
        <pc:spChg chg="mod">
          <ac:chgData name="Patrick Yeboah" userId="2341f12c-eda5-4eb4-b1f2-88e9af048fa2" providerId="ADAL" clId="{6A846274-3C84-4E9E-AA59-0553223114FB}" dt="2025-11-04T09:19:04.236" v="610"/>
          <ac:spMkLst>
            <pc:docMk/>
            <pc:sldMk cId="2666870656" sldId="281"/>
            <ac:spMk id="2" creationId="{059ACD28-76F5-30B2-2A48-39AFAA5CE9D4}"/>
          </ac:spMkLst>
        </pc:spChg>
        <pc:spChg chg="mod">
          <ac:chgData name="Patrick Yeboah" userId="2341f12c-eda5-4eb4-b1f2-88e9af048fa2" providerId="ADAL" clId="{6A846274-3C84-4E9E-AA59-0553223114FB}" dt="2025-11-04T09:19:04.236" v="610"/>
          <ac:spMkLst>
            <pc:docMk/>
            <pc:sldMk cId="2666870656" sldId="281"/>
            <ac:spMk id="4" creationId="{8EE2470C-849E-B6B2-2945-E4190AFA8173}"/>
          </ac:spMkLst>
        </pc:spChg>
      </pc:sldChg>
      <pc:sldChg chg="modSp add mod">
        <pc:chgData name="Patrick Yeboah" userId="2341f12c-eda5-4eb4-b1f2-88e9af048fa2" providerId="ADAL" clId="{6A846274-3C84-4E9E-AA59-0553223114FB}" dt="2025-11-04T09:19:04.236" v="610"/>
        <pc:sldMkLst>
          <pc:docMk/>
          <pc:sldMk cId="3313405330" sldId="282"/>
        </pc:sldMkLst>
        <pc:spChg chg="mod">
          <ac:chgData name="Patrick Yeboah" userId="2341f12c-eda5-4eb4-b1f2-88e9af048fa2" providerId="ADAL" clId="{6A846274-3C84-4E9E-AA59-0553223114FB}" dt="2025-11-04T09:19:04.236" v="610"/>
          <ac:spMkLst>
            <pc:docMk/>
            <pc:sldMk cId="3313405330" sldId="282"/>
            <ac:spMk id="2" creationId="{7258E350-0027-F6CE-5E58-912636E12F69}"/>
          </ac:spMkLst>
        </pc:spChg>
        <pc:spChg chg="mod">
          <ac:chgData name="Patrick Yeboah" userId="2341f12c-eda5-4eb4-b1f2-88e9af048fa2" providerId="ADAL" clId="{6A846274-3C84-4E9E-AA59-0553223114FB}" dt="2025-11-04T09:19:04.236" v="610"/>
          <ac:spMkLst>
            <pc:docMk/>
            <pc:sldMk cId="3313405330" sldId="282"/>
            <ac:spMk id="4" creationId="{7763EEC7-7E22-C16F-E32C-5F85C7209EB3}"/>
          </ac:spMkLst>
        </pc:spChg>
        <pc:graphicFrameChg chg="mod modGraphic">
          <ac:chgData name="Patrick Yeboah" userId="2341f12c-eda5-4eb4-b1f2-88e9af048fa2" providerId="ADAL" clId="{6A846274-3C84-4E9E-AA59-0553223114FB}" dt="2025-11-03T11:36:18.059" v="211" actId="14100"/>
          <ac:graphicFrameMkLst>
            <pc:docMk/>
            <pc:sldMk cId="3313405330" sldId="282"/>
            <ac:graphicFrameMk id="5" creationId="{65AA079D-C7F9-6C0C-51A1-84B4C93F1251}"/>
          </ac:graphicFrameMkLst>
        </pc:graphicFrameChg>
      </pc:sldChg>
      <pc:sldChg chg="modSp add mod">
        <pc:chgData name="Patrick Yeboah" userId="2341f12c-eda5-4eb4-b1f2-88e9af048fa2" providerId="ADAL" clId="{6A846274-3C84-4E9E-AA59-0553223114FB}" dt="2025-11-04T09:19:04.236" v="610"/>
        <pc:sldMkLst>
          <pc:docMk/>
          <pc:sldMk cId="162591823" sldId="284"/>
        </pc:sldMkLst>
        <pc:spChg chg="mod">
          <ac:chgData name="Patrick Yeboah" userId="2341f12c-eda5-4eb4-b1f2-88e9af048fa2" providerId="ADAL" clId="{6A846274-3C84-4E9E-AA59-0553223114FB}" dt="2025-11-04T09:19:04.236" v="610"/>
          <ac:spMkLst>
            <pc:docMk/>
            <pc:sldMk cId="162591823" sldId="284"/>
            <ac:spMk id="2" creationId="{A577BD04-5718-3F10-B5AF-A7B2485A20B8}"/>
          </ac:spMkLst>
        </pc:spChg>
        <pc:spChg chg="mod">
          <ac:chgData name="Patrick Yeboah" userId="2341f12c-eda5-4eb4-b1f2-88e9af048fa2" providerId="ADAL" clId="{6A846274-3C84-4E9E-AA59-0553223114FB}" dt="2025-11-04T09:19:04.236" v="610"/>
          <ac:spMkLst>
            <pc:docMk/>
            <pc:sldMk cId="162591823" sldId="284"/>
            <ac:spMk id="3" creationId="{EBD02FDE-91FE-5BAB-EF07-FD8059F1035D}"/>
          </ac:spMkLst>
        </pc:spChg>
        <pc:spChg chg="mod">
          <ac:chgData name="Patrick Yeboah" userId="2341f12c-eda5-4eb4-b1f2-88e9af048fa2" providerId="ADAL" clId="{6A846274-3C84-4E9E-AA59-0553223114FB}" dt="2025-11-04T09:19:04.236" v="610"/>
          <ac:spMkLst>
            <pc:docMk/>
            <pc:sldMk cId="162591823" sldId="284"/>
            <ac:spMk id="4" creationId="{B628F8CD-8435-A4F2-E6DB-DD0C3BD5E9E8}"/>
          </ac:spMkLst>
        </pc:spChg>
      </pc:sldChg>
      <pc:sldChg chg="modSp add mod ord">
        <pc:chgData name="Patrick Yeboah" userId="2341f12c-eda5-4eb4-b1f2-88e9af048fa2" providerId="ADAL" clId="{6A846274-3C84-4E9E-AA59-0553223114FB}" dt="2025-11-04T09:19:04.236" v="610"/>
        <pc:sldMkLst>
          <pc:docMk/>
          <pc:sldMk cId="2270048805" sldId="285"/>
        </pc:sldMkLst>
        <pc:spChg chg="mod">
          <ac:chgData name="Patrick Yeboah" userId="2341f12c-eda5-4eb4-b1f2-88e9af048fa2" providerId="ADAL" clId="{6A846274-3C84-4E9E-AA59-0553223114FB}" dt="2025-11-04T09:19:04.236" v="610"/>
          <ac:spMkLst>
            <pc:docMk/>
            <pc:sldMk cId="2270048805" sldId="285"/>
            <ac:spMk id="2" creationId="{A577BD04-5718-3F10-B5AF-A7B2485A20B8}"/>
          </ac:spMkLst>
        </pc:spChg>
        <pc:spChg chg="mod">
          <ac:chgData name="Patrick Yeboah" userId="2341f12c-eda5-4eb4-b1f2-88e9af048fa2" providerId="ADAL" clId="{6A846274-3C84-4E9E-AA59-0553223114FB}" dt="2025-11-04T09:19:04.236" v="610"/>
          <ac:spMkLst>
            <pc:docMk/>
            <pc:sldMk cId="2270048805" sldId="285"/>
            <ac:spMk id="3" creationId="{EBD02FDE-91FE-5BAB-EF07-FD8059F1035D}"/>
          </ac:spMkLst>
        </pc:spChg>
        <pc:spChg chg="mod">
          <ac:chgData name="Patrick Yeboah" userId="2341f12c-eda5-4eb4-b1f2-88e9af048fa2" providerId="ADAL" clId="{6A846274-3C84-4E9E-AA59-0553223114FB}" dt="2025-11-04T09:19:04.236" v="610"/>
          <ac:spMkLst>
            <pc:docMk/>
            <pc:sldMk cId="2270048805" sldId="285"/>
            <ac:spMk id="4" creationId="{B628F8CD-8435-A4F2-E6DB-DD0C3BD5E9E8}"/>
          </ac:spMkLst>
        </pc:spChg>
      </pc:sldChg>
      <pc:sldChg chg="modSp add mod">
        <pc:chgData name="Patrick Yeboah" userId="2341f12c-eda5-4eb4-b1f2-88e9af048fa2" providerId="ADAL" clId="{6A846274-3C84-4E9E-AA59-0553223114FB}" dt="2025-11-04T09:19:04.236" v="610"/>
        <pc:sldMkLst>
          <pc:docMk/>
          <pc:sldMk cId="423797053" sldId="291"/>
        </pc:sldMkLst>
        <pc:spChg chg="mod">
          <ac:chgData name="Patrick Yeboah" userId="2341f12c-eda5-4eb4-b1f2-88e9af048fa2" providerId="ADAL" clId="{6A846274-3C84-4E9E-AA59-0553223114FB}" dt="2025-11-04T09:19:04.236" v="610"/>
          <ac:spMkLst>
            <pc:docMk/>
            <pc:sldMk cId="423797053" sldId="291"/>
            <ac:spMk id="4" creationId="{7763EEC7-7E22-C16F-E32C-5F85C7209EB3}"/>
          </ac:spMkLst>
        </pc:spChg>
        <pc:spChg chg="mod">
          <ac:chgData name="Patrick Yeboah" userId="2341f12c-eda5-4eb4-b1f2-88e9af048fa2" providerId="ADAL" clId="{6A846274-3C84-4E9E-AA59-0553223114FB}" dt="2025-11-03T11:38:14.800" v="222" actId="207"/>
          <ac:spMkLst>
            <pc:docMk/>
            <pc:sldMk cId="423797053" sldId="291"/>
            <ac:spMk id="6" creationId="{4BF8849D-AA81-35C4-A403-F2A3795D9AA0}"/>
          </ac:spMkLst>
        </pc:spChg>
      </pc:sldChg>
      <pc:sldChg chg="modSp add mod">
        <pc:chgData name="Patrick Yeboah" userId="2341f12c-eda5-4eb4-b1f2-88e9af048fa2" providerId="ADAL" clId="{6A846274-3C84-4E9E-AA59-0553223114FB}" dt="2025-11-04T09:19:04.236" v="610"/>
        <pc:sldMkLst>
          <pc:docMk/>
          <pc:sldMk cId="3457620332" sldId="292"/>
        </pc:sldMkLst>
        <pc:spChg chg="mod">
          <ac:chgData name="Patrick Yeboah" userId="2341f12c-eda5-4eb4-b1f2-88e9af048fa2" providerId="ADAL" clId="{6A846274-3C84-4E9E-AA59-0553223114FB}" dt="2025-11-04T09:19:04.236" v="610"/>
          <ac:spMkLst>
            <pc:docMk/>
            <pc:sldMk cId="3457620332" sldId="292"/>
            <ac:spMk id="4" creationId="{7763EEC7-7E22-C16F-E32C-5F85C7209EB3}"/>
          </ac:spMkLst>
        </pc:spChg>
        <pc:spChg chg="mod">
          <ac:chgData name="Patrick Yeboah" userId="2341f12c-eda5-4eb4-b1f2-88e9af048fa2" providerId="ADAL" clId="{6A846274-3C84-4E9E-AA59-0553223114FB}" dt="2025-11-03T11:38:41.823" v="224" actId="207"/>
          <ac:spMkLst>
            <pc:docMk/>
            <pc:sldMk cId="3457620332" sldId="292"/>
            <ac:spMk id="6" creationId="{4BF8849D-AA81-35C4-A403-F2A3795D9AA0}"/>
          </ac:spMkLst>
        </pc:spChg>
      </pc:sldChg>
      <pc:sldChg chg="modSp add mod">
        <pc:chgData name="Patrick Yeboah" userId="2341f12c-eda5-4eb4-b1f2-88e9af048fa2" providerId="ADAL" clId="{6A846274-3C84-4E9E-AA59-0553223114FB}" dt="2025-11-04T09:19:04.236" v="610"/>
        <pc:sldMkLst>
          <pc:docMk/>
          <pc:sldMk cId="1556549202" sldId="293"/>
        </pc:sldMkLst>
        <pc:spChg chg="mod">
          <ac:chgData name="Patrick Yeboah" userId="2341f12c-eda5-4eb4-b1f2-88e9af048fa2" providerId="ADAL" clId="{6A846274-3C84-4E9E-AA59-0553223114FB}" dt="2025-11-03T11:47:56.281" v="285" actId="207"/>
          <ac:spMkLst>
            <pc:docMk/>
            <pc:sldMk cId="1556549202" sldId="293"/>
            <ac:spMk id="2" creationId="{7258E350-0027-F6CE-5E58-912636E12F69}"/>
          </ac:spMkLst>
        </pc:spChg>
        <pc:spChg chg="mod">
          <ac:chgData name="Patrick Yeboah" userId="2341f12c-eda5-4eb4-b1f2-88e9af048fa2" providerId="ADAL" clId="{6A846274-3C84-4E9E-AA59-0553223114FB}" dt="2025-11-04T09:19:04.236" v="610"/>
          <ac:spMkLst>
            <pc:docMk/>
            <pc:sldMk cId="1556549202" sldId="293"/>
            <ac:spMk id="4" creationId="{7763EEC7-7E22-C16F-E32C-5F85C7209EB3}"/>
          </ac:spMkLst>
        </pc:spChg>
        <pc:spChg chg="mod">
          <ac:chgData name="Patrick Yeboah" userId="2341f12c-eda5-4eb4-b1f2-88e9af048fa2" providerId="ADAL" clId="{6A846274-3C84-4E9E-AA59-0553223114FB}" dt="2025-11-04T09:19:04.236" v="610"/>
          <ac:spMkLst>
            <pc:docMk/>
            <pc:sldMk cId="1556549202" sldId="293"/>
            <ac:spMk id="6" creationId="{4BF8849D-AA81-35C4-A403-F2A3795D9AA0}"/>
          </ac:spMkLst>
        </pc:spChg>
      </pc:sldChg>
      <pc:sldChg chg="modSp add mod">
        <pc:chgData name="Patrick Yeboah" userId="2341f12c-eda5-4eb4-b1f2-88e9af048fa2" providerId="ADAL" clId="{6A846274-3C84-4E9E-AA59-0553223114FB}" dt="2025-11-04T09:19:04.236" v="610"/>
        <pc:sldMkLst>
          <pc:docMk/>
          <pc:sldMk cId="1982448255" sldId="294"/>
        </pc:sldMkLst>
        <pc:spChg chg="mod">
          <ac:chgData name="Patrick Yeboah" userId="2341f12c-eda5-4eb4-b1f2-88e9af048fa2" providerId="ADAL" clId="{6A846274-3C84-4E9E-AA59-0553223114FB}" dt="2025-11-04T09:19:04.236" v="610"/>
          <ac:spMkLst>
            <pc:docMk/>
            <pc:sldMk cId="1982448255" sldId="294"/>
            <ac:spMk id="4" creationId="{7763EEC7-7E22-C16F-E32C-5F85C7209EB3}"/>
          </ac:spMkLst>
        </pc:spChg>
        <pc:spChg chg="mod">
          <ac:chgData name="Patrick Yeboah" userId="2341f12c-eda5-4eb4-b1f2-88e9af048fa2" providerId="ADAL" clId="{6A846274-3C84-4E9E-AA59-0553223114FB}" dt="2025-11-03T11:39:03.244" v="226" actId="207"/>
          <ac:spMkLst>
            <pc:docMk/>
            <pc:sldMk cId="1982448255" sldId="294"/>
            <ac:spMk id="6" creationId="{4BF8849D-AA81-35C4-A403-F2A3795D9AA0}"/>
          </ac:spMkLst>
        </pc:spChg>
      </pc:sldChg>
      <pc:sldChg chg="modSp add modAnim">
        <pc:chgData name="Patrick Yeboah" userId="2341f12c-eda5-4eb4-b1f2-88e9af048fa2" providerId="ADAL" clId="{6A846274-3C84-4E9E-AA59-0553223114FB}" dt="2025-11-03T11:40:42.245" v="229" actId="6549"/>
        <pc:sldMkLst>
          <pc:docMk/>
          <pc:sldMk cId="0" sldId="295"/>
        </pc:sldMkLst>
        <pc:spChg chg="mod">
          <ac:chgData name="Patrick Yeboah" userId="2341f12c-eda5-4eb4-b1f2-88e9af048fa2" providerId="ADAL" clId="{6A846274-3C84-4E9E-AA59-0553223114FB}" dt="2025-11-03T11:40:40.009" v="228" actId="6549"/>
          <ac:spMkLst>
            <pc:docMk/>
            <pc:sldMk cId="0" sldId="295"/>
            <ac:spMk id="5" creationId="{00000000-0000-0000-0000-000000000000}"/>
          </ac:spMkLst>
        </pc:spChg>
      </pc:sldChg>
      <pc:sldChg chg="modSp add">
        <pc:chgData name="Patrick Yeboah" userId="2341f12c-eda5-4eb4-b1f2-88e9af048fa2" providerId="ADAL" clId="{6A846274-3C84-4E9E-AA59-0553223114FB}" dt="2025-11-04T09:19:04.236" v="610"/>
        <pc:sldMkLst>
          <pc:docMk/>
          <pc:sldMk cId="0" sldId="296"/>
        </pc:sldMkLst>
        <pc:spChg chg="mod">
          <ac:chgData name="Patrick Yeboah" userId="2341f12c-eda5-4eb4-b1f2-88e9af048fa2" providerId="ADAL" clId="{6A846274-3C84-4E9E-AA59-0553223114FB}" dt="2025-11-04T09:19:04.236" v="610"/>
          <ac:spMkLst>
            <pc:docMk/>
            <pc:sldMk cId="0" sldId="296"/>
            <ac:spMk id="2" creationId="{00000000-0000-0000-0000-000000000000}"/>
          </ac:spMkLst>
        </pc:spChg>
        <pc:spChg chg="mod">
          <ac:chgData name="Patrick Yeboah" userId="2341f12c-eda5-4eb4-b1f2-88e9af048fa2" providerId="ADAL" clId="{6A846274-3C84-4E9E-AA59-0553223114FB}" dt="2025-11-03T11:42:30.800" v="260" actId="20577"/>
          <ac:spMkLst>
            <pc:docMk/>
            <pc:sldMk cId="0" sldId="296"/>
            <ac:spMk id="3" creationId="{00000000-0000-0000-0000-000000000000}"/>
          </ac:spMkLst>
        </pc:spChg>
      </pc:sldChg>
      <pc:sldChg chg="add">
        <pc:chgData name="Patrick Yeboah" userId="2341f12c-eda5-4eb4-b1f2-88e9af048fa2" providerId="ADAL" clId="{6A846274-3C84-4E9E-AA59-0553223114FB}" dt="2025-11-03T11:41:11.780" v="230"/>
        <pc:sldMkLst>
          <pc:docMk/>
          <pc:sldMk cId="0" sldId="297"/>
        </pc:sldMkLst>
      </pc:sldChg>
      <pc:sldChg chg="modSp add del">
        <pc:chgData name="Patrick Yeboah" userId="2341f12c-eda5-4eb4-b1f2-88e9af048fa2" providerId="ADAL" clId="{6A846274-3C84-4E9E-AA59-0553223114FB}" dt="2025-11-04T09:20:29.807" v="614" actId="47"/>
        <pc:sldMkLst>
          <pc:docMk/>
          <pc:sldMk cId="346712697" sldId="298"/>
        </pc:sldMkLst>
        <pc:spChg chg="mod">
          <ac:chgData name="Patrick Yeboah" userId="2341f12c-eda5-4eb4-b1f2-88e9af048fa2" providerId="ADAL" clId="{6A846274-3C84-4E9E-AA59-0553223114FB}" dt="2025-11-03T11:46:45.600" v="275" actId="207"/>
          <ac:spMkLst>
            <pc:docMk/>
            <pc:sldMk cId="346712697" sldId="298"/>
            <ac:spMk id="2" creationId="{9D5D6AE8-1BE5-330A-7CBD-7489F9E0032B}"/>
          </ac:spMkLst>
        </pc:spChg>
        <pc:spChg chg="mod">
          <ac:chgData name="Patrick Yeboah" userId="2341f12c-eda5-4eb4-b1f2-88e9af048fa2" providerId="ADAL" clId="{6A846274-3C84-4E9E-AA59-0553223114FB}" dt="2025-11-04T09:19:04.236" v="610"/>
          <ac:spMkLst>
            <pc:docMk/>
            <pc:sldMk cId="346712697" sldId="298"/>
            <ac:spMk id="3" creationId="{EB95F848-2057-F995-42A0-994F96D93D8D}"/>
          </ac:spMkLst>
        </pc:spChg>
      </pc:sldChg>
      <pc:sldChg chg="modSp mod">
        <pc:chgData name="Patrick Yeboah" userId="2341f12c-eda5-4eb4-b1f2-88e9af048fa2" providerId="ADAL" clId="{6A846274-3C84-4E9E-AA59-0553223114FB}" dt="2025-11-04T08:54:09.795" v="289" actId="207"/>
        <pc:sldMkLst>
          <pc:docMk/>
          <pc:sldMk cId="3990093798" sldId="323"/>
        </pc:sldMkLst>
        <pc:spChg chg="mod">
          <ac:chgData name="Patrick Yeboah" userId="2341f12c-eda5-4eb4-b1f2-88e9af048fa2" providerId="ADAL" clId="{6A846274-3C84-4E9E-AA59-0553223114FB}" dt="2025-11-04T08:54:09.795" v="289" actId="207"/>
          <ac:spMkLst>
            <pc:docMk/>
            <pc:sldMk cId="3990093798" sldId="323"/>
            <ac:spMk id="2052" creationId="{00000000-0000-0000-0000-000000000000}"/>
          </ac:spMkLst>
        </pc:spChg>
      </pc:sldChg>
      <pc:sldChg chg="modSp mod">
        <pc:chgData name="Patrick Yeboah" userId="2341f12c-eda5-4eb4-b1f2-88e9af048fa2" providerId="ADAL" clId="{6A846274-3C84-4E9E-AA59-0553223114FB}" dt="2025-11-04T09:19:04.236" v="610"/>
        <pc:sldMkLst>
          <pc:docMk/>
          <pc:sldMk cId="575004711" sldId="338"/>
        </pc:sldMkLst>
        <pc:spChg chg="mod">
          <ac:chgData name="Patrick Yeboah" userId="2341f12c-eda5-4eb4-b1f2-88e9af048fa2" providerId="ADAL" clId="{6A846274-3C84-4E9E-AA59-0553223114FB}" dt="2025-11-04T09:19:04.236" v="610"/>
          <ac:spMkLst>
            <pc:docMk/>
            <pc:sldMk cId="575004711" sldId="338"/>
            <ac:spMk id="2" creationId="{22D454A4-2E85-9DE7-AAD4-74E88789D554}"/>
          </ac:spMkLst>
        </pc:spChg>
        <pc:spChg chg="mod">
          <ac:chgData name="Patrick Yeboah" userId="2341f12c-eda5-4eb4-b1f2-88e9af048fa2" providerId="ADAL" clId="{6A846274-3C84-4E9E-AA59-0553223114FB}" dt="2025-11-04T09:19:04.236" v="610"/>
          <ac:spMkLst>
            <pc:docMk/>
            <pc:sldMk cId="575004711" sldId="338"/>
            <ac:spMk id="3" creationId="{36F4CFEA-84CA-669D-D764-7F1A35B26FD9}"/>
          </ac:spMkLst>
        </pc:spChg>
        <pc:spChg chg="mod">
          <ac:chgData name="Patrick Yeboah" userId="2341f12c-eda5-4eb4-b1f2-88e9af048fa2" providerId="ADAL" clId="{6A846274-3C84-4E9E-AA59-0553223114FB}" dt="2025-11-04T09:19:04.236" v="610"/>
          <ac:spMkLst>
            <pc:docMk/>
            <pc:sldMk cId="575004711" sldId="338"/>
            <ac:spMk id="4" creationId="{39F21F24-E94D-9108-198E-1452E4A18FEB}"/>
          </ac:spMkLst>
        </pc:spChg>
        <pc:spChg chg="mod">
          <ac:chgData name="Patrick Yeboah" userId="2341f12c-eda5-4eb4-b1f2-88e9af048fa2" providerId="ADAL" clId="{6A846274-3C84-4E9E-AA59-0553223114FB}" dt="2025-11-04T09:19:04.236" v="610"/>
          <ac:spMkLst>
            <pc:docMk/>
            <pc:sldMk cId="575004711" sldId="338"/>
            <ac:spMk id="5" creationId="{45EDB748-EFB6-F35B-0EB3-BD5FC0E1AE32}"/>
          </ac:spMkLst>
        </pc:spChg>
      </pc:sldChg>
      <pc:sldChg chg="modSp">
        <pc:chgData name="Patrick Yeboah" userId="2341f12c-eda5-4eb4-b1f2-88e9af048fa2" providerId="ADAL" clId="{6A846274-3C84-4E9E-AA59-0553223114FB}" dt="2025-11-04T09:19:04.236" v="610"/>
        <pc:sldMkLst>
          <pc:docMk/>
          <pc:sldMk cId="2022219912" sldId="339"/>
        </pc:sldMkLst>
        <pc:spChg chg="mod">
          <ac:chgData name="Patrick Yeboah" userId="2341f12c-eda5-4eb4-b1f2-88e9af048fa2" providerId="ADAL" clId="{6A846274-3C84-4E9E-AA59-0553223114FB}" dt="2025-11-04T09:19:04.236" v="610"/>
          <ac:spMkLst>
            <pc:docMk/>
            <pc:sldMk cId="2022219912" sldId="339"/>
            <ac:spMk id="2" creationId="{4FCB843E-16C2-853A-284C-728F238F5932}"/>
          </ac:spMkLst>
        </pc:spChg>
        <pc:spChg chg="mod">
          <ac:chgData name="Patrick Yeboah" userId="2341f12c-eda5-4eb4-b1f2-88e9af048fa2" providerId="ADAL" clId="{6A846274-3C84-4E9E-AA59-0553223114FB}" dt="2025-11-04T09:19:04.236" v="610"/>
          <ac:spMkLst>
            <pc:docMk/>
            <pc:sldMk cId="2022219912" sldId="339"/>
            <ac:spMk id="4" creationId="{FC4408A9-19D4-4E54-9E79-3956031894F0}"/>
          </ac:spMkLst>
        </pc:spChg>
        <pc:spChg chg="mod">
          <ac:chgData name="Patrick Yeboah" userId="2341f12c-eda5-4eb4-b1f2-88e9af048fa2" providerId="ADAL" clId="{6A846274-3C84-4E9E-AA59-0553223114FB}" dt="2025-11-04T09:19:04.236" v="610"/>
          <ac:spMkLst>
            <pc:docMk/>
            <pc:sldMk cId="2022219912" sldId="339"/>
            <ac:spMk id="5" creationId="{DE6D058D-7D56-E25B-53CE-157EFE877C68}"/>
          </ac:spMkLst>
        </pc:spChg>
      </pc:sldChg>
      <pc:sldChg chg="modSp mod">
        <pc:chgData name="Patrick Yeboah" userId="2341f12c-eda5-4eb4-b1f2-88e9af048fa2" providerId="ADAL" clId="{6A846274-3C84-4E9E-AA59-0553223114FB}" dt="2025-11-04T09:19:04.236" v="610"/>
        <pc:sldMkLst>
          <pc:docMk/>
          <pc:sldMk cId="1658783072" sldId="340"/>
        </pc:sldMkLst>
        <pc:spChg chg="mod">
          <ac:chgData name="Patrick Yeboah" userId="2341f12c-eda5-4eb4-b1f2-88e9af048fa2" providerId="ADAL" clId="{6A846274-3C84-4E9E-AA59-0553223114FB}" dt="2025-11-03T11:47:28.538" v="279" actId="207"/>
          <ac:spMkLst>
            <pc:docMk/>
            <pc:sldMk cId="1658783072" sldId="340"/>
            <ac:spMk id="2" creationId="{69B39594-7CBA-49D0-F7B8-4EC066755152}"/>
          </ac:spMkLst>
        </pc:spChg>
        <pc:spChg chg="mod">
          <ac:chgData name="Patrick Yeboah" userId="2341f12c-eda5-4eb4-b1f2-88e9af048fa2" providerId="ADAL" clId="{6A846274-3C84-4E9E-AA59-0553223114FB}" dt="2025-11-04T09:19:04.236" v="610"/>
          <ac:spMkLst>
            <pc:docMk/>
            <pc:sldMk cId="1658783072" sldId="340"/>
            <ac:spMk id="4" creationId="{1FA79986-F822-3969-8B1C-EDE22E5D3857}"/>
          </ac:spMkLst>
        </pc:spChg>
        <pc:spChg chg="mod">
          <ac:chgData name="Patrick Yeboah" userId="2341f12c-eda5-4eb4-b1f2-88e9af048fa2" providerId="ADAL" clId="{6A846274-3C84-4E9E-AA59-0553223114FB}" dt="2025-11-04T09:19:04.236" v="610"/>
          <ac:spMkLst>
            <pc:docMk/>
            <pc:sldMk cId="1658783072" sldId="340"/>
            <ac:spMk id="5" creationId="{409FD035-EE0B-5EE5-625F-8A920F72C9FF}"/>
          </ac:spMkLst>
        </pc:spChg>
        <pc:picChg chg="mod">
          <ac:chgData name="Patrick Yeboah" userId="2341f12c-eda5-4eb4-b1f2-88e9af048fa2" providerId="ADAL" clId="{6A846274-3C84-4E9E-AA59-0553223114FB}" dt="2025-11-04T09:19:04.236" v="610"/>
          <ac:picMkLst>
            <pc:docMk/>
            <pc:sldMk cId="1658783072" sldId="340"/>
            <ac:picMk id="2050" creationId="{49692262-1877-25C7-FFB9-676B5DA665B2}"/>
          </ac:picMkLst>
        </pc:picChg>
      </pc:sldChg>
      <pc:sldChg chg="modSp">
        <pc:chgData name="Patrick Yeboah" userId="2341f12c-eda5-4eb4-b1f2-88e9af048fa2" providerId="ADAL" clId="{6A846274-3C84-4E9E-AA59-0553223114FB}" dt="2025-11-04T09:19:04.236" v="610"/>
        <pc:sldMkLst>
          <pc:docMk/>
          <pc:sldMk cId="2641503206" sldId="341"/>
        </pc:sldMkLst>
        <pc:spChg chg="mod">
          <ac:chgData name="Patrick Yeboah" userId="2341f12c-eda5-4eb4-b1f2-88e9af048fa2" providerId="ADAL" clId="{6A846274-3C84-4E9E-AA59-0553223114FB}" dt="2025-11-04T09:19:04.236" v="610"/>
          <ac:spMkLst>
            <pc:docMk/>
            <pc:sldMk cId="2641503206" sldId="341"/>
            <ac:spMk id="2" creationId="{1FA44E0F-FBB7-95A7-381F-85B2922CFE41}"/>
          </ac:spMkLst>
        </pc:spChg>
        <pc:spChg chg="mod">
          <ac:chgData name="Patrick Yeboah" userId="2341f12c-eda5-4eb4-b1f2-88e9af048fa2" providerId="ADAL" clId="{6A846274-3C84-4E9E-AA59-0553223114FB}" dt="2025-11-04T09:19:04.236" v="610"/>
          <ac:spMkLst>
            <pc:docMk/>
            <pc:sldMk cId="2641503206" sldId="341"/>
            <ac:spMk id="4" creationId="{8959B5D7-3D94-F5DF-2107-6CB06C0FF874}"/>
          </ac:spMkLst>
        </pc:spChg>
        <pc:spChg chg="mod">
          <ac:chgData name="Patrick Yeboah" userId="2341f12c-eda5-4eb4-b1f2-88e9af048fa2" providerId="ADAL" clId="{6A846274-3C84-4E9E-AA59-0553223114FB}" dt="2025-11-04T09:19:04.236" v="610"/>
          <ac:spMkLst>
            <pc:docMk/>
            <pc:sldMk cId="2641503206" sldId="341"/>
            <ac:spMk id="5" creationId="{9285CD8D-9332-A3B7-D1B5-3175928B083D}"/>
          </ac:spMkLst>
        </pc:spChg>
        <pc:spChg chg="mod">
          <ac:chgData name="Patrick Yeboah" userId="2341f12c-eda5-4eb4-b1f2-88e9af048fa2" providerId="ADAL" clId="{6A846274-3C84-4E9E-AA59-0553223114FB}" dt="2025-11-04T09:19:04.236" v="610"/>
          <ac:spMkLst>
            <pc:docMk/>
            <pc:sldMk cId="2641503206" sldId="341"/>
            <ac:spMk id="6" creationId="{CC94CE5F-8D3E-F5B5-C330-871A437F9CF4}"/>
          </ac:spMkLst>
        </pc:spChg>
      </pc:sldChg>
      <pc:sldChg chg="modSp mod">
        <pc:chgData name="Patrick Yeboah" userId="2341f12c-eda5-4eb4-b1f2-88e9af048fa2" providerId="ADAL" clId="{6A846274-3C84-4E9E-AA59-0553223114FB}" dt="2025-11-04T09:19:04.236" v="610"/>
        <pc:sldMkLst>
          <pc:docMk/>
          <pc:sldMk cId="3238290670" sldId="342"/>
        </pc:sldMkLst>
        <pc:spChg chg="mod">
          <ac:chgData name="Patrick Yeboah" userId="2341f12c-eda5-4eb4-b1f2-88e9af048fa2" providerId="ADAL" clId="{6A846274-3C84-4E9E-AA59-0553223114FB}" dt="2025-11-04T09:19:04.236" v="610"/>
          <ac:spMkLst>
            <pc:docMk/>
            <pc:sldMk cId="3238290670" sldId="342"/>
            <ac:spMk id="2" creationId="{8C208E83-7890-0F38-BE14-904DC7991BB0}"/>
          </ac:spMkLst>
        </pc:spChg>
        <pc:spChg chg="mod">
          <ac:chgData name="Patrick Yeboah" userId="2341f12c-eda5-4eb4-b1f2-88e9af048fa2" providerId="ADAL" clId="{6A846274-3C84-4E9E-AA59-0553223114FB}" dt="2025-11-04T09:19:04.236" v="610"/>
          <ac:spMkLst>
            <pc:docMk/>
            <pc:sldMk cId="3238290670" sldId="342"/>
            <ac:spMk id="4" creationId="{4F782980-961F-6AD5-418B-72391D56CBCB}"/>
          </ac:spMkLst>
        </pc:spChg>
        <pc:spChg chg="mod">
          <ac:chgData name="Patrick Yeboah" userId="2341f12c-eda5-4eb4-b1f2-88e9af048fa2" providerId="ADAL" clId="{6A846274-3C84-4E9E-AA59-0553223114FB}" dt="2025-11-04T09:19:04.236" v="610"/>
          <ac:spMkLst>
            <pc:docMk/>
            <pc:sldMk cId="3238290670" sldId="342"/>
            <ac:spMk id="5" creationId="{24EDBADB-F057-6FF1-0E68-FA20CBE678EA}"/>
          </ac:spMkLst>
        </pc:spChg>
        <pc:picChg chg="mod">
          <ac:chgData name="Patrick Yeboah" userId="2341f12c-eda5-4eb4-b1f2-88e9af048fa2" providerId="ADAL" clId="{6A846274-3C84-4E9E-AA59-0553223114FB}" dt="2025-11-03T11:46:06.102" v="269" actId="207"/>
          <ac:picMkLst>
            <pc:docMk/>
            <pc:sldMk cId="3238290670" sldId="342"/>
            <ac:picMk id="3074" creationId="{DFEAFB90-41BD-0A87-5C56-D7F674999380}"/>
          </ac:picMkLst>
        </pc:picChg>
      </pc:sldChg>
      <pc:sldChg chg="modSp mod">
        <pc:chgData name="Patrick Yeboah" userId="2341f12c-eda5-4eb4-b1f2-88e9af048fa2" providerId="ADAL" clId="{6A846274-3C84-4E9E-AA59-0553223114FB}" dt="2025-11-04T09:19:04.236" v="610"/>
        <pc:sldMkLst>
          <pc:docMk/>
          <pc:sldMk cId="1873911473" sldId="343"/>
        </pc:sldMkLst>
        <pc:spChg chg="mod">
          <ac:chgData name="Patrick Yeboah" userId="2341f12c-eda5-4eb4-b1f2-88e9af048fa2" providerId="ADAL" clId="{6A846274-3C84-4E9E-AA59-0553223114FB}" dt="2025-11-03T11:47:40.165" v="283" actId="207"/>
          <ac:spMkLst>
            <pc:docMk/>
            <pc:sldMk cId="1873911473" sldId="343"/>
            <ac:spMk id="2" creationId="{7B767735-0BE3-1F5F-534B-9F23F21284D5}"/>
          </ac:spMkLst>
        </pc:spChg>
        <pc:spChg chg="mod">
          <ac:chgData name="Patrick Yeboah" userId="2341f12c-eda5-4eb4-b1f2-88e9af048fa2" providerId="ADAL" clId="{6A846274-3C84-4E9E-AA59-0553223114FB}" dt="2025-11-04T09:19:04.236" v="610"/>
          <ac:spMkLst>
            <pc:docMk/>
            <pc:sldMk cId="1873911473" sldId="343"/>
            <ac:spMk id="3" creationId="{30EF14A7-6108-2746-3385-5DAA12F6E9AE}"/>
          </ac:spMkLst>
        </pc:spChg>
        <pc:spChg chg="mod">
          <ac:chgData name="Patrick Yeboah" userId="2341f12c-eda5-4eb4-b1f2-88e9af048fa2" providerId="ADAL" clId="{6A846274-3C84-4E9E-AA59-0553223114FB}" dt="2025-11-04T09:19:04.236" v="610"/>
          <ac:spMkLst>
            <pc:docMk/>
            <pc:sldMk cId="1873911473" sldId="343"/>
            <ac:spMk id="4" creationId="{B5B2D8B9-2208-BFAF-48B2-9BC58E5DCBEF}"/>
          </ac:spMkLst>
        </pc:spChg>
        <pc:spChg chg="mod">
          <ac:chgData name="Patrick Yeboah" userId="2341f12c-eda5-4eb4-b1f2-88e9af048fa2" providerId="ADAL" clId="{6A846274-3C84-4E9E-AA59-0553223114FB}" dt="2025-11-04T09:19:04.236" v="610"/>
          <ac:spMkLst>
            <pc:docMk/>
            <pc:sldMk cId="1873911473" sldId="343"/>
            <ac:spMk id="5" creationId="{643A4D05-4128-07F5-BECC-409BA2DFEC8B}"/>
          </ac:spMkLst>
        </pc:spChg>
      </pc:sldChg>
      <pc:sldChg chg="modSp mod">
        <pc:chgData name="Patrick Yeboah" userId="2341f12c-eda5-4eb4-b1f2-88e9af048fa2" providerId="ADAL" clId="{6A846274-3C84-4E9E-AA59-0553223114FB}" dt="2025-11-04T09:19:04.236" v="610"/>
        <pc:sldMkLst>
          <pc:docMk/>
          <pc:sldMk cId="1836785645" sldId="344"/>
        </pc:sldMkLst>
        <pc:spChg chg="mod">
          <ac:chgData name="Patrick Yeboah" userId="2341f12c-eda5-4eb4-b1f2-88e9af048fa2" providerId="ADAL" clId="{6A846274-3C84-4E9E-AA59-0553223114FB}" dt="2025-11-04T09:19:04.236" v="610"/>
          <ac:spMkLst>
            <pc:docMk/>
            <pc:sldMk cId="1836785645" sldId="344"/>
            <ac:spMk id="2" creationId="{67A4C590-4D71-AA3C-6B9F-B6D7581FEDE6}"/>
          </ac:spMkLst>
        </pc:spChg>
        <pc:spChg chg="mod">
          <ac:chgData name="Patrick Yeboah" userId="2341f12c-eda5-4eb4-b1f2-88e9af048fa2" providerId="ADAL" clId="{6A846274-3C84-4E9E-AA59-0553223114FB}" dt="2025-11-04T08:58:06.800" v="342" actId="14100"/>
          <ac:spMkLst>
            <pc:docMk/>
            <pc:sldMk cId="1836785645" sldId="344"/>
            <ac:spMk id="3" creationId="{DB1A4D2E-8220-FAC7-60CF-CE8BF6530C50}"/>
          </ac:spMkLst>
        </pc:spChg>
        <pc:spChg chg="mod">
          <ac:chgData name="Patrick Yeboah" userId="2341f12c-eda5-4eb4-b1f2-88e9af048fa2" providerId="ADAL" clId="{6A846274-3C84-4E9E-AA59-0553223114FB}" dt="2025-11-04T09:19:04.236" v="610"/>
          <ac:spMkLst>
            <pc:docMk/>
            <pc:sldMk cId="1836785645" sldId="344"/>
            <ac:spMk id="4" creationId="{56205625-B537-22AA-5461-7528D0987844}"/>
          </ac:spMkLst>
        </pc:spChg>
        <pc:spChg chg="mod">
          <ac:chgData name="Patrick Yeboah" userId="2341f12c-eda5-4eb4-b1f2-88e9af048fa2" providerId="ADAL" clId="{6A846274-3C84-4E9E-AA59-0553223114FB}" dt="2025-11-04T09:19:04.236" v="610"/>
          <ac:spMkLst>
            <pc:docMk/>
            <pc:sldMk cId="1836785645" sldId="344"/>
            <ac:spMk id="5" creationId="{FB0621E2-BEED-19A3-789D-07FDD45C7ACD}"/>
          </ac:spMkLst>
        </pc:spChg>
      </pc:sldChg>
      <pc:sldChg chg="del">
        <pc:chgData name="Patrick Yeboah" userId="2341f12c-eda5-4eb4-b1f2-88e9af048fa2" providerId="ADAL" clId="{6A846274-3C84-4E9E-AA59-0553223114FB}" dt="2025-11-04T08:58:20.076" v="343" actId="47"/>
        <pc:sldMkLst>
          <pc:docMk/>
          <pc:sldMk cId="1171734846" sldId="345"/>
        </pc:sldMkLst>
      </pc:sldChg>
      <pc:sldChg chg="modSp mod">
        <pc:chgData name="Patrick Yeboah" userId="2341f12c-eda5-4eb4-b1f2-88e9af048fa2" providerId="ADAL" clId="{6A846274-3C84-4E9E-AA59-0553223114FB}" dt="2025-11-04T09:19:04.236" v="610"/>
        <pc:sldMkLst>
          <pc:docMk/>
          <pc:sldMk cId="1320871008" sldId="346"/>
        </pc:sldMkLst>
        <pc:spChg chg="mod">
          <ac:chgData name="Patrick Yeboah" userId="2341f12c-eda5-4eb4-b1f2-88e9af048fa2" providerId="ADAL" clId="{6A846274-3C84-4E9E-AA59-0553223114FB}" dt="2025-11-04T09:19:04.236" v="610"/>
          <ac:spMkLst>
            <pc:docMk/>
            <pc:sldMk cId="1320871008" sldId="346"/>
            <ac:spMk id="2" creationId="{7A33DCDF-C612-2E4E-B548-735CA1065CE1}"/>
          </ac:spMkLst>
        </pc:spChg>
        <pc:spChg chg="mod">
          <ac:chgData name="Patrick Yeboah" userId="2341f12c-eda5-4eb4-b1f2-88e9af048fa2" providerId="ADAL" clId="{6A846274-3C84-4E9E-AA59-0553223114FB}" dt="2025-11-04T09:19:04.236" v="610"/>
          <ac:spMkLst>
            <pc:docMk/>
            <pc:sldMk cId="1320871008" sldId="346"/>
            <ac:spMk id="3" creationId="{1EB76376-DC7D-FC33-FED2-49B0CBF8ABC8}"/>
          </ac:spMkLst>
        </pc:spChg>
        <pc:spChg chg="mod">
          <ac:chgData name="Patrick Yeboah" userId="2341f12c-eda5-4eb4-b1f2-88e9af048fa2" providerId="ADAL" clId="{6A846274-3C84-4E9E-AA59-0553223114FB}" dt="2025-11-04T09:19:04.236" v="610"/>
          <ac:spMkLst>
            <pc:docMk/>
            <pc:sldMk cId="1320871008" sldId="346"/>
            <ac:spMk id="4" creationId="{6F5829A3-DC96-F965-4A50-3E4A6439F74B}"/>
          </ac:spMkLst>
        </pc:spChg>
        <pc:spChg chg="mod">
          <ac:chgData name="Patrick Yeboah" userId="2341f12c-eda5-4eb4-b1f2-88e9af048fa2" providerId="ADAL" clId="{6A846274-3C84-4E9E-AA59-0553223114FB}" dt="2025-11-04T09:19:04.236" v="610"/>
          <ac:spMkLst>
            <pc:docMk/>
            <pc:sldMk cId="1320871008" sldId="346"/>
            <ac:spMk id="5" creationId="{AA6A9F78-A5C1-CB38-D930-032D85ECF8B5}"/>
          </ac:spMkLst>
        </pc:spChg>
      </pc:sldChg>
      <pc:sldChg chg="modSp mod">
        <pc:chgData name="Patrick Yeboah" userId="2341f12c-eda5-4eb4-b1f2-88e9af048fa2" providerId="ADAL" clId="{6A846274-3C84-4E9E-AA59-0553223114FB}" dt="2025-11-04T09:19:04.236" v="610"/>
        <pc:sldMkLst>
          <pc:docMk/>
          <pc:sldMk cId="1481875953" sldId="347"/>
        </pc:sldMkLst>
        <pc:spChg chg="mod">
          <ac:chgData name="Patrick Yeboah" userId="2341f12c-eda5-4eb4-b1f2-88e9af048fa2" providerId="ADAL" clId="{6A846274-3C84-4E9E-AA59-0553223114FB}" dt="2025-11-04T09:19:04.236" v="610"/>
          <ac:spMkLst>
            <pc:docMk/>
            <pc:sldMk cId="1481875953" sldId="347"/>
            <ac:spMk id="2" creationId="{B2F251F3-9F91-4B6B-16CD-01755B9DDFE9}"/>
          </ac:spMkLst>
        </pc:spChg>
        <pc:spChg chg="mod">
          <ac:chgData name="Patrick Yeboah" userId="2341f12c-eda5-4eb4-b1f2-88e9af048fa2" providerId="ADAL" clId="{6A846274-3C84-4E9E-AA59-0553223114FB}" dt="2025-11-04T09:03:37.718" v="385" actId="20577"/>
          <ac:spMkLst>
            <pc:docMk/>
            <pc:sldMk cId="1481875953" sldId="347"/>
            <ac:spMk id="3" creationId="{4BD50D40-AADC-C4CA-DAA1-849728AA8928}"/>
          </ac:spMkLst>
        </pc:spChg>
        <pc:spChg chg="mod">
          <ac:chgData name="Patrick Yeboah" userId="2341f12c-eda5-4eb4-b1f2-88e9af048fa2" providerId="ADAL" clId="{6A846274-3C84-4E9E-AA59-0553223114FB}" dt="2025-11-04T09:19:04.236" v="610"/>
          <ac:spMkLst>
            <pc:docMk/>
            <pc:sldMk cId="1481875953" sldId="347"/>
            <ac:spMk id="4" creationId="{E20AE26B-8E44-D292-C0C5-D3B60480B675}"/>
          </ac:spMkLst>
        </pc:spChg>
        <pc:spChg chg="mod">
          <ac:chgData name="Patrick Yeboah" userId="2341f12c-eda5-4eb4-b1f2-88e9af048fa2" providerId="ADAL" clId="{6A846274-3C84-4E9E-AA59-0553223114FB}" dt="2025-11-04T09:19:04.236" v="610"/>
          <ac:spMkLst>
            <pc:docMk/>
            <pc:sldMk cId="1481875953" sldId="347"/>
            <ac:spMk id="5" creationId="{D2BB6047-5EBA-E06A-9671-36FFE9E1C016}"/>
          </ac:spMkLst>
        </pc:spChg>
      </pc:sldChg>
      <pc:sldChg chg="modSp">
        <pc:chgData name="Patrick Yeboah" userId="2341f12c-eda5-4eb4-b1f2-88e9af048fa2" providerId="ADAL" clId="{6A846274-3C84-4E9E-AA59-0553223114FB}" dt="2025-11-04T09:19:04.236" v="610"/>
        <pc:sldMkLst>
          <pc:docMk/>
          <pc:sldMk cId="3051101033" sldId="348"/>
        </pc:sldMkLst>
        <pc:spChg chg="mod">
          <ac:chgData name="Patrick Yeboah" userId="2341f12c-eda5-4eb4-b1f2-88e9af048fa2" providerId="ADAL" clId="{6A846274-3C84-4E9E-AA59-0553223114FB}" dt="2025-11-04T09:19:04.236" v="610"/>
          <ac:spMkLst>
            <pc:docMk/>
            <pc:sldMk cId="3051101033" sldId="348"/>
            <ac:spMk id="2" creationId="{F8BF434C-1E03-7998-94AB-A43E49635493}"/>
          </ac:spMkLst>
        </pc:spChg>
        <pc:spChg chg="mod">
          <ac:chgData name="Patrick Yeboah" userId="2341f12c-eda5-4eb4-b1f2-88e9af048fa2" providerId="ADAL" clId="{6A846274-3C84-4E9E-AA59-0553223114FB}" dt="2025-11-04T09:19:04.236" v="610"/>
          <ac:spMkLst>
            <pc:docMk/>
            <pc:sldMk cId="3051101033" sldId="348"/>
            <ac:spMk id="3" creationId="{6CC8CD91-3C5B-81BF-C56D-9CA3FA13E908}"/>
          </ac:spMkLst>
        </pc:spChg>
        <pc:spChg chg="mod">
          <ac:chgData name="Patrick Yeboah" userId="2341f12c-eda5-4eb4-b1f2-88e9af048fa2" providerId="ADAL" clId="{6A846274-3C84-4E9E-AA59-0553223114FB}" dt="2025-11-04T09:19:04.236" v="610"/>
          <ac:spMkLst>
            <pc:docMk/>
            <pc:sldMk cId="3051101033" sldId="348"/>
            <ac:spMk id="4" creationId="{E8255AC8-4C0E-FC0D-F76E-34C69E04132D}"/>
          </ac:spMkLst>
        </pc:spChg>
        <pc:spChg chg="mod">
          <ac:chgData name="Patrick Yeboah" userId="2341f12c-eda5-4eb4-b1f2-88e9af048fa2" providerId="ADAL" clId="{6A846274-3C84-4E9E-AA59-0553223114FB}" dt="2025-11-04T09:19:04.236" v="610"/>
          <ac:spMkLst>
            <pc:docMk/>
            <pc:sldMk cId="3051101033" sldId="348"/>
            <ac:spMk id="5" creationId="{8DA58F76-46B1-8283-D0DD-4CDD6E3A0E33}"/>
          </ac:spMkLst>
        </pc:spChg>
      </pc:sldChg>
      <pc:sldChg chg="modSp del mod">
        <pc:chgData name="Patrick Yeboah" userId="2341f12c-eda5-4eb4-b1f2-88e9af048fa2" providerId="ADAL" clId="{6A846274-3C84-4E9E-AA59-0553223114FB}" dt="2025-11-04T09:01:49.171" v="380" actId="47"/>
        <pc:sldMkLst>
          <pc:docMk/>
          <pc:sldMk cId="751946541" sldId="349"/>
        </pc:sldMkLst>
        <pc:spChg chg="mod">
          <ac:chgData name="Patrick Yeboah" userId="2341f12c-eda5-4eb4-b1f2-88e9af048fa2" providerId="ADAL" clId="{6A846274-3C84-4E9E-AA59-0553223114FB}" dt="2025-11-04T09:00:02.719" v="349" actId="20577"/>
          <ac:spMkLst>
            <pc:docMk/>
            <pc:sldMk cId="751946541" sldId="349"/>
            <ac:spMk id="3" creationId="{6CB49878-2B73-36F7-B804-F7D5844FBD69}"/>
          </ac:spMkLst>
        </pc:spChg>
      </pc:sldChg>
      <pc:sldChg chg="modSp">
        <pc:chgData name="Patrick Yeboah" userId="2341f12c-eda5-4eb4-b1f2-88e9af048fa2" providerId="ADAL" clId="{6A846274-3C84-4E9E-AA59-0553223114FB}" dt="2025-11-04T09:19:04.236" v="610"/>
        <pc:sldMkLst>
          <pc:docMk/>
          <pc:sldMk cId="2112515756" sldId="350"/>
        </pc:sldMkLst>
        <pc:spChg chg="mod">
          <ac:chgData name="Patrick Yeboah" userId="2341f12c-eda5-4eb4-b1f2-88e9af048fa2" providerId="ADAL" clId="{6A846274-3C84-4E9E-AA59-0553223114FB}" dt="2025-11-04T09:19:04.236" v="610"/>
          <ac:spMkLst>
            <pc:docMk/>
            <pc:sldMk cId="2112515756" sldId="350"/>
            <ac:spMk id="2" creationId="{9D10FA20-BC41-B2D6-567B-5A77F9BC7D1B}"/>
          </ac:spMkLst>
        </pc:spChg>
        <pc:spChg chg="mod">
          <ac:chgData name="Patrick Yeboah" userId="2341f12c-eda5-4eb4-b1f2-88e9af048fa2" providerId="ADAL" clId="{6A846274-3C84-4E9E-AA59-0553223114FB}" dt="2025-11-04T09:19:04.236" v="610"/>
          <ac:spMkLst>
            <pc:docMk/>
            <pc:sldMk cId="2112515756" sldId="350"/>
            <ac:spMk id="3" creationId="{4A11FC3B-0413-E221-5C3D-44C904942B53}"/>
          </ac:spMkLst>
        </pc:spChg>
        <pc:spChg chg="mod">
          <ac:chgData name="Patrick Yeboah" userId="2341f12c-eda5-4eb4-b1f2-88e9af048fa2" providerId="ADAL" clId="{6A846274-3C84-4E9E-AA59-0553223114FB}" dt="2025-11-04T09:19:04.236" v="610"/>
          <ac:spMkLst>
            <pc:docMk/>
            <pc:sldMk cId="2112515756" sldId="350"/>
            <ac:spMk id="4" creationId="{35D58899-B723-DECE-1937-CA3B9B6BAE93}"/>
          </ac:spMkLst>
        </pc:spChg>
        <pc:spChg chg="mod">
          <ac:chgData name="Patrick Yeboah" userId="2341f12c-eda5-4eb4-b1f2-88e9af048fa2" providerId="ADAL" clId="{6A846274-3C84-4E9E-AA59-0553223114FB}" dt="2025-11-04T09:19:04.236" v="610"/>
          <ac:spMkLst>
            <pc:docMk/>
            <pc:sldMk cId="2112515756" sldId="350"/>
            <ac:spMk id="5" creationId="{B44D8719-33BA-54EF-6825-B7BD07D831B4}"/>
          </ac:spMkLst>
        </pc:spChg>
      </pc:sldChg>
      <pc:sldChg chg="modSp">
        <pc:chgData name="Patrick Yeboah" userId="2341f12c-eda5-4eb4-b1f2-88e9af048fa2" providerId="ADAL" clId="{6A846274-3C84-4E9E-AA59-0553223114FB}" dt="2025-11-04T09:19:04.236" v="610"/>
        <pc:sldMkLst>
          <pc:docMk/>
          <pc:sldMk cId="4014845883" sldId="351"/>
        </pc:sldMkLst>
        <pc:spChg chg="mod">
          <ac:chgData name="Patrick Yeboah" userId="2341f12c-eda5-4eb4-b1f2-88e9af048fa2" providerId="ADAL" clId="{6A846274-3C84-4E9E-AA59-0553223114FB}" dt="2025-11-04T09:19:04.236" v="610"/>
          <ac:spMkLst>
            <pc:docMk/>
            <pc:sldMk cId="4014845883" sldId="351"/>
            <ac:spMk id="2" creationId="{224FB95B-81FC-A2ED-3324-0DB00459415A}"/>
          </ac:spMkLst>
        </pc:spChg>
        <pc:spChg chg="mod">
          <ac:chgData name="Patrick Yeboah" userId="2341f12c-eda5-4eb4-b1f2-88e9af048fa2" providerId="ADAL" clId="{6A846274-3C84-4E9E-AA59-0553223114FB}" dt="2025-11-04T09:19:04.236" v="610"/>
          <ac:spMkLst>
            <pc:docMk/>
            <pc:sldMk cId="4014845883" sldId="351"/>
            <ac:spMk id="3" creationId="{2245B28E-247F-4EAB-BF19-C0BD2E896EEA}"/>
          </ac:spMkLst>
        </pc:spChg>
        <pc:spChg chg="mod">
          <ac:chgData name="Patrick Yeboah" userId="2341f12c-eda5-4eb4-b1f2-88e9af048fa2" providerId="ADAL" clId="{6A846274-3C84-4E9E-AA59-0553223114FB}" dt="2025-11-04T09:19:04.236" v="610"/>
          <ac:spMkLst>
            <pc:docMk/>
            <pc:sldMk cId="4014845883" sldId="351"/>
            <ac:spMk id="4" creationId="{22740B12-657B-8E77-9049-7598931851A6}"/>
          </ac:spMkLst>
        </pc:spChg>
        <pc:spChg chg="mod">
          <ac:chgData name="Patrick Yeboah" userId="2341f12c-eda5-4eb4-b1f2-88e9af048fa2" providerId="ADAL" clId="{6A846274-3C84-4E9E-AA59-0553223114FB}" dt="2025-11-04T09:19:04.236" v="610"/>
          <ac:spMkLst>
            <pc:docMk/>
            <pc:sldMk cId="4014845883" sldId="351"/>
            <ac:spMk id="5" creationId="{E87A4177-9BCB-A9A5-E9E1-C1D674F23ED1}"/>
          </ac:spMkLst>
        </pc:spChg>
      </pc:sldChg>
      <pc:sldChg chg="modSp new mod">
        <pc:chgData name="Patrick Yeboah" userId="2341f12c-eda5-4eb4-b1f2-88e9af048fa2" providerId="ADAL" clId="{6A846274-3C84-4E9E-AA59-0553223114FB}" dt="2025-11-04T09:19:04.236" v="610"/>
        <pc:sldMkLst>
          <pc:docMk/>
          <pc:sldMk cId="4055128273" sldId="352"/>
        </pc:sldMkLst>
        <pc:spChg chg="mod">
          <ac:chgData name="Patrick Yeboah" userId="2341f12c-eda5-4eb4-b1f2-88e9af048fa2" providerId="ADAL" clId="{6A846274-3C84-4E9E-AA59-0553223114FB}" dt="2025-11-04T09:19:04.236" v="610"/>
          <ac:spMkLst>
            <pc:docMk/>
            <pc:sldMk cId="4055128273" sldId="352"/>
            <ac:spMk id="2" creationId="{CB0105B7-D1B3-931C-166B-57D52013358D}"/>
          </ac:spMkLst>
        </pc:spChg>
        <pc:spChg chg="mod">
          <ac:chgData name="Patrick Yeboah" userId="2341f12c-eda5-4eb4-b1f2-88e9af048fa2" providerId="ADAL" clId="{6A846274-3C84-4E9E-AA59-0553223114FB}" dt="2025-11-04T09:19:04.236" v="610"/>
          <ac:spMkLst>
            <pc:docMk/>
            <pc:sldMk cId="4055128273" sldId="352"/>
            <ac:spMk id="3" creationId="{F4AF5EF6-69D6-D345-D227-DB215A8242AA}"/>
          </ac:spMkLst>
        </pc:spChg>
        <pc:spChg chg="mod">
          <ac:chgData name="Patrick Yeboah" userId="2341f12c-eda5-4eb4-b1f2-88e9af048fa2" providerId="ADAL" clId="{6A846274-3C84-4E9E-AA59-0553223114FB}" dt="2025-11-04T09:19:04.236" v="610"/>
          <ac:spMkLst>
            <pc:docMk/>
            <pc:sldMk cId="4055128273" sldId="352"/>
            <ac:spMk id="4" creationId="{B1CF5A20-8175-6523-1B0B-AFF263FE99BE}"/>
          </ac:spMkLst>
        </pc:spChg>
        <pc:spChg chg="mod">
          <ac:chgData name="Patrick Yeboah" userId="2341f12c-eda5-4eb4-b1f2-88e9af048fa2" providerId="ADAL" clId="{6A846274-3C84-4E9E-AA59-0553223114FB}" dt="2025-11-04T09:19:04.236" v="610"/>
          <ac:spMkLst>
            <pc:docMk/>
            <pc:sldMk cId="4055128273" sldId="352"/>
            <ac:spMk id="5" creationId="{50EB3068-2085-F756-5B6B-4CD4BEC5B6FD}"/>
          </ac:spMkLst>
        </pc:spChg>
      </pc:sldChg>
      <pc:sldChg chg="modSp new add del mod ord">
        <pc:chgData name="Patrick Yeboah" userId="2341f12c-eda5-4eb4-b1f2-88e9af048fa2" providerId="ADAL" clId="{6A846274-3C84-4E9E-AA59-0553223114FB}" dt="2025-11-04T09:20:57.377" v="616"/>
        <pc:sldMkLst>
          <pc:docMk/>
          <pc:sldMk cId="133578010" sldId="353"/>
        </pc:sldMkLst>
        <pc:spChg chg="mod">
          <ac:chgData name="Patrick Yeboah" userId="2341f12c-eda5-4eb4-b1f2-88e9af048fa2" providerId="ADAL" clId="{6A846274-3C84-4E9E-AA59-0553223114FB}" dt="2025-11-04T09:19:04.236" v="610"/>
          <ac:spMkLst>
            <pc:docMk/>
            <pc:sldMk cId="133578010" sldId="353"/>
            <ac:spMk id="2" creationId="{6CCEE1E3-2538-6698-11BF-BA132F3E303D}"/>
          </ac:spMkLst>
        </pc:spChg>
        <pc:spChg chg="mod">
          <ac:chgData name="Patrick Yeboah" userId="2341f12c-eda5-4eb4-b1f2-88e9af048fa2" providerId="ADAL" clId="{6A846274-3C84-4E9E-AA59-0553223114FB}" dt="2025-11-04T09:19:04.236" v="610"/>
          <ac:spMkLst>
            <pc:docMk/>
            <pc:sldMk cId="133578010" sldId="353"/>
            <ac:spMk id="3" creationId="{FE05354D-4D85-D337-BAB0-2BDCA24AA68C}"/>
          </ac:spMkLst>
        </pc:spChg>
        <pc:spChg chg="mod">
          <ac:chgData name="Patrick Yeboah" userId="2341f12c-eda5-4eb4-b1f2-88e9af048fa2" providerId="ADAL" clId="{6A846274-3C84-4E9E-AA59-0553223114FB}" dt="2025-11-04T09:19:04.236" v="610"/>
          <ac:spMkLst>
            <pc:docMk/>
            <pc:sldMk cId="133578010" sldId="353"/>
            <ac:spMk id="4" creationId="{C195E47B-D1A2-FF3B-8BE7-0DED59C1D890}"/>
          </ac:spMkLst>
        </pc:spChg>
        <pc:spChg chg="mod">
          <ac:chgData name="Patrick Yeboah" userId="2341f12c-eda5-4eb4-b1f2-88e9af048fa2" providerId="ADAL" clId="{6A846274-3C84-4E9E-AA59-0553223114FB}" dt="2025-11-04T09:19:04.236" v="610"/>
          <ac:spMkLst>
            <pc:docMk/>
            <pc:sldMk cId="133578010" sldId="353"/>
            <ac:spMk id="5" creationId="{013155EE-9E78-03B0-61B4-066153872E37}"/>
          </ac:spMkLst>
        </pc:spChg>
      </pc:sldChg>
      <pc:sldChg chg="modSp add del mod modAnim">
        <pc:chgData name="Patrick Yeboah" userId="2341f12c-eda5-4eb4-b1f2-88e9af048fa2" providerId="ADAL" clId="{6A846274-3C84-4E9E-AA59-0553223114FB}" dt="2025-11-04T09:19:53.925" v="613" actId="2737"/>
        <pc:sldMkLst>
          <pc:docMk/>
          <pc:sldMk cId="0" sldId="354"/>
        </pc:sldMkLst>
        <pc:spChg chg="mod">
          <ac:chgData name="Patrick Yeboah" userId="2341f12c-eda5-4eb4-b1f2-88e9af048fa2" providerId="ADAL" clId="{6A846274-3C84-4E9E-AA59-0553223114FB}" dt="2025-11-04T09:19:53.925" v="613" actId="2737"/>
          <ac:spMkLst>
            <pc:docMk/>
            <pc:sldMk cId="0" sldId="354"/>
            <ac:spMk id="2" creationId="{00000000-0000-0000-0000-000000000000}"/>
          </ac:spMkLst>
        </pc:spChg>
        <pc:spChg chg="mod">
          <ac:chgData name="Patrick Yeboah" userId="2341f12c-eda5-4eb4-b1f2-88e9af048fa2" providerId="ADAL" clId="{6A846274-3C84-4E9E-AA59-0553223114FB}" dt="2025-11-04T09:18:47.029" v="602" actId="14100"/>
          <ac:spMkLst>
            <pc:docMk/>
            <pc:sldMk cId="0" sldId="354"/>
            <ac:spMk id="3" creationId="{00000000-0000-0000-0000-000000000000}"/>
          </ac:spMkLst>
        </pc:spChg>
      </pc:sldChg>
    </pc:docChg>
  </pc:docChgLst>
</pc:chgInfo>
</file>

<file path=ppt/charts/_rels/chart1.xml.rels><?xml version="1.0" encoding="UTF-8" standalone="yes"?>
<Relationships xmlns="http://schemas.openxmlformats.org/package/2006/relationships"><Relationship Id="rId1" Type="http://schemas.openxmlformats.org/officeDocument/2006/relationships/package" Target="../embeddings/Microsoft_Excel_Worksheet.xlsx"/></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a:lstStyle/>
          <a:p>
            <a:pPr>
              <a:defRPr/>
            </a:pPr>
            <a:r>
              <a:rPr lang="en-US" dirty="0"/>
              <a:t>Net present value (NPV) versus internal rate of return (IRR)</a:t>
            </a:r>
          </a:p>
        </c:rich>
      </c:tx>
      <c:overlay val="0"/>
    </c:title>
    <c:autoTitleDeleted val="0"/>
    <c:plotArea>
      <c:layout/>
      <c:lineChart>
        <c:grouping val="standard"/>
        <c:varyColors val="0"/>
        <c:ser>
          <c:idx val="0"/>
          <c:order val="0"/>
          <c:tx>
            <c:strRef>
              <c:f>'NPV - IRR comparison'!$B$17</c:f>
              <c:strCache>
                <c:ptCount val="1"/>
                <c:pt idx="0">
                  <c:v>X</c:v>
                </c:pt>
              </c:strCache>
            </c:strRef>
          </c:tx>
          <c:marker>
            <c:symbol val="none"/>
          </c:marker>
          <c:cat>
            <c:numRef>
              <c:f>'NPV - IRR comparison'!$C$16:$H$16</c:f>
              <c:numCache>
                <c:formatCode>0%</c:formatCode>
                <c:ptCount val="6"/>
                <c:pt idx="0">
                  <c:v>0.04</c:v>
                </c:pt>
                <c:pt idx="1">
                  <c:v>0.08</c:v>
                </c:pt>
                <c:pt idx="2">
                  <c:v>0.12</c:v>
                </c:pt>
                <c:pt idx="3">
                  <c:v>0.16</c:v>
                </c:pt>
                <c:pt idx="4">
                  <c:v>0.2</c:v>
                </c:pt>
                <c:pt idx="5">
                  <c:v>0.22</c:v>
                </c:pt>
              </c:numCache>
            </c:numRef>
          </c:cat>
          <c:val>
            <c:numRef>
              <c:f>'NPV - IRR comparison'!$C$17:$H$17</c:f>
              <c:numCache>
                <c:formatCode>#,##0</c:formatCode>
                <c:ptCount val="6"/>
                <c:pt idx="0">
                  <c:v>251856</c:v>
                </c:pt>
                <c:pt idx="1">
                  <c:v>183944</c:v>
                </c:pt>
                <c:pt idx="2">
                  <c:v>123828</c:v>
                </c:pt>
                <c:pt idx="3">
                  <c:v>70340</c:v>
                </c:pt>
                <c:pt idx="4">
                  <c:v>22523</c:v>
                </c:pt>
                <c:pt idx="5">
                  <c:v>489</c:v>
                </c:pt>
              </c:numCache>
            </c:numRef>
          </c:val>
          <c:smooth val="0"/>
          <c:extLst>
            <c:ext xmlns:c16="http://schemas.microsoft.com/office/drawing/2014/chart" uri="{C3380CC4-5D6E-409C-BE32-E72D297353CC}">
              <c16:uniqueId val="{00000000-F06E-4116-A683-36E211B8D997}"/>
            </c:ext>
          </c:extLst>
        </c:ser>
        <c:ser>
          <c:idx val="1"/>
          <c:order val="1"/>
          <c:tx>
            <c:strRef>
              <c:f>'NPV - IRR comparison'!$B$18</c:f>
              <c:strCache>
                <c:ptCount val="1"/>
                <c:pt idx="0">
                  <c:v>Y</c:v>
                </c:pt>
              </c:strCache>
            </c:strRef>
          </c:tx>
          <c:spPr>
            <a:ln>
              <a:solidFill>
                <a:srgbClr val="FF0000"/>
              </a:solidFill>
            </a:ln>
          </c:spPr>
          <c:marker>
            <c:symbol val="none"/>
          </c:marker>
          <c:cat>
            <c:numRef>
              <c:f>'NPV - IRR comparison'!$C$16:$H$16</c:f>
              <c:numCache>
                <c:formatCode>0%</c:formatCode>
                <c:ptCount val="6"/>
                <c:pt idx="0">
                  <c:v>0.04</c:v>
                </c:pt>
                <c:pt idx="1">
                  <c:v>0.08</c:v>
                </c:pt>
                <c:pt idx="2">
                  <c:v>0.12</c:v>
                </c:pt>
                <c:pt idx="3">
                  <c:v>0.16</c:v>
                </c:pt>
                <c:pt idx="4">
                  <c:v>0.2</c:v>
                </c:pt>
                <c:pt idx="5">
                  <c:v>0.22</c:v>
                </c:pt>
              </c:numCache>
            </c:numRef>
          </c:cat>
          <c:val>
            <c:numRef>
              <c:f>'NPV - IRR comparison'!$C$18:$H$18</c:f>
              <c:numCache>
                <c:formatCode>#,##0</c:formatCode>
                <c:ptCount val="6"/>
                <c:pt idx="0">
                  <c:v>272933</c:v>
                </c:pt>
                <c:pt idx="1">
                  <c:v>222558</c:v>
                </c:pt>
                <c:pt idx="2">
                  <c:v>125811</c:v>
                </c:pt>
                <c:pt idx="3">
                  <c:v>39731</c:v>
                </c:pt>
                <c:pt idx="4">
                  <c:v>-37222</c:v>
                </c:pt>
                <c:pt idx="5">
                  <c:v>-72683</c:v>
                </c:pt>
              </c:numCache>
            </c:numRef>
          </c:val>
          <c:smooth val="1"/>
          <c:extLst>
            <c:ext xmlns:c16="http://schemas.microsoft.com/office/drawing/2014/chart" uri="{C3380CC4-5D6E-409C-BE32-E72D297353CC}">
              <c16:uniqueId val="{00000001-F06E-4116-A683-36E211B8D997}"/>
            </c:ext>
          </c:extLst>
        </c:ser>
        <c:dLbls>
          <c:showLegendKey val="0"/>
          <c:showVal val="0"/>
          <c:showCatName val="0"/>
          <c:showSerName val="0"/>
          <c:showPercent val="0"/>
          <c:showBubbleSize val="0"/>
        </c:dLbls>
        <c:smooth val="0"/>
        <c:axId val="97150464"/>
        <c:axId val="97152000"/>
      </c:lineChart>
      <c:catAx>
        <c:axId val="97150464"/>
        <c:scaling>
          <c:orientation val="minMax"/>
        </c:scaling>
        <c:delete val="0"/>
        <c:axPos val="b"/>
        <c:title>
          <c:tx>
            <c:rich>
              <a:bodyPr/>
              <a:lstStyle/>
              <a:p>
                <a:pPr>
                  <a:defRPr sz="1200"/>
                </a:pPr>
                <a:r>
                  <a:rPr lang="en-US" sz="1200" dirty="0"/>
                  <a:t>Discount rate</a:t>
                </a:r>
              </a:p>
            </c:rich>
          </c:tx>
          <c:overlay val="0"/>
        </c:title>
        <c:numFmt formatCode="0%" sourceLinked="1"/>
        <c:majorTickMark val="out"/>
        <c:minorTickMark val="none"/>
        <c:tickLblPos val="low"/>
        <c:crossAx val="97152000"/>
        <c:crosses val="autoZero"/>
        <c:auto val="1"/>
        <c:lblAlgn val="ctr"/>
        <c:lblOffset val="100"/>
        <c:noMultiLvlLbl val="0"/>
      </c:catAx>
      <c:valAx>
        <c:axId val="97152000"/>
        <c:scaling>
          <c:orientation val="minMax"/>
        </c:scaling>
        <c:delete val="0"/>
        <c:axPos val="l"/>
        <c:majorGridlines/>
        <c:title>
          <c:tx>
            <c:rich>
              <a:bodyPr/>
              <a:lstStyle/>
              <a:p>
                <a:pPr>
                  <a:defRPr sz="1200"/>
                </a:pPr>
                <a:r>
                  <a:rPr lang="en-US" sz="1200" dirty="0"/>
                  <a:t>Net present value</a:t>
                </a:r>
              </a:p>
            </c:rich>
          </c:tx>
          <c:overlay val="0"/>
        </c:title>
        <c:numFmt formatCode="#,##0" sourceLinked="1"/>
        <c:majorTickMark val="out"/>
        <c:minorTickMark val="none"/>
        <c:tickLblPos val="low"/>
        <c:crossAx val="97150464"/>
        <c:crossesAt val="1"/>
        <c:crossBetween val="between"/>
      </c:valAx>
    </c:plotArea>
    <c:legend>
      <c:legendPos val="r"/>
      <c:layout>
        <c:manualLayout>
          <c:xMode val="edge"/>
          <c:yMode val="edge"/>
          <c:x val="0.92513888888888907"/>
          <c:y val="0.44966531496500389"/>
          <c:w val="4.9861111111111113E-2"/>
          <c:h val="0.10904702344900746"/>
        </c:manualLayout>
      </c:layout>
      <c:overlay val="0"/>
      <c:txPr>
        <a:bodyPr/>
        <a:lstStyle/>
        <a:p>
          <a:pPr>
            <a:defRPr sz="1400"/>
          </a:pPr>
          <a:endParaRPr lang="en-US"/>
        </a:p>
      </c:txPr>
    </c:legend>
    <c:plotVisOnly val="1"/>
    <c:dispBlanksAs val="gap"/>
    <c:showDLblsOverMax val="0"/>
  </c:chart>
  <c:externalData r:id="rId1">
    <c:autoUpdate val="0"/>
  </c:externalData>
</c:chartSpace>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312265789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2713247768"/>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Rectangle 7"/>
          <p:cNvSpPr>
            <a:spLocks noGrp="1" noChangeArrowheads="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57708EB7-2A54-4C95-90F5-05EE3C616A54}" type="slidenum">
              <a:rPr lang="en-GB" altLang="en-US"/>
              <a:pPr/>
              <a:t>1</a:t>
            </a:fld>
            <a:endParaRPr lang="en-GB" altLang="en-US"/>
          </a:p>
        </p:txBody>
      </p:sp>
      <p:sp>
        <p:nvSpPr>
          <p:cNvPr id="60419" name="Rectangle 2"/>
          <p:cNvSpPr>
            <a:spLocks noGrp="1" noRot="1" noChangeAspect="1" noChangeArrowheads="1" noTextEdit="1"/>
          </p:cNvSpPr>
          <p:nvPr>
            <p:ph type="sldImg"/>
          </p:nvPr>
        </p:nvSpPr>
        <p:spPr>
          <a:ln/>
        </p:spPr>
      </p:sp>
      <p:sp>
        <p:nvSpPr>
          <p:cNvPr id="60420" name="Rectangle 3"/>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endParaRPr>
          </a:p>
        </p:txBody>
      </p:sp>
    </p:spTree>
    <p:extLst>
      <p:ext uri="{BB962C8B-B14F-4D97-AF65-F5344CB8AC3E}">
        <p14:creationId xmlns:p14="http://schemas.microsoft.com/office/powerpoint/2010/main" val="156179095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26</a:t>
            </a:fld>
            <a:endParaRPr lang="en-GB" altLang="en-US"/>
          </a:p>
        </p:txBody>
      </p:sp>
    </p:spTree>
    <p:extLst>
      <p:ext uri="{BB962C8B-B14F-4D97-AF65-F5344CB8AC3E}">
        <p14:creationId xmlns:p14="http://schemas.microsoft.com/office/powerpoint/2010/main" val="2368334070"/>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cstate="print"/>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8EFCBBD8-CF39-48F7-8656-50407EDD0B37}" type="datetime1">
              <a:rPr lang="en-GB" altLang="en-US"/>
              <a:pPr>
                <a:defRPr/>
              </a:pPr>
              <a:t>04/11/2025</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04/11/2025</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04/11/2025</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04/11/2025</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04/11/2025</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04/11/2025</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04/11/2025</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04/11/2025</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04/11/2025</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04/11/2025</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04/11/2025</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cstate="print"/>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04/11/2025</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chart" Target="../charts/chart1.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1" name="Rectangle 2"/>
          <p:cNvSpPr>
            <a:spLocks noGrp="1" noChangeArrowheads="1"/>
          </p:cNvSpPr>
          <p:nvPr>
            <p:ph type="ctrTitle"/>
          </p:nvPr>
        </p:nvSpPr>
        <p:spPr>
          <a:xfrm>
            <a:off x="695542" y="1340768"/>
            <a:ext cx="8441245" cy="2520280"/>
          </a:xfrm>
        </p:spPr>
        <p:txBody>
          <a:bodyPr wrap="square" numCol="1" anchorCtr="0" compatLnSpc="1">
            <a:prstTxWarp prst="textNoShape">
              <a:avLst/>
            </a:prstTxWarp>
          </a:bodyPr>
          <a:lstStyle/>
          <a:p>
            <a:pPr eaLnBrk="1" hangingPunct="1">
              <a:defRPr/>
            </a:pPr>
            <a:r>
              <a:rPr lang="en-GB" sz="6600" cap="none" dirty="0">
                <a:solidFill>
                  <a:schemeClr val="accent2"/>
                </a:solidFill>
                <a:ea typeface="ＭＳ Ｐゴシック" charset="0"/>
              </a:rPr>
              <a:t>LC</a:t>
            </a:r>
            <a:r>
              <a:rPr lang="en-GB" sz="6600" dirty="0">
                <a:solidFill>
                  <a:schemeClr val="accent2"/>
                </a:solidFill>
                <a:ea typeface="ＭＳ Ｐゴシック" charset="0"/>
              </a:rPr>
              <a:t>M</a:t>
            </a:r>
            <a:r>
              <a:rPr lang="en-GB" sz="6600" cap="none" dirty="0">
                <a:solidFill>
                  <a:schemeClr val="accent2"/>
                </a:solidFill>
                <a:ea typeface="ＭＳ Ｐゴシック" charset="0"/>
              </a:rPr>
              <a:t>B7002</a:t>
            </a:r>
            <a:br>
              <a:rPr lang="en-GB" sz="8000" cap="none" dirty="0">
                <a:solidFill>
                  <a:schemeClr val="accent2"/>
                </a:solidFill>
                <a:ea typeface="ＭＳ Ｐゴシック" charset="0"/>
              </a:rPr>
            </a:br>
            <a:r>
              <a:rPr lang="en-GB" sz="8000" b="1" dirty="0">
                <a:solidFill>
                  <a:schemeClr val="accent2"/>
                </a:solidFill>
                <a:ea typeface="ＭＳ Ｐゴシック" charset="0"/>
              </a:rPr>
              <a:t>FINANCIAL MANAGEMENT</a:t>
            </a:r>
            <a:br>
              <a:rPr lang="en-GB" b="1" cap="none" dirty="0">
                <a:solidFill>
                  <a:schemeClr val="accent2"/>
                </a:solidFill>
                <a:ea typeface="ＭＳ Ｐゴシック" charset="0"/>
              </a:rPr>
            </a:br>
            <a:r>
              <a:rPr lang="en-GB" cap="none" dirty="0">
                <a:solidFill>
                  <a:schemeClr val="accent2"/>
                </a:solidFill>
                <a:ea typeface="ＭＳ Ｐゴシック" charset="0"/>
              </a:rPr>
              <a:t>Week </a:t>
            </a:r>
            <a:r>
              <a:rPr lang="en-GB" dirty="0">
                <a:solidFill>
                  <a:schemeClr val="accent2"/>
                </a:solidFill>
                <a:ea typeface="ＭＳ Ｐゴシック" charset="0"/>
              </a:rPr>
              <a:t>9</a:t>
            </a:r>
            <a:br>
              <a:rPr lang="en-GB" cap="none" dirty="0">
                <a:solidFill>
                  <a:schemeClr val="accent2"/>
                </a:solidFill>
                <a:ea typeface="ＭＳ Ｐゴシック" charset="0"/>
              </a:rPr>
            </a:br>
            <a:endParaRPr lang="en-GB" dirty="0">
              <a:solidFill>
                <a:schemeClr val="accent2"/>
              </a:solidFill>
              <a:ea typeface="ＭＳ Ｐゴシック" charset="0"/>
            </a:endParaRPr>
          </a:p>
        </p:txBody>
      </p:sp>
      <p:sp>
        <p:nvSpPr>
          <p:cNvPr id="2052" name="Rectangle 3"/>
          <p:cNvSpPr>
            <a:spLocks noGrp="1" noChangeArrowheads="1"/>
          </p:cNvSpPr>
          <p:nvPr>
            <p:ph type="subTitle" idx="1"/>
          </p:nvPr>
        </p:nvSpPr>
        <p:spPr>
          <a:xfrm>
            <a:off x="1007604" y="4293096"/>
            <a:ext cx="7128792" cy="1800200"/>
          </a:xfrm>
        </p:spPr>
        <p:txBody>
          <a:bodyPr>
            <a:normAutofit/>
          </a:bodyPr>
          <a:lstStyle/>
          <a:p>
            <a:pPr eaLnBrk="1" hangingPunct="1">
              <a:buFont typeface="Arial" charset="0"/>
              <a:buNone/>
              <a:defRPr/>
            </a:pPr>
            <a:r>
              <a:rPr lang="en-GB" cap="none" dirty="0">
                <a:solidFill>
                  <a:srgbClr val="FFFF00"/>
                </a:solidFill>
                <a:ea typeface="ＭＳ Ｐゴシック" charset="0"/>
              </a:rPr>
              <a:t>CAPITAL</a:t>
            </a:r>
            <a:r>
              <a:rPr lang="en-GB" cap="none" dirty="0">
                <a:ea typeface="ＭＳ Ｐゴシック" charset="0"/>
              </a:rPr>
              <a:t> </a:t>
            </a:r>
            <a:r>
              <a:rPr lang="en-GB" cap="none" dirty="0">
                <a:solidFill>
                  <a:srgbClr val="FFFF00"/>
                </a:solidFill>
                <a:ea typeface="ＭＳ Ｐゴシック" charset="0"/>
              </a:rPr>
              <a:t>RATIONING </a:t>
            </a:r>
          </a:p>
        </p:txBody>
      </p:sp>
    </p:spTree>
    <p:extLst>
      <p:ext uri="{BB962C8B-B14F-4D97-AF65-F5344CB8AC3E}">
        <p14:creationId xmlns:p14="http://schemas.microsoft.com/office/powerpoint/2010/main" val="399009379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D454A4-2E85-9DE7-AAD4-74E88789D554}"/>
              </a:ext>
            </a:extLst>
          </p:cNvPr>
          <p:cNvSpPr>
            <a:spLocks noGrp="1"/>
          </p:cNvSpPr>
          <p:nvPr>
            <p:ph type="title"/>
          </p:nvPr>
        </p:nvSpPr>
        <p:spPr/>
        <p:txBody>
          <a:bodyPr/>
          <a:lstStyle/>
          <a:p>
            <a:r>
              <a:rPr lang="en-GB" dirty="0"/>
              <a:t>Learning Outcomes</a:t>
            </a:r>
          </a:p>
        </p:txBody>
      </p:sp>
      <p:sp>
        <p:nvSpPr>
          <p:cNvPr id="3" name="Content Placeholder 2">
            <a:extLst>
              <a:ext uri="{FF2B5EF4-FFF2-40B4-BE49-F238E27FC236}">
                <a16:creationId xmlns:a16="http://schemas.microsoft.com/office/drawing/2014/main" id="{36F4CFEA-84CA-669D-D764-7F1A35B26FD9}"/>
              </a:ext>
            </a:extLst>
          </p:cNvPr>
          <p:cNvSpPr>
            <a:spLocks noGrp="1"/>
          </p:cNvSpPr>
          <p:nvPr>
            <p:ph idx="1"/>
          </p:nvPr>
        </p:nvSpPr>
        <p:spPr/>
        <p:txBody>
          <a:bodyPr/>
          <a:lstStyle/>
          <a:p>
            <a:r>
              <a:rPr lang="en-GB" dirty="0"/>
              <a:t>Explain the concept of capital rationing </a:t>
            </a:r>
          </a:p>
          <a:p>
            <a:r>
              <a:rPr lang="en-GB" dirty="0"/>
              <a:t>Differentiate between hard and soft types of capital rationing</a:t>
            </a:r>
          </a:p>
          <a:p>
            <a:r>
              <a:rPr lang="en-GB" dirty="0"/>
              <a:t>Select a project using capital rationing</a:t>
            </a:r>
          </a:p>
        </p:txBody>
      </p:sp>
      <p:sp>
        <p:nvSpPr>
          <p:cNvPr id="4" name="Date Placeholder 3">
            <a:extLst>
              <a:ext uri="{FF2B5EF4-FFF2-40B4-BE49-F238E27FC236}">
                <a16:creationId xmlns:a16="http://schemas.microsoft.com/office/drawing/2014/main" id="{39F21F24-E94D-9108-198E-1452E4A18FEB}"/>
              </a:ext>
            </a:extLst>
          </p:cNvPr>
          <p:cNvSpPr>
            <a:spLocks noGrp="1"/>
          </p:cNvSpPr>
          <p:nvPr>
            <p:ph type="dt" sz="half" idx="10"/>
          </p:nvPr>
        </p:nvSpPr>
        <p:spPr/>
        <p:txBody>
          <a:bodyPr/>
          <a:lstStyle/>
          <a:p>
            <a:pPr>
              <a:defRPr/>
            </a:pPr>
            <a:fld id="{2303D31F-598B-47EE-BA37-93F097A3D676}" type="datetime1">
              <a:rPr lang="en-GB" altLang="en-US" smtClean="0"/>
              <a:pPr>
                <a:defRPr/>
              </a:pPr>
              <a:t>04/11/2025</a:t>
            </a:fld>
            <a:endParaRPr lang="en-GB" altLang="en-US"/>
          </a:p>
        </p:txBody>
      </p:sp>
      <p:sp>
        <p:nvSpPr>
          <p:cNvPr id="5" name="Slide Number Placeholder 4">
            <a:extLst>
              <a:ext uri="{FF2B5EF4-FFF2-40B4-BE49-F238E27FC236}">
                <a16:creationId xmlns:a16="http://schemas.microsoft.com/office/drawing/2014/main" id="{45EDB748-EFB6-F35B-0EB3-BD5FC0E1AE32}"/>
              </a:ext>
            </a:extLst>
          </p:cNvPr>
          <p:cNvSpPr>
            <a:spLocks noGrp="1"/>
          </p:cNvSpPr>
          <p:nvPr>
            <p:ph type="sldNum" sz="quarter" idx="12"/>
          </p:nvPr>
        </p:nvSpPr>
        <p:spPr/>
        <p:txBody>
          <a:bodyPr/>
          <a:lstStyle/>
          <a:p>
            <a:pPr>
              <a:defRPr/>
            </a:pPr>
            <a:fld id="{6550E941-99E4-4403-A917-B30FF69A9617}" type="slidenum">
              <a:rPr lang="en-GB" altLang="en-US" smtClean="0"/>
              <a:pPr>
                <a:defRPr/>
              </a:pPr>
              <a:t>2</a:t>
            </a:fld>
            <a:endParaRPr lang="en-GB" altLang="en-US"/>
          </a:p>
        </p:txBody>
      </p:sp>
    </p:spTree>
    <p:extLst>
      <p:ext uri="{BB962C8B-B14F-4D97-AF65-F5344CB8AC3E}">
        <p14:creationId xmlns:p14="http://schemas.microsoft.com/office/powerpoint/2010/main" val="57500471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77BD04-5718-3F10-B5AF-A7B2485A20B8}"/>
              </a:ext>
            </a:extLst>
          </p:cNvPr>
          <p:cNvSpPr>
            <a:spLocks noGrp="1"/>
          </p:cNvSpPr>
          <p:nvPr>
            <p:ph type="title"/>
          </p:nvPr>
        </p:nvSpPr>
        <p:spPr>
          <a:solidFill>
            <a:schemeClr val="tx2">
              <a:lumMod val="20000"/>
              <a:lumOff val="80000"/>
            </a:schemeClr>
          </a:solidFill>
        </p:spPr>
        <p:txBody>
          <a:bodyPr>
            <a:normAutofit fontScale="90000"/>
          </a:bodyPr>
          <a:lstStyle/>
          <a:p>
            <a:r>
              <a:rPr lang="en-GB" dirty="0">
                <a:solidFill>
                  <a:schemeClr val="tx2">
                    <a:lumMod val="75000"/>
                  </a:schemeClr>
                </a:solidFill>
              </a:rPr>
              <a:t>Capital investment appraisal revision questions - 1</a:t>
            </a:r>
          </a:p>
        </p:txBody>
      </p:sp>
      <p:sp>
        <p:nvSpPr>
          <p:cNvPr id="3" name="Content Placeholder 2">
            <a:extLst>
              <a:ext uri="{FF2B5EF4-FFF2-40B4-BE49-F238E27FC236}">
                <a16:creationId xmlns:a16="http://schemas.microsoft.com/office/drawing/2014/main" id="{EBD02FDE-91FE-5BAB-EF07-FD8059F1035D}"/>
              </a:ext>
            </a:extLst>
          </p:cNvPr>
          <p:cNvSpPr>
            <a:spLocks noGrp="1"/>
          </p:cNvSpPr>
          <p:nvPr>
            <p:ph idx="1"/>
          </p:nvPr>
        </p:nvSpPr>
        <p:spPr/>
        <p:txBody>
          <a:bodyPr/>
          <a:lstStyle/>
          <a:p>
            <a:endParaRPr lang="en-GB" dirty="0">
              <a:solidFill>
                <a:schemeClr val="tx2">
                  <a:lumMod val="40000"/>
                  <a:lumOff val="60000"/>
                </a:schemeClr>
              </a:solidFill>
            </a:endParaRPr>
          </a:p>
          <a:p>
            <a:r>
              <a:rPr lang="en-GB" dirty="0"/>
              <a:t>What does the Payback method show us?</a:t>
            </a:r>
          </a:p>
          <a:p>
            <a:r>
              <a:rPr lang="en-GB" dirty="0"/>
              <a:t>What is the main difference between Payback and ARR?</a:t>
            </a:r>
          </a:p>
          <a:p>
            <a:r>
              <a:rPr lang="en-GB" dirty="0"/>
              <a:t>Which is the best method: Payback or ARR?</a:t>
            </a:r>
          </a:p>
          <a:p>
            <a:r>
              <a:rPr lang="en-GB" dirty="0"/>
              <a:t>What are the main assumptions of Payback </a:t>
            </a:r>
            <a:r>
              <a:rPr lang="en-GB" dirty="0">
                <a:solidFill>
                  <a:schemeClr val="tx2">
                    <a:lumMod val="20000"/>
                    <a:lumOff val="80000"/>
                  </a:schemeClr>
                </a:solidFill>
              </a:rPr>
              <a:t>and ARR</a:t>
            </a:r>
          </a:p>
          <a:p>
            <a:endParaRPr lang="en-GB" dirty="0"/>
          </a:p>
        </p:txBody>
      </p:sp>
      <p:sp>
        <p:nvSpPr>
          <p:cNvPr id="4" name="Slide Number Placeholder 3">
            <a:extLst>
              <a:ext uri="{FF2B5EF4-FFF2-40B4-BE49-F238E27FC236}">
                <a16:creationId xmlns:a16="http://schemas.microsoft.com/office/drawing/2014/main" id="{B628F8CD-8435-A4F2-E6DB-DD0C3BD5E9E8}"/>
              </a:ext>
            </a:extLst>
          </p:cNvPr>
          <p:cNvSpPr>
            <a:spLocks noGrp="1"/>
          </p:cNvSpPr>
          <p:nvPr>
            <p:ph type="sldNum" sz="quarter" idx="12"/>
          </p:nvPr>
        </p:nvSpPr>
        <p:spPr/>
        <p:txBody>
          <a:bodyPr/>
          <a:lstStyle/>
          <a:p>
            <a:fld id="{C3F65BB1-9206-4D7F-97F9-47DCC7DC6334}" type="slidenum">
              <a:rPr lang="en-GB" smtClean="0"/>
              <a:pPr/>
              <a:t>3</a:t>
            </a:fld>
            <a:endParaRPr lang="en-GB" dirty="0"/>
          </a:p>
        </p:txBody>
      </p:sp>
    </p:spTree>
    <p:extLst>
      <p:ext uri="{BB962C8B-B14F-4D97-AF65-F5344CB8AC3E}">
        <p14:creationId xmlns:p14="http://schemas.microsoft.com/office/powerpoint/2010/main" val="227004880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77BD04-5718-3F10-B5AF-A7B2485A20B8}"/>
              </a:ext>
            </a:extLst>
          </p:cNvPr>
          <p:cNvSpPr>
            <a:spLocks noGrp="1"/>
          </p:cNvSpPr>
          <p:nvPr>
            <p:ph type="title"/>
          </p:nvPr>
        </p:nvSpPr>
        <p:spPr>
          <a:solidFill>
            <a:schemeClr val="tx2">
              <a:lumMod val="20000"/>
              <a:lumOff val="80000"/>
            </a:schemeClr>
          </a:solidFill>
        </p:spPr>
        <p:txBody>
          <a:bodyPr>
            <a:normAutofit fontScale="90000"/>
          </a:bodyPr>
          <a:lstStyle/>
          <a:p>
            <a:r>
              <a:rPr lang="en-GB" dirty="0">
                <a:solidFill>
                  <a:schemeClr val="tx2">
                    <a:lumMod val="75000"/>
                  </a:schemeClr>
                </a:solidFill>
              </a:rPr>
              <a:t>Capital investment appraisal revision questions - 2</a:t>
            </a:r>
          </a:p>
        </p:txBody>
      </p:sp>
      <p:sp>
        <p:nvSpPr>
          <p:cNvPr id="3" name="Content Placeholder 2">
            <a:extLst>
              <a:ext uri="{FF2B5EF4-FFF2-40B4-BE49-F238E27FC236}">
                <a16:creationId xmlns:a16="http://schemas.microsoft.com/office/drawing/2014/main" id="{EBD02FDE-91FE-5BAB-EF07-FD8059F1035D}"/>
              </a:ext>
            </a:extLst>
          </p:cNvPr>
          <p:cNvSpPr>
            <a:spLocks noGrp="1"/>
          </p:cNvSpPr>
          <p:nvPr>
            <p:ph idx="1"/>
          </p:nvPr>
        </p:nvSpPr>
        <p:spPr/>
        <p:txBody>
          <a:bodyPr/>
          <a:lstStyle/>
          <a:p>
            <a:endParaRPr lang="en-GB" dirty="0"/>
          </a:p>
          <a:p>
            <a:r>
              <a:rPr lang="en-GB" dirty="0"/>
              <a:t>What is the relationship between a firm’s WACC and the discount rate it may use for capital investment appraisal?</a:t>
            </a:r>
          </a:p>
          <a:p>
            <a:r>
              <a:rPr lang="en-GB" dirty="0"/>
              <a:t>What do NPV and IRR have in common?</a:t>
            </a:r>
          </a:p>
          <a:p>
            <a:r>
              <a:rPr lang="en-GB" dirty="0"/>
              <a:t>What does NPV tell us?</a:t>
            </a:r>
          </a:p>
          <a:p>
            <a:r>
              <a:rPr lang="en-GB" dirty="0"/>
              <a:t>What does IRR tell us?</a:t>
            </a:r>
          </a:p>
          <a:p>
            <a:endParaRPr lang="en-GB" dirty="0"/>
          </a:p>
          <a:p>
            <a:endParaRPr lang="en-GB" dirty="0"/>
          </a:p>
        </p:txBody>
      </p:sp>
      <p:sp>
        <p:nvSpPr>
          <p:cNvPr id="4" name="Slide Number Placeholder 3">
            <a:extLst>
              <a:ext uri="{FF2B5EF4-FFF2-40B4-BE49-F238E27FC236}">
                <a16:creationId xmlns:a16="http://schemas.microsoft.com/office/drawing/2014/main" id="{B628F8CD-8435-A4F2-E6DB-DD0C3BD5E9E8}"/>
              </a:ext>
            </a:extLst>
          </p:cNvPr>
          <p:cNvSpPr>
            <a:spLocks noGrp="1"/>
          </p:cNvSpPr>
          <p:nvPr>
            <p:ph type="sldNum" sz="quarter" idx="12"/>
          </p:nvPr>
        </p:nvSpPr>
        <p:spPr/>
        <p:txBody>
          <a:bodyPr/>
          <a:lstStyle/>
          <a:p>
            <a:fld id="{C3F65BB1-9206-4D7F-97F9-47DCC7DC6334}" type="slidenum">
              <a:rPr lang="en-GB" smtClean="0"/>
              <a:pPr/>
              <a:t>4</a:t>
            </a:fld>
            <a:endParaRPr lang="en-GB" dirty="0"/>
          </a:p>
        </p:txBody>
      </p:sp>
    </p:spTree>
    <p:extLst>
      <p:ext uri="{BB962C8B-B14F-4D97-AF65-F5344CB8AC3E}">
        <p14:creationId xmlns:p14="http://schemas.microsoft.com/office/powerpoint/2010/main" val="16259182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590EBC-EB40-A507-1AA5-97D83E1C1DCF}"/>
              </a:ext>
            </a:extLst>
          </p:cNvPr>
          <p:cNvSpPr>
            <a:spLocks noGrp="1"/>
          </p:cNvSpPr>
          <p:nvPr>
            <p:ph type="title"/>
          </p:nvPr>
        </p:nvSpPr>
        <p:spPr>
          <a:xfrm>
            <a:off x="0" y="0"/>
            <a:ext cx="9144000" cy="1222086"/>
          </a:xfrm>
          <a:solidFill>
            <a:schemeClr val="tx2">
              <a:lumMod val="20000"/>
              <a:lumOff val="80000"/>
            </a:schemeClr>
          </a:solidFill>
        </p:spPr>
        <p:txBody>
          <a:bodyPr>
            <a:normAutofit/>
          </a:bodyPr>
          <a:lstStyle/>
          <a:p>
            <a:r>
              <a:rPr lang="en-GB" sz="4400" dirty="0">
                <a:solidFill>
                  <a:schemeClr val="tx2">
                    <a:lumMod val="75000"/>
                  </a:schemeClr>
                </a:solidFill>
                <a:latin typeface="Arial" panose="020B0604020202020204" pitchFamily="34" charset="0"/>
                <a:cs typeface="Arial" panose="020B0604020202020204" pitchFamily="34" charset="0"/>
              </a:rPr>
              <a:t>Comparing projects using IRR -1</a:t>
            </a:r>
            <a:endParaRPr lang="en-GB" dirty="0">
              <a:solidFill>
                <a:schemeClr val="tx2">
                  <a:lumMod val="75000"/>
                </a:schemeClr>
              </a:solidFill>
            </a:endParaRPr>
          </a:p>
        </p:txBody>
      </p:sp>
      <p:sp>
        <p:nvSpPr>
          <p:cNvPr id="3" name="Content Placeholder 2">
            <a:extLst>
              <a:ext uri="{FF2B5EF4-FFF2-40B4-BE49-F238E27FC236}">
                <a16:creationId xmlns:a16="http://schemas.microsoft.com/office/drawing/2014/main" id="{C0FA3B77-4EE0-DE33-2B4B-E6497062806B}"/>
              </a:ext>
            </a:extLst>
          </p:cNvPr>
          <p:cNvSpPr>
            <a:spLocks noGrp="1"/>
          </p:cNvSpPr>
          <p:nvPr>
            <p:ph idx="1"/>
          </p:nvPr>
        </p:nvSpPr>
        <p:spPr>
          <a:xfrm>
            <a:off x="0" y="1196752"/>
            <a:ext cx="9144000" cy="4608512"/>
          </a:xfrm>
        </p:spPr>
        <p:txBody>
          <a:bodyPr>
            <a:noAutofit/>
          </a:bodyPr>
          <a:lstStyle/>
          <a:p>
            <a:r>
              <a:rPr lang="en-GB" sz="2300" dirty="0"/>
              <a:t>It is often useful to use both NPV and IRR to compare projects</a:t>
            </a:r>
          </a:p>
          <a:p>
            <a:pPr marL="0" indent="0">
              <a:buNone/>
            </a:pPr>
            <a:endParaRPr lang="en-GB" sz="2300" dirty="0"/>
          </a:p>
          <a:p>
            <a:r>
              <a:rPr lang="en-GB" sz="2300" dirty="0"/>
              <a:t>We now know that the results will be given in different units</a:t>
            </a:r>
          </a:p>
          <a:p>
            <a:pPr marL="0" indent="0">
              <a:buNone/>
            </a:pPr>
            <a:endParaRPr lang="en-GB" sz="2300" dirty="0"/>
          </a:p>
          <a:p>
            <a:r>
              <a:rPr lang="en-GB" sz="2300" dirty="0"/>
              <a:t>NPV is offered in amounts, whereas IRR is shown as a percentage rate</a:t>
            </a:r>
          </a:p>
          <a:p>
            <a:endParaRPr lang="en-GB" sz="2300" dirty="0"/>
          </a:p>
          <a:p>
            <a:r>
              <a:rPr lang="en-GB" sz="2300" dirty="0"/>
              <a:t>With NPV the higher the amount the better, with IRR it is the higher rate</a:t>
            </a:r>
          </a:p>
          <a:p>
            <a:endParaRPr lang="en-GB" sz="2300" dirty="0"/>
          </a:p>
          <a:p>
            <a:r>
              <a:rPr lang="en-GB" sz="2300" dirty="0"/>
              <a:t>See example on next slide</a:t>
            </a:r>
          </a:p>
        </p:txBody>
      </p:sp>
      <p:sp>
        <p:nvSpPr>
          <p:cNvPr id="4" name="Slide Number Placeholder 3">
            <a:extLst>
              <a:ext uri="{FF2B5EF4-FFF2-40B4-BE49-F238E27FC236}">
                <a16:creationId xmlns:a16="http://schemas.microsoft.com/office/drawing/2014/main" id="{B8582460-F71F-4156-C710-D30ADEA136BB}"/>
              </a:ext>
            </a:extLst>
          </p:cNvPr>
          <p:cNvSpPr>
            <a:spLocks noGrp="1"/>
          </p:cNvSpPr>
          <p:nvPr>
            <p:ph type="sldNum" sz="quarter" idx="12"/>
          </p:nvPr>
        </p:nvSpPr>
        <p:spPr/>
        <p:txBody>
          <a:bodyPr/>
          <a:lstStyle/>
          <a:p>
            <a:fld id="{C3F65BB1-9206-4D7F-97F9-47DCC7DC6334}" type="slidenum">
              <a:rPr lang="en-GB" smtClean="0"/>
              <a:pPr/>
              <a:t>5</a:t>
            </a:fld>
            <a:endParaRPr lang="en-GB" dirty="0"/>
          </a:p>
        </p:txBody>
      </p:sp>
    </p:spTree>
    <p:extLst>
      <p:ext uri="{BB962C8B-B14F-4D97-AF65-F5344CB8AC3E}">
        <p14:creationId xmlns:p14="http://schemas.microsoft.com/office/powerpoint/2010/main" val="120513838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58E350-0027-F6CE-5E58-912636E12F69}"/>
              </a:ext>
            </a:extLst>
          </p:cNvPr>
          <p:cNvSpPr>
            <a:spLocks noGrp="1"/>
          </p:cNvSpPr>
          <p:nvPr>
            <p:ph type="title"/>
          </p:nvPr>
        </p:nvSpPr>
        <p:spPr>
          <a:solidFill>
            <a:schemeClr val="tx2">
              <a:lumMod val="20000"/>
              <a:lumOff val="80000"/>
            </a:schemeClr>
          </a:solidFill>
        </p:spPr>
        <p:txBody>
          <a:bodyPr/>
          <a:lstStyle/>
          <a:p>
            <a:r>
              <a:rPr lang="en-GB" dirty="0">
                <a:solidFill>
                  <a:schemeClr val="tx2"/>
                </a:solidFill>
              </a:rPr>
              <a:t>Comparing NPV and IRR - 2</a:t>
            </a:r>
          </a:p>
        </p:txBody>
      </p:sp>
      <p:graphicFrame>
        <p:nvGraphicFramePr>
          <p:cNvPr id="5" name="Content Placeholder 4">
            <a:extLst>
              <a:ext uri="{FF2B5EF4-FFF2-40B4-BE49-F238E27FC236}">
                <a16:creationId xmlns:a16="http://schemas.microsoft.com/office/drawing/2014/main" id="{65AA079D-C7F9-6C0C-51A1-84B4C93F1251}"/>
              </a:ext>
            </a:extLst>
          </p:cNvPr>
          <p:cNvGraphicFramePr>
            <a:graphicFrameLocks noGrp="1"/>
          </p:cNvGraphicFramePr>
          <p:nvPr>
            <p:ph idx="1"/>
            <p:extLst>
              <p:ext uri="{D42A27DB-BD31-4B8C-83A1-F6EECF244321}">
                <p14:modId xmlns:p14="http://schemas.microsoft.com/office/powerpoint/2010/main" val="2693357031"/>
              </p:ext>
            </p:extLst>
          </p:nvPr>
        </p:nvGraphicFramePr>
        <p:xfrm>
          <a:off x="-324544" y="1131777"/>
          <a:ext cx="9476185" cy="5133246"/>
        </p:xfrm>
        <a:graphic>
          <a:graphicData uri="http://schemas.openxmlformats.org/drawingml/2006/table">
            <a:tbl>
              <a:tblPr>
                <a:tableStyleId>{5C22544A-7EE6-4342-B048-85BDC9FD1C3A}</a:tableStyleId>
              </a:tblPr>
              <a:tblGrid>
                <a:gridCol w="1441609">
                  <a:extLst>
                    <a:ext uri="{9D8B030D-6E8A-4147-A177-3AD203B41FA5}">
                      <a16:colId xmlns:a16="http://schemas.microsoft.com/office/drawing/2014/main" val="4001616529"/>
                    </a:ext>
                  </a:extLst>
                </a:gridCol>
                <a:gridCol w="1134068">
                  <a:extLst>
                    <a:ext uri="{9D8B030D-6E8A-4147-A177-3AD203B41FA5}">
                      <a16:colId xmlns:a16="http://schemas.microsoft.com/office/drawing/2014/main" val="3669113097"/>
                    </a:ext>
                  </a:extLst>
                </a:gridCol>
                <a:gridCol w="1191732">
                  <a:extLst>
                    <a:ext uri="{9D8B030D-6E8A-4147-A177-3AD203B41FA5}">
                      <a16:colId xmlns:a16="http://schemas.microsoft.com/office/drawing/2014/main" val="2352595871"/>
                    </a:ext>
                  </a:extLst>
                </a:gridCol>
                <a:gridCol w="1427194">
                  <a:extLst>
                    <a:ext uri="{9D8B030D-6E8A-4147-A177-3AD203B41FA5}">
                      <a16:colId xmlns:a16="http://schemas.microsoft.com/office/drawing/2014/main" val="3323279663"/>
                    </a:ext>
                  </a:extLst>
                </a:gridCol>
                <a:gridCol w="1427194">
                  <a:extLst>
                    <a:ext uri="{9D8B030D-6E8A-4147-A177-3AD203B41FA5}">
                      <a16:colId xmlns:a16="http://schemas.microsoft.com/office/drawing/2014/main" val="63236368"/>
                    </a:ext>
                  </a:extLst>
                </a:gridCol>
                <a:gridCol w="1427194">
                  <a:extLst>
                    <a:ext uri="{9D8B030D-6E8A-4147-A177-3AD203B41FA5}">
                      <a16:colId xmlns:a16="http://schemas.microsoft.com/office/drawing/2014/main" val="30585063"/>
                    </a:ext>
                  </a:extLst>
                </a:gridCol>
                <a:gridCol w="1427194">
                  <a:extLst>
                    <a:ext uri="{9D8B030D-6E8A-4147-A177-3AD203B41FA5}">
                      <a16:colId xmlns:a16="http://schemas.microsoft.com/office/drawing/2014/main" val="2733084247"/>
                    </a:ext>
                  </a:extLst>
                </a:gridCol>
              </a:tblGrid>
              <a:tr h="179191">
                <a:tc>
                  <a:txBody>
                    <a:bodyPr/>
                    <a:lstStyle/>
                    <a:p>
                      <a:pPr algn="l" fontAlgn="b"/>
                      <a:endParaRPr lang="en-GB" sz="1100" b="0" i="0" u="none" strike="noStrike" dirty="0">
                        <a:solidFill>
                          <a:srgbClr val="000000"/>
                        </a:solidFill>
                        <a:effectLst/>
                        <a:latin typeface="Arial" panose="020B0604020202020204" pitchFamily="34" charset="0"/>
                      </a:endParaRPr>
                    </a:p>
                  </a:txBody>
                  <a:tcPr marL="8448" marR="8448" marT="8448" marB="0" anchor="b"/>
                </a:tc>
                <a:tc>
                  <a:txBody>
                    <a:bodyPr/>
                    <a:lstStyle/>
                    <a:p>
                      <a:pPr algn="l" fontAlgn="b"/>
                      <a:endParaRPr lang="en-GB" sz="1100" b="0" i="0" u="none" strike="noStrike" dirty="0">
                        <a:solidFill>
                          <a:srgbClr val="000000"/>
                        </a:solidFill>
                        <a:effectLst/>
                        <a:latin typeface="Arial" panose="020B0604020202020204" pitchFamily="34" charset="0"/>
                      </a:endParaRPr>
                    </a:p>
                  </a:txBody>
                  <a:tcPr marL="8448" marR="8448" marT="8448" marB="0" anchor="b"/>
                </a:tc>
                <a:tc>
                  <a:txBody>
                    <a:bodyPr/>
                    <a:lstStyle/>
                    <a:p>
                      <a:pPr algn="l" fontAlgn="b"/>
                      <a:endParaRPr lang="en-GB" sz="1100" b="0" i="0" u="none" strike="noStrike" dirty="0">
                        <a:solidFill>
                          <a:srgbClr val="000000"/>
                        </a:solidFill>
                        <a:effectLst/>
                        <a:latin typeface="Arial" panose="020B0604020202020204" pitchFamily="34" charset="0"/>
                      </a:endParaRPr>
                    </a:p>
                  </a:txBody>
                  <a:tcPr marL="8448" marR="8448" marT="8448" marB="0" anchor="b"/>
                </a:tc>
                <a:tc>
                  <a:txBody>
                    <a:bodyPr/>
                    <a:lstStyle/>
                    <a:p>
                      <a:pPr algn="l" fontAlgn="b"/>
                      <a:endParaRPr lang="en-GB" sz="1100" b="0" i="0" u="none" strike="noStrike" dirty="0">
                        <a:solidFill>
                          <a:srgbClr val="000000"/>
                        </a:solidFill>
                        <a:effectLst/>
                        <a:latin typeface="Arial" panose="020B0604020202020204" pitchFamily="34" charset="0"/>
                      </a:endParaRPr>
                    </a:p>
                  </a:txBody>
                  <a:tcPr marL="8448" marR="8448" marT="8448" marB="0" anchor="b"/>
                </a:tc>
                <a:tc>
                  <a:txBody>
                    <a:bodyPr/>
                    <a:lstStyle/>
                    <a:p>
                      <a:pPr algn="l" fontAlgn="b"/>
                      <a:endParaRPr lang="en-GB" sz="1100" b="0" i="0" u="none" strike="noStrike" dirty="0">
                        <a:solidFill>
                          <a:srgbClr val="000000"/>
                        </a:solidFill>
                        <a:effectLst/>
                        <a:latin typeface="Arial" panose="020B0604020202020204" pitchFamily="34" charset="0"/>
                      </a:endParaRPr>
                    </a:p>
                  </a:txBody>
                  <a:tcPr marL="8448" marR="8448" marT="8448" marB="0" anchor="b"/>
                </a:tc>
                <a:tc>
                  <a:txBody>
                    <a:bodyPr/>
                    <a:lstStyle/>
                    <a:p>
                      <a:pPr algn="l" fontAlgn="b"/>
                      <a:endParaRPr lang="en-GB" sz="1100" b="0" i="0" u="none" strike="noStrike" dirty="0">
                        <a:solidFill>
                          <a:srgbClr val="000000"/>
                        </a:solidFill>
                        <a:effectLst/>
                        <a:latin typeface="Arial" panose="020B0604020202020204" pitchFamily="34" charset="0"/>
                      </a:endParaRPr>
                    </a:p>
                  </a:txBody>
                  <a:tcPr marL="8448" marR="8448" marT="8448" marB="0" anchor="b"/>
                </a:tc>
                <a:tc>
                  <a:txBody>
                    <a:bodyPr/>
                    <a:lstStyle/>
                    <a:p>
                      <a:pPr algn="l" fontAlgn="b"/>
                      <a:endParaRPr lang="en-GB" sz="1100" b="0" i="0" u="none" strike="noStrike" dirty="0">
                        <a:solidFill>
                          <a:srgbClr val="000000"/>
                        </a:solidFill>
                        <a:effectLst/>
                        <a:latin typeface="Arial" panose="020B0604020202020204" pitchFamily="34" charset="0"/>
                      </a:endParaRPr>
                    </a:p>
                  </a:txBody>
                  <a:tcPr marL="8448" marR="8448" marT="8448" marB="0" anchor="b"/>
                </a:tc>
                <a:extLst>
                  <a:ext uri="{0D108BD9-81ED-4DB2-BD59-A6C34878D82A}">
                    <a16:rowId xmlns:a16="http://schemas.microsoft.com/office/drawing/2014/main" val="3384909543"/>
                  </a:ext>
                </a:extLst>
              </a:tr>
              <a:tr h="201360">
                <a:tc>
                  <a:txBody>
                    <a:bodyPr/>
                    <a:lstStyle/>
                    <a:p>
                      <a:pPr algn="l" fontAlgn="b"/>
                      <a:endParaRPr lang="en-GB" sz="1100" b="0" i="0" u="none" strike="noStrike" dirty="0">
                        <a:solidFill>
                          <a:schemeClr val="tx2">
                            <a:lumMod val="20000"/>
                            <a:lumOff val="80000"/>
                          </a:schemeClr>
                        </a:solidFill>
                        <a:effectLst/>
                        <a:latin typeface="Arial" panose="020B0604020202020204" pitchFamily="34" charset="0"/>
                      </a:endParaRPr>
                    </a:p>
                  </a:txBody>
                  <a:tcPr marL="8448" marR="8448" marT="8448" marB="0" anchor="b">
                    <a:solidFill>
                      <a:schemeClr val="tx2">
                        <a:lumMod val="75000"/>
                      </a:schemeClr>
                    </a:solidFill>
                  </a:tcPr>
                </a:tc>
                <a:tc>
                  <a:txBody>
                    <a:bodyPr/>
                    <a:lstStyle/>
                    <a:p>
                      <a:pPr algn="l" fontAlgn="b"/>
                      <a:endParaRPr lang="en-GB" sz="1100" b="0" i="0" u="none" strike="noStrike" dirty="0">
                        <a:solidFill>
                          <a:schemeClr val="tx2">
                            <a:lumMod val="20000"/>
                            <a:lumOff val="80000"/>
                          </a:schemeClr>
                        </a:solidFill>
                        <a:effectLst/>
                        <a:latin typeface="Arial" panose="020B0604020202020204" pitchFamily="34" charset="0"/>
                      </a:endParaRPr>
                    </a:p>
                  </a:txBody>
                  <a:tcPr marL="8448" marR="8448" marT="8448" marB="0" anchor="b">
                    <a:solidFill>
                      <a:schemeClr val="tx2">
                        <a:lumMod val="75000"/>
                      </a:schemeClr>
                    </a:solidFill>
                  </a:tcPr>
                </a:tc>
                <a:tc gridSpan="3">
                  <a:txBody>
                    <a:bodyPr/>
                    <a:lstStyle/>
                    <a:p>
                      <a:pPr algn="ctr" fontAlgn="b"/>
                      <a:r>
                        <a:rPr lang="en-GB" sz="1400" u="none" strike="noStrike" dirty="0">
                          <a:solidFill>
                            <a:schemeClr val="tx2">
                              <a:lumMod val="20000"/>
                              <a:lumOff val="80000"/>
                            </a:schemeClr>
                          </a:solidFill>
                          <a:effectLst/>
                        </a:rPr>
                        <a:t>Cash flows</a:t>
                      </a:r>
                      <a:endParaRPr lang="en-GB" sz="1400" b="0" i="0" u="none" strike="noStrike" dirty="0">
                        <a:solidFill>
                          <a:schemeClr val="tx2">
                            <a:lumMod val="20000"/>
                            <a:lumOff val="80000"/>
                          </a:schemeClr>
                        </a:solidFill>
                        <a:effectLst/>
                        <a:latin typeface="Arial" panose="020B0604020202020204" pitchFamily="34" charset="0"/>
                      </a:endParaRPr>
                    </a:p>
                  </a:txBody>
                  <a:tcPr marL="8448" marR="8448" marT="8448" marB="0" anchor="b">
                    <a:solidFill>
                      <a:schemeClr val="tx2">
                        <a:lumMod val="75000"/>
                      </a:schemeClr>
                    </a:solidFill>
                  </a:tcPr>
                </a:tc>
                <a:tc hMerge="1">
                  <a:txBody>
                    <a:bodyPr/>
                    <a:lstStyle/>
                    <a:p>
                      <a:endParaRPr lang="en-GB"/>
                    </a:p>
                  </a:txBody>
                  <a:tcPr/>
                </a:tc>
                <a:tc hMerge="1">
                  <a:txBody>
                    <a:bodyPr/>
                    <a:lstStyle/>
                    <a:p>
                      <a:endParaRPr lang="en-GB"/>
                    </a:p>
                  </a:txBody>
                  <a:tcPr/>
                </a:tc>
                <a:tc>
                  <a:txBody>
                    <a:bodyPr/>
                    <a:lstStyle/>
                    <a:p>
                      <a:pPr algn="l" fontAlgn="b"/>
                      <a:endParaRPr lang="en-GB" sz="1100" b="0" i="0" u="none" strike="noStrike" dirty="0">
                        <a:solidFill>
                          <a:schemeClr val="tx2">
                            <a:lumMod val="20000"/>
                            <a:lumOff val="80000"/>
                          </a:schemeClr>
                        </a:solidFill>
                        <a:effectLst/>
                        <a:latin typeface="Arial" panose="020B0604020202020204" pitchFamily="34" charset="0"/>
                      </a:endParaRPr>
                    </a:p>
                  </a:txBody>
                  <a:tcPr marL="8448" marR="8448" marT="8448" marB="0" anchor="b">
                    <a:solidFill>
                      <a:schemeClr val="tx2">
                        <a:lumMod val="75000"/>
                      </a:schemeClr>
                    </a:solidFill>
                  </a:tcPr>
                </a:tc>
                <a:tc>
                  <a:txBody>
                    <a:bodyPr/>
                    <a:lstStyle/>
                    <a:p>
                      <a:pPr algn="l" fontAlgn="b"/>
                      <a:endParaRPr lang="en-GB" sz="1100" b="0" i="0" u="none" strike="noStrike" dirty="0">
                        <a:solidFill>
                          <a:schemeClr val="tx2">
                            <a:lumMod val="20000"/>
                            <a:lumOff val="80000"/>
                          </a:schemeClr>
                        </a:solidFill>
                        <a:effectLst/>
                        <a:latin typeface="Arial" panose="020B0604020202020204" pitchFamily="34" charset="0"/>
                      </a:endParaRPr>
                    </a:p>
                  </a:txBody>
                  <a:tcPr marL="8448" marR="8448" marT="8448" marB="0" anchor="b">
                    <a:solidFill>
                      <a:schemeClr val="tx2">
                        <a:lumMod val="75000"/>
                      </a:schemeClr>
                    </a:solidFill>
                  </a:tcPr>
                </a:tc>
                <a:extLst>
                  <a:ext uri="{0D108BD9-81ED-4DB2-BD59-A6C34878D82A}">
                    <a16:rowId xmlns:a16="http://schemas.microsoft.com/office/drawing/2014/main" val="820064412"/>
                  </a:ext>
                </a:extLst>
              </a:tr>
              <a:tr h="338704">
                <a:tc>
                  <a:txBody>
                    <a:bodyPr/>
                    <a:lstStyle/>
                    <a:p>
                      <a:pPr algn="l" fontAlgn="b"/>
                      <a:r>
                        <a:rPr lang="en-GB" sz="1400" u="none" strike="noStrike" dirty="0">
                          <a:solidFill>
                            <a:schemeClr val="tx2">
                              <a:lumMod val="20000"/>
                              <a:lumOff val="80000"/>
                            </a:schemeClr>
                          </a:solidFill>
                          <a:effectLst/>
                        </a:rPr>
                        <a:t>Project</a:t>
                      </a:r>
                      <a:endParaRPr lang="en-GB" sz="1400" b="0" i="0" u="none" strike="noStrike" dirty="0">
                        <a:solidFill>
                          <a:schemeClr val="tx2">
                            <a:lumMod val="20000"/>
                            <a:lumOff val="80000"/>
                          </a:schemeClr>
                        </a:solidFill>
                        <a:effectLst/>
                        <a:latin typeface="Arial" panose="020B0604020202020204" pitchFamily="34" charset="0"/>
                      </a:endParaRPr>
                    </a:p>
                  </a:txBody>
                  <a:tcPr marL="8448" marR="8448" marT="8448" marB="0" anchor="b">
                    <a:solidFill>
                      <a:schemeClr val="tx2">
                        <a:lumMod val="75000"/>
                      </a:schemeClr>
                    </a:solidFill>
                  </a:tcPr>
                </a:tc>
                <a:tc>
                  <a:txBody>
                    <a:bodyPr/>
                    <a:lstStyle/>
                    <a:p>
                      <a:pPr algn="l" fontAlgn="b"/>
                      <a:r>
                        <a:rPr lang="en-GB" sz="1400" u="none" strike="noStrike" dirty="0">
                          <a:solidFill>
                            <a:schemeClr val="tx2">
                              <a:lumMod val="20000"/>
                              <a:lumOff val="80000"/>
                            </a:schemeClr>
                          </a:solidFill>
                          <a:effectLst/>
                        </a:rPr>
                        <a:t>Investment</a:t>
                      </a:r>
                      <a:endParaRPr lang="en-GB" sz="1400" b="0" i="0" u="none" strike="noStrike" dirty="0">
                        <a:solidFill>
                          <a:schemeClr val="tx2">
                            <a:lumMod val="20000"/>
                            <a:lumOff val="80000"/>
                          </a:schemeClr>
                        </a:solidFill>
                        <a:effectLst/>
                        <a:latin typeface="Arial" panose="020B0604020202020204" pitchFamily="34" charset="0"/>
                      </a:endParaRPr>
                    </a:p>
                  </a:txBody>
                  <a:tcPr marL="8448" marR="8448" marT="8448" marB="0" anchor="b">
                    <a:solidFill>
                      <a:schemeClr val="tx2">
                        <a:lumMod val="75000"/>
                      </a:schemeClr>
                    </a:solidFill>
                  </a:tcPr>
                </a:tc>
                <a:tc>
                  <a:txBody>
                    <a:bodyPr/>
                    <a:lstStyle/>
                    <a:p>
                      <a:pPr algn="l" fontAlgn="b"/>
                      <a:r>
                        <a:rPr lang="en-GB" sz="1400" u="none" strike="noStrike" dirty="0">
                          <a:solidFill>
                            <a:schemeClr val="tx2">
                              <a:lumMod val="20000"/>
                              <a:lumOff val="80000"/>
                            </a:schemeClr>
                          </a:solidFill>
                          <a:effectLst/>
                        </a:rPr>
                        <a:t>Year 1</a:t>
                      </a:r>
                      <a:endParaRPr lang="en-GB" sz="1400" b="0" i="0" u="none" strike="noStrike" dirty="0">
                        <a:solidFill>
                          <a:schemeClr val="tx2">
                            <a:lumMod val="20000"/>
                            <a:lumOff val="80000"/>
                          </a:schemeClr>
                        </a:solidFill>
                        <a:effectLst/>
                        <a:latin typeface="Arial" panose="020B0604020202020204" pitchFamily="34" charset="0"/>
                      </a:endParaRPr>
                    </a:p>
                  </a:txBody>
                  <a:tcPr marL="8448" marR="8448" marT="8448" marB="0" anchor="b">
                    <a:solidFill>
                      <a:schemeClr val="tx2">
                        <a:lumMod val="75000"/>
                      </a:schemeClr>
                    </a:solidFill>
                  </a:tcPr>
                </a:tc>
                <a:tc>
                  <a:txBody>
                    <a:bodyPr/>
                    <a:lstStyle/>
                    <a:p>
                      <a:pPr algn="l" fontAlgn="b"/>
                      <a:r>
                        <a:rPr lang="en-GB" sz="1400" u="none" strike="noStrike" dirty="0">
                          <a:solidFill>
                            <a:schemeClr val="tx2">
                              <a:lumMod val="20000"/>
                              <a:lumOff val="80000"/>
                            </a:schemeClr>
                          </a:solidFill>
                          <a:effectLst/>
                        </a:rPr>
                        <a:t>Year 2</a:t>
                      </a:r>
                      <a:endParaRPr lang="en-GB" sz="1400" b="0" i="0" u="none" strike="noStrike" dirty="0">
                        <a:solidFill>
                          <a:schemeClr val="tx2">
                            <a:lumMod val="20000"/>
                            <a:lumOff val="80000"/>
                          </a:schemeClr>
                        </a:solidFill>
                        <a:effectLst/>
                        <a:latin typeface="Arial" panose="020B0604020202020204" pitchFamily="34" charset="0"/>
                      </a:endParaRPr>
                    </a:p>
                  </a:txBody>
                  <a:tcPr marL="8448" marR="8448" marT="8448" marB="0" anchor="b">
                    <a:solidFill>
                      <a:schemeClr val="tx2">
                        <a:lumMod val="75000"/>
                      </a:schemeClr>
                    </a:solidFill>
                  </a:tcPr>
                </a:tc>
                <a:tc>
                  <a:txBody>
                    <a:bodyPr/>
                    <a:lstStyle/>
                    <a:p>
                      <a:pPr algn="l" fontAlgn="b"/>
                      <a:r>
                        <a:rPr lang="en-GB" sz="1400" u="none" strike="noStrike" dirty="0">
                          <a:solidFill>
                            <a:schemeClr val="tx2">
                              <a:lumMod val="20000"/>
                              <a:lumOff val="80000"/>
                            </a:schemeClr>
                          </a:solidFill>
                          <a:effectLst/>
                        </a:rPr>
                        <a:t>Year 3</a:t>
                      </a:r>
                      <a:endParaRPr lang="en-GB" sz="1400" b="0" i="0" u="none" strike="noStrike" dirty="0">
                        <a:solidFill>
                          <a:schemeClr val="tx2">
                            <a:lumMod val="20000"/>
                            <a:lumOff val="80000"/>
                          </a:schemeClr>
                        </a:solidFill>
                        <a:effectLst/>
                        <a:latin typeface="Arial" panose="020B0604020202020204" pitchFamily="34" charset="0"/>
                      </a:endParaRPr>
                    </a:p>
                  </a:txBody>
                  <a:tcPr marL="8448" marR="8448" marT="8448" marB="0" anchor="b">
                    <a:solidFill>
                      <a:schemeClr val="tx2">
                        <a:lumMod val="75000"/>
                      </a:schemeClr>
                    </a:solidFill>
                  </a:tcPr>
                </a:tc>
                <a:tc>
                  <a:txBody>
                    <a:bodyPr/>
                    <a:lstStyle/>
                    <a:p>
                      <a:pPr algn="ctr" fontAlgn="b"/>
                      <a:r>
                        <a:rPr lang="en-GB" sz="1400" u="none" strike="noStrike" dirty="0">
                          <a:solidFill>
                            <a:schemeClr val="tx2">
                              <a:lumMod val="20000"/>
                              <a:lumOff val="80000"/>
                            </a:schemeClr>
                          </a:solidFill>
                          <a:effectLst/>
                        </a:rPr>
                        <a:t>Total</a:t>
                      </a:r>
                      <a:endParaRPr lang="en-GB" sz="1400" b="0" i="0" u="none" strike="noStrike" dirty="0">
                        <a:solidFill>
                          <a:schemeClr val="tx2">
                            <a:lumMod val="20000"/>
                            <a:lumOff val="80000"/>
                          </a:schemeClr>
                        </a:solidFill>
                        <a:effectLst/>
                        <a:latin typeface="Arial" panose="020B0604020202020204" pitchFamily="34" charset="0"/>
                      </a:endParaRPr>
                    </a:p>
                  </a:txBody>
                  <a:tcPr marL="8448" marR="8448" marT="8448" marB="0" anchor="b">
                    <a:solidFill>
                      <a:schemeClr val="tx2">
                        <a:lumMod val="75000"/>
                      </a:schemeClr>
                    </a:solidFill>
                  </a:tcPr>
                </a:tc>
                <a:tc>
                  <a:txBody>
                    <a:bodyPr/>
                    <a:lstStyle/>
                    <a:p>
                      <a:pPr algn="l" fontAlgn="b"/>
                      <a:endParaRPr lang="en-GB" sz="1400" b="0" i="0" u="none" strike="noStrike" dirty="0">
                        <a:solidFill>
                          <a:schemeClr val="tx2">
                            <a:lumMod val="20000"/>
                            <a:lumOff val="80000"/>
                          </a:schemeClr>
                        </a:solidFill>
                        <a:effectLst/>
                        <a:latin typeface="Arial" panose="020B0604020202020204" pitchFamily="34" charset="0"/>
                      </a:endParaRPr>
                    </a:p>
                  </a:txBody>
                  <a:tcPr marL="8448" marR="8448" marT="8448" marB="0" anchor="b">
                    <a:solidFill>
                      <a:schemeClr val="tx2">
                        <a:lumMod val="75000"/>
                      </a:schemeClr>
                    </a:solidFill>
                  </a:tcPr>
                </a:tc>
                <a:extLst>
                  <a:ext uri="{0D108BD9-81ED-4DB2-BD59-A6C34878D82A}">
                    <a16:rowId xmlns:a16="http://schemas.microsoft.com/office/drawing/2014/main" val="923663476"/>
                  </a:ext>
                </a:extLst>
              </a:tr>
              <a:tr h="201360">
                <a:tc>
                  <a:txBody>
                    <a:bodyPr/>
                    <a:lstStyle/>
                    <a:p>
                      <a:pPr algn="l" fontAlgn="b"/>
                      <a:r>
                        <a:rPr lang="en-GB" sz="1400" u="none" strike="noStrike" dirty="0">
                          <a:solidFill>
                            <a:schemeClr val="tx2">
                              <a:lumMod val="20000"/>
                              <a:lumOff val="80000"/>
                            </a:schemeClr>
                          </a:solidFill>
                          <a:effectLst/>
                        </a:rPr>
                        <a:t>X</a:t>
                      </a:r>
                      <a:endParaRPr lang="en-GB" sz="1400" b="0" i="0" u="none" strike="noStrike" dirty="0">
                        <a:solidFill>
                          <a:schemeClr val="tx2">
                            <a:lumMod val="20000"/>
                            <a:lumOff val="80000"/>
                          </a:schemeClr>
                        </a:solidFill>
                        <a:effectLst/>
                        <a:latin typeface="Arial" panose="020B0604020202020204" pitchFamily="34" charset="0"/>
                      </a:endParaRPr>
                    </a:p>
                  </a:txBody>
                  <a:tcPr marL="8448" marR="8448" marT="8448" marB="0" anchor="b">
                    <a:solidFill>
                      <a:schemeClr val="tx2">
                        <a:lumMod val="75000"/>
                      </a:schemeClr>
                    </a:solidFill>
                  </a:tcPr>
                </a:tc>
                <a:tc>
                  <a:txBody>
                    <a:bodyPr/>
                    <a:lstStyle/>
                    <a:p>
                      <a:pPr algn="r" fontAlgn="b"/>
                      <a:r>
                        <a:rPr lang="en-GB" sz="1400" u="none" strike="noStrike" dirty="0">
                          <a:solidFill>
                            <a:schemeClr val="tx2">
                              <a:lumMod val="20000"/>
                              <a:lumOff val="80000"/>
                            </a:schemeClr>
                          </a:solidFill>
                          <a:effectLst/>
                        </a:rPr>
                        <a:t>700,000</a:t>
                      </a:r>
                      <a:endParaRPr lang="en-GB" sz="1400" b="0" i="0" u="none" strike="noStrike" dirty="0">
                        <a:solidFill>
                          <a:schemeClr val="tx2">
                            <a:lumMod val="20000"/>
                            <a:lumOff val="80000"/>
                          </a:schemeClr>
                        </a:solidFill>
                        <a:effectLst/>
                        <a:latin typeface="Arial" panose="020B0604020202020204" pitchFamily="34" charset="0"/>
                      </a:endParaRPr>
                    </a:p>
                  </a:txBody>
                  <a:tcPr marL="8448" marR="8448" marT="8448" marB="0" anchor="b">
                    <a:solidFill>
                      <a:schemeClr val="tx2">
                        <a:lumMod val="75000"/>
                      </a:schemeClr>
                    </a:solidFill>
                  </a:tcPr>
                </a:tc>
                <a:tc>
                  <a:txBody>
                    <a:bodyPr/>
                    <a:lstStyle/>
                    <a:p>
                      <a:pPr algn="r" fontAlgn="b"/>
                      <a:r>
                        <a:rPr lang="en-GB" sz="1400" u="none" strike="noStrike" dirty="0">
                          <a:solidFill>
                            <a:schemeClr val="tx2">
                              <a:lumMod val="20000"/>
                              <a:lumOff val="80000"/>
                            </a:schemeClr>
                          </a:solidFill>
                          <a:effectLst/>
                        </a:rPr>
                        <a:t>343,000</a:t>
                      </a:r>
                      <a:endParaRPr lang="en-GB" sz="1400" b="0" i="0" u="none" strike="noStrike" dirty="0">
                        <a:solidFill>
                          <a:schemeClr val="tx2">
                            <a:lumMod val="20000"/>
                            <a:lumOff val="80000"/>
                          </a:schemeClr>
                        </a:solidFill>
                        <a:effectLst/>
                        <a:latin typeface="Arial" panose="020B0604020202020204" pitchFamily="34" charset="0"/>
                      </a:endParaRPr>
                    </a:p>
                  </a:txBody>
                  <a:tcPr marL="8448" marR="8448" marT="8448" marB="0" anchor="b">
                    <a:solidFill>
                      <a:schemeClr val="tx2">
                        <a:lumMod val="75000"/>
                      </a:schemeClr>
                    </a:solidFill>
                  </a:tcPr>
                </a:tc>
                <a:tc>
                  <a:txBody>
                    <a:bodyPr/>
                    <a:lstStyle/>
                    <a:p>
                      <a:pPr algn="r" fontAlgn="b"/>
                      <a:r>
                        <a:rPr lang="en-GB" sz="1400" u="none" strike="noStrike" dirty="0">
                          <a:solidFill>
                            <a:schemeClr val="tx2">
                              <a:lumMod val="20000"/>
                              <a:lumOff val="80000"/>
                            </a:schemeClr>
                          </a:solidFill>
                          <a:effectLst/>
                        </a:rPr>
                        <a:t>343,000</a:t>
                      </a:r>
                      <a:endParaRPr lang="en-GB" sz="1400" b="0" i="0" u="none" strike="noStrike" dirty="0">
                        <a:solidFill>
                          <a:schemeClr val="tx2">
                            <a:lumMod val="20000"/>
                            <a:lumOff val="80000"/>
                          </a:schemeClr>
                        </a:solidFill>
                        <a:effectLst/>
                        <a:latin typeface="Arial" panose="020B0604020202020204" pitchFamily="34" charset="0"/>
                      </a:endParaRPr>
                    </a:p>
                  </a:txBody>
                  <a:tcPr marL="8448" marR="8448" marT="8448" marB="0" anchor="b">
                    <a:solidFill>
                      <a:schemeClr val="tx2">
                        <a:lumMod val="75000"/>
                      </a:schemeClr>
                    </a:solidFill>
                  </a:tcPr>
                </a:tc>
                <a:tc>
                  <a:txBody>
                    <a:bodyPr/>
                    <a:lstStyle/>
                    <a:p>
                      <a:pPr algn="r" fontAlgn="b"/>
                      <a:r>
                        <a:rPr lang="en-GB" sz="1400" u="none" strike="noStrike" dirty="0">
                          <a:solidFill>
                            <a:schemeClr val="tx2">
                              <a:lumMod val="20000"/>
                              <a:lumOff val="80000"/>
                            </a:schemeClr>
                          </a:solidFill>
                          <a:effectLst/>
                        </a:rPr>
                        <a:t>343,000</a:t>
                      </a:r>
                      <a:endParaRPr lang="en-GB" sz="1400" b="0" i="0" u="none" strike="noStrike" dirty="0">
                        <a:solidFill>
                          <a:schemeClr val="tx2">
                            <a:lumMod val="20000"/>
                            <a:lumOff val="80000"/>
                          </a:schemeClr>
                        </a:solidFill>
                        <a:effectLst/>
                        <a:latin typeface="Arial" panose="020B0604020202020204" pitchFamily="34" charset="0"/>
                      </a:endParaRPr>
                    </a:p>
                  </a:txBody>
                  <a:tcPr marL="8448" marR="8448" marT="8448" marB="0" anchor="b">
                    <a:solidFill>
                      <a:schemeClr val="tx2">
                        <a:lumMod val="75000"/>
                      </a:schemeClr>
                    </a:solidFill>
                  </a:tcPr>
                </a:tc>
                <a:tc>
                  <a:txBody>
                    <a:bodyPr/>
                    <a:lstStyle/>
                    <a:p>
                      <a:pPr algn="r" fontAlgn="b"/>
                      <a:r>
                        <a:rPr lang="en-GB" sz="1400" u="none" strike="noStrike" dirty="0">
                          <a:solidFill>
                            <a:schemeClr val="tx2">
                              <a:lumMod val="20000"/>
                              <a:lumOff val="80000"/>
                            </a:schemeClr>
                          </a:solidFill>
                          <a:effectLst/>
                        </a:rPr>
                        <a:t>1,029,000</a:t>
                      </a:r>
                      <a:endParaRPr lang="en-GB" sz="1400" b="0" i="0" u="none" strike="noStrike" dirty="0">
                        <a:solidFill>
                          <a:schemeClr val="tx2">
                            <a:lumMod val="20000"/>
                            <a:lumOff val="80000"/>
                          </a:schemeClr>
                        </a:solidFill>
                        <a:effectLst/>
                        <a:latin typeface="Arial" panose="020B0604020202020204" pitchFamily="34" charset="0"/>
                      </a:endParaRPr>
                    </a:p>
                  </a:txBody>
                  <a:tcPr marL="8448" marR="8448" marT="8448" marB="0" anchor="b">
                    <a:solidFill>
                      <a:schemeClr val="tx2">
                        <a:lumMod val="75000"/>
                      </a:schemeClr>
                    </a:solidFill>
                  </a:tcPr>
                </a:tc>
                <a:tc>
                  <a:txBody>
                    <a:bodyPr/>
                    <a:lstStyle/>
                    <a:p>
                      <a:pPr algn="l" fontAlgn="b"/>
                      <a:endParaRPr lang="en-GB" sz="1400" b="0" i="0" u="none" strike="noStrike" dirty="0">
                        <a:solidFill>
                          <a:schemeClr val="tx2">
                            <a:lumMod val="20000"/>
                            <a:lumOff val="80000"/>
                          </a:schemeClr>
                        </a:solidFill>
                        <a:effectLst/>
                        <a:latin typeface="Arial" panose="020B0604020202020204" pitchFamily="34" charset="0"/>
                      </a:endParaRPr>
                    </a:p>
                  </a:txBody>
                  <a:tcPr marL="8448" marR="8448" marT="8448" marB="0" anchor="b">
                    <a:solidFill>
                      <a:schemeClr val="tx2">
                        <a:lumMod val="75000"/>
                      </a:schemeClr>
                    </a:solidFill>
                  </a:tcPr>
                </a:tc>
                <a:extLst>
                  <a:ext uri="{0D108BD9-81ED-4DB2-BD59-A6C34878D82A}">
                    <a16:rowId xmlns:a16="http://schemas.microsoft.com/office/drawing/2014/main" val="420443109"/>
                  </a:ext>
                </a:extLst>
              </a:tr>
              <a:tr h="201360">
                <a:tc>
                  <a:txBody>
                    <a:bodyPr/>
                    <a:lstStyle/>
                    <a:p>
                      <a:pPr algn="l" fontAlgn="b"/>
                      <a:r>
                        <a:rPr lang="en-GB" sz="1400" u="none" strike="noStrike" dirty="0">
                          <a:solidFill>
                            <a:schemeClr val="tx2">
                              <a:lumMod val="20000"/>
                              <a:lumOff val="80000"/>
                            </a:schemeClr>
                          </a:solidFill>
                          <a:effectLst/>
                        </a:rPr>
                        <a:t>Y</a:t>
                      </a:r>
                      <a:endParaRPr lang="en-GB" sz="1400" b="0" i="0" u="none" strike="noStrike" dirty="0">
                        <a:solidFill>
                          <a:schemeClr val="tx2">
                            <a:lumMod val="20000"/>
                            <a:lumOff val="80000"/>
                          </a:schemeClr>
                        </a:solidFill>
                        <a:effectLst/>
                        <a:latin typeface="Arial" panose="020B0604020202020204" pitchFamily="34" charset="0"/>
                      </a:endParaRPr>
                    </a:p>
                  </a:txBody>
                  <a:tcPr marL="8448" marR="8448" marT="8448" marB="0" anchor="b">
                    <a:solidFill>
                      <a:schemeClr val="tx2">
                        <a:lumMod val="75000"/>
                      </a:schemeClr>
                    </a:solidFill>
                  </a:tcPr>
                </a:tc>
                <a:tc>
                  <a:txBody>
                    <a:bodyPr/>
                    <a:lstStyle/>
                    <a:p>
                      <a:pPr algn="r" fontAlgn="b"/>
                      <a:r>
                        <a:rPr lang="en-GB" sz="1400" u="none" strike="noStrike" dirty="0">
                          <a:solidFill>
                            <a:schemeClr val="tx2">
                              <a:lumMod val="20000"/>
                              <a:lumOff val="80000"/>
                            </a:schemeClr>
                          </a:solidFill>
                          <a:effectLst/>
                        </a:rPr>
                        <a:t>1,200,000</a:t>
                      </a:r>
                      <a:endParaRPr lang="en-GB" sz="1400" b="0" i="0" u="none" strike="noStrike" dirty="0">
                        <a:solidFill>
                          <a:schemeClr val="tx2">
                            <a:lumMod val="20000"/>
                            <a:lumOff val="80000"/>
                          </a:schemeClr>
                        </a:solidFill>
                        <a:effectLst/>
                        <a:latin typeface="Arial" panose="020B0604020202020204" pitchFamily="34" charset="0"/>
                      </a:endParaRPr>
                    </a:p>
                  </a:txBody>
                  <a:tcPr marL="8448" marR="8448" marT="8448" marB="0" anchor="b">
                    <a:solidFill>
                      <a:schemeClr val="tx2">
                        <a:lumMod val="75000"/>
                      </a:schemeClr>
                    </a:solidFill>
                  </a:tcPr>
                </a:tc>
                <a:tc>
                  <a:txBody>
                    <a:bodyPr/>
                    <a:lstStyle/>
                    <a:p>
                      <a:pPr algn="r" fontAlgn="b"/>
                      <a:r>
                        <a:rPr lang="en-GB" sz="1400" u="none" strike="noStrike" dirty="0">
                          <a:solidFill>
                            <a:schemeClr val="tx2">
                              <a:lumMod val="20000"/>
                              <a:lumOff val="80000"/>
                            </a:schemeClr>
                          </a:solidFill>
                          <a:effectLst/>
                        </a:rPr>
                        <a:t>552,000</a:t>
                      </a:r>
                      <a:endParaRPr lang="en-GB" sz="1400" b="0" i="0" u="none" strike="noStrike" dirty="0">
                        <a:solidFill>
                          <a:schemeClr val="tx2">
                            <a:lumMod val="20000"/>
                            <a:lumOff val="80000"/>
                          </a:schemeClr>
                        </a:solidFill>
                        <a:effectLst/>
                        <a:latin typeface="Arial" panose="020B0604020202020204" pitchFamily="34" charset="0"/>
                      </a:endParaRPr>
                    </a:p>
                  </a:txBody>
                  <a:tcPr marL="8448" marR="8448" marT="8448" marB="0" anchor="b">
                    <a:solidFill>
                      <a:schemeClr val="tx2">
                        <a:lumMod val="75000"/>
                      </a:schemeClr>
                    </a:solidFill>
                  </a:tcPr>
                </a:tc>
                <a:tc>
                  <a:txBody>
                    <a:bodyPr/>
                    <a:lstStyle/>
                    <a:p>
                      <a:pPr algn="r" fontAlgn="b"/>
                      <a:r>
                        <a:rPr lang="en-GB" sz="1400" u="none" strike="noStrike" dirty="0">
                          <a:solidFill>
                            <a:schemeClr val="tx2">
                              <a:lumMod val="20000"/>
                              <a:lumOff val="80000"/>
                            </a:schemeClr>
                          </a:solidFill>
                          <a:effectLst/>
                        </a:rPr>
                        <a:t>552,000</a:t>
                      </a:r>
                      <a:endParaRPr lang="en-GB" sz="1400" b="0" i="0" u="none" strike="noStrike" dirty="0">
                        <a:solidFill>
                          <a:schemeClr val="tx2">
                            <a:lumMod val="20000"/>
                            <a:lumOff val="80000"/>
                          </a:schemeClr>
                        </a:solidFill>
                        <a:effectLst/>
                        <a:latin typeface="Arial" panose="020B0604020202020204" pitchFamily="34" charset="0"/>
                      </a:endParaRPr>
                    </a:p>
                  </a:txBody>
                  <a:tcPr marL="8448" marR="8448" marT="8448" marB="0" anchor="b">
                    <a:solidFill>
                      <a:schemeClr val="tx2">
                        <a:lumMod val="75000"/>
                      </a:schemeClr>
                    </a:solidFill>
                  </a:tcPr>
                </a:tc>
                <a:tc>
                  <a:txBody>
                    <a:bodyPr/>
                    <a:lstStyle/>
                    <a:p>
                      <a:pPr algn="r" fontAlgn="b"/>
                      <a:r>
                        <a:rPr lang="en-GB" sz="1400" u="none" strike="noStrike" dirty="0">
                          <a:solidFill>
                            <a:schemeClr val="tx2">
                              <a:lumMod val="20000"/>
                              <a:lumOff val="80000"/>
                            </a:schemeClr>
                          </a:solidFill>
                          <a:effectLst/>
                        </a:rPr>
                        <a:t>552,000</a:t>
                      </a:r>
                      <a:endParaRPr lang="en-GB" sz="1400" b="0" i="0" u="none" strike="noStrike" dirty="0">
                        <a:solidFill>
                          <a:schemeClr val="tx2">
                            <a:lumMod val="20000"/>
                            <a:lumOff val="80000"/>
                          </a:schemeClr>
                        </a:solidFill>
                        <a:effectLst/>
                        <a:latin typeface="Arial" panose="020B0604020202020204" pitchFamily="34" charset="0"/>
                      </a:endParaRPr>
                    </a:p>
                  </a:txBody>
                  <a:tcPr marL="8448" marR="8448" marT="8448" marB="0" anchor="b">
                    <a:solidFill>
                      <a:schemeClr val="tx2">
                        <a:lumMod val="75000"/>
                      </a:schemeClr>
                    </a:solidFill>
                  </a:tcPr>
                </a:tc>
                <a:tc>
                  <a:txBody>
                    <a:bodyPr/>
                    <a:lstStyle/>
                    <a:p>
                      <a:pPr algn="r" fontAlgn="b"/>
                      <a:r>
                        <a:rPr lang="en-GB" sz="1400" u="none" strike="noStrike" dirty="0">
                          <a:solidFill>
                            <a:schemeClr val="tx2">
                              <a:lumMod val="20000"/>
                              <a:lumOff val="80000"/>
                            </a:schemeClr>
                          </a:solidFill>
                          <a:effectLst/>
                        </a:rPr>
                        <a:t>1,656,000</a:t>
                      </a:r>
                      <a:endParaRPr lang="en-GB" sz="1400" b="0" i="0" u="none" strike="noStrike" dirty="0">
                        <a:solidFill>
                          <a:schemeClr val="tx2">
                            <a:lumMod val="20000"/>
                            <a:lumOff val="80000"/>
                          </a:schemeClr>
                        </a:solidFill>
                        <a:effectLst/>
                        <a:latin typeface="Arial" panose="020B0604020202020204" pitchFamily="34" charset="0"/>
                      </a:endParaRPr>
                    </a:p>
                  </a:txBody>
                  <a:tcPr marL="8448" marR="8448" marT="8448" marB="0" anchor="b">
                    <a:solidFill>
                      <a:schemeClr val="tx2">
                        <a:lumMod val="75000"/>
                      </a:schemeClr>
                    </a:solidFill>
                  </a:tcPr>
                </a:tc>
                <a:tc>
                  <a:txBody>
                    <a:bodyPr/>
                    <a:lstStyle/>
                    <a:p>
                      <a:pPr algn="l" fontAlgn="b"/>
                      <a:endParaRPr lang="en-GB" sz="1400" b="0" i="0" u="none" strike="noStrike" dirty="0">
                        <a:solidFill>
                          <a:schemeClr val="tx2">
                            <a:lumMod val="20000"/>
                            <a:lumOff val="80000"/>
                          </a:schemeClr>
                        </a:solidFill>
                        <a:effectLst/>
                        <a:latin typeface="Arial" panose="020B0604020202020204" pitchFamily="34" charset="0"/>
                      </a:endParaRPr>
                    </a:p>
                  </a:txBody>
                  <a:tcPr marL="8448" marR="8448" marT="8448" marB="0" anchor="b">
                    <a:solidFill>
                      <a:schemeClr val="tx2">
                        <a:lumMod val="75000"/>
                      </a:schemeClr>
                    </a:solidFill>
                  </a:tcPr>
                </a:tc>
                <a:extLst>
                  <a:ext uri="{0D108BD9-81ED-4DB2-BD59-A6C34878D82A}">
                    <a16:rowId xmlns:a16="http://schemas.microsoft.com/office/drawing/2014/main" val="1363469527"/>
                  </a:ext>
                </a:extLst>
              </a:tr>
              <a:tr h="201360">
                <a:tc>
                  <a:txBody>
                    <a:bodyPr/>
                    <a:lstStyle/>
                    <a:p>
                      <a:pPr algn="l" fontAlgn="b"/>
                      <a:endParaRPr lang="en-GB" sz="1400" b="0" i="0" u="none" strike="noStrike" dirty="0">
                        <a:solidFill>
                          <a:schemeClr val="tx2">
                            <a:lumMod val="20000"/>
                            <a:lumOff val="80000"/>
                          </a:schemeClr>
                        </a:solidFill>
                        <a:effectLst/>
                        <a:latin typeface="Arial" panose="020B0604020202020204" pitchFamily="34" charset="0"/>
                      </a:endParaRPr>
                    </a:p>
                  </a:txBody>
                  <a:tcPr marL="8448" marR="8448" marT="8448" marB="0" anchor="b">
                    <a:solidFill>
                      <a:schemeClr val="tx2">
                        <a:lumMod val="75000"/>
                      </a:schemeClr>
                    </a:solidFill>
                  </a:tcPr>
                </a:tc>
                <a:tc>
                  <a:txBody>
                    <a:bodyPr/>
                    <a:lstStyle/>
                    <a:p>
                      <a:pPr algn="l" fontAlgn="b"/>
                      <a:endParaRPr lang="en-GB" sz="1400" b="0" i="0" u="none" strike="noStrike" dirty="0">
                        <a:solidFill>
                          <a:schemeClr val="tx2">
                            <a:lumMod val="20000"/>
                            <a:lumOff val="80000"/>
                          </a:schemeClr>
                        </a:solidFill>
                        <a:effectLst/>
                        <a:latin typeface="Arial" panose="020B0604020202020204" pitchFamily="34" charset="0"/>
                      </a:endParaRPr>
                    </a:p>
                  </a:txBody>
                  <a:tcPr marL="8448" marR="8448" marT="8448" marB="0" anchor="b">
                    <a:solidFill>
                      <a:schemeClr val="tx2">
                        <a:lumMod val="75000"/>
                      </a:schemeClr>
                    </a:solidFill>
                  </a:tcPr>
                </a:tc>
                <a:tc>
                  <a:txBody>
                    <a:bodyPr/>
                    <a:lstStyle/>
                    <a:p>
                      <a:pPr algn="l" fontAlgn="b"/>
                      <a:endParaRPr lang="en-GB" sz="1400" b="0" i="0" u="none" strike="noStrike" dirty="0">
                        <a:solidFill>
                          <a:schemeClr val="tx2">
                            <a:lumMod val="20000"/>
                            <a:lumOff val="80000"/>
                          </a:schemeClr>
                        </a:solidFill>
                        <a:effectLst/>
                        <a:latin typeface="Arial" panose="020B0604020202020204" pitchFamily="34" charset="0"/>
                      </a:endParaRPr>
                    </a:p>
                  </a:txBody>
                  <a:tcPr marL="8448" marR="8448" marT="8448" marB="0" anchor="b">
                    <a:solidFill>
                      <a:schemeClr val="tx2">
                        <a:lumMod val="75000"/>
                      </a:schemeClr>
                    </a:solidFill>
                  </a:tcPr>
                </a:tc>
                <a:tc>
                  <a:txBody>
                    <a:bodyPr/>
                    <a:lstStyle/>
                    <a:p>
                      <a:pPr algn="l" fontAlgn="b"/>
                      <a:endParaRPr lang="en-GB" sz="1400" b="0" i="0" u="none" strike="noStrike" dirty="0">
                        <a:solidFill>
                          <a:schemeClr val="tx2">
                            <a:lumMod val="20000"/>
                            <a:lumOff val="80000"/>
                          </a:schemeClr>
                        </a:solidFill>
                        <a:effectLst/>
                        <a:latin typeface="Arial" panose="020B0604020202020204" pitchFamily="34" charset="0"/>
                      </a:endParaRPr>
                    </a:p>
                  </a:txBody>
                  <a:tcPr marL="8448" marR="8448" marT="8448" marB="0" anchor="b">
                    <a:solidFill>
                      <a:schemeClr val="tx2">
                        <a:lumMod val="75000"/>
                      </a:schemeClr>
                    </a:solidFill>
                  </a:tcPr>
                </a:tc>
                <a:tc>
                  <a:txBody>
                    <a:bodyPr/>
                    <a:lstStyle/>
                    <a:p>
                      <a:pPr algn="l" fontAlgn="b"/>
                      <a:endParaRPr lang="en-GB" sz="1400" b="0" i="0" u="none" strike="noStrike" dirty="0">
                        <a:solidFill>
                          <a:schemeClr val="tx2">
                            <a:lumMod val="20000"/>
                            <a:lumOff val="80000"/>
                          </a:schemeClr>
                        </a:solidFill>
                        <a:effectLst/>
                        <a:latin typeface="Arial" panose="020B0604020202020204" pitchFamily="34" charset="0"/>
                      </a:endParaRPr>
                    </a:p>
                  </a:txBody>
                  <a:tcPr marL="8448" marR="8448" marT="8448" marB="0" anchor="b">
                    <a:solidFill>
                      <a:schemeClr val="tx2">
                        <a:lumMod val="75000"/>
                      </a:schemeClr>
                    </a:solidFill>
                  </a:tcPr>
                </a:tc>
                <a:tc>
                  <a:txBody>
                    <a:bodyPr/>
                    <a:lstStyle/>
                    <a:p>
                      <a:pPr algn="l" fontAlgn="b"/>
                      <a:endParaRPr lang="en-GB" sz="1400" b="0" i="0" u="none" strike="noStrike" dirty="0">
                        <a:solidFill>
                          <a:schemeClr val="tx2">
                            <a:lumMod val="20000"/>
                            <a:lumOff val="80000"/>
                          </a:schemeClr>
                        </a:solidFill>
                        <a:effectLst/>
                        <a:latin typeface="Arial" panose="020B0604020202020204" pitchFamily="34" charset="0"/>
                      </a:endParaRPr>
                    </a:p>
                  </a:txBody>
                  <a:tcPr marL="8448" marR="8448" marT="8448" marB="0" anchor="b">
                    <a:solidFill>
                      <a:schemeClr val="tx2">
                        <a:lumMod val="75000"/>
                      </a:schemeClr>
                    </a:solidFill>
                  </a:tcPr>
                </a:tc>
                <a:tc>
                  <a:txBody>
                    <a:bodyPr/>
                    <a:lstStyle/>
                    <a:p>
                      <a:pPr algn="l" fontAlgn="b"/>
                      <a:endParaRPr lang="en-GB" sz="1400" b="0" i="0" u="none" strike="noStrike" dirty="0">
                        <a:solidFill>
                          <a:schemeClr val="tx2">
                            <a:lumMod val="20000"/>
                            <a:lumOff val="80000"/>
                          </a:schemeClr>
                        </a:solidFill>
                        <a:effectLst/>
                        <a:latin typeface="Arial" panose="020B0604020202020204" pitchFamily="34" charset="0"/>
                      </a:endParaRPr>
                    </a:p>
                  </a:txBody>
                  <a:tcPr marL="8448" marR="8448" marT="8448" marB="0" anchor="b">
                    <a:solidFill>
                      <a:schemeClr val="tx2">
                        <a:lumMod val="75000"/>
                      </a:schemeClr>
                    </a:solidFill>
                  </a:tcPr>
                </a:tc>
                <a:extLst>
                  <a:ext uri="{0D108BD9-81ED-4DB2-BD59-A6C34878D82A}">
                    <a16:rowId xmlns:a16="http://schemas.microsoft.com/office/drawing/2014/main" val="2567231544"/>
                  </a:ext>
                </a:extLst>
              </a:tr>
              <a:tr h="201360">
                <a:tc>
                  <a:txBody>
                    <a:bodyPr/>
                    <a:lstStyle/>
                    <a:p>
                      <a:pPr algn="l" fontAlgn="b"/>
                      <a:r>
                        <a:rPr lang="en-GB" sz="1400" u="none" strike="noStrike" dirty="0">
                          <a:solidFill>
                            <a:schemeClr val="tx2">
                              <a:lumMod val="20000"/>
                              <a:lumOff val="80000"/>
                            </a:schemeClr>
                          </a:solidFill>
                          <a:effectLst/>
                        </a:rPr>
                        <a:t>Discount rate</a:t>
                      </a:r>
                      <a:endParaRPr lang="en-GB" sz="1400" b="0" i="0" u="none" strike="noStrike" dirty="0">
                        <a:solidFill>
                          <a:schemeClr val="tx2">
                            <a:lumMod val="20000"/>
                            <a:lumOff val="80000"/>
                          </a:schemeClr>
                        </a:solidFill>
                        <a:effectLst/>
                        <a:latin typeface="Arial" panose="020B0604020202020204" pitchFamily="34" charset="0"/>
                      </a:endParaRPr>
                    </a:p>
                  </a:txBody>
                  <a:tcPr marL="8448" marR="8448" marT="8448" marB="0" anchor="b">
                    <a:solidFill>
                      <a:schemeClr val="tx2">
                        <a:lumMod val="75000"/>
                      </a:schemeClr>
                    </a:solidFill>
                  </a:tcPr>
                </a:tc>
                <a:tc>
                  <a:txBody>
                    <a:bodyPr/>
                    <a:lstStyle/>
                    <a:p>
                      <a:pPr algn="r" fontAlgn="b"/>
                      <a:r>
                        <a:rPr lang="en-GB" sz="1400" u="none" strike="noStrike" dirty="0">
                          <a:solidFill>
                            <a:schemeClr val="tx2">
                              <a:lumMod val="20000"/>
                              <a:lumOff val="80000"/>
                            </a:schemeClr>
                          </a:solidFill>
                          <a:effectLst/>
                        </a:rPr>
                        <a:t>4%</a:t>
                      </a:r>
                      <a:endParaRPr lang="en-GB" sz="1400" b="0" i="0" u="none" strike="noStrike" dirty="0">
                        <a:solidFill>
                          <a:schemeClr val="tx2">
                            <a:lumMod val="20000"/>
                            <a:lumOff val="80000"/>
                          </a:schemeClr>
                        </a:solidFill>
                        <a:effectLst/>
                        <a:latin typeface="Arial" panose="020B0604020202020204" pitchFamily="34" charset="0"/>
                      </a:endParaRPr>
                    </a:p>
                  </a:txBody>
                  <a:tcPr marL="8448" marR="8448" marT="8448" marB="0" anchor="b">
                    <a:solidFill>
                      <a:schemeClr val="tx2">
                        <a:lumMod val="75000"/>
                      </a:schemeClr>
                    </a:solidFill>
                  </a:tcPr>
                </a:tc>
                <a:tc>
                  <a:txBody>
                    <a:bodyPr/>
                    <a:lstStyle/>
                    <a:p>
                      <a:pPr algn="r" fontAlgn="b"/>
                      <a:r>
                        <a:rPr lang="en-GB" sz="1400" u="none" strike="noStrike" dirty="0">
                          <a:solidFill>
                            <a:schemeClr val="tx2">
                              <a:lumMod val="20000"/>
                              <a:lumOff val="80000"/>
                            </a:schemeClr>
                          </a:solidFill>
                          <a:effectLst/>
                        </a:rPr>
                        <a:t>8%</a:t>
                      </a:r>
                      <a:endParaRPr lang="en-GB" sz="1400" b="0" i="0" u="none" strike="noStrike" dirty="0">
                        <a:solidFill>
                          <a:schemeClr val="tx2">
                            <a:lumMod val="20000"/>
                            <a:lumOff val="80000"/>
                          </a:schemeClr>
                        </a:solidFill>
                        <a:effectLst/>
                        <a:latin typeface="Arial" panose="020B0604020202020204" pitchFamily="34" charset="0"/>
                      </a:endParaRPr>
                    </a:p>
                  </a:txBody>
                  <a:tcPr marL="8448" marR="8448" marT="8448" marB="0" anchor="b">
                    <a:solidFill>
                      <a:schemeClr val="tx2">
                        <a:lumMod val="75000"/>
                      </a:schemeClr>
                    </a:solidFill>
                  </a:tcPr>
                </a:tc>
                <a:tc>
                  <a:txBody>
                    <a:bodyPr/>
                    <a:lstStyle/>
                    <a:p>
                      <a:pPr algn="r" fontAlgn="b"/>
                      <a:r>
                        <a:rPr lang="en-GB" sz="1400" u="none" strike="noStrike" dirty="0">
                          <a:solidFill>
                            <a:schemeClr val="tx2">
                              <a:lumMod val="20000"/>
                              <a:lumOff val="80000"/>
                            </a:schemeClr>
                          </a:solidFill>
                          <a:effectLst/>
                        </a:rPr>
                        <a:t>12%</a:t>
                      </a:r>
                      <a:endParaRPr lang="en-GB" sz="1400" b="0" i="0" u="none" strike="noStrike" dirty="0">
                        <a:solidFill>
                          <a:schemeClr val="tx2">
                            <a:lumMod val="20000"/>
                            <a:lumOff val="80000"/>
                          </a:schemeClr>
                        </a:solidFill>
                        <a:effectLst/>
                        <a:latin typeface="Arial" panose="020B0604020202020204" pitchFamily="34" charset="0"/>
                      </a:endParaRPr>
                    </a:p>
                  </a:txBody>
                  <a:tcPr marL="8448" marR="8448" marT="8448" marB="0" anchor="b">
                    <a:solidFill>
                      <a:schemeClr val="tx2">
                        <a:lumMod val="75000"/>
                      </a:schemeClr>
                    </a:solidFill>
                  </a:tcPr>
                </a:tc>
                <a:tc>
                  <a:txBody>
                    <a:bodyPr/>
                    <a:lstStyle/>
                    <a:p>
                      <a:pPr algn="r" fontAlgn="b"/>
                      <a:r>
                        <a:rPr lang="en-GB" sz="1400" u="none" strike="noStrike" dirty="0">
                          <a:solidFill>
                            <a:schemeClr val="tx2">
                              <a:lumMod val="20000"/>
                              <a:lumOff val="80000"/>
                            </a:schemeClr>
                          </a:solidFill>
                          <a:effectLst/>
                        </a:rPr>
                        <a:t>16%</a:t>
                      </a:r>
                      <a:endParaRPr lang="en-GB" sz="1400" b="0" i="0" u="none" strike="noStrike" dirty="0">
                        <a:solidFill>
                          <a:schemeClr val="tx2">
                            <a:lumMod val="20000"/>
                            <a:lumOff val="80000"/>
                          </a:schemeClr>
                        </a:solidFill>
                        <a:effectLst/>
                        <a:latin typeface="Arial" panose="020B0604020202020204" pitchFamily="34" charset="0"/>
                      </a:endParaRPr>
                    </a:p>
                  </a:txBody>
                  <a:tcPr marL="8448" marR="8448" marT="8448" marB="0" anchor="b">
                    <a:solidFill>
                      <a:schemeClr val="tx2">
                        <a:lumMod val="75000"/>
                      </a:schemeClr>
                    </a:solidFill>
                  </a:tcPr>
                </a:tc>
                <a:tc>
                  <a:txBody>
                    <a:bodyPr/>
                    <a:lstStyle/>
                    <a:p>
                      <a:pPr algn="r" fontAlgn="b"/>
                      <a:r>
                        <a:rPr lang="en-GB" sz="1400" u="none" strike="noStrike" dirty="0">
                          <a:solidFill>
                            <a:schemeClr val="tx2">
                              <a:lumMod val="20000"/>
                              <a:lumOff val="80000"/>
                            </a:schemeClr>
                          </a:solidFill>
                          <a:effectLst/>
                        </a:rPr>
                        <a:t>20%</a:t>
                      </a:r>
                      <a:endParaRPr lang="en-GB" sz="1400" b="0" i="0" u="none" strike="noStrike" dirty="0">
                        <a:solidFill>
                          <a:schemeClr val="tx2">
                            <a:lumMod val="20000"/>
                            <a:lumOff val="80000"/>
                          </a:schemeClr>
                        </a:solidFill>
                        <a:effectLst/>
                        <a:latin typeface="Arial" panose="020B0604020202020204" pitchFamily="34" charset="0"/>
                      </a:endParaRPr>
                    </a:p>
                  </a:txBody>
                  <a:tcPr marL="8448" marR="8448" marT="8448" marB="0" anchor="b">
                    <a:solidFill>
                      <a:schemeClr val="tx2">
                        <a:lumMod val="75000"/>
                      </a:schemeClr>
                    </a:solidFill>
                  </a:tcPr>
                </a:tc>
                <a:tc>
                  <a:txBody>
                    <a:bodyPr/>
                    <a:lstStyle/>
                    <a:p>
                      <a:pPr algn="r" fontAlgn="b"/>
                      <a:r>
                        <a:rPr lang="en-GB" sz="1400" u="none" strike="noStrike" dirty="0">
                          <a:solidFill>
                            <a:schemeClr val="tx2">
                              <a:lumMod val="20000"/>
                              <a:lumOff val="80000"/>
                            </a:schemeClr>
                          </a:solidFill>
                          <a:effectLst/>
                        </a:rPr>
                        <a:t>22%</a:t>
                      </a:r>
                      <a:endParaRPr lang="en-GB" sz="1400" b="0" i="0" u="none" strike="noStrike" dirty="0">
                        <a:solidFill>
                          <a:schemeClr val="tx2">
                            <a:lumMod val="20000"/>
                            <a:lumOff val="80000"/>
                          </a:schemeClr>
                        </a:solidFill>
                        <a:effectLst/>
                        <a:latin typeface="Arial" panose="020B0604020202020204" pitchFamily="34" charset="0"/>
                      </a:endParaRPr>
                    </a:p>
                  </a:txBody>
                  <a:tcPr marL="8448" marR="8448" marT="8448" marB="0" anchor="b">
                    <a:solidFill>
                      <a:schemeClr val="tx2">
                        <a:lumMod val="75000"/>
                      </a:schemeClr>
                    </a:solidFill>
                  </a:tcPr>
                </a:tc>
                <a:extLst>
                  <a:ext uri="{0D108BD9-81ED-4DB2-BD59-A6C34878D82A}">
                    <a16:rowId xmlns:a16="http://schemas.microsoft.com/office/drawing/2014/main" val="3374113553"/>
                  </a:ext>
                </a:extLst>
              </a:tr>
              <a:tr h="201360">
                <a:tc>
                  <a:txBody>
                    <a:bodyPr/>
                    <a:lstStyle/>
                    <a:p>
                      <a:pPr algn="l" fontAlgn="b"/>
                      <a:endParaRPr lang="en-GB" sz="1400" b="0" i="0" u="none" strike="noStrike" dirty="0">
                        <a:solidFill>
                          <a:schemeClr val="tx2">
                            <a:lumMod val="20000"/>
                            <a:lumOff val="80000"/>
                          </a:schemeClr>
                        </a:solidFill>
                        <a:effectLst/>
                        <a:latin typeface="Arial" panose="020B0604020202020204" pitchFamily="34" charset="0"/>
                      </a:endParaRPr>
                    </a:p>
                  </a:txBody>
                  <a:tcPr marL="8448" marR="8448" marT="8448" marB="0" anchor="b">
                    <a:solidFill>
                      <a:schemeClr val="tx2">
                        <a:lumMod val="75000"/>
                      </a:schemeClr>
                    </a:solidFill>
                  </a:tcPr>
                </a:tc>
                <a:tc>
                  <a:txBody>
                    <a:bodyPr/>
                    <a:lstStyle/>
                    <a:p>
                      <a:pPr algn="r" fontAlgn="b"/>
                      <a:endParaRPr lang="en-GB" sz="1400" b="0" i="0" u="none" strike="noStrike" dirty="0">
                        <a:solidFill>
                          <a:schemeClr val="tx2">
                            <a:lumMod val="20000"/>
                            <a:lumOff val="80000"/>
                          </a:schemeClr>
                        </a:solidFill>
                        <a:effectLst/>
                        <a:latin typeface="Arial" panose="020B0604020202020204" pitchFamily="34" charset="0"/>
                      </a:endParaRPr>
                    </a:p>
                  </a:txBody>
                  <a:tcPr marL="8448" marR="8448" marT="8448" marB="0" anchor="b">
                    <a:solidFill>
                      <a:schemeClr val="tx2">
                        <a:lumMod val="75000"/>
                      </a:schemeClr>
                    </a:solidFill>
                  </a:tcPr>
                </a:tc>
                <a:tc>
                  <a:txBody>
                    <a:bodyPr/>
                    <a:lstStyle/>
                    <a:p>
                      <a:pPr algn="r" fontAlgn="b"/>
                      <a:endParaRPr lang="en-GB" sz="1400" b="0" i="0" u="none" strike="noStrike" dirty="0">
                        <a:solidFill>
                          <a:schemeClr val="tx2">
                            <a:lumMod val="20000"/>
                            <a:lumOff val="80000"/>
                          </a:schemeClr>
                        </a:solidFill>
                        <a:effectLst/>
                        <a:latin typeface="Arial" panose="020B0604020202020204" pitchFamily="34" charset="0"/>
                      </a:endParaRPr>
                    </a:p>
                  </a:txBody>
                  <a:tcPr marL="8448" marR="8448" marT="8448" marB="0" anchor="b">
                    <a:solidFill>
                      <a:schemeClr val="tx2">
                        <a:lumMod val="75000"/>
                      </a:schemeClr>
                    </a:solidFill>
                  </a:tcPr>
                </a:tc>
                <a:tc>
                  <a:txBody>
                    <a:bodyPr/>
                    <a:lstStyle/>
                    <a:p>
                      <a:pPr algn="r" fontAlgn="b"/>
                      <a:endParaRPr lang="en-GB" sz="1400" b="0" i="0" u="none" strike="noStrike" dirty="0">
                        <a:solidFill>
                          <a:schemeClr val="tx2">
                            <a:lumMod val="20000"/>
                            <a:lumOff val="80000"/>
                          </a:schemeClr>
                        </a:solidFill>
                        <a:effectLst/>
                        <a:latin typeface="Arial" panose="020B0604020202020204" pitchFamily="34" charset="0"/>
                      </a:endParaRPr>
                    </a:p>
                  </a:txBody>
                  <a:tcPr marL="8448" marR="8448" marT="8448" marB="0" anchor="b">
                    <a:solidFill>
                      <a:schemeClr val="tx2">
                        <a:lumMod val="75000"/>
                      </a:schemeClr>
                    </a:solidFill>
                  </a:tcPr>
                </a:tc>
                <a:tc>
                  <a:txBody>
                    <a:bodyPr/>
                    <a:lstStyle/>
                    <a:p>
                      <a:pPr algn="r" fontAlgn="b"/>
                      <a:endParaRPr lang="en-GB" sz="1400" b="0" i="0" u="none" strike="noStrike" dirty="0">
                        <a:solidFill>
                          <a:schemeClr val="tx2">
                            <a:lumMod val="20000"/>
                            <a:lumOff val="80000"/>
                          </a:schemeClr>
                        </a:solidFill>
                        <a:effectLst/>
                        <a:latin typeface="Arial" panose="020B0604020202020204" pitchFamily="34" charset="0"/>
                      </a:endParaRPr>
                    </a:p>
                  </a:txBody>
                  <a:tcPr marL="8448" marR="8448" marT="8448" marB="0" anchor="b">
                    <a:solidFill>
                      <a:schemeClr val="tx2">
                        <a:lumMod val="75000"/>
                      </a:schemeClr>
                    </a:solidFill>
                  </a:tcPr>
                </a:tc>
                <a:tc>
                  <a:txBody>
                    <a:bodyPr/>
                    <a:lstStyle/>
                    <a:p>
                      <a:pPr algn="r" fontAlgn="b"/>
                      <a:endParaRPr lang="en-GB" sz="1400" b="0" i="0" u="none" strike="noStrike" dirty="0">
                        <a:solidFill>
                          <a:schemeClr val="tx2">
                            <a:lumMod val="20000"/>
                            <a:lumOff val="80000"/>
                          </a:schemeClr>
                        </a:solidFill>
                        <a:effectLst/>
                        <a:latin typeface="Arial" panose="020B0604020202020204" pitchFamily="34" charset="0"/>
                      </a:endParaRPr>
                    </a:p>
                  </a:txBody>
                  <a:tcPr marL="8448" marR="8448" marT="8448" marB="0" anchor="b">
                    <a:solidFill>
                      <a:schemeClr val="tx2">
                        <a:lumMod val="75000"/>
                      </a:schemeClr>
                    </a:solidFill>
                  </a:tcPr>
                </a:tc>
                <a:tc>
                  <a:txBody>
                    <a:bodyPr/>
                    <a:lstStyle/>
                    <a:p>
                      <a:pPr algn="r" fontAlgn="b"/>
                      <a:endParaRPr lang="en-GB" sz="1400" b="0" i="0" u="none" strike="noStrike" dirty="0">
                        <a:solidFill>
                          <a:schemeClr val="tx2">
                            <a:lumMod val="20000"/>
                            <a:lumOff val="80000"/>
                          </a:schemeClr>
                        </a:solidFill>
                        <a:effectLst/>
                        <a:latin typeface="Arial" panose="020B0604020202020204" pitchFamily="34" charset="0"/>
                      </a:endParaRPr>
                    </a:p>
                  </a:txBody>
                  <a:tcPr marL="8448" marR="8448" marT="8448" marB="0" anchor="b">
                    <a:solidFill>
                      <a:schemeClr val="tx2">
                        <a:lumMod val="75000"/>
                      </a:schemeClr>
                    </a:solidFill>
                  </a:tcPr>
                </a:tc>
                <a:extLst>
                  <a:ext uri="{0D108BD9-81ED-4DB2-BD59-A6C34878D82A}">
                    <a16:rowId xmlns:a16="http://schemas.microsoft.com/office/drawing/2014/main" val="3174177277"/>
                  </a:ext>
                </a:extLst>
              </a:tr>
              <a:tr h="201360">
                <a:tc>
                  <a:txBody>
                    <a:bodyPr/>
                    <a:lstStyle/>
                    <a:p>
                      <a:pPr algn="l" fontAlgn="b"/>
                      <a:r>
                        <a:rPr lang="en-GB" sz="1400" u="none" strike="noStrike" dirty="0">
                          <a:solidFill>
                            <a:schemeClr val="tx2">
                              <a:lumMod val="20000"/>
                              <a:lumOff val="80000"/>
                            </a:schemeClr>
                          </a:solidFill>
                          <a:effectLst/>
                        </a:rPr>
                        <a:t>X</a:t>
                      </a:r>
                      <a:endParaRPr lang="en-GB" sz="1400" b="0" i="0" u="none" strike="noStrike" dirty="0">
                        <a:solidFill>
                          <a:schemeClr val="tx2">
                            <a:lumMod val="20000"/>
                            <a:lumOff val="80000"/>
                          </a:schemeClr>
                        </a:solidFill>
                        <a:effectLst/>
                        <a:latin typeface="Arial" panose="020B0604020202020204" pitchFamily="34" charset="0"/>
                      </a:endParaRPr>
                    </a:p>
                  </a:txBody>
                  <a:tcPr marL="8448" marR="8448" marT="8448" marB="0" anchor="b">
                    <a:solidFill>
                      <a:schemeClr val="tx2">
                        <a:lumMod val="75000"/>
                      </a:schemeClr>
                    </a:solidFill>
                  </a:tcPr>
                </a:tc>
                <a:tc>
                  <a:txBody>
                    <a:bodyPr/>
                    <a:lstStyle/>
                    <a:p>
                      <a:pPr algn="r" fontAlgn="b"/>
                      <a:r>
                        <a:rPr lang="en-GB" sz="1400" u="none" strike="noStrike" dirty="0">
                          <a:solidFill>
                            <a:schemeClr val="tx2">
                              <a:lumMod val="20000"/>
                              <a:lumOff val="80000"/>
                            </a:schemeClr>
                          </a:solidFill>
                          <a:effectLst/>
                        </a:rPr>
                        <a:t>951,856</a:t>
                      </a:r>
                      <a:endParaRPr lang="en-GB" sz="1400" b="0" i="0" u="none" strike="noStrike" dirty="0">
                        <a:solidFill>
                          <a:schemeClr val="tx2">
                            <a:lumMod val="20000"/>
                            <a:lumOff val="80000"/>
                          </a:schemeClr>
                        </a:solidFill>
                        <a:effectLst/>
                        <a:latin typeface="Arial" panose="020B0604020202020204" pitchFamily="34" charset="0"/>
                      </a:endParaRPr>
                    </a:p>
                  </a:txBody>
                  <a:tcPr marL="8448" marR="8448" marT="8448" marB="0" anchor="b">
                    <a:solidFill>
                      <a:schemeClr val="tx2">
                        <a:lumMod val="75000"/>
                      </a:schemeClr>
                    </a:solidFill>
                  </a:tcPr>
                </a:tc>
                <a:tc>
                  <a:txBody>
                    <a:bodyPr/>
                    <a:lstStyle/>
                    <a:p>
                      <a:pPr algn="r" fontAlgn="b"/>
                      <a:r>
                        <a:rPr lang="en-GB" sz="1400" u="none" strike="noStrike" dirty="0">
                          <a:solidFill>
                            <a:schemeClr val="tx2">
                              <a:lumMod val="20000"/>
                              <a:lumOff val="80000"/>
                            </a:schemeClr>
                          </a:solidFill>
                          <a:effectLst/>
                        </a:rPr>
                        <a:t>883,944</a:t>
                      </a:r>
                      <a:endParaRPr lang="en-GB" sz="1400" b="0" i="0" u="none" strike="noStrike" dirty="0">
                        <a:solidFill>
                          <a:schemeClr val="tx2">
                            <a:lumMod val="20000"/>
                            <a:lumOff val="80000"/>
                          </a:schemeClr>
                        </a:solidFill>
                        <a:effectLst/>
                        <a:latin typeface="Arial" panose="020B0604020202020204" pitchFamily="34" charset="0"/>
                      </a:endParaRPr>
                    </a:p>
                  </a:txBody>
                  <a:tcPr marL="8448" marR="8448" marT="8448" marB="0" anchor="b">
                    <a:solidFill>
                      <a:schemeClr val="tx2">
                        <a:lumMod val="75000"/>
                      </a:schemeClr>
                    </a:solidFill>
                  </a:tcPr>
                </a:tc>
                <a:tc>
                  <a:txBody>
                    <a:bodyPr/>
                    <a:lstStyle/>
                    <a:p>
                      <a:pPr algn="r" fontAlgn="b"/>
                      <a:r>
                        <a:rPr lang="en-GB" sz="1400" u="none" strike="noStrike" dirty="0">
                          <a:solidFill>
                            <a:schemeClr val="tx2">
                              <a:lumMod val="20000"/>
                              <a:lumOff val="80000"/>
                            </a:schemeClr>
                          </a:solidFill>
                          <a:effectLst/>
                        </a:rPr>
                        <a:t>823,828</a:t>
                      </a:r>
                      <a:endParaRPr lang="en-GB" sz="1400" b="0" i="0" u="none" strike="noStrike" dirty="0">
                        <a:solidFill>
                          <a:schemeClr val="tx2">
                            <a:lumMod val="20000"/>
                            <a:lumOff val="80000"/>
                          </a:schemeClr>
                        </a:solidFill>
                        <a:effectLst/>
                        <a:latin typeface="Arial" panose="020B0604020202020204" pitchFamily="34" charset="0"/>
                      </a:endParaRPr>
                    </a:p>
                  </a:txBody>
                  <a:tcPr marL="8448" marR="8448" marT="8448" marB="0" anchor="b">
                    <a:solidFill>
                      <a:schemeClr val="tx2">
                        <a:lumMod val="75000"/>
                      </a:schemeClr>
                    </a:solidFill>
                  </a:tcPr>
                </a:tc>
                <a:tc>
                  <a:txBody>
                    <a:bodyPr/>
                    <a:lstStyle/>
                    <a:p>
                      <a:pPr algn="r" fontAlgn="b"/>
                      <a:r>
                        <a:rPr lang="en-GB" sz="1400" u="none" strike="noStrike" dirty="0">
                          <a:solidFill>
                            <a:schemeClr val="tx2">
                              <a:lumMod val="20000"/>
                              <a:lumOff val="80000"/>
                            </a:schemeClr>
                          </a:solidFill>
                          <a:effectLst/>
                        </a:rPr>
                        <a:t>770,340</a:t>
                      </a:r>
                      <a:endParaRPr lang="en-GB" sz="1400" b="0" i="0" u="none" strike="noStrike" dirty="0">
                        <a:solidFill>
                          <a:schemeClr val="tx2">
                            <a:lumMod val="20000"/>
                            <a:lumOff val="80000"/>
                          </a:schemeClr>
                        </a:solidFill>
                        <a:effectLst/>
                        <a:latin typeface="Arial" panose="020B0604020202020204" pitchFamily="34" charset="0"/>
                      </a:endParaRPr>
                    </a:p>
                  </a:txBody>
                  <a:tcPr marL="8448" marR="8448" marT="8448" marB="0" anchor="b">
                    <a:solidFill>
                      <a:schemeClr val="tx2">
                        <a:lumMod val="75000"/>
                      </a:schemeClr>
                    </a:solidFill>
                  </a:tcPr>
                </a:tc>
                <a:tc>
                  <a:txBody>
                    <a:bodyPr/>
                    <a:lstStyle/>
                    <a:p>
                      <a:pPr algn="r" fontAlgn="b"/>
                      <a:r>
                        <a:rPr lang="en-GB" sz="1400" u="none" strike="noStrike" dirty="0">
                          <a:solidFill>
                            <a:schemeClr val="tx2">
                              <a:lumMod val="20000"/>
                              <a:lumOff val="80000"/>
                            </a:schemeClr>
                          </a:solidFill>
                          <a:effectLst/>
                        </a:rPr>
                        <a:t>722,523</a:t>
                      </a:r>
                      <a:endParaRPr lang="en-GB" sz="1400" b="0" i="0" u="none" strike="noStrike" dirty="0">
                        <a:solidFill>
                          <a:schemeClr val="tx2">
                            <a:lumMod val="20000"/>
                            <a:lumOff val="80000"/>
                          </a:schemeClr>
                        </a:solidFill>
                        <a:effectLst/>
                        <a:latin typeface="Arial" panose="020B0604020202020204" pitchFamily="34" charset="0"/>
                      </a:endParaRPr>
                    </a:p>
                  </a:txBody>
                  <a:tcPr marL="8448" marR="8448" marT="8448" marB="0" anchor="b">
                    <a:solidFill>
                      <a:schemeClr val="tx2">
                        <a:lumMod val="75000"/>
                      </a:schemeClr>
                    </a:solidFill>
                  </a:tcPr>
                </a:tc>
                <a:tc>
                  <a:txBody>
                    <a:bodyPr/>
                    <a:lstStyle/>
                    <a:p>
                      <a:pPr algn="r" fontAlgn="b"/>
                      <a:r>
                        <a:rPr lang="en-GB" sz="1400" u="none" strike="noStrike" dirty="0">
                          <a:solidFill>
                            <a:schemeClr val="tx2">
                              <a:lumMod val="20000"/>
                              <a:lumOff val="80000"/>
                            </a:schemeClr>
                          </a:solidFill>
                          <a:effectLst/>
                        </a:rPr>
                        <a:t>700,489</a:t>
                      </a:r>
                      <a:endParaRPr lang="en-GB" sz="1400" b="0" i="0" u="none" strike="noStrike" dirty="0">
                        <a:solidFill>
                          <a:schemeClr val="tx2">
                            <a:lumMod val="20000"/>
                            <a:lumOff val="80000"/>
                          </a:schemeClr>
                        </a:solidFill>
                        <a:effectLst/>
                        <a:latin typeface="Arial" panose="020B0604020202020204" pitchFamily="34" charset="0"/>
                      </a:endParaRPr>
                    </a:p>
                  </a:txBody>
                  <a:tcPr marL="8448" marR="8448" marT="8448" marB="0" anchor="b">
                    <a:solidFill>
                      <a:schemeClr val="tx2">
                        <a:lumMod val="75000"/>
                      </a:schemeClr>
                    </a:solidFill>
                  </a:tcPr>
                </a:tc>
                <a:extLst>
                  <a:ext uri="{0D108BD9-81ED-4DB2-BD59-A6C34878D82A}">
                    <a16:rowId xmlns:a16="http://schemas.microsoft.com/office/drawing/2014/main" val="3869321362"/>
                  </a:ext>
                </a:extLst>
              </a:tr>
              <a:tr h="201360">
                <a:tc>
                  <a:txBody>
                    <a:bodyPr/>
                    <a:lstStyle/>
                    <a:p>
                      <a:pPr algn="l" fontAlgn="b"/>
                      <a:r>
                        <a:rPr lang="en-GB" sz="1400" u="none" strike="noStrike" dirty="0">
                          <a:solidFill>
                            <a:schemeClr val="tx2">
                              <a:lumMod val="20000"/>
                              <a:lumOff val="80000"/>
                            </a:schemeClr>
                          </a:solidFill>
                          <a:effectLst/>
                        </a:rPr>
                        <a:t>Investment</a:t>
                      </a:r>
                      <a:endParaRPr lang="en-GB" sz="1400" b="0" i="0" u="none" strike="noStrike" dirty="0">
                        <a:solidFill>
                          <a:schemeClr val="tx2">
                            <a:lumMod val="20000"/>
                            <a:lumOff val="80000"/>
                          </a:schemeClr>
                        </a:solidFill>
                        <a:effectLst/>
                        <a:latin typeface="Arial" panose="020B0604020202020204" pitchFamily="34" charset="0"/>
                      </a:endParaRPr>
                    </a:p>
                  </a:txBody>
                  <a:tcPr marL="8448" marR="8448" marT="8448" marB="0" anchor="b">
                    <a:solidFill>
                      <a:schemeClr val="tx2">
                        <a:lumMod val="75000"/>
                      </a:schemeClr>
                    </a:solidFill>
                  </a:tcPr>
                </a:tc>
                <a:tc>
                  <a:txBody>
                    <a:bodyPr/>
                    <a:lstStyle/>
                    <a:p>
                      <a:pPr algn="r" fontAlgn="b"/>
                      <a:r>
                        <a:rPr lang="en-GB" sz="1400" u="none" strike="noStrike" dirty="0">
                          <a:solidFill>
                            <a:schemeClr val="tx2">
                              <a:lumMod val="20000"/>
                              <a:lumOff val="80000"/>
                            </a:schemeClr>
                          </a:solidFill>
                          <a:effectLst/>
                        </a:rPr>
                        <a:t>700,000</a:t>
                      </a:r>
                      <a:endParaRPr lang="en-GB" sz="1400" b="0" i="0" u="none" strike="noStrike" dirty="0">
                        <a:solidFill>
                          <a:schemeClr val="tx2">
                            <a:lumMod val="20000"/>
                            <a:lumOff val="80000"/>
                          </a:schemeClr>
                        </a:solidFill>
                        <a:effectLst/>
                        <a:latin typeface="Arial" panose="020B0604020202020204" pitchFamily="34" charset="0"/>
                      </a:endParaRPr>
                    </a:p>
                  </a:txBody>
                  <a:tcPr marL="8448" marR="8448" marT="8448" marB="0" anchor="b">
                    <a:solidFill>
                      <a:schemeClr val="tx2">
                        <a:lumMod val="75000"/>
                      </a:schemeClr>
                    </a:solidFill>
                  </a:tcPr>
                </a:tc>
                <a:tc>
                  <a:txBody>
                    <a:bodyPr/>
                    <a:lstStyle/>
                    <a:p>
                      <a:pPr algn="r" fontAlgn="b"/>
                      <a:r>
                        <a:rPr lang="en-GB" sz="1400" u="none" strike="noStrike" dirty="0">
                          <a:solidFill>
                            <a:schemeClr val="tx2">
                              <a:lumMod val="20000"/>
                              <a:lumOff val="80000"/>
                            </a:schemeClr>
                          </a:solidFill>
                          <a:effectLst/>
                        </a:rPr>
                        <a:t>700,000</a:t>
                      </a:r>
                      <a:endParaRPr lang="en-GB" sz="1400" b="0" i="0" u="none" strike="noStrike" dirty="0">
                        <a:solidFill>
                          <a:schemeClr val="tx2">
                            <a:lumMod val="20000"/>
                            <a:lumOff val="80000"/>
                          </a:schemeClr>
                        </a:solidFill>
                        <a:effectLst/>
                        <a:latin typeface="Arial" panose="020B0604020202020204" pitchFamily="34" charset="0"/>
                      </a:endParaRPr>
                    </a:p>
                  </a:txBody>
                  <a:tcPr marL="8448" marR="8448" marT="8448" marB="0" anchor="b">
                    <a:solidFill>
                      <a:schemeClr val="tx2">
                        <a:lumMod val="75000"/>
                      </a:schemeClr>
                    </a:solidFill>
                  </a:tcPr>
                </a:tc>
                <a:tc>
                  <a:txBody>
                    <a:bodyPr/>
                    <a:lstStyle/>
                    <a:p>
                      <a:pPr algn="r" fontAlgn="b"/>
                      <a:r>
                        <a:rPr lang="en-GB" sz="1400" u="none" strike="noStrike" dirty="0">
                          <a:solidFill>
                            <a:schemeClr val="tx2">
                              <a:lumMod val="20000"/>
                              <a:lumOff val="80000"/>
                            </a:schemeClr>
                          </a:solidFill>
                          <a:effectLst/>
                        </a:rPr>
                        <a:t>700,000</a:t>
                      </a:r>
                      <a:endParaRPr lang="en-GB" sz="1400" b="0" i="0" u="none" strike="noStrike" dirty="0">
                        <a:solidFill>
                          <a:schemeClr val="tx2">
                            <a:lumMod val="20000"/>
                            <a:lumOff val="80000"/>
                          </a:schemeClr>
                        </a:solidFill>
                        <a:effectLst/>
                        <a:latin typeface="Arial" panose="020B0604020202020204" pitchFamily="34" charset="0"/>
                      </a:endParaRPr>
                    </a:p>
                  </a:txBody>
                  <a:tcPr marL="8448" marR="8448" marT="8448" marB="0" anchor="b">
                    <a:solidFill>
                      <a:schemeClr val="tx2">
                        <a:lumMod val="75000"/>
                      </a:schemeClr>
                    </a:solidFill>
                  </a:tcPr>
                </a:tc>
                <a:tc>
                  <a:txBody>
                    <a:bodyPr/>
                    <a:lstStyle/>
                    <a:p>
                      <a:pPr algn="r" fontAlgn="b"/>
                      <a:r>
                        <a:rPr lang="en-GB" sz="1400" u="none" strike="noStrike" dirty="0">
                          <a:solidFill>
                            <a:schemeClr val="tx2">
                              <a:lumMod val="20000"/>
                              <a:lumOff val="80000"/>
                            </a:schemeClr>
                          </a:solidFill>
                          <a:effectLst/>
                        </a:rPr>
                        <a:t>700,000</a:t>
                      </a:r>
                      <a:endParaRPr lang="en-GB" sz="1400" b="0" i="0" u="none" strike="noStrike" dirty="0">
                        <a:solidFill>
                          <a:schemeClr val="tx2">
                            <a:lumMod val="20000"/>
                            <a:lumOff val="80000"/>
                          </a:schemeClr>
                        </a:solidFill>
                        <a:effectLst/>
                        <a:latin typeface="Arial" panose="020B0604020202020204" pitchFamily="34" charset="0"/>
                      </a:endParaRPr>
                    </a:p>
                  </a:txBody>
                  <a:tcPr marL="8448" marR="8448" marT="8448" marB="0" anchor="b">
                    <a:solidFill>
                      <a:schemeClr val="tx2">
                        <a:lumMod val="75000"/>
                      </a:schemeClr>
                    </a:solidFill>
                  </a:tcPr>
                </a:tc>
                <a:tc>
                  <a:txBody>
                    <a:bodyPr/>
                    <a:lstStyle/>
                    <a:p>
                      <a:pPr algn="r" fontAlgn="b"/>
                      <a:r>
                        <a:rPr lang="en-GB" sz="1400" u="none" strike="noStrike" dirty="0">
                          <a:solidFill>
                            <a:schemeClr val="tx2">
                              <a:lumMod val="20000"/>
                              <a:lumOff val="80000"/>
                            </a:schemeClr>
                          </a:solidFill>
                          <a:effectLst/>
                        </a:rPr>
                        <a:t>700,000</a:t>
                      </a:r>
                      <a:endParaRPr lang="en-GB" sz="1400" b="0" i="0" u="none" strike="noStrike" dirty="0">
                        <a:solidFill>
                          <a:schemeClr val="tx2">
                            <a:lumMod val="20000"/>
                            <a:lumOff val="80000"/>
                          </a:schemeClr>
                        </a:solidFill>
                        <a:effectLst/>
                        <a:latin typeface="Arial" panose="020B0604020202020204" pitchFamily="34" charset="0"/>
                      </a:endParaRPr>
                    </a:p>
                  </a:txBody>
                  <a:tcPr marL="8448" marR="8448" marT="8448" marB="0" anchor="b">
                    <a:solidFill>
                      <a:schemeClr val="tx2">
                        <a:lumMod val="75000"/>
                      </a:schemeClr>
                    </a:solidFill>
                  </a:tcPr>
                </a:tc>
                <a:tc>
                  <a:txBody>
                    <a:bodyPr/>
                    <a:lstStyle/>
                    <a:p>
                      <a:pPr algn="r" fontAlgn="b"/>
                      <a:r>
                        <a:rPr lang="en-GB" sz="1400" u="none" strike="noStrike" dirty="0">
                          <a:solidFill>
                            <a:schemeClr val="tx2">
                              <a:lumMod val="20000"/>
                              <a:lumOff val="80000"/>
                            </a:schemeClr>
                          </a:solidFill>
                          <a:effectLst/>
                        </a:rPr>
                        <a:t>700,000</a:t>
                      </a:r>
                      <a:endParaRPr lang="en-GB" sz="1400" b="0" i="0" u="none" strike="noStrike" dirty="0">
                        <a:solidFill>
                          <a:schemeClr val="tx2">
                            <a:lumMod val="20000"/>
                            <a:lumOff val="80000"/>
                          </a:schemeClr>
                        </a:solidFill>
                        <a:effectLst/>
                        <a:latin typeface="Arial" panose="020B0604020202020204" pitchFamily="34" charset="0"/>
                      </a:endParaRPr>
                    </a:p>
                  </a:txBody>
                  <a:tcPr marL="8448" marR="8448" marT="8448" marB="0" anchor="b">
                    <a:solidFill>
                      <a:schemeClr val="tx2">
                        <a:lumMod val="75000"/>
                      </a:schemeClr>
                    </a:solidFill>
                  </a:tcPr>
                </a:tc>
                <a:extLst>
                  <a:ext uri="{0D108BD9-81ED-4DB2-BD59-A6C34878D82A}">
                    <a16:rowId xmlns:a16="http://schemas.microsoft.com/office/drawing/2014/main" val="1957863302"/>
                  </a:ext>
                </a:extLst>
              </a:tr>
              <a:tr h="201360">
                <a:tc>
                  <a:txBody>
                    <a:bodyPr/>
                    <a:lstStyle/>
                    <a:p>
                      <a:pPr algn="l" fontAlgn="b"/>
                      <a:r>
                        <a:rPr lang="en-GB" sz="1400" u="none" strike="noStrike" dirty="0">
                          <a:solidFill>
                            <a:schemeClr val="tx2">
                              <a:lumMod val="20000"/>
                              <a:lumOff val="80000"/>
                            </a:schemeClr>
                          </a:solidFill>
                          <a:effectLst/>
                        </a:rPr>
                        <a:t>NPV</a:t>
                      </a:r>
                      <a:endParaRPr lang="en-GB" sz="1400" b="0" i="0" u="none" strike="noStrike" dirty="0">
                        <a:solidFill>
                          <a:schemeClr val="tx2">
                            <a:lumMod val="20000"/>
                            <a:lumOff val="80000"/>
                          </a:schemeClr>
                        </a:solidFill>
                        <a:effectLst/>
                        <a:latin typeface="Arial" panose="020B0604020202020204" pitchFamily="34" charset="0"/>
                      </a:endParaRPr>
                    </a:p>
                  </a:txBody>
                  <a:tcPr marL="8448" marR="8448" marT="8448" marB="0" anchor="b">
                    <a:solidFill>
                      <a:schemeClr val="tx2">
                        <a:lumMod val="75000"/>
                      </a:schemeClr>
                    </a:solidFill>
                  </a:tcPr>
                </a:tc>
                <a:tc>
                  <a:txBody>
                    <a:bodyPr/>
                    <a:lstStyle/>
                    <a:p>
                      <a:pPr algn="r" fontAlgn="b"/>
                      <a:r>
                        <a:rPr lang="en-GB" sz="1400" u="none" strike="noStrike" dirty="0">
                          <a:solidFill>
                            <a:schemeClr val="tx2">
                              <a:lumMod val="20000"/>
                              <a:lumOff val="80000"/>
                            </a:schemeClr>
                          </a:solidFill>
                          <a:effectLst/>
                        </a:rPr>
                        <a:t>251,856</a:t>
                      </a:r>
                      <a:endParaRPr lang="en-GB" sz="1400" b="0" i="0" u="none" strike="noStrike" dirty="0">
                        <a:solidFill>
                          <a:schemeClr val="tx2">
                            <a:lumMod val="20000"/>
                            <a:lumOff val="80000"/>
                          </a:schemeClr>
                        </a:solidFill>
                        <a:effectLst/>
                        <a:latin typeface="Arial" panose="020B0604020202020204" pitchFamily="34" charset="0"/>
                      </a:endParaRPr>
                    </a:p>
                  </a:txBody>
                  <a:tcPr marL="8448" marR="8448" marT="8448" marB="0" anchor="b">
                    <a:solidFill>
                      <a:schemeClr val="tx2">
                        <a:lumMod val="75000"/>
                      </a:schemeClr>
                    </a:solidFill>
                  </a:tcPr>
                </a:tc>
                <a:tc>
                  <a:txBody>
                    <a:bodyPr/>
                    <a:lstStyle/>
                    <a:p>
                      <a:pPr algn="r" fontAlgn="b"/>
                      <a:r>
                        <a:rPr lang="en-GB" sz="1400" u="none" strike="noStrike" dirty="0">
                          <a:solidFill>
                            <a:schemeClr val="tx2">
                              <a:lumMod val="20000"/>
                              <a:lumOff val="80000"/>
                            </a:schemeClr>
                          </a:solidFill>
                          <a:effectLst/>
                        </a:rPr>
                        <a:t>183,944</a:t>
                      </a:r>
                      <a:endParaRPr lang="en-GB" sz="1400" b="0" i="0" u="none" strike="noStrike" dirty="0">
                        <a:solidFill>
                          <a:schemeClr val="tx2">
                            <a:lumMod val="20000"/>
                            <a:lumOff val="80000"/>
                          </a:schemeClr>
                        </a:solidFill>
                        <a:effectLst/>
                        <a:latin typeface="Arial" panose="020B0604020202020204" pitchFamily="34" charset="0"/>
                      </a:endParaRPr>
                    </a:p>
                  </a:txBody>
                  <a:tcPr marL="8448" marR="8448" marT="8448" marB="0" anchor="b">
                    <a:solidFill>
                      <a:schemeClr val="tx2">
                        <a:lumMod val="75000"/>
                      </a:schemeClr>
                    </a:solidFill>
                  </a:tcPr>
                </a:tc>
                <a:tc>
                  <a:txBody>
                    <a:bodyPr/>
                    <a:lstStyle/>
                    <a:p>
                      <a:pPr algn="r" fontAlgn="b"/>
                      <a:r>
                        <a:rPr lang="en-GB" sz="1400" u="none" strike="noStrike" dirty="0">
                          <a:solidFill>
                            <a:schemeClr val="tx2">
                              <a:lumMod val="20000"/>
                              <a:lumOff val="80000"/>
                            </a:schemeClr>
                          </a:solidFill>
                          <a:effectLst/>
                        </a:rPr>
                        <a:t>123,828</a:t>
                      </a:r>
                      <a:endParaRPr lang="en-GB" sz="1400" b="0" i="0" u="none" strike="noStrike" dirty="0">
                        <a:solidFill>
                          <a:schemeClr val="tx2">
                            <a:lumMod val="20000"/>
                            <a:lumOff val="80000"/>
                          </a:schemeClr>
                        </a:solidFill>
                        <a:effectLst/>
                        <a:latin typeface="Arial" panose="020B0604020202020204" pitchFamily="34" charset="0"/>
                      </a:endParaRPr>
                    </a:p>
                  </a:txBody>
                  <a:tcPr marL="8448" marR="8448" marT="8448" marB="0" anchor="b">
                    <a:solidFill>
                      <a:schemeClr val="tx2">
                        <a:lumMod val="75000"/>
                      </a:schemeClr>
                    </a:solidFill>
                  </a:tcPr>
                </a:tc>
                <a:tc>
                  <a:txBody>
                    <a:bodyPr/>
                    <a:lstStyle/>
                    <a:p>
                      <a:pPr algn="r" fontAlgn="b"/>
                      <a:r>
                        <a:rPr lang="en-GB" sz="1400" u="none" strike="noStrike" dirty="0">
                          <a:solidFill>
                            <a:schemeClr val="tx2">
                              <a:lumMod val="20000"/>
                              <a:lumOff val="80000"/>
                            </a:schemeClr>
                          </a:solidFill>
                          <a:effectLst/>
                        </a:rPr>
                        <a:t>70,340</a:t>
                      </a:r>
                      <a:endParaRPr lang="en-GB" sz="1400" b="0" i="0" u="none" strike="noStrike" dirty="0">
                        <a:solidFill>
                          <a:schemeClr val="tx2">
                            <a:lumMod val="20000"/>
                            <a:lumOff val="80000"/>
                          </a:schemeClr>
                        </a:solidFill>
                        <a:effectLst/>
                        <a:latin typeface="Arial" panose="020B0604020202020204" pitchFamily="34" charset="0"/>
                      </a:endParaRPr>
                    </a:p>
                  </a:txBody>
                  <a:tcPr marL="8448" marR="8448" marT="8448" marB="0" anchor="b">
                    <a:solidFill>
                      <a:schemeClr val="tx2">
                        <a:lumMod val="75000"/>
                      </a:schemeClr>
                    </a:solidFill>
                  </a:tcPr>
                </a:tc>
                <a:tc>
                  <a:txBody>
                    <a:bodyPr/>
                    <a:lstStyle/>
                    <a:p>
                      <a:pPr algn="r" fontAlgn="b"/>
                      <a:r>
                        <a:rPr lang="en-GB" sz="1400" u="none" strike="noStrike" dirty="0">
                          <a:solidFill>
                            <a:schemeClr val="tx2">
                              <a:lumMod val="20000"/>
                              <a:lumOff val="80000"/>
                            </a:schemeClr>
                          </a:solidFill>
                          <a:effectLst/>
                        </a:rPr>
                        <a:t>22,523</a:t>
                      </a:r>
                      <a:endParaRPr lang="en-GB" sz="1400" b="0" i="0" u="none" strike="noStrike" dirty="0">
                        <a:solidFill>
                          <a:schemeClr val="tx2">
                            <a:lumMod val="20000"/>
                            <a:lumOff val="80000"/>
                          </a:schemeClr>
                        </a:solidFill>
                        <a:effectLst/>
                        <a:latin typeface="Arial" panose="020B0604020202020204" pitchFamily="34" charset="0"/>
                      </a:endParaRPr>
                    </a:p>
                  </a:txBody>
                  <a:tcPr marL="8448" marR="8448" marT="8448" marB="0" anchor="b">
                    <a:solidFill>
                      <a:schemeClr val="tx2">
                        <a:lumMod val="75000"/>
                      </a:schemeClr>
                    </a:solidFill>
                  </a:tcPr>
                </a:tc>
                <a:tc>
                  <a:txBody>
                    <a:bodyPr/>
                    <a:lstStyle/>
                    <a:p>
                      <a:pPr algn="r" fontAlgn="b"/>
                      <a:r>
                        <a:rPr lang="en-GB" sz="1400" u="none" strike="noStrike" dirty="0">
                          <a:solidFill>
                            <a:schemeClr val="tx2">
                              <a:lumMod val="20000"/>
                              <a:lumOff val="80000"/>
                            </a:schemeClr>
                          </a:solidFill>
                          <a:effectLst/>
                        </a:rPr>
                        <a:t>489</a:t>
                      </a:r>
                      <a:endParaRPr lang="en-GB" sz="1400" b="0" i="0" u="none" strike="noStrike" dirty="0">
                        <a:solidFill>
                          <a:schemeClr val="tx2">
                            <a:lumMod val="20000"/>
                            <a:lumOff val="80000"/>
                          </a:schemeClr>
                        </a:solidFill>
                        <a:effectLst/>
                        <a:latin typeface="Arial" panose="020B0604020202020204" pitchFamily="34" charset="0"/>
                      </a:endParaRPr>
                    </a:p>
                  </a:txBody>
                  <a:tcPr marL="8448" marR="8448" marT="8448" marB="0" anchor="b">
                    <a:solidFill>
                      <a:schemeClr val="tx2">
                        <a:lumMod val="75000"/>
                      </a:schemeClr>
                    </a:solidFill>
                  </a:tcPr>
                </a:tc>
                <a:extLst>
                  <a:ext uri="{0D108BD9-81ED-4DB2-BD59-A6C34878D82A}">
                    <a16:rowId xmlns:a16="http://schemas.microsoft.com/office/drawing/2014/main" val="135118366"/>
                  </a:ext>
                </a:extLst>
              </a:tr>
              <a:tr h="201360">
                <a:tc>
                  <a:txBody>
                    <a:bodyPr/>
                    <a:lstStyle/>
                    <a:p>
                      <a:pPr algn="l" fontAlgn="b"/>
                      <a:endParaRPr lang="en-GB" sz="1400" b="0" i="0" u="none" strike="noStrike" dirty="0">
                        <a:solidFill>
                          <a:schemeClr val="tx2">
                            <a:lumMod val="20000"/>
                            <a:lumOff val="80000"/>
                          </a:schemeClr>
                        </a:solidFill>
                        <a:effectLst/>
                        <a:latin typeface="Arial" panose="020B0604020202020204" pitchFamily="34" charset="0"/>
                      </a:endParaRPr>
                    </a:p>
                  </a:txBody>
                  <a:tcPr marL="8448" marR="8448" marT="8448" marB="0" anchor="b">
                    <a:solidFill>
                      <a:schemeClr val="tx2">
                        <a:lumMod val="75000"/>
                      </a:schemeClr>
                    </a:solidFill>
                  </a:tcPr>
                </a:tc>
                <a:tc>
                  <a:txBody>
                    <a:bodyPr/>
                    <a:lstStyle/>
                    <a:p>
                      <a:pPr algn="l" fontAlgn="b"/>
                      <a:endParaRPr lang="en-GB" sz="1400" b="0" i="0" u="none" strike="noStrike" dirty="0">
                        <a:solidFill>
                          <a:schemeClr val="tx2">
                            <a:lumMod val="20000"/>
                            <a:lumOff val="80000"/>
                          </a:schemeClr>
                        </a:solidFill>
                        <a:effectLst/>
                        <a:latin typeface="Arial" panose="020B0604020202020204" pitchFamily="34" charset="0"/>
                      </a:endParaRPr>
                    </a:p>
                  </a:txBody>
                  <a:tcPr marL="8448" marR="8448" marT="8448" marB="0" anchor="b">
                    <a:solidFill>
                      <a:schemeClr val="tx2">
                        <a:lumMod val="75000"/>
                      </a:schemeClr>
                    </a:solidFill>
                  </a:tcPr>
                </a:tc>
                <a:tc>
                  <a:txBody>
                    <a:bodyPr/>
                    <a:lstStyle/>
                    <a:p>
                      <a:pPr algn="l" fontAlgn="b"/>
                      <a:endParaRPr lang="en-GB" sz="1400" b="0" i="0" u="none" strike="noStrike" dirty="0">
                        <a:solidFill>
                          <a:schemeClr val="tx2">
                            <a:lumMod val="20000"/>
                            <a:lumOff val="80000"/>
                          </a:schemeClr>
                        </a:solidFill>
                        <a:effectLst/>
                        <a:latin typeface="Arial" panose="020B0604020202020204" pitchFamily="34" charset="0"/>
                      </a:endParaRPr>
                    </a:p>
                  </a:txBody>
                  <a:tcPr marL="8448" marR="8448" marT="8448" marB="0" anchor="b">
                    <a:solidFill>
                      <a:schemeClr val="tx2">
                        <a:lumMod val="75000"/>
                      </a:schemeClr>
                    </a:solidFill>
                  </a:tcPr>
                </a:tc>
                <a:tc>
                  <a:txBody>
                    <a:bodyPr/>
                    <a:lstStyle/>
                    <a:p>
                      <a:pPr algn="l" fontAlgn="b"/>
                      <a:endParaRPr lang="en-GB" sz="1400" b="0" i="0" u="none" strike="noStrike" dirty="0">
                        <a:solidFill>
                          <a:schemeClr val="tx2">
                            <a:lumMod val="20000"/>
                            <a:lumOff val="80000"/>
                          </a:schemeClr>
                        </a:solidFill>
                        <a:effectLst/>
                        <a:latin typeface="Arial" panose="020B0604020202020204" pitchFamily="34" charset="0"/>
                      </a:endParaRPr>
                    </a:p>
                  </a:txBody>
                  <a:tcPr marL="8448" marR="8448" marT="8448" marB="0" anchor="b">
                    <a:solidFill>
                      <a:schemeClr val="tx2">
                        <a:lumMod val="75000"/>
                      </a:schemeClr>
                    </a:solidFill>
                  </a:tcPr>
                </a:tc>
                <a:tc>
                  <a:txBody>
                    <a:bodyPr/>
                    <a:lstStyle/>
                    <a:p>
                      <a:pPr algn="l" fontAlgn="b"/>
                      <a:endParaRPr lang="en-GB" sz="1400" b="0" i="0" u="none" strike="noStrike" dirty="0">
                        <a:solidFill>
                          <a:schemeClr val="tx2">
                            <a:lumMod val="20000"/>
                            <a:lumOff val="80000"/>
                          </a:schemeClr>
                        </a:solidFill>
                        <a:effectLst/>
                        <a:latin typeface="Arial" panose="020B0604020202020204" pitchFamily="34" charset="0"/>
                      </a:endParaRPr>
                    </a:p>
                  </a:txBody>
                  <a:tcPr marL="8448" marR="8448" marT="8448" marB="0" anchor="b">
                    <a:solidFill>
                      <a:schemeClr val="tx2">
                        <a:lumMod val="75000"/>
                      </a:schemeClr>
                    </a:solidFill>
                  </a:tcPr>
                </a:tc>
                <a:tc>
                  <a:txBody>
                    <a:bodyPr/>
                    <a:lstStyle/>
                    <a:p>
                      <a:pPr algn="l" fontAlgn="b"/>
                      <a:endParaRPr lang="en-GB" sz="1400" b="0" i="0" u="none" strike="noStrike" dirty="0">
                        <a:solidFill>
                          <a:schemeClr val="tx2">
                            <a:lumMod val="20000"/>
                            <a:lumOff val="80000"/>
                          </a:schemeClr>
                        </a:solidFill>
                        <a:effectLst/>
                        <a:latin typeface="Arial" panose="020B0604020202020204" pitchFamily="34" charset="0"/>
                      </a:endParaRPr>
                    </a:p>
                  </a:txBody>
                  <a:tcPr marL="8448" marR="8448" marT="8448" marB="0" anchor="b">
                    <a:solidFill>
                      <a:schemeClr val="tx2">
                        <a:lumMod val="75000"/>
                      </a:schemeClr>
                    </a:solidFill>
                  </a:tcPr>
                </a:tc>
                <a:tc>
                  <a:txBody>
                    <a:bodyPr/>
                    <a:lstStyle/>
                    <a:p>
                      <a:pPr algn="l" fontAlgn="b"/>
                      <a:endParaRPr lang="en-GB" sz="1400" b="0" i="0" u="none" strike="noStrike" dirty="0">
                        <a:solidFill>
                          <a:schemeClr val="tx2">
                            <a:lumMod val="20000"/>
                            <a:lumOff val="80000"/>
                          </a:schemeClr>
                        </a:solidFill>
                        <a:effectLst/>
                        <a:latin typeface="Arial" panose="020B0604020202020204" pitchFamily="34" charset="0"/>
                      </a:endParaRPr>
                    </a:p>
                  </a:txBody>
                  <a:tcPr marL="8448" marR="8448" marT="8448" marB="0" anchor="b">
                    <a:solidFill>
                      <a:schemeClr val="tx2">
                        <a:lumMod val="75000"/>
                      </a:schemeClr>
                    </a:solidFill>
                  </a:tcPr>
                </a:tc>
                <a:extLst>
                  <a:ext uri="{0D108BD9-81ED-4DB2-BD59-A6C34878D82A}">
                    <a16:rowId xmlns:a16="http://schemas.microsoft.com/office/drawing/2014/main" val="257583561"/>
                  </a:ext>
                </a:extLst>
              </a:tr>
              <a:tr h="201360">
                <a:tc>
                  <a:txBody>
                    <a:bodyPr/>
                    <a:lstStyle/>
                    <a:p>
                      <a:pPr algn="l" fontAlgn="b"/>
                      <a:r>
                        <a:rPr lang="en-GB" sz="1400" u="none" strike="noStrike" dirty="0">
                          <a:solidFill>
                            <a:schemeClr val="tx2">
                              <a:lumMod val="20000"/>
                              <a:lumOff val="80000"/>
                            </a:schemeClr>
                          </a:solidFill>
                          <a:effectLst/>
                        </a:rPr>
                        <a:t>Y</a:t>
                      </a:r>
                      <a:endParaRPr lang="en-GB" sz="1400" b="0" i="0" u="none" strike="noStrike" dirty="0">
                        <a:solidFill>
                          <a:schemeClr val="tx2">
                            <a:lumMod val="20000"/>
                            <a:lumOff val="80000"/>
                          </a:schemeClr>
                        </a:solidFill>
                        <a:effectLst/>
                        <a:latin typeface="Arial" panose="020B0604020202020204" pitchFamily="34" charset="0"/>
                      </a:endParaRPr>
                    </a:p>
                  </a:txBody>
                  <a:tcPr marL="8448" marR="8448" marT="8448" marB="0" anchor="b">
                    <a:solidFill>
                      <a:schemeClr val="tx2">
                        <a:lumMod val="75000"/>
                      </a:schemeClr>
                    </a:solidFill>
                  </a:tcPr>
                </a:tc>
                <a:tc>
                  <a:txBody>
                    <a:bodyPr/>
                    <a:lstStyle/>
                    <a:p>
                      <a:pPr algn="r" fontAlgn="b"/>
                      <a:r>
                        <a:rPr lang="en-GB" sz="1400" u="none" strike="noStrike" dirty="0">
                          <a:solidFill>
                            <a:schemeClr val="tx2">
                              <a:lumMod val="20000"/>
                              <a:lumOff val="80000"/>
                            </a:schemeClr>
                          </a:solidFill>
                          <a:effectLst/>
                        </a:rPr>
                        <a:t>1,472,933</a:t>
                      </a:r>
                      <a:endParaRPr lang="en-GB" sz="1400" b="0" i="0" u="none" strike="noStrike" dirty="0">
                        <a:solidFill>
                          <a:schemeClr val="tx2">
                            <a:lumMod val="20000"/>
                            <a:lumOff val="80000"/>
                          </a:schemeClr>
                        </a:solidFill>
                        <a:effectLst/>
                        <a:latin typeface="Arial" panose="020B0604020202020204" pitchFamily="34" charset="0"/>
                      </a:endParaRPr>
                    </a:p>
                  </a:txBody>
                  <a:tcPr marL="8448" marR="8448" marT="8448" marB="0" anchor="b">
                    <a:solidFill>
                      <a:schemeClr val="tx2">
                        <a:lumMod val="75000"/>
                      </a:schemeClr>
                    </a:solidFill>
                  </a:tcPr>
                </a:tc>
                <a:tc>
                  <a:txBody>
                    <a:bodyPr/>
                    <a:lstStyle/>
                    <a:p>
                      <a:pPr algn="r" fontAlgn="b"/>
                      <a:r>
                        <a:rPr lang="en-GB" sz="1400" u="none" strike="noStrike" dirty="0">
                          <a:solidFill>
                            <a:schemeClr val="tx2">
                              <a:lumMod val="20000"/>
                              <a:lumOff val="80000"/>
                            </a:schemeClr>
                          </a:solidFill>
                          <a:effectLst/>
                        </a:rPr>
                        <a:t>1,422,558</a:t>
                      </a:r>
                      <a:endParaRPr lang="en-GB" sz="1400" b="0" i="0" u="none" strike="noStrike" dirty="0">
                        <a:solidFill>
                          <a:schemeClr val="tx2">
                            <a:lumMod val="20000"/>
                            <a:lumOff val="80000"/>
                          </a:schemeClr>
                        </a:solidFill>
                        <a:effectLst/>
                        <a:latin typeface="Arial" panose="020B0604020202020204" pitchFamily="34" charset="0"/>
                      </a:endParaRPr>
                    </a:p>
                  </a:txBody>
                  <a:tcPr marL="8448" marR="8448" marT="8448" marB="0" anchor="b">
                    <a:solidFill>
                      <a:schemeClr val="tx2">
                        <a:lumMod val="75000"/>
                      </a:schemeClr>
                    </a:solidFill>
                  </a:tcPr>
                </a:tc>
                <a:tc>
                  <a:txBody>
                    <a:bodyPr/>
                    <a:lstStyle/>
                    <a:p>
                      <a:pPr algn="r" fontAlgn="b"/>
                      <a:r>
                        <a:rPr lang="en-GB" sz="1400" u="none" strike="noStrike" dirty="0">
                          <a:solidFill>
                            <a:schemeClr val="tx2">
                              <a:lumMod val="20000"/>
                              <a:lumOff val="80000"/>
                            </a:schemeClr>
                          </a:solidFill>
                          <a:effectLst/>
                        </a:rPr>
                        <a:t>1,325,811</a:t>
                      </a:r>
                      <a:endParaRPr lang="en-GB" sz="1400" b="0" i="0" u="none" strike="noStrike" dirty="0">
                        <a:solidFill>
                          <a:schemeClr val="tx2">
                            <a:lumMod val="20000"/>
                            <a:lumOff val="80000"/>
                          </a:schemeClr>
                        </a:solidFill>
                        <a:effectLst/>
                        <a:latin typeface="Arial" panose="020B0604020202020204" pitchFamily="34" charset="0"/>
                      </a:endParaRPr>
                    </a:p>
                  </a:txBody>
                  <a:tcPr marL="8448" marR="8448" marT="8448" marB="0" anchor="b">
                    <a:solidFill>
                      <a:schemeClr val="tx2">
                        <a:lumMod val="75000"/>
                      </a:schemeClr>
                    </a:solidFill>
                  </a:tcPr>
                </a:tc>
                <a:tc>
                  <a:txBody>
                    <a:bodyPr/>
                    <a:lstStyle/>
                    <a:p>
                      <a:pPr algn="r" fontAlgn="b"/>
                      <a:r>
                        <a:rPr lang="en-GB" sz="1400" u="none" strike="noStrike" dirty="0">
                          <a:solidFill>
                            <a:schemeClr val="tx2">
                              <a:lumMod val="20000"/>
                              <a:lumOff val="80000"/>
                            </a:schemeClr>
                          </a:solidFill>
                          <a:effectLst/>
                        </a:rPr>
                        <a:t>1,239,731</a:t>
                      </a:r>
                      <a:endParaRPr lang="en-GB" sz="1400" b="0" i="0" u="none" strike="noStrike" dirty="0">
                        <a:solidFill>
                          <a:schemeClr val="tx2">
                            <a:lumMod val="20000"/>
                            <a:lumOff val="80000"/>
                          </a:schemeClr>
                        </a:solidFill>
                        <a:effectLst/>
                        <a:latin typeface="Arial" panose="020B0604020202020204" pitchFamily="34" charset="0"/>
                      </a:endParaRPr>
                    </a:p>
                  </a:txBody>
                  <a:tcPr marL="8448" marR="8448" marT="8448" marB="0" anchor="b">
                    <a:solidFill>
                      <a:schemeClr val="tx2">
                        <a:lumMod val="75000"/>
                      </a:schemeClr>
                    </a:solidFill>
                  </a:tcPr>
                </a:tc>
                <a:tc>
                  <a:txBody>
                    <a:bodyPr/>
                    <a:lstStyle/>
                    <a:p>
                      <a:pPr algn="r" fontAlgn="b"/>
                      <a:r>
                        <a:rPr lang="en-GB" sz="1400" u="none" strike="noStrike" dirty="0">
                          <a:solidFill>
                            <a:schemeClr val="tx2">
                              <a:lumMod val="20000"/>
                              <a:lumOff val="80000"/>
                            </a:schemeClr>
                          </a:solidFill>
                          <a:effectLst/>
                        </a:rPr>
                        <a:t>1,162,778</a:t>
                      </a:r>
                      <a:endParaRPr lang="en-GB" sz="1400" b="0" i="0" u="none" strike="noStrike" dirty="0">
                        <a:solidFill>
                          <a:schemeClr val="tx2">
                            <a:lumMod val="20000"/>
                            <a:lumOff val="80000"/>
                          </a:schemeClr>
                        </a:solidFill>
                        <a:effectLst/>
                        <a:latin typeface="Arial" panose="020B0604020202020204" pitchFamily="34" charset="0"/>
                      </a:endParaRPr>
                    </a:p>
                  </a:txBody>
                  <a:tcPr marL="8448" marR="8448" marT="8448" marB="0" anchor="b">
                    <a:solidFill>
                      <a:schemeClr val="tx2">
                        <a:lumMod val="75000"/>
                      </a:schemeClr>
                    </a:solidFill>
                  </a:tcPr>
                </a:tc>
                <a:tc>
                  <a:txBody>
                    <a:bodyPr/>
                    <a:lstStyle/>
                    <a:p>
                      <a:pPr algn="r" fontAlgn="b"/>
                      <a:r>
                        <a:rPr lang="en-GB" sz="1400" u="none" strike="noStrike" dirty="0">
                          <a:solidFill>
                            <a:schemeClr val="tx2">
                              <a:lumMod val="20000"/>
                              <a:lumOff val="80000"/>
                            </a:schemeClr>
                          </a:solidFill>
                          <a:effectLst/>
                        </a:rPr>
                        <a:t>1,127,317</a:t>
                      </a:r>
                      <a:endParaRPr lang="en-GB" sz="1400" b="0" i="0" u="none" strike="noStrike" dirty="0">
                        <a:solidFill>
                          <a:schemeClr val="tx2">
                            <a:lumMod val="20000"/>
                            <a:lumOff val="80000"/>
                          </a:schemeClr>
                        </a:solidFill>
                        <a:effectLst/>
                        <a:latin typeface="Arial" panose="020B0604020202020204" pitchFamily="34" charset="0"/>
                      </a:endParaRPr>
                    </a:p>
                  </a:txBody>
                  <a:tcPr marL="8448" marR="8448" marT="8448" marB="0" anchor="b">
                    <a:solidFill>
                      <a:schemeClr val="tx2">
                        <a:lumMod val="75000"/>
                      </a:schemeClr>
                    </a:solidFill>
                  </a:tcPr>
                </a:tc>
                <a:extLst>
                  <a:ext uri="{0D108BD9-81ED-4DB2-BD59-A6C34878D82A}">
                    <a16:rowId xmlns:a16="http://schemas.microsoft.com/office/drawing/2014/main" val="1214702742"/>
                  </a:ext>
                </a:extLst>
              </a:tr>
              <a:tr h="201360">
                <a:tc>
                  <a:txBody>
                    <a:bodyPr/>
                    <a:lstStyle/>
                    <a:p>
                      <a:pPr algn="l" fontAlgn="b"/>
                      <a:r>
                        <a:rPr lang="en-GB" sz="1400" u="none" strike="noStrike" dirty="0">
                          <a:solidFill>
                            <a:schemeClr val="tx2">
                              <a:lumMod val="20000"/>
                              <a:lumOff val="80000"/>
                            </a:schemeClr>
                          </a:solidFill>
                          <a:effectLst/>
                        </a:rPr>
                        <a:t>Investment</a:t>
                      </a:r>
                      <a:endParaRPr lang="en-GB" sz="1400" b="0" i="0" u="none" strike="noStrike" dirty="0">
                        <a:solidFill>
                          <a:schemeClr val="tx2">
                            <a:lumMod val="20000"/>
                            <a:lumOff val="80000"/>
                          </a:schemeClr>
                        </a:solidFill>
                        <a:effectLst/>
                        <a:latin typeface="Arial" panose="020B0604020202020204" pitchFamily="34" charset="0"/>
                      </a:endParaRPr>
                    </a:p>
                  </a:txBody>
                  <a:tcPr marL="8448" marR="8448" marT="8448" marB="0" anchor="b">
                    <a:solidFill>
                      <a:schemeClr val="tx2">
                        <a:lumMod val="75000"/>
                      </a:schemeClr>
                    </a:solidFill>
                  </a:tcPr>
                </a:tc>
                <a:tc>
                  <a:txBody>
                    <a:bodyPr/>
                    <a:lstStyle/>
                    <a:p>
                      <a:pPr algn="r" fontAlgn="b"/>
                      <a:r>
                        <a:rPr lang="en-GB" sz="1400" u="none" strike="noStrike" dirty="0">
                          <a:solidFill>
                            <a:schemeClr val="tx2">
                              <a:lumMod val="20000"/>
                              <a:lumOff val="80000"/>
                            </a:schemeClr>
                          </a:solidFill>
                          <a:effectLst/>
                        </a:rPr>
                        <a:t>1,200,000</a:t>
                      </a:r>
                      <a:endParaRPr lang="en-GB" sz="1400" b="0" i="0" u="none" strike="noStrike" dirty="0">
                        <a:solidFill>
                          <a:schemeClr val="tx2">
                            <a:lumMod val="20000"/>
                            <a:lumOff val="80000"/>
                          </a:schemeClr>
                        </a:solidFill>
                        <a:effectLst/>
                        <a:latin typeface="Arial" panose="020B0604020202020204" pitchFamily="34" charset="0"/>
                      </a:endParaRPr>
                    </a:p>
                  </a:txBody>
                  <a:tcPr marL="8448" marR="8448" marT="8448" marB="0" anchor="b">
                    <a:solidFill>
                      <a:schemeClr val="tx2">
                        <a:lumMod val="75000"/>
                      </a:schemeClr>
                    </a:solidFill>
                  </a:tcPr>
                </a:tc>
                <a:tc>
                  <a:txBody>
                    <a:bodyPr/>
                    <a:lstStyle/>
                    <a:p>
                      <a:pPr algn="r" fontAlgn="b"/>
                      <a:r>
                        <a:rPr lang="en-GB" sz="1400" u="none" strike="noStrike" dirty="0">
                          <a:solidFill>
                            <a:schemeClr val="tx2">
                              <a:lumMod val="20000"/>
                              <a:lumOff val="80000"/>
                            </a:schemeClr>
                          </a:solidFill>
                          <a:effectLst/>
                        </a:rPr>
                        <a:t>1,200,000</a:t>
                      </a:r>
                      <a:endParaRPr lang="en-GB" sz="1400" b="0" i="0" u="none" strike="noStrike" dirty="0">
                        <a:solidFill>
                          <a:schemeClr val="tx2">
                            <a:lumMod val="20000"/>
                            <a:lumOff val="80000"/>
                          </a:schemeClr>
                        </a:solidFill>
                        <a:effectLst/>
                        <a:latin typeface="Arial" panose="020B0604020202020204" pitchFamily="34" charset="0"/>
                      </a:endParaRPr>
                    </a:p>
                  </a:txBody>
                  <a:tcPr marL="8448" marR="8448" marT="8448" marB="0" anchor="b">
                    <a:solidFill>
                      <a:schemeClr val="tx2">
                        <a:lumMod val="75000"/>
                      </a:schemeClr>
                    </a:solidFill>
                  </a:tcPr>
                </a:tc>
                <a:tc>
                  <a:txBody>
                    <a:bodyPr/>
                    <a:lstStyle/>
                    <a:p>
                      <a:pPr algn="r" fontAlgn="b"/>
                      <a:r>
                        <a:rPr lang="en-GB" sz="1400" u="none" strike="noStrike" dirty="0">
                          <a:solidFill>
                            <a:schemeClr val="tx2">
                              <a:lumMod val="20000"/>
                              <a:lumOff val="80000"/>
                            </a:schemeClr>
                          </a:solidFill>
                          <a:effectLst/>
                        </a:rPr>
                        <a:t>1,200,000</a:t>
                      </a:r>
                      <a:endParaRPr lang="en-GB" sz="1400" b="0" i="0" u="none" strike="noStrike" dirty="0">
                        <a:solidFill>
                          <a:schemeClr val="tx2">
                            <a:lumMod val="20000"/>
                            <a:lumOff val="80000"/>
                          </a:schemeClr>
                        </a:solidFill>
                        <a:effectLst/>
                        <a:latin typeface="Arial" panose="020B0604020202020204" pitchFamily="34" charset="0"/>
                      </a:endParaRPr>
                    </a:p>
                  </a:txBody>
                  <a:tcPr marL="8448" marR="8448" marT="8448" marB="0" anchor="b">
                    <a:solidFill>
                      <a:schemeClr val="tx2">
                        <a:lumMod val="75000"/>
                      </a:schemeClr>
                    </a:solidFill>
                  </a:tcPr>
                </a:tc>
                <a:tc>
                  <a:txBody>
                    <a:bodyPr/>
                    <a:lstStyle/>
                    <a:p>
                      <a:pPr algn="r" fontAlgn="b"/>
                      <a:r>
                        <a:rPr lang="en-GB" sz="1400" u="none" strike="noStrike" dirty="0">
                          <a:solidFill>
                            <a:schemeClr val="tx2">
                              <a:lumMod val="20000"/>
                              <a:lumOff val="80000"/>
                            </a:schemeClr>
                          </a:solidFill>
                          <a:effectLst/>
                        </a:rPr>
                        <a:t>1,200,000</a:t>
                      </a:r>
                      <a:endParaRPr lang="en-GB" sz="1400" b="0" i="0" u="none" strike="noStrike" dirty="0">
                        <a:solidFill>
                          <a:schemeClr val="tx2">
                            <a:lumMod val="20000"/>
                            <a:lumOff val="80000"/>
                          </a:schemeClr>
                        </a:solidFill>
                        <a:effectLst/>
                        <a:latin typeface="Arial" panose="020B0604020202020204" pitchFamily="34" charset="0"/>
                      </a:endParaRPr>
                    </a:p>
                  </a:txBody>
                  <a:tcPr marL="8448" marR="8448" marT="8448" marB="0" anchor="b">
                    <a:solidFill>
                      <a:schemeClr val="tx2">
                        <a:lumMod val="75000"/>
                      </a:schemeClr>
                    </a:solidFill>
                  </a:tcPr>
                </a:tc>
                <a:tc>
                  <a:txBody>
                    <a:bodyPr/>
                    <a:lstStyle/>
                    <a:p>
                      <a:pPr algn="r" fontAlgn="b"/>
                      <a:r>
                        <a:rPr lang="en-GB" sz="1400" u="none" strike="noStrike" dirty="0">
                          <a:solidFill>
                            <a:schemeClr val="tx2">
                              <a:lumMod val="20000"/>
                              <a:lumOff val="80000"/>
                            </a:schemeClr>
                          </a:solidFill>
                          <a:effectLst/>
                        </a:rPr>
                        <a:t>1,200,000</a:t>
                      </a:r>
                      <a:endParaRPr lang="en-GB" sz="1400" b="0" i="0" u="none" strike="noStrike" dirty="0">
                        <a:solidFill>
                          <a:schemeClr val="tx2">
                            <a:lumMod val="20000"/>
                            <a:lumOff val="80000"/>
                          </a:schemeClr>
                        </a:solidFill>
                        <a:effectLst/>
                        <a:latin typeface="Arial" panose="020B0604020202020204" pitchFamily="34" charset="0"/>
                      </a:endParaRPr>
                    </a:p>
                  </a:txBody>
                  <a:tcPr marL="8448" marR="8448" marT="8448" marB="0" anchor="b">
                    <a:solidFill>
                      <a:schemeClr val="tx2">
                        <a:lumMod val="75000"/>
                      </a:schemeClr>
                    </a:solidFill>
                  </a:tcPr>
                </a:tc>
                <a:tc>
                  <a:txBody>
                    <a:bodyPr/>
                    <a:lstStyle/>
                    <a:p>
                      <a:pPr algn="r" fontAlgn="b"/>
                      <a:r>
                        <a:rPr lang="en-GB" sz="1400" u="none" strike="noStrike" dirty="0">
                          <a:solidFill>
                            <a:schemeClr val="tx2">
                              <a:lumMod val="20000"/>
                              <a:lumOff val="80000"/>
                            </a:schemeClr>
                          </a:solidFill>
                          <a:effectLst/>
                        </a:rPr>
                        <a:t>1,200,000</a:t>
                      </a:r>
                      <a:endParaRPr lang="en-GB" sz="1400" b="0" i="0" u="none" strike="noStrike" dirty="0">
                        <a:solidFill>
                          <a:schemeClr val="tx2">
                            <a:lumMod val="20000"/>
                            <a:lumOff val="80000"/>
                          </a:schemeClr>
                        </a:solidFill>
                        <a:effectLst/>
                        <a:latin typeface="Arial" panose="020B0604020202020204" pitchFamily="34" charset="0"/>
                      </a:endParaRPr>
                    </a:p>
                  </a:txBody>
                  <a:tcPr marL="8448" marR="8448" marT="8448" marB="0" anchor="b">
                    <a:solidFill>
                      <a:schemeClr val="tx2">
                        <a:lumMod val="75000"/>
                      </a:schemeClr>
                    </a:solidFill>
                  </a:tcPr>
                </a:tc>
                <a:extLst>
                  <a:ext uri="{0D108BD9-81ED-4DB2-BD59-A6C34878D82A}">
                    <a16:rowId xmlns:a16="http://schemas.microsoft.com/office/drawing/2014/main" val="2317585750"/>
                  </a:ext>
                </a:extLst>
              </a:tr>
              <a:tr h="201360">
                <a:tc>
                  <a:txBody>
                    <a:bodyPr/>
                    <a:lstStyle/>
                    <a:p>
                      <a:pPr algn="l" fontAlgn="b"/>
                      <a:r>
                        <a:rPr lang="en-GB" sz="1400" u="none" strike="noStrike" dirty="0">
                          <a:solidFill>
                            <a:schemeClr val="tx2">
                              <a:lumMod val="20000"/>
                              <a:lumOff val="80000"/>
                            </a:schemeClr>
                          </a:solidFill>
                          <a:effectLst/>
                        </a:rPr>
                        <a:t>NPV</a:t>
                      </a:r>
                      <a:endParaRPr lang="en-GB" sz="1400" b="0" i="0" u="none" strike="noStrike" dirty="0">
                        <a:solidFill>
                          <a:schemeClr val="tx2">
                            <a:lumMod val="20000"/>
                            <a:lumOff val="80000"/>
                          </a:schemeClr>
                        </a:solidFill>
                        <a:effectLst/>
                        <a:latin typeface="Arial" panose="020B0604020202020204" pitchFamily="34" charset="0"/>
                      </a:endParaRPr>
                    </a:p>
                  </a:txBody>
                  <a:tcPr marL="8448" marR="8448" marT="8448" marB="0" anchor="b">
                    <a:solidFill>
                      <a:schemeClr val="tx2">
                        <a:lumMod val="75000"/>
                      </a:schemeClr>
                    </a:solidFill>
                  </a:tcPr>
                </a:tc>
                <a:tc>
                  <a:txBody>
                    <a:bodyPr/>
                    <a:lstStyle/>
                    <a:p>
                      <a:pPr algn="r" fontAlgn="b"/>
                      <a:r>
                        <a:rPr lang="en-GB" sz="1400" u="none" strike="noStrike" dirty="0">
                          <a:solidFill>
                            <a:schemeClr val="tx2">
                              <a:lumMod val="20000"/>
                              <a:lumOff val="80000"/>
                            </a:schemeClr>
                          </a:solidFill>
                          <a:effectLst/>
                        </a:rPr>
                        <a:t>272,933</a:t>
                      </a:r>
                      <a:endParaRPr lang="en-GB" sz="1400" b="0" i="0" u="none" strike="noStrike" dirty="0">
                        <a:solidFill>
                          <a:schemeClr val="tx2">
                            <a:lumMod val="20000"/>
                            <a:lumOff val="80000"/>
                          </a:schemeClr>
                        </a:solidFill>
                        <a:effectLst/>
                        <a:latin typeface="Arial" panose="020B0604020202020204" pitchFamily="34" charset="0"/>
                      </a:endParaRPr>
                    </a:p>
                  </a:txBody>
                  <a:tcPr marL="8448" marR="8448" marT="8448" marB="0" anchor="b">
                    <a:solidFill>
                      <a:schemeClr val="tx2">
                        <a:lumMod val="75000"/>
                      </a:schemeClr>
                    </a:solidFill>
                  </a:tcPr>
                </a:tc>
                <a:tc>
                  <a:txBody>
                    <a:bodyPr/>
                    <a:lstStyle/>
                    <a:p>
                      <a:pPr algn="r" fontAlgn="b"/>
                      <a:r>
                        <a:rPr lang="en-GB" sz="1400" u="none" strike="noStrike" dirty="0">
                          <a:solidFill>
                            <a:schemeClr val="tx2">
                              <a:lumMod val="20000"/>
                              <a:lumOff val="80000"/>
                            </a:schemeClr>
                          </a:solidFill>
                          <a:effectLst/>
                        </a:rPr>
                        <a:t>222,558</a:t>
                      </a:r>
                      <a:endParaRPr lang="en-GB" sz="1400" b="0" i="0" u="none" strike="noStrike" dirty="0">
                        <a:solidFill>
                          <a:schemeClr val="tx2">
                            <a:lumMod val="20000"/>
                            <a:lumOff val="80000"/>
                          </a:schemeClr>
                        </a:solidFill>
                        <a:effectLst/>
                        <a:latin typeface="Arial" panose="020B0604020202020204" pitchFamily="34" charset="0"/>
                      </a:endParaRPr>
                    </a:p>
                  </a:txBody>
                  <a:tcPr marL="8448" marR="8448" marT="8448" marB="0" anchor="b">
                    <a:solidFill>
                      <a:schemeClr val="tx2">
                        <a:lumMod val="75000"/>
                      </a:schemeClr>
                    </a:solidFill>
                  </a:tcPr>
                </a:tc>
                <a:tc>
                  <a:txBody>
                    <a:bodyPr/>
                    <a:lstStyle/>
                    <a:p>
                      <a:pPr algn="r" fontAlgn="b"/>
                      <a:r>
                        <a:rPr lang="en-GB" sz="1400" u="none" strike="noStrike" dirty="0">
                          <a:solidFill>
                            <a:schemeClr val="tx2">
                              <a:lumMod val="20000"/>
                              <a:lumOff val="80000"/>
                            </a:schemeClr>
                          </a:solidFill>
                          <a:effectLst/>
                        </a:rPr>
                        <a:t>125,811</a:t>
                      </a:r>
                      <a:endParaRPr lang="en-GB" sz="1400" b="0" i="0" u="none" strike="noStrike" dirty="0">
                        <a:solidFill>
                          <a:schemeClr val="tx2">
                            <a:lumMod val="20000"/>
                            <a:lumOff val="80000"/>
                          </a:schemeClr>
                        </a:solidFill>
                        <a:effectLst/>
                        <a:latin typeface="Arial" panose="020B0604020202020204" pitchFamily="34" charset="0"/>
                      </a:endParaRPr>
                    </a:p>
                  </a:txBody>
                  <a:tcPr marL="8448" marR="8448" marT="8448" marB="0" anchor="b">
                    <a:solidFill>
                      <a:schemeClr val="tx2">
                        <a:lumMod val="75000"/>
                      </a:schemeClr>
                    </a:solidFill>
                  </a:tcPr>
                </a:tc>
                <a:tc>
                  <a:txBody>
                    <a:bodyPr/>
                    <a:lstStyle/>
                    <a:p>
                      <a:pPr algn="r" fontAlgn="b"/>
                      <a:r>
                        <a:rPr lang="en-GB" sz="1400" u="none" strike="noStrike" dirty="0">
                          <a:solidFill>
                            <a:schemeClr val="tx2">
                              <a:lumMod val="20000"/>
                              <a:lumOff val="80000"/>
                            </a:schemeClr>
                          </a:solidFill>
                          <a:effectLst/>
                        </a:rPr>
                        <a:t>39,731</a:t>
                      </a:r>
                      <a:endParaRPr lang="en-GB" sz="1400" b="0" i="0" u="none" strike="noStrike" dirty="0">
                        <a:solidFill>
                          <a:schemeClr val="tx2">
                            <a:lumMod val="20000"/>
                            <a:lumOff val="80000"/>
                          </a:schemeClr>
                        </a:solidFill>
                        <a:effectLst/>
                        <a:latin typeface="Arial" panose="020B0604020202020204" pitchFamily="34" charset="0"/>
                      </a:endParaRPr>
                    </a:p>
                  </a:txBody>
                  <a:tcPr marL="8448" marR="8448" marT="8448" marB="0" anchor="b">
                    <a:solidFill>
                      <a:schemeClr val="tx2">
                        <a:lumMod val="75000"/>
                      </a:schemeClr>
                    </a:solidFill>
                  </a:tcPr>
                </a:tc>
                <a:tc>
                  <a:txBody>
                    <a:bodyPr/>
                    <a:lstStyle/>
                    <a:p>
                      <a:pPr algn="r" fontAlgn="b"/>
                      <a:r>
                        <a:rPr lang="en-GB" sz="1400" u="none" strike="noStrike" dirty="0">
                          <a:solidFill>
                            <a:schemeClr val="tx2">
                              <a:lumMod val="20000"/>
                              <a:lumOff val="80000"/>
                            </a:schemeClr>
                          </a:solidFill>
                          <a:effectLst/>
                        </a:rPr>
                        <a:t>-37,222</a:t>
                      </a:r>
                      <a:endParaRPr lang="en-GB" sz="1400" b="0" i="0" u="none" strike="noStrike" dirty="0">
                        <a:solidFill>
                          <a:schemeClr val="tx2">
                            <a:lumMod val="20000"/>
                            <a:lumOff val="80000"/>
                          </a:schemeClr>
                        </a:solidFill>
                        <a:effectLst/>
                        <a:latin typeface="Arial" panose="020B0604020202020204" pitchFamily="34" charset="0"/>
                      </a:endParaRPr>
                    </a:p>
                  </a:txBody>
                  <a:tcPr marL="8448" marR="8448" marT="8448" marB="0" anchor="b">
                    <a:solidFill>
                      <a:schemeClr val="tx2">
                        <a:lumMod val="75000"/>
                      </a:schemeClr>
                    </a:solidFill>
                  </a:tcPr>
                </a:tc>
                <a:tc>
                  <a:txBody>
                    <a:bodyPr/>
                    <a:lstStyle/>
                    <a:p>
                      <a:pPr algn="r" fontAlgn="b"/>
                      <a:r>
                        <a:rPr lang="en-GB" sz="1400" u="none" strike="noStrike" dirty="0">
                          <a:solidFill>
                            <a:schemeClr val="tx2">
                              <a:lumMod val="20000"/>
                              <a:lumOff val="80000"/>
                            </a:schemeClr>
                          </a:solidFill>
                          <a:effectLst/>
                        </a:rPr>
                        <a:t>-72,683</a:t>
                      </a:r>
                      <a:endParaRPr lang="en-GB" sz="1400" b="0" i="0" u="none" strike="noStrike" dirty="0">
                        <a:solidFill>
                          <a:schemeClr val="tx2">
                            <a:lumMod val="20000"/>
                            <a:lumOff val="80000"/>
                          </a:schemeClr>
                        </a:solidFill>
                        <a:effectLst/>
                        <a:latin typeface="Arial" panose="020B0604020202020204" pitchFamily="34" charset="0"/>
                      </a:endParaRPr>
                    </a:p>
                  </a:txBody>
                  <a:tcPr marL="8448" marR="8448" marT="8448" marB="0" anchor="b">
                    <a:solidFill>
                      <a:schemeClr val="tx2">
                        <a:lumMod val="75000"/>
                      </a:schemeClr>
                    </a:solidFill>
                  </a:tcPr>
                </a:tc>
                <a:extLst>
                  <a:ext uri="{0D108BD9-81ED-4DB2-BD59-A6C34878D82A}">
                    <a16:rowId xmlns:a16="http://schemas.microsoft.com/office/drawing/2014/main" val="746736096"/>
                  </a:ext>
                </a:extLst>
              </a:tr>
              <a:tr h="201360">
                <a:tc>
                  <a:txBody>
                    <a:bodyPr/>
                    <a:lstStyle/>
                    <a:p>
                      <a:pPr algn="l" fontAlgn="b"/>
                      <a:endParaRPr lang="en-GB" sz="1400" b="0" i="0" u="none" strike="noStrike" dirty="0">
                        <a:solidFill>
                          <a:schemeClr val="tx2">
                            <a:lumMod val="20000"/>
                            <a:lumOff val="80000"/>
                          </a:schemeClr>
                        </a:solidFill>
                        <a:effectLst/>
                        <a:latin typeface="Arial" panose="020B0604020202020204" pitchFamily="34" charset="0"/>
                      </a:endParaRPr>
                    </a:p>
                  </a:txBody>
                  <a:tcPr marL="8448" marR="8448" marT="8448" marB="0" anchor="b">
                    <a:solidFill>
                      <a:schemeClr val="tx2">
                        <a:lumMod val="75000"/>
                      </a:schemeClr>
                    </a:solidFill>
                  </a:tcPr>
                </a:tc>
                <a:tc>
                  <a:txBody>
                    <a:bodyPr/>
                    <a:lstStyle/>
                    <a:p>
                      <a:pPr algn="l" fontAlgn="b"/>
                      <a:endParaRPr lang="en-GB" sz="1400" b="0" i="0" u="none" strike="noStrike" dirty="0">
                        <a:solidFill>
                          <a:schemeClr val="tx2">
                            <a:lumMod val="20000"/>
                            <a:lumOff val="80000"/>
                          </a:schemeClr>
                        </a:solidFill>
                        <a:effectLst/>
                        <a:latin typeface="Arial" panose="020B0604020202020204" pitchFamily="34" charset="0"/>
                      </a:endParaRPr>
                    </a:p>
                  </a:txBody>
                  <a:tcPr marL="8448" marR="8448" marT="8448" marB="0" anchor="b">
                    <a:solidFill>
                      <a:schemeClr val="tx2">
                        <a:lumMod val="75000"/>
                      </a:schemeClr>
                    </a:solidFill>
                  </a:tcPr>
                </a:tc>
                <a:tc>
                  <a:txBody>
                    <a:bodyPr/>
                    <a:lstStyle/>
                    <a:p>
                      <a:pPr algn="l" fontAlgn="b"/>
                      <a:endParaRPr lang="en-GB" sz="1400" b="0" i="0" u="none" strike="noStrike" dirty="0">
                        <a:solidFill>
                          <a:schemeClr val="tx2">
                            <a:lumMod val="20000"/>
                            <a:lumOff val="80000"/>
                          </a:schemeClr>
                        </a:solidFill>
                        <a:effectLst/>
                        <a:latin typeface="Arial" panose="020B0604020202020204" pitchFamily="34" charset="0"/>
                      </a:endParaRPr>
                    </a:p>
                  </a:txBody>
                  <a:tcPr marL="8448" marR="8448" marT="8448" marB="0" anchor="b">
                    <a:solidFill>
                      <a:schemeClr val="tx2">
                        <a:lumMod val="75000"/>
                      </a:schemeClr>
                    </a:solidFill>
                  </a:tcPr>
                </a:tc>
                <a:tc>
                  <a:txBody>
                    <a:bodyPr/>
                    <a:lstStyle/>
                    <a:p>
                      <a:pPr algn="l" fontAlgn="b"/>
                      <a:endParaRPr lang="en-GB" sz="1400" b="0" i="0" u="none" strike="noStrike" dirty="0">
                        <a:solidFill>
                          <a:schemeClr val="tx2">
                            <a:lumMod val="20000"/>
                            <a:lumOff val="80000"/>
                          </a:schemeClr>
                        </a:solidFill>
                        <a:effectLst/>
                        <a:latin typeface="Arial" panose="020B0604020202020204" pitchFamily="34" charset="0"/>
                      </a:endParaRPr>
                    </a:p>
                  </a:txBody>
                  <a:tcPr marL="8448" marR="8448" marT="8448" marB="0" anchor="b">
                    <a:solidFill>
                      <a:schemeClr val="tx2">
                        <a:lumMod val="75000"/>
                      </a:schemeClr>
                    </a:solidFill>
                  </a:tcPr>
                </a:tc>
                <a:tc>
                  <a:txBody>
                    <a:bodyPr/>
                    <a:lstStyle/>
                    <a:p>
                      <a:pPr algn="l" fontAlgn="b"/>
                      <a:endParaRPr lang="en-GB" sz="1400" b="0" i="0" u="none" strike="noStrike" dirty="0">
                        <a:solidFill>
                          <a:schemeClr val="tx2">
                            <a:lumMod val="20000"/>
                            <a:lumOff val="80000"/>
                          </a:schemeClr>
                        </a:solidFill>
                        <a:effectLst/>
                        <a:latin typeface="Arial" panose="020B0604020202020204" pitchFamily="34" charset="0"/>
                      </a:endParaRPr>
                    </a:p>
                  </a:txBody>
                  <a:tcPr marL="8448" marR="8448" marT="8448" marB="0" anchor="b">
                    <a:solidFill>
                      <a:schemeClr val="tx2">
                        <a:lumMod val="75000"/>
                      </a:schemeClr>
                    </a:solidFill>
                  </a:tcPr>
                </a:tc>
                <a:tc>
                  <a:txBody>
                    <a:bodyPr/>
                    <a:lstStyle/>
                    <a:p>
                      <a:pPr algn="l" fontAlgn="b"/>
                      <a:endParaRPr lang="en-GB" sz="1400" b="0" i="0" u="none" strike="noStrike" dirty="0">
                        <a:solidFill>
                          <a:schemeClr val="tx2">
                            <a:lumMod val="20000"/>
                            <a:lumOff val="80000"/>
                          </a:schemeClr>
                        </a:solidFill>
                        <a:effectLst/>
                        <a:latin typeface="Arial" panose="020B0604020202020204" pitchFamily="34" charset="0"/>
                      </a:endParaRPr>
                    </a:p>
                  </a:txBody>
                  <a:tcPr marL="8448" marR="8448" marT="8448" marB="0" anchor="b">
                    <a:solidFill>
                      <a:schemeClr val="tx2">
                        <a:lumMod val="75000"/>
                      </a:schemeClr>
                    </a:solidFill>
                  </a:tcPr>
                </a:tc>
                <a:tc>
                  <a:txBody>
                    <a:bodyPr/>
                    <a:lstStyle/>
                    <a:p>
                      <a:pPr algn="l" fontAlgn="b"/>
                      <a:endParaRPr lang="en-GB" sz="1400" b="0" i="0" u="none" strike="noStrike" dirty="0">
                        <a:solidFill>
                          <a:schemeClr val="tx2">
                            <a:lumMod val="20000"/>
                            <a:lumOff val="80000"/>
                          </a:schemeClr>
                        </a:solidFill>
                        <a:effectLst/>
                        <a:latin typeface="Arial" panose="020B0604020202020204" pitchFamily="34" charset="0"/>
                      </a:endParaRPr>
                    </a:p>
                  </a:txBody>
                  <a:tcPr marL="8448" marR="8448" marT="8448" marB="0" anchor="b">
                    <a:solidFill>
                      <a:schemeClr val="tx2">
                        <a:lumMod val="75000"/>
                      </a:schemeClr>
                    </a:solidFill>
                  </a:tcPr>
                </a:tc>
                <a:extLst>
                  <a:ext uri="{0D108BD9-81ED-4DB2-BD59-A6C34878D82A}">
                    <a16:rowId xmlns:a16="http://schemas.microsoft.com/office/drawing/2014/main" val="2550379338"/>
                  </a:ext>
                </a:extLst>
              </a:tr>
              <a:tr h="201360">
                <a:tc>
                  <a:txBody>
                    <a:bodyPr/>
                    <a:lstStyle/>
                    <a:p>
                      <a:pPr algn="l" fontAlgn="b"/>
                      <a:r>
                        <a:rPr lang="en-GB" sz="1400" u="none" strike="noStrike" dirty="0">
                          <a:solidFill>
                            <a:schemeClr val="tx2">
                              <a:lumMod val="20000"/>
                              <a:lumOff val="80000"/>
                            </a:schemeClr>
                          </a:solidFill>
                          <a:effectLst/>
                        </a:rPr>
                        <a:t>Discount rate</a:t>
                      </a:r>
                      <a:endParaRPr lang="en-GB" sz="1400" b="0" i="0" u="none" strike="noStrike" dirty="0">
                        <a:solidFill>
                          <a:schemeClr val="tx2">
                            <a:lumMod val="20000"/>
                            <a:lumOff val="80000"/>
                          </a:schemeClr>
                        </a:solidFill>
                        <a:effectLst/>
                        <a:latin typeface="Arial" panose="020B0604020202020204" pitchFamily="34" charset="0"/>
                      </a:endParaRPr>
                    </a:p>
                  </a:txBody>
                  <a:tcPr marL="8448" marR="8448" marT="8448" marB="0" anchor="b">
                    <a:solidFill>
                      <a:schemeClr val="tx2">
                        <a:lumMod val="75000"/>
                      </a:schemeClr>
                    </a:solidFill>
                  </a:tcPr>
                </a:tc>
                <a:tc>
                  <a:txBody>
                    <a:bodyPr/>
                    <a:lstStyle/>
                    <a:p>
                      <a:pPr algn="r" fontAlgn="b"/>
                      <a:r>
                        <a:rPr lang="en-GB" sz="1400" u="none" strike="noStrike" dirty="0">
                          <a:solidFill>
                            <a:schemeClr val="tx2">
                              <a:lumMod val="20000"/>
                              <a:lumOff val="80000"/>
                            </a:schemeClr>
                          </a:solidFill>
                          <a:effectLst/>
                        </a:rPr>
                        <a:t>4%</a:t>
                      </a:r>
                      <a:endParaRPr lang="en-GB" sz="1400" b="0" i="0" u="none" strike="noStrike" dirty="0">
                        <a:solidFill>
                          <a:schemeClr val="tx2">
                            <a:lumMod val="20000"/>
                            <a:lumOff val="80000"/>
                          </a:schemeClr>
                        </a:solidFill>
                        <a:effectLst/>
                        <a:latin typeface="Arial" panose="020B0604020202020204" pitchFamily="34" charset="0"/>
                      </a:endParaRPr>
                    </a:p>
                  </a:txBody>
                  <a:tcPr marL="8448" marR="8448" marT="8448" marB="0" anchor="b">
                    <a:solidFill>
                      <a:schemeClr val="tx2">
                        <a:lumMod val="75000"/>
                      </a:schemeClr>
                    </a:solidFill>
                  </a:tcPr>
                </a:tc>
                <a:tc>
                  <a:txBody>
                    <a:bodyPr/>
                    <a:lstStyle/>
                    <a:p>
                      <a:pPr algn="r" fontAlgn="b"/>
                      <a:r>
                        <a:rPr lang="en-GB" sz="1400" u="none" strike="noStrike" dirty="0">
                          <a:solidFill>
                            <a:schemeClr val="tx2">
                              <a:lumMod val="20000"/>
                              <a:lumOff val="80000"/>
                            </a:schemeClr>
                          </a:solidFill>
                          <a:effectLst/>
                        </a:rPr>
                        <a:t>8%</a:t>
                      </a:r>
                      <a:endParaRPr lang="en-GB" sz="1400" b="0" i="0" u="none" strike="noStrike" dirty="0">
                        <a:solidFill>
                          <a:schemeClr val="tx2">
                            <a:lumMod val="20000"/>
                            <a:lumOff val="80000"/>
                          </a:schemeClr>
                        </a:solidFill>
                        <a:effectLst/>
                        <a:latin typeface="Arial" panose="020B0604020202020204" pitchFamily="34" charset="0"/>
                      </a:endParaRPr>
                    </a:p>
                  </a:txBody>
                  <a:tcPr marL="8448" marR="8448" marT="8448" marB="0" anchor="b">
                    <a:solidFill>
                      <a:schemeClr val="tx2">
                        <a:lumMod val="75000"/>
                      </a:schemeClr>
                    </a:solidFill>
                  </a:tcPr>
                </a:tc>
                <a:tc>
                  <a:txBody>
                    <a:bodyPr/>
                    <a:lstStyle/>
                    <a:p>
                      <a:pPr algn="r" fontAlgn="b"/>
                      <a:r>
                        <a:rPr lang="en-GB" sz="1400" u="none" strike="noStrike" dirty="0">
                          <a:solidFill>
                            <a:schemeClr val="tx2">
                              <a:lumMod val="20000"/>
                              <a:lumOff val="80000"/>
                            </a:schemeClr>
                          </a:solidFill>
                          <a:effectLst/>
                        </a:rPr>
                        <a:t>12%</a:t>
                      </a:r>
                      <a:endParaRPr lang="en-GB" sz="1400" b="0" i="0" u="none" strike="noStrike" dirty="0">
                        <a:solidFill>
                          <a:schemeClr val="tx2">
                            <a:lumMod val="20000"/>
                            <a:lumOff val="80000"/>
                          </a:schemeClr>
                        </a:solidFill>
                        <a:effectLst/>
                        <a:latin typeface="Arial" panose="020B0604020202020204" pitchFamily="34" charset="0"/>
                      </a:endParaRPr>
                    </a:p>
                  </a:txBody>
                  <a:tcPr marL="8448" marR="8448" marT="8448" marB="0" anchor="b">
                    <a:solidFill>
                      <a:schemeClr val="tx2">
                        <a:lumMod val="75000"/>
                      </a:schemeClr>
                    </a:solidFill>
                  </a:tcPr>
                </a:tc>
                <a:tc>
                  <a:txBody>
                    <a:bodyPr/>
                    <a:lstStyle/>
                    <a:p>
                      <a:pPr algn="r" fontAlgn="b"/>
                      <a:r>
                        <a:rPr lang="en-GB" sz="1400" u="none" strike="noStrike" dirty="0">
                          <a:solidFill>
                            <a:schemeClr val="tx2">
                              <a:lumMod val="20000"/>
                              <a:lumOff val="80000"/>
                            </a:schemeClr>
                          </a:solidFill>
                          <a:effectLst/>
                        </a:rPr>
                        <a:t>16%</a:t>
                      </a:r>
                      <a:endParaRPr lang="en-GB" sz="1400" b="0" i="0" u="none" strike="noStrike" dirty="0">
                        <a:solidFill>
                          <a:schemeClr val="tx2">
                            <a:lumMod val="20000"/>
                            <a:lumOff val="80000"/>
                          </a:schemeClr>
                        </a:solidFill>
                        <a:effectLst/>
                        <a:latin typeface="Arial" panose="020B0604020202020204" pitchFamily="34" charset="0"/>
                      </a:endParaRPr>
                    </a:p>
                  </a:txBody>
                  <a:tcPr marL="8448" marR="8448" marT="8448" marB="0" anchor="b">
                    <a:solidFill>
                      <a:schemeClr val="tx2">
                        <a:lumMod val="75000"/>
                      </a:schemeClr>
                    </a:solidFill>
                  </a:tcPr>
                </a:tc>
                <a:tc>
                  <a:txBody>
                    <a:bodyPr/>
                    <a:lstStyle/>
                    <a:p>
                      <a:pPr algn="r" fontAlgn="b"/>
                      <a:r>
                        <a:rPr lang="en-GB" sz="1400" u="none" strike="noStrike" dirty="0">
                          <a:solidFill>
                            <a:schemeClr val="tx2">
                              <a:lumMod val="20000"/>
                              <a:lumOff val="80000"/>
                            </a:schemeClr>
                          </a:solidFill>
                          <a:effectLst/>
                        </a:rPr>
                        <a:t>20%</a:t>
                      </a:r>
                      <a:endParaRPr lang="en-GB" sz="1400" b="0" i="0" u="none" strike="noStrike" dirty="0">
                        <a:solidFill>
                          <a:schemeClr val="tx2">
                            <a:lumMod val="20000"/>
                            <a:lumOff val="80000"/>
                          </a:schemeClr>
                        </a:solidFill>
                        <a:effectLst/>
                        <a:latin typeface="Arial" panose="020B0604020202020204" pitchFamily="34" charset="0"/>
                      </a:endParaRPr>
                    </a:p>
                  </a:txBody>
                  <a:tcPr marL="8448" marR="8448" marT="8448" marB="0" anchor="b">
                    <a:solidFill>
                      <a:schemeClr val="tx2">
                        <a:lumMod val="75000"/>
                      </a:schemeClr>
                    </a:solidFill>
                  </a:tcPr>
                </a:tc>
                <a:tc>
                  <a:txBody>
                    <a:bodyPr/>
                    <a:lstStyle/>
                    <a:p>
                      <a:pPr algn="r" fontAlgn="b"/>
                      <a:r>
                        <a:rPr lang="en-GB" sz="1400" u="none" strike="noStrike" dirty="0">
                          <a:solidFill>
                            <a:schemeClr val="tx2">
                              <a:lumMod val="20000"/>
                              <a:lumOff val="80000"/>
                            </a:schemeClr>
                          </a:solidFill>
                          <a:effectLst/>
                        </a:rPr>
                        <a:t>22%</a:t>
                      </a:r>
                      <a:endParaRPr lang="en-GB" sz="1400" b="0" i="0" u="none" strike="noStrike" dirty="0">
                        <a:solidFill>
                          <a:schemeClr val="tx2">
                            <a:lumMod val="20000"/>
                            <a:lumOff val="80000"/>
                          </a:schemeClr>
                        </a:solidFill>
                        <a:effectLst/>
                        <a:latin typeface="Arial" panose="020B0604020202020204" pitchFamily="34" charset="0"/>
                      </a:endParaRPr>
                    </a:p>
                  </a:txBody>
                  <a:tcPr marL="8448" marR="8448" marT="8448" marB="0" anchor="b">
                    <a:solidFill>
                      <a:schemeClr val="tx2">
                        <a:lumMod val="75000"/>
                      </a:schemeClr>
                    </a:solidFill>
                  </a:tcPr>
                </a:tc>
                <a:extLst>
                  <a:ext uri="{0D108BD9-81ED-4DB2-BD59-A6C34878D82A}">
                    <a16:rowId xmlns:a16="http://schemas.microsoft.com/office/drawing/2014/main" val="1300801634"/>
                  </a:ext>
                </a:extLst>
              </a:tr>
              <a:tr h="201360">
                <a:tc>
                  <a:txBody>
                    <a:bodyPr/>
                    <a:lstStyle/>
                    <a:p>
                      <a:pPr algn="l" fontAlgn="b"/>
                      <a:r>
                        <a:rPr lang="en-GB" sz="1400" u="none" strike="noStrike" dirty="0">
                          <a:solidFill>
                            <a:schemeClr val="tx2">
                              <a:lumMod val="20000"/>
                              <a:lumOff val="80000"/>
                            </a:schemeClr>
                          </a:solidFill>
                          <a:effectLst/>
                        </a:rPr>
                        <a:t>X</a:t>
                      </a:r>
                      <a:endParaRPr lang="en-GB" sz="1400" b="0" i="0" u="none" strike="noStrike" dirty="0">
                        <a:solidFill>
                          <a:schemeClr val="tx2">
                            <a:lumMod val="20000"/>
                            <a:lumOff val="80000"/>
                          </a:schemeClr>
                        </a:solidFill>
                        <a:effectLst/>
                        <a:latin typeface="Arial" panose="020B0604020202020204" pitchFamily="34" charset="0"/>
                      </a:endParaRPr>
                    </a:p>
                  </a:txBody>
                  <a:tcPr marL="8448" marR="8448" marT="8448" marB="0" anchor="b">
                    <a:solidFill>
                      <a:schemeClr val="tx2">
                        <a:lumMod val="75000"/>
                      </a:schemeClr>
                    </a:solidFill>
                  </a:tcPr>
                </a:tc>
                <a:tc>
                  <a:txBody>
                    <a:bodyPr/>
                    <a:lstStyle/>
                    <a:p>
                      <a:pPr algn="r" fontAlgn="b"/>
                      <a:r>
                        <a:rPr lang="en-GB" sz="1400" u="none" strike="noStrike" dirty="0">
                          <a:solidFill>
                            <a:schemeClr val="tx2">
                              <a:lumMod val="20000"/>
                              <a:lumOff val="80000"/>
                            </a:schemeClr>
                          </a:solidFill>
                          <a:effectLst/>
                        </a:rPr>
                        <a:t>251,856</a:t>
                      </a:r>
                      <a:endParaRPr lang="en-GB" sz="1400" b="0" i="0" u="none" strike="noStrike" dirty="0">
                        <a:solidFill>
                          <a:schemeClr val="tx2">
                            <a:lumMod val="20000"/>
                            <a:lumOff val="80000"/>
                          </a:schemeClr>
                        </a:solidFill>
                        <a:effectLst/>
                        <a:latin typeface="Arial" panose="020B0604020202020204" pitchFamily="34" charset="0"/>
                      </a:endParaRPr>
                    </a:p>
                  </a:txBody>
                  <a:tcPr marL="8448" marR="8448" marT="8448" marB="0" anchor="b">
                    <a:solidFill>
                      <a:schemeClr val="tx2">
                        <a:lumMod val="75000"/>
                      </a:schemeClr>
                    </a:solidFill>
                  </a:tcPr>
                </a:tc>
                <a:tc>
                  <a:txBody>
                    <a:bodyPr/>
                    <a:lstStyle/>
                    <a:p>
                      <a:pPr algn="r" fontAlgn="b"/>
                      <a:r>
                        <a:rPr lang="en-GB" sz="1400" u="none" strike="noStrike" dirty="0">
                          <a:solidFill>
                            <a:schemeClr val="tx2">
                              <a:lumMod val="20000"/>
                              <a:lumOff val="80000"/>
                            </a:schemeClr>
                          </a:solidFill>
                          <a:effectLst/>
                        </a:rPr>
                        <a:t>183,944</a:t>
                      </a:r>
                      <a:endParaRPr lang="en-GB" sz="1400" b="0" i="0" u="none" strike="noStrike" dirty="0">
                        <a:solidFill>
                          <a:schemeClr val="tx2">
                            <a:lumMod val="20000"/>
                            <a:lumOff val="80000"/>
                          </a:schemeClr>
                        </a:solidFill>
                        <a:effectLst/>
                        <a:latin typeface="Arial" panose="020B0604020202020204" pitchFamily="34" charset="0"/>
                      </a:endParaRPr>
                    </a:p>
                  </a:txBody>
                  <a:tcPr marL="8448" marR="8448" marT="8448" marB="0" anchor="b">
                    <a:solidFill>
                      <a:schemeClr val="tx2">
                        <a:lumMod val="75000"/>
                      </a:schemeClr>
                    </a:solidFill>
                  </a:tcPr>
                </a:tc>
                <a:tc>
                  <a:txBody>
                    <a:bodyPr/>
                    <a:lstStyle/>
                    <a:p>
                      <a:pPr algn="r" fontAlgn="b"/>
                      <a:r>
                        <a:rPr lang="en-GB" sz="1400" u="none" strike="noStrike" dirty="0">
                          <a:solidFill>
                            <a:schemeClr val="tx2">
                              <a:lumMod val="20000"/>
                              <a:lumOff val="80000"/>
                            </a:schemeClr>
                          </a:solidFill>
                          <a:effectLst/>
                        </a:rPr>
                        <a:t>123,828</a:t>
                      </a:r>
                      <a:endParaRPr lang="en-GB" sz="1400" b="0" i="0" u="none" strike="noStrike" dirty="0">
                        <a:solidFill>
                          <a:schemeClr val="tx2">
                            <a:lumMod val="20000"/>
                            <a:lumOff val="80000"/>
                          </a:schemeClr>
                        </a:solidFill>
                        <a:effectLst/>
                        <a:latin typeface="Arial" panose="020B0604020202020204" pitchFamily="34" charset="0"/>
                      </a:endParaRPr>
                    </a:p>
                  </a:txBody>
                  <a:tcPr marL="8448" marR="8448" marT="8448" marB="0" anchor="b">
                    <a:solidFill>
                      <a:schemeClr val="tx2">
                        <a:lumMod val="75000"/>
                      </a:schemeClr>
                    </a:solidFill>
                  </a:tcPr>
                </a:tc>
                <a:tc>
                  <a:txBody>
                    <a:bodyPr/>
                    <a:lstStyle/>
                    <a:p>
                      <a:pPr algn="r" fontAlgn="b"/>
                      <a:r>
                        <a:rPr lang="en-GB" sz="1400" u="none" strike="noStrike" dirty="0">
                          <a:solidFill>
                            <a:schemeClr val="tx2">
                              <a:lumMod val="20000"/>
                              <a:lumOff val="80000"/>
                            </a:schemeClr>
                          </a:solidFill>
                          <a:effectLst/>
                        </a:rPr>
                        <a:t>70,340</a:t>
                      </a:r>
                      <a:endParaRPr lang="en-GB" sz="1400" b="0" i="0" u="none" strike="noStrike" dirty="0">
                        <a:solidFill>
                          <a:schemeClr val="tx2">
                            <a:lumMod val="20000"/>
                            <a:lumOff val="80000"/>
                          </a:schemeClr>
                        </a:solidFill>
                        <a:effectLst/>
                        <a:latin typeface="Arial" panose="020B0604020202020204" pitchFamily="34" charset="0"/>
                      </a:endParaRPr>
                    </a:p>
                  </a:txBody>
                  <a:tcPr marL="8448" marR="8448" marT="8448" marB="0" anchor="b">
                    <a:solidFill>
                      <a:schemeClr val="tx2">
                        <a:lumMod val="75000"/>
                      </a:schemeClr>
                    </a:solidFill>
                  </a:tcPr>
                </a:tc>
                <a:tc>
                  <a:txBody>
                    <a:bodyPr/>
                    <a:lstStyle/>
                    <a:p>
                      <a:pPr algn="r" fontAlgn="b"/>
                      <a:r>
                        <a:rPr lang="en-GB" sz="1400" u="none" strike="noStrike" dirty="0">
                          <a:solidFill>
                            <a:schemeClr val="tx2">
                              <a:lumMod val="20000"/>
                              <a:lumOff val="80000"/>
                            </a:schemeClr>
                          </a:solidFill>
                          <a:effectLst/>
                        </a:rPr>
                        <a:t>22,523</a:t>
                      </a:r>
                      <a:endParaRPr lang="en-GB" sz="1400" b="0" i="0" u="none" strike="noStrike" dirty="0">
                        <a:solidFill>
                          <a:schemeClr val="tx2">
                            <a:lumMod val="20000"/>
                            <a:lumOff val="80000"/>
                          </a:schemeClr>
                        </a:solidFill>
                        <a:effectLst/>
                        <a:latin typeface="Arial" panose="020B0604020202020204" pitchFamily="34" charset="0"/>
                      </a:endParaRPr>
                    </a:p>
                  </a:txBody>
                  <a:tcPr marL="8448" marR="8448" marT="8448" marB="0" anchor="b">
                    <a:solidFill>
                      <a:schemeClr val="tx2">
                        <a:lumMod val="75000"/>
                      </a:schemeClr>
                    </a:solidFill>
                  </a:tcPr>
                </a:tc>
                <a:tc>
                  <a:txBody>
                    <a:bodyPr/>
                    <a:lstStyle/>
                    <a:p>
                      <a:pPr algn="r" fontAlgn="b"/>
                      <a:r>
                        <a:rPr lang="en-GB" sz="1400" u="none" strike="noStrike" dirty="0">
                          <a:solidFill>
                            <a:schemeClr val="tx2">
                              <a:lumMod val="20000"/>
                              <a:lumOff val="80000"/>
                            </a:schemeClr>
                          </a:solidFill>
                          <a:effectLst/>
                        </a:rPr>
                        <a:t>489</a:t>
                      </a:r>
                      <a:endParaRPr lang="en-GB" sz="1400" b="0" i="0" u="none" strike="noStrike" dirty="0">
                        <a:solidFill>
                          <a:schemeClr val="tx2">
                            <a:lumMod val="20000"/>
                            <a:lumOff val="80000"/>
                          </a:schemeClr>
                        </a:solidFill>
                        <a:effectLst/>
                        <a:latin typeface="Arial" panose="020B0604020202020204" pitchFamily="34" charset="0"/>
                      </a:endParaRPr>
                    </a:p>
                  </a:txBody>
                  <a:tcPr marL="8448" marR="8448" marT="8448" marB="0" anchor="b">
                    <a:solidFill>
                      <a:schemeClr val="tx2">
                        <a:lumMod val="75000"/>
                      </a:schemeClr>
                    </a:solidFill>
                  </a:tcPr>
                </a:tc>
                <a:extLst>
                  <a:ext uri="{0D108BD9-81ED-4DB2-BD59-A6C34878D82A}">
                    <a16:rowId xmlns:a16="http://schemas.microsoft.com/office/drawing/2014/main" val="1791229431"/>
                  </a:ext>
                </a:extLst>
              </a:tr>
              <a:tr h="201360">
                <a:tc>
                  <a:txBody>
                    <a:bodyPr/>
                    <a:lstStyle/>
                    <a:p>
                      <a:pPr algn="l" fontAlgn="b"/>
                      <a:r>
                        <a:rPr lang="en-GB" sz="1400" u="none" strike="noStrike" dirty="0">
                          <a:solidFill>
                            <a:schemeClr val="tx2">
                              <a:lumMod val="20000"/>
                              <a:lumOff val="80000"/>
                            </a:schemeClr>
                          </a:solidFill>
                          <a:effectLst/>
                        </a:rPr>
                        <a:t>Y</a:t>
                      </a:r>
                      <a:endParaRPr lang="en-GB" sz="1400" b="0" i="0" u="none" strike="noStrike" dirty="0">
                        <a:solidFill>
                          <a:schemeClr val="tx2">
                            <a:lumMod val="20000"/>
                            <a:lumOff val="80000"/>
                          </a:schemeClr>
                        </a:solidFill>
                        <a:effectLst/>
                        <a:latin typeface="Arial" panose="020B0604020202020204" pitchFamily="34" charset="0"/>
                      </a:endParaRPr>
                    </a:p>
                  </a:txBody>
                  <a:tcPr marL="8448" marR="8448" marT="8448" marB="0" anchor="b">
                    <a:solidFill>
                      <a:schemeClr val="tx2">
                        <a:lumMod val="75000"/>
                      </a:schemeClr>
                    </a:solidFill>
                  </a:tcPr>
                </a:tc>
                <a:tc>
                  <a:txBody>
                    <a:bodyPr/>
                    <a:lstStyle/>
                    <a:p>
                      <a:pPr algn="r" fontAlgn="b"/>
                      <a:r>
                        <a:rPr lang="en-GB" sz="1400" u="none" strike="noStrike" dirty="0">
                          <a:solidFill>
                            <a:schemeClr val="tx2">
                              <a:lumMod val="20000"/>
                              <a:lumOff val="80000"/>
                            </a:schemeClr>
                          </a:solidFill>
                          <a:effectLst/>
                        </a:rPr>
                        <a:t>272,933</a:t>
                      </a:r>
                      <a:endParaRPr lang="en-GB" sz="1400" b="0" i="0" u="none" strike="noStrike" dirty="0">
                        <a:solidFill>
                          <a:schemeClr val="tx2">
                            <a:lumMod val="20000"/>
                            <a:lumOff val="80000"/>
                          </a:schemeClr>
                        </a:solidFill>
                        <a:effectLst/>
                        <a:latin typeface="Arial" panose="020B0604020202020204" pitchFamily="34" charset="0"/>
                      </a:endParaRPr>
                    </a:p>
                  </a:txBody>
                  <a:tcPr marL="8448" marR="8448" marT="8448" marB="0" anchor="b">
                    <a:solidFill>
                      <a:schemeClr val="tx2">
                        <a:lumMod val="75000"/>
                      </a:schemeClr>
                    </a:solidFill>
                  </a:tcPr>
                </a:tc>
                <a:tc>
                  <a:txBody>
                    <a:bodyPr/>
                    <a:lstStyle/>
                    <a:p>
                      <a:pPr algn="r" fontAlgn="b"/>
                      <a:r>
                        <a:rPr lang="en-GB" sz="1400" u="none" strike="noStrike" dirty="0">
                          <a:solidFill>
                            <a:schemeClr val="tx2">
                              <a:lumMod val="20000"/>
                              <a:lumOff val="80000"/>
                            </a:schemeClr>
                          </a:solidFill>
                          <a:effectLst/>
                        </a:rPr>
                        <a:t>222,558</a:t>
                      </a:r>
                      <a:endParaRPr lang="en-GB" sz="1400" b="0" i="0" u="none" strike="noStrike" dirty="0">
                        <a:solidFill>
                          <a:schemeClr val="tx2">
                            <a:lumMod val="20000"/>
                            <a:lumOff val="80000"/>
                          </a:schemeClr>
                        </a:solidFill>
                        <a:effectLst/>
                        <a:latin typeface="Arial" panose="020B0604020202020204" pitchFamily="34" charset="0"/>
                      </a:endParaRPr>
                    </a:p>
                  </a:txBody>
                  <a:tcPr marL="8448" marR="8448" marT="8448" marB="0" anchor="b">
                    <a:solidFill>
                      <a:schemeClr val="tx2">
                        <a:lumMod val="75000"/>
                      </a:schemeClr>
                    </a:solidFill>
                  </a:tcPr>
                </a:tc>
                <a:tc>
                  <a:txBody>
                    <a:bodyPr/>
                    <a:lstStyle/>
                    <a:p>
                      <a:pPr algn="r" fontAlgn="b"/>
                      <a:r>
                        <a:rPr lang="en-GB" sz="1400" u="none" strike="noStrike" dirty="0">
                          <a:solidFill>
                            <a:schemeClr val="tx2">
                              <a:lumMod val="20000"/>
                              <a:lumOff val="80000"/>
                            </a:schemeClr>
                          </a:solidFill>
                          <a:effectLst/>
                        </a:rPr>
                        <a:t>125,811</a:t>
                      </a:r>
                      <a:endParaRPr lang="en-GB" sz="1400" b="0" i="0" u="none" strike="noStrike" dirty="0">
                        <a:solidFill>
                          <a:schemeClr val="tx2">
                            <a:lumMod val="20000"/>
                            <a:lumOff val="80000"/>
                          </a:schemeClr>
                        </a:solidFill>
                        <a:effectLst/>
                        <a:latin typeface="Arial" panose="020B0604020202020204" pitchFamily="34" charset="0"/>
                      </a:endParaRPr>
                    </a:p>
                  </a:txBody>
                  <a:tcPr marL="8448" marR="8448" marT="8448" marB="0" anchor="b">
                    <a:solidFill>
                      <a:schemeClr val="tx2">
                        <a:lumMod val="75000"/>
                      </a:schemeClr>
                    </a:solidFill>
                  </a:tcPr>
                </a:tc>
                <a:tc>
                  <a:txBody>
                    <a:bodyPr/>
                    <a:lstStyle/>
                    <a:p>
                      <a:pPr algn="r" fontAlgn="b"/>
                      <a:r>
                        <a:rPr lang="en-GB" sz="1400" u="none" strike="noStrike" dirty="0">
                          <a:solidFill>
                            <a:schemeClr val="tx2">
                              <a:lumMod val="20000"/>
                              <a:lumOff val="80000"/>
                            </a:schemeClr>
                          </a:solidFill>
                          <a:effectLst/>
                        </a:rPr>
                        <a:t>39,731</a:t>
                      </a:r>
                      <a:endParaRPr lang="en-GB" sz="1400" b="0" i="0" u="none" strike="noStrike" dirty="0">
                        <a:solidFill>
                          <a:schemeClr val="tx2">
                            <a:lumMod val="20000"/>
                            <a:lumOff val="80000"/>
                          </a:schemeClr>
                        </a:solidFill>
                        <a:effectLst/>
                        <a:latin typeface="Arial" panose="020B0604020202020204" pitchFamily="34" charset="0"/>
                      </a:endParaRPr>
                    </a:p>
                  </a:txBody>
                  <a:tcPr marL="8448" marR="8448" marT="8448" marB="0" anchor="b">
                    <a:solidFill>
                      <a:schemeClr val="tx2">
                        <a:lumMod val="75000"/>
                      </a:schemeClr>
                    </a:solidFill>
                  </a:tcPr>
                </a:tc>
                <a:tc>
                  <a:txBody>
                    <a:bodyPr/>
                    <a:lstStyle/>
                    <a:p>
                      <a:pPr algn="r" fontAlgn="b"/>
                      <a:r>
                        <a:rPr lang="en-GB" sz="1400" u="none" strike="noStrike" dirty="0">
                          <a:solidFill>
                            <a:schemeClr val="tx2">
                              <a:lumMod val="20000"/>
                              <a:lumOff val="80000"/>
                            </a:schemeClr>
                          </a:solidFill>
                          <a:effectLst/>
                        </a:rPr>
                        <a:t>-37,222</a:t>
                      </a:r>
                      <a:endParaRPr lang="en-GB" sz="1400" b="0" i="0" u="none" strike="noStrike" dirty="0">
                        <a:solidFill>
                          <a:schemeClr val="tx2">
                            <a:lumMod val="20000"/>
                            <a:lumOff val="80000"/>
                          </a:schemeClr>
                        </a:solidFill>
                        <a:effectLst/>
                        <a:latin typeface="Arial" panose="020B0604020202020204" pitchFamily="34" charset="0"/>
                      </a:endParaRPr>
                    </a:p>
                  </a:txBody>
                  <a:tcPr marL="8448" marR="8448" marT="8448" marB="0" anchor="b">
                    <a:solidFill>
                      <a:schemeClr val="tx2">
                        <a:lumMod val="75000"/>
                      </a:schemeClr>
                    </a:solidFill>
                  </a:tcPr>
                </a:tc>
                <a:tc>
                  <a:txBody>
                    <a:bodyPr/>
                    <a:lstStyle/>
                    <a:p>
                      <a:pPr algn="r" fontAlgn="b"/>
                      <a:r>
                        <a:rPr lang="en-GB" sz="1400" u="none" strike="noStrike" dirty="0">
                          <a:solidFill>
                            <a:schemeClr val="tx2">
                              <a:lumMod val="20000"/>
                              <a:lumOff val="80000"/>
                            </a:schemeClr>
                          </a:solidFill>
                          <a:effectLst/>
                        </a:rPr>
                        <a:t>-72,683</a:t>
                      </a:r>
                      <a:endParaRPr lang="en-GB" sz="1400" b="0" i="0" u="none" strike="noStrike" dirty="0">
                        <a:solidFill>
                          <a:schemeClr val="tx2">
                            <a:lumMod val="20000"/>
                            <a:lumOff val="80000"/>
                          </a:schemeClr>
                        </a:solidFill>
                        <a:effectLst/>
                        <a:latin typeface="Arial" panose="020B0604020202020204" pitchFamily="34" charset="0"/>
                      </a:endParaRPr>
                    </a:p>
                  </a:txBody>
                  <a:tcPr marL="8448" marR="8448" marT="8448" marB="0" anchor="b">
                    <a:solidFill>
                      <a:schemeClr val="tx2">
                        <a:lumMod val="75000"/>
                      </a:schemeClr>
                    </a:solidFill>
                  </a:tcPr>
                </a:tc>
                <a:extLst>
                  <a:ext uri="{0D108BD9-81ED-4DB2-BD59-A6C34878D82A}">
                    <a16:rowId xmlns:a16="http://schemas.microsoft.com/office/drawing/2014/main" val="2134656451"/>
                  </a:ext>
                </a:extLst>
              </a:tr>
              <a:tr h="201360">
                <a:tc>
                  <a:txBody>
                    <a:bodyPr/>
                    <a:lstStyle/>
                    <a:p>
                      <a:pPr algn="l" fontAlgn="b"/>
                      <a:r>
                        <a:rPr lang="en-GB" sz="1400" u="none" strike="noStrike" dirty="0">
                          <a:solidFill>
                            <a:schemeClr val="tx2">
                              <a:lumMod val="20000"/>
                              <a:lumOff val="80000"/>
                            </a:schemeClr>
                          </a:solidFill>
                          <a:effectLst/>
                        </a:rPr>
                        <a:t>X-Y</a:t>
                      </a:r>
                      <a:endParaRPr lang="en-GB" sz="1400" b="0" i="0" u="none" strike="noStrike" dirty="0">
                        <a:solidFill>
                          <a:schemeClr val="tx2">
                            <a:lumMod val="20000"/>
                            <a:lumOff val="80000"/>
                          </a:schemeClr>
                        </a:solidFill>
                        <a:effectLst/>
                        <a:latin typeface="Arial" panose="020B0604020202020204" pitchFamily="34" charset="0"/>
                      </a:endParaRPr>
                    </a:p>
                  </a:txBody>
                  <a:tcPr marL="8448" marR="8448" marT="8448" marB="0" anchor="b">
                    <a:solidFill>
                      <a:schemeClr val="tx2">
                        <a:lumMod val="75000"/>
                      </a:schemeClr>
                    </a:solidFill>
                  </a:tcPr>
                </a:tc>
                <a:tc>
                  <a:txBody>
                    <a:bodyPr/>
                    <a:lstStyle/>
                    <a:p>
                      <a:pPr algn="r" fontAlgn="b"/>
                      <a:r>
                        <a:rPr lang="en-GB" sz="1400" u="none" strike="noStrike" dirty="0">
                          <a:solidFill>
                            <a:schemeClr val="tx2">
                              <a:lumMod val="20000"/>
                              <a:lumOff val="80000"/>
                            </a:schemeClr>
                          </a:solidFill>
                          <a:effectLst/>
                        </a:rPr>
                        <a:t>-21,077</a:t>
                      </a:r>
                      <a:endParaRPr lang="en-GB" sz="1400" b="0" i="0" u="none" strike="noStrike" dirty="0">
                        <a:solidFill>
                          <a:schemeClr val="tx2">
                            <a:lumMod val="20000"/>
                            <a:lumOff val="80000"/>
                          </a:schemeClr>
                        </a:solidFill>
                        <a:effectLst/>
                        <a:latin typeface="Arial" panose="020B0604020202020204" pitchFamily="34" charset="0"/>
                      </a:endParaRPr>
                    </a:p>
                  </a:txBody>
                  <a:tcPr marL="8448" marR="8448" marT="8448" marB="0" anchor="b">
                    <a:solidFill>
                      <a:schemeClr val="tx2">
                        <a:lumMod val="75000"/>
                      </a:schemeClr>
                    </a:solidFill>
                  </a:tcPr>
                </a:tc>
                <a:tc>
                  <a:txBody>
                    <a:bodyPr/>
                    <a:lstStyle/>
                    <a:p>
                      <a:pPr algn="r" fontAlgn="b"/>
                      <a:r>
                        <a:rPr lang="en-GB" sz="1400" u="none" strike="noStrike" dirty="0">
                          <a:solidFill>
                            <a:schemeClr val="tx2">
                              <a:lumMod val="20000"/>
                              <a:lumOff val="80000"/>
                            </a:schemeClr>
                          </a:solidFill>
                          <a:effectLst/>
                        </a:rPr>
                        <a:t>-38,614</a:t>
                      </a:r>
                      <a:endParaRPr lang="en-GB" sz="1400" b="0" i="0" u="none" strike="noStrike" dirty="0">
                        <a:solidFill>
                          <a:schemeClr val="tx2">
                            <a:lumMod val="20000"/>
                            <a:lumOff val="80000"/>
                          </a:schemeClr>
                        </a:solidFill>
                        <a:effectLst/>
                        <a:latin typeface="Arial" panose="020B0604020202020204" pitchFamily="34" charset="0"/>
                      </a:endParaRPr>
                    </a:p>
                  </a:txBody>
                  <a:tcPr marL="8448" marR="8448" marT="8448" marB="0" anchor="b">
                    <a:solidFill>
                      <a:schemeClr val="tx2">
                        <a:lumMod val="75000"/>
                      </a:schemeClr>
                    </a:solidFill>
                  </a:tcPr>
                </a:tc>
                <a:tc>
                  <a:txBody>
                    <a:bodyPr/>
                    <a:lstStyle/>
                    <a:p>
                      <a:pPr algn="r" fontAlgn="b"/>
                      <a:r>
                        <a:rPr lang="en-GB" sz="1400" u="none" strike="noStrike" dirty="0">
                          <a:solidFill>
                            <a:schemeClr val="tx2">
                              <a:lumMod val="20000"/>
                              <a:lumOff val="80000"/>
                            </a:schemeClr>
                          </a:solidFill>
                          <a:effectLst/>
                        </a:rPr>
                        <a:t>-1,983</a:t>
                      </a:r>
                      <a:endParaRPr lang="en-GB" sz="1400" b="0" i="0" u="none" strike="noStrike" dirty="0">
                        <a:solidFill>
                          <a:schemeClr val="tx2">
                            <a:lumMod val="20000"/>
                            <a:lumOff val="80000"/>
                          </a:schemeClr>
                        </a:solidFill>
                        <a:effectLst/>
                        <a:latin typeface="Arial" panose="020B0604020202020204" pitchFamily="34" charset="0"/>
                      </a:endParaRPr>
                    </a:p>
                  </a:txBody>
                  <a:tcPr marL="8448" marR="8448" marT="8448" marB="0" anchor="b">
                    <a:solidFill>
                      <a:schemeClr val="tx2">
                        <a:lumMod val="75000"/>
                      </a:schemeClr>
                    </a:solidFill>
                  </a:tcPr>
                </a:tc>
                <a:tc>
                  <a:txBody>
                    <a:bodyPr/>
                    <a:lstStyle/>
                    <a:p>
                      <a:pPr algn="r" fontAlgn="b"/>
                      <a:r>
                        <a:rPr lang="en-GB" sz="1400" u="none" strike="noStrike" dirty="0">
                          <a:solidFill>
                            <a:schemeClr val="tx2">
                              <a:lumMod val="20000"/>
                              <a:lumOff val="80000"/>
                            </a:schemeClr>
                          </a:solidFill>
                          <a:effectLst/>
                        </a:rPr>
                        <a:t>30,609</a:t>
                      </a:r>
                      <a:endParaRPr lang="en-GB" sz="1400" b="0" i="0" u="none" strike="noStrike" dirty="0">
                        <a:solidFill>
                          <a:schemeClr val="tx2">
                            <a:lumMod val="20000"/>
                            <a:lumOff val="80000"/>
                          </a:schemeClr>
                        </a:solidFill>
                        <a:effectLst/>
                        <a:latin typeface="Arial" panose="020B0604020202020204" pitchFamily="34" charset="0"/>
                      </a:endParaRPr>
                    </a:p>
                  </a:txBody>
                  <a:tcPr marL="8448" marR="8448" marT="8448" marB="0" anchor="b">
                    <a:solidFill>
                      <a:schemeClr val="tx2">
                        <a:lumMod val="75000"/>
                      </a:schemeClr>
                    </a:solidFill>
                  </a:tcPr>
                </a:tc>
                <a:tc>
                  <a:txBody>
                    <a:bodyPr/>
                    <a:lstStyle/>
                    <a:p>
                      <a:pPr algn="r" fontAlgn="b"/>
                      <a:r>
                        <a:rPr lang="en-GB" sz="1400" u="none" strike="noStrike" dirty="0">
                          <a:solidFill>
                            <a:schemeClr val="tx2">
                              <a:lumMod val="20000"/>
                              <a:lumOff val="80000"/>
                            </a:schemeClr>
                          </a:solidFill>
                          <a:effectLst/>
                        </a:rPr>
                        <a:t>59,745</a:t>
                      </a:r>
                      <a:endParaRPr lang="en-GB" sz="1400" b="0" i="0" u="none" strike="noStrike" dirty="0">
                        <a:solidFill>
                          <a:schemeClr val="tx2">
                            <a:lumMod val="20000"/>
                            <a:lumOff val="80000"/>
                          </a:schemeClr>
                        </a:solidFill>
                        <a:effectLst/>
                        <a:latin typeface="Arial" panose="020B0604020202020204" pitchFamily="34" charset="0"/>
                      </a:endParaRPr>
                    </a:p>
                  </a:txBody>
                  <a:tcPr marL="8448" marR="8448" marT="8448" marB="0" anchor="b">
                    <a:solidFill>
                      <a:schemeClr val="tx2">
                        <a:lumMod val="75000"/>
                      </a:schemeClr>
                    </a:solidFill>
                  </a:tcPr>
                </a:tc>
                <a:tc>
                  <a:txBody>
                    <a:bodyPr/>
                    <a:lstStyle/>
                    <a:p>
                      <a:pPr algn="r" fontAlgn="b"/>
                      <a:r>
                        <a:rPr lang="en-GB" sz="1400" u="none" strike="noStrike" dirty="0">
                          <a:solidFill>
                            <a:schemeClr val="tx2">
                              <a:lumMod val="20000"/>
                              <a:lumOff val="80000"/>
                            </a:schemeClr>
                          </a:solidFill>
                          <a:effectLst/>
                        </a:rPr>
                        <a:t>73,172</a:t>
                      </a:r>
                      <a:endParaRPr lang="en-GB" sz="1400" b="0" i="0" u="none" strike="noStrike" dirty="0">
                        <a:solidFill>
                          <a:schemeClr val="tx2">
                            <a:lumMod val="20000"/>
                            <a:lumOff val="80000"/>
                          </a:schemeClr>
                        </a:solidFill>
                        <a:effectLst/>
                        <a:latin typeface="Arial" panose="020B0604020202020204" pitchFamily="34" charset="0"/>
                      </a:endParaRPr>
                    </a:p>
                  </a:txBody>
                  <a:tcPr marL="8448" marR="8448" marT="8448" marB="0" anchor="b">
                    <a:solidFill>
                      <a:schemeClr val="tx2">
                        <a:lumMod val="75000"/>
                      </a:schemeClr>
                    </a:solidFill>
                  </a:tcPr>
                </a:tc>
                <a:extLst>
                  <a:ext uri="{0D108BD9-81ED-4DB2-BD59-A6C34878D82A}">
                    <a16:rowId xmlns:a16="http://schemas.microsoft.com/office/drawing/2014/main" val="3167592172"/>
                  </a:ext>
                </a:extLst>
              </a:tr>
              <a:tr h="201360">
                <a:tc>
                  <a:txBody>
                    <a:bodyPr/>
                    <a:lstStyle/>
                    <a:p>
                      <a:pPr algn="l" fontAlgn="b"/>
                      <a:endParaRPr lang="en-GB" sz="1400" b="0" i="0" u="none" strike="noStrike" dirty="0">
                        <a:solidFill>
                          <a:schemeClr val="tx2">
                            <a:lumMod val="20000"/>
                            <a:lumOff val="80000"/>
                          </a:schemeClr>
                        </a:solidFill>
                        <a:effectLst/>
                        <a:latin typeface="Arial" panose="020B0604020202020204" pitchFamily="34" charset="0"/>
                      </a:endParaRPr>
                    </a:p>
                  </a:txBody>
                  <a:tcPr marL="8448" marR="8448" marT="8448" marB="0" anchor="b">
                    <a:solidFill>
                      <a:schemeClr val="tx2">
                        <a:lumMod val="75000"/>
                      </a:schemeClr>
                    </a:solidFill>
                  </a:tcPr>
                </a:tc>
                <a:tc>
                  <a:txBody>
                    <a:bodyPr/>
                    <a:lstStyle/>
                    <a:p>
                      <a:pPr algn="l" fontAlgn="b"/>
                      <a:endParaRPr lang="en-GB" sz="1400" b="0" i="0" u="none" strike="noStrike" dirty="0">
                        <a:solidFill>
                          <a:schemeClr val="tx2">
                            <a:lumMod val="20000"/>
                            <a:lumOff val="80000"/>
                          </a:schemeClr>
                        </a:solidFill>
                        <a:effectLst/>
                        <a:latin typeface="Arial" panose="020B0604020202020204" pitchFamily="34" charset="0"/>
                      </a:endParaRPr>
                    </a:p>
                  </a:txBody>
                  <a:tcPr marL="8448" marR="8448" marT="8448" marB="0" anchor="b">
                    <a:solidFill>
                      <a:schemeClr val="tx2">
                        <a:lumMod val="75000"/>
                      </a:schemeClr>
                    </a:solidFill>
                  </a:tcPr>
                </a:tc>
                <a:tc>
                  <a:txBody>
                    <a:bodyPr/>
                    <a:lstStyle/>
                    <a:p>
                      <a:pPr algn="l" fontAlgn="b"/>
                      <a:endParaRPr lang="en-GB" sz="1400" b="0" i="0" u="none" strike="noStrike" dirty="0">
                        <a:solidFill>
                          <a:schemeClr val="tx2">
                            <a:lumMod val="20000"/>
                            <a:lumOff val="80000"/>
                          </a:schemeClr>
                        </a:solidFill>
                        <a:effectLst/>
                        <a:latin typeface="Arial" panose="020B0604020202020204" pitchFamily="34" charset="0"/>
                      </a:endParaRPr>
                    </a:p>
                  </a:txBody>
                  <a:tcPr marL="8448" marR="8448" marT="8448" marB="0" anchor="b">
                    <a:solidFill>
                      <a:schemeClr val="tx2">
                        <a:lumMod val="75000"/>
                      </a:schemeClr>
                    </a:solidFill>
                  </a:tcPr>
                </a:tc>
                <a:tc>
                  <a:txBody>
                    <a:bodyPr/>
                    <a:lstStyle/>
                    <a:p>
                      <a:pPr algn="l" fontAlgn="b"/>
                      <a:endParaRPr lang="en-GB" sz="1400" b="0" i="0" u="none" strike="noStrike" dirty="0">
                        <a:solidFill>
                          <a:schemeClr val="tx2">
                            <a:lumMod val="20000"/>
                            <a:lumOff val="80000"/>
                          </a:schemeClr>
                        </a:solidFill>
                        <a:effectLst/>
                        <a:latin typeface="Arial" panose="020B0604020202020204" pitchFamily="34" charset="0"/>
                      </a:endParaRPr>
                    </a:p>
                  </a:txBody>
                  <a:tcPr marL="8448" marR="8448" marT="8448" marB="0" anchor="b">
                    <a:solidFill>
                      <a:schemeClr val="tx2">
                        <a:lumMod val="75000"/>
                      </a:schemeClr>
                    </a:solidFill>
                  </a:tcPr>
                </a:tc>
                <a:tc>
                  <a:txBody>
                    <a:bodyPr/>
                    <a:lstStyle/>
                    <a:p>
                      <a:pPr algn="l" fontAlgn="b"/>
                      <a:endParaRPr lang="en-GB" sz="1400" b="0" i="0" u="none" strike="noStrike" dirty="0">
                        <a:solidFill>
                          <a:schemeClr val="tx2">
                            <a:lumMod val="20000"/>
                            <a:lumOff val="80000"/>
                          </a:schemeClr>
                        </a:solidFill>
                        <a:effectLst/>
                        <a:latin typeface="Arial" panose="020B0604020202020204" pitchFamily="34" charset="0"/>
                      </a:endParaRPr>
                    </a:p>
                  </a:txBody>
                  <a:tcPr marL="8448" marR="8448" marT="8448" marB="0" anchor="b">
                    <a:solidFill>
                      <a:schemeClr val="tx2">
                        <a:lumMod val="75000"/>
                      </a:schemeClr>
                    </a:solidFill>
                  </a:tcPr>
                </a:tc>
                <a:tc>
                  <a:txBody>
                    <a:bodyPr/>
                    <a:lstStyle/>
                    <a:p>
                      <a:pPr algn="l" fontAlgn="b"/>
                      <a:endParaRPr lang="en-GB" sz="1400" b="0" i="0" u="none" strike="noStrike" dirty="0">
                        <a:solidFill>
                          <a:schemeClr val="tx2">
                            <a:lumMod val="20000"/>
                            <a:lumOff val="80000"/>
                          </a:schemeClr>
                        </a:solidFill>
                        <a:effectLst/>
                        <a:latin typeface="Arial" panose="020B0604020202020204" pitchFamily="34" charset="0"/>
                      </a:endParaRPr>
                    </a:p>
                  </a:txBody>
                  <a:tcPr marL="8448" marR="8448" marT="8448" marB="0" anchor="b">
                    <a:solidFill>
                      <a:schemeClr val="tx2">
                        <a:lumMod val="75000"/>
                      </a:schemeClr>
                    </a:solidFill>
                  </a:tcPr>
                </a:tc>
                <a:tc>
                  <a:txBody>
                    <a:bodyPr/>
                    <a:lstStyle/>
                    <a:p>
                      <a:pPr algn="l" fontAlgn="b"/>
                      <a:endParaRPr lang="en-GB" sz="1400" b="0" i="0" u="none" strike="noStrike" dirty="0">
                        <a:solidFill>
                          <a:schemeClr val="tx2">
                            <a:lumMod val="20000"/>
                            <a:lumOff val="80000"/>
                          </a:schemeClr>
                        </a:solidFill>
                        <a:effectLst/>
                        <a:latin typeface="Arial" panose="020B0604020202020204" pitchFamily="34" charset="0"/>
                      </a:endParaRPr>
                    </a:p>
                  </a:txBody>
                  <a:tcPr marL="8448" marR="8448" marT="8448" marB="0" anchor="b">
                    <a:solidFill>
                      <a:schemeClr val="tx2">
                        <a:lumMod val="75000"/>
                      </a:schemeClr>
                    </a:solidFill>
                  </a:tcPr>
                </a:tc>
                <a:extLst>
                  <a:ext uri="{0D108BD9-81ED-4DB2-BD59-A6C34878D82A}">
                    <a16:rowId xmlns:a16="http://schemas.microsoft.com/office/drawing/2014/main" val="1897517164"/>
                  </a:ext>
                </a:extLst>
              </a:tr>
              <a:tr h="201360">
                <a:tc>
                  <a:txBody>
                    <a:bodyPr/>
                    <a:lstStyle/>
                    <a:p>
                      <a:pPr algn="l" fontAlgn="b"/>
                      <a:r>
                        <a:rPr lang="en-GB" sz="1400" u="none" strike="noStrike" dirty="0">
                          <a:solidFill>
                            <a:schemeClr val="tx2">
                              <a:lumMod val="20000"/>
                              <a:lumOff val="80000"/>
                            </a:schemeClr>
                          </a:solidFill>
                          <a:effectLst/>
                        </a:rPr>
                        <a:t>Y-X IRR</a:t>
                      </a:r>
                      <a:endParaRPr lang="en-GB" sz="1400" b="0" i="0" u="none" strike="noStrike" dirty="0">
                        <a:solidFill>
                          <a:schemeClr val="tx2">
                            <a:lumMod val="20000"/>
                            <a:lumOff val="80000"/>
                          </a:schemeClr>
                        </a:solidFill>
                        <a:effectLst/>
                        <a:latin typeface="Arial" panose="020B0604020202020204" pitchFamily="34" charset="0"/>
                      </a:endParaRPr>
                    </a:p>
                  </a:txBody>
                  <a:tcPr marL="8448" marR="8448" marT="8448" marB="0" anchor="b">
                    <a:solidFill>
                      <a:schemeClr val="tx2">
                        <a:lumMod val="75000"/>
                      </a:schemeClr>
                    </a:solidFill>
                  </a:tcPr>
                </a:tc>
                <a:tc>
                  <a:txBody>
                    <a:bodyPr/>
                    <a:lstStyle/>
                    <a:p>
                      <a:pPr algn="r" fontAlgn="b"/>
                      <a:r>
                        <a:rPr lang="en-GB" sz="1400" u="none" strike="noStrike" dirty="0">
                          <a:solidFill>
                            <a:schemeClr val="tx2">
                              <a:lumMod val="20000"/>
                              <a:lumOff val="80000"/>
                            </a:schemeClr>
                          </a:solidFill>
                          <a:effectLst/>
                        </a:rPr>
                        <a:t>-500,000 </a:t>
                      </a:r>
                      <a:endParaRPr lang="en-GB" sz="1400" b="0" i="0" u="none" strike="noStrike" dirty="0">
                        <a:solidFill>
                          <a:schemeClr val="tx2">
                            <a:lumMod val="20000"/>
                            <a:lumOff val="80000"/>
                          </a:schemeClr>
                        </a:solidFill>
                        <a:effectLst/>
                        <a:latin typeface="Arial" panose="020B0604020202020204" pitchFamily="34" charset="0"/>
                      </a:endParaRPr>
                    </a:p>
                  </a:txBody>
                  <a:tcPr marL="8448" marR="8448" marT="8448" marB="0" anchor="b">
                    <a:solidFill>
                      <a:schemeClr val="tx2">
                        <a:lumMod val="75000"/>
                      </a:schemeClr>
                    </a:solidFill>
                  </a:tcPr>
                </a:tc>
                <a:tc>
                  <a:txBody>
                    <a:bodyPr/>
                    <a:lstStyle/>
                    <a:p>
                      <a:pPr algn="r" fontAlgn="b"/>
                      <a:r>
                        <a:rPr lang="en-GB" sz="1400" u="none" strike="noStrike" dirty="0">
                          <a:solidFill>
                            <a:schemeClr val="tx2">
                              <a:lumMod val="20000"/>
                              <a:lumOff val="80000"/>
                            </a:schemeClr>
                          </a:solidFill>
                          <a:effectLst/>
                        </a:rPr>
                        <a:t>209,000 </a:t>
                      </a:r>
                      <a:endParaRPr lang="en-GB" sz="1400" b="0" i="0" u="none" strike="noStrike" dirty="0">
                        <a:solidFill>
                          <a:schemeClr val="tx2">
                            <a:lumMod val="20000"/>
                            <a:lumOff val="80000"/>
                          </a:schemeClr>
                        </a:solidFill>
                        <a:effectLst/>
                        <a:latin typeface="Arial" panose="020B0604020202020204" pitchFamily="34" charset="0"/>
                      </a:endParaRPr>
                    </a:p>
                  </a:txBody>
                  <a:tcPr marL="8448" marR="8448" marT="8448" marB="0" anchor="b">
                    <a:solidFill>
                      <a:schemeClr val="tx2">
                        <a:lumMod val="75000"/>
                      </a:schemeClr>
                    </a:solidFill>
                  </a:tcPr>
                </a:tc>
                <a:tc>
                  <a:txBody>
                    <a:bodyPr/>
                    <a:lstStyle/>
                    <a:p>
                      <a:pPr algn="r" fontAlgn="b"/>
                      <a:r>
                        <a:rPr lang="en-GB" sz="1400" u="none" strike="noStrike" dirty="0">
                          <a:solidFill>
                            <a:schemeClr val="tx2">
                              <a:lumMod val="20000"/>
                              <a:lumOff val="80000"/>
                            </a:schemeClr>
                          </a:solidFill>
                          <a:effectLst/>
                        </a:rPr>
                        <a:t>209,000 </a:t>
                      </a:r>
                      <a:endParaRPr lang="en-GB" sz="1400" b="0" i="0" u="none" strike="noStrike" dirty="0">
                        <a:solidFill>
                          <a:schemeClr val="tx2">
                            <a:lumMod val="20000"/>
                            <a:lumOff val="80000"/>
                          </a:schemeClr>
                        </a:solidFill>
                        <a:effectLst/>
                        <a:latin typeface="Arial" panose="020B0604020202020204" pitchFamily="34" charset="0"/>
                      </a:endParaRPr>
                    </a:p>
                  </a:txBody>
                  <a:tcPr marL="8448" marR="8448" marT="8448" marB="0" anchor="b">
                    <a:solidFill>
                      <a:schemeClr val="tx2">
                        <a:lumMod val="75000"/>
                      </a:schemeClr>
                    </a:solidFill>
                  </a:tcPr>
                </a:tc>
                <a:tc>
                  <a:txBody>
                    <a:bodyPr/>
                    <a:lstStyle/>
                    <a:p>
                      <a:pPr algn="r" fontAlgn="b"/>
                      <a:r>
                        <a:rPr lang="en-GB" sz="1400" u="none" strike="noStrike" dirty="0">
                          <a:solidFill>
                            <a:schemeClr val="tx2">
                              <a:lumMod val="20000"/>
                              <a:lumOff val="80000"/>
                            </a:schemeClr>
                          </a:solidFill>
                          <a:effectLst/>
                        </a:rPr>
                        <a:t>209,000 </a:t>
                      </a:r>
                      <a:endParaRPr lang="en-GB" sz="1400" b="0" i="0" u="none" strike="noStrike" dirty="0">
                        <a:solidFill>
                          <a:schemeClr val="tx2">
                            <a:lumMod val="20000"/>
                            <a:lumOff val="80000"/>
                          </a:schemeClr>
                        </a:solidFill>
                        <a:effectLst/>
                        <a:latin typeface="Arial" panose="020B0604020202020204" pitchFamily="34" charset="0"/>
                      </a:endParaRPr>
                    </a:p>
                  </a:txBody>
                  <a:tcPr marL="8448" marR="8448" marT="8448" marB="0" anchor="b">
                    <a:solidFill>
                      <a:schemeClr val="tx2">
                        <a:lumMod val="75000"/>
                      </a:schemeClr>
                    </a:solidFill>
                  </a:tcPr>
                </a:tc>
                <a:tc>
                  <a:txBody>
                    <a:bodyPr/>
                    <a:lstStyle/>
                    <a:p>
                      <a:pPr algn="r" fontAlgn="b"/>
                      <a:r>
                        <a:rPr lang="en-GB" sz="1400" u="none" strike="noStrike" dirty="0">
                          <a:solidFill>
                            <a:schemeClr val="tx2">
                              <a:lumMod val="20000"/>
                              <a:lumOff val="80000"/>
                            </a:schemeClr>
                          </a:solidFill>
                          <a:effectLst/>
                        </a:rPr>
                        <a:t>12.23%</a:t>
                      </a:r>
                      <a:endParaRPr lang="en-GB" sz="1400" b="0" i="0" u="none" strike="noStrike" dirty="0">
                        <a:solidFill>
                          <a:schemeClr val="tx2">
                            <a:lumMod val="20000"/>
                            <a:lumOff val="80000"/>
                          </a:schemeClr>
                        </a:solidFill>
                        <a:effectLst/>
                        <a:latin typeface="Arial" panose="020B0604020202020204" pitchFamily="34" charset="0"/>
                      </a:endParaRPr>
                    </a:p>
                  </a:txBody>
                  <a:tcPr marL="8448" marR="8448" marT="8448" marB="0" anchor="b">
                    <a:solidFill>
                      <a:schemeClr val="tx2">
                        <a:lumMod val="75000"/>
                      </a:schemeClr>
                    </a:solidFill>
                  </a:tcPr>
                </a:tc>
                <a:tc>
                  <a:txBody>
                    <a:bodyPr/>
                    <a:lstStyle/>
                    <a:p>
                      <a:pPr algn="l" fontAlgn="b"/>
                      <a:endParaRPr lang="en-GB" sz="1400" b="0" i="0" u="none" strike="noStrike" dirty="0">
                        <a:solidFill>
                          <a:schemeClr val="tx2">
                            <a:lumMod val="20000"/>
                            <a:lumOff val="80000"/>
                          </a:schemeClr>
                        </a:solidFill>
                        <a:effectLst/>
                        <a:latin typeface="Arial" panose="020B0604020202020204" pitchFamily="34" charset="0"/>
                      </a:endParaRPr>
                    </a:p>
                  </a:txBody>
                  <a:tcPr marL="8448" marR="8448" marT="8448" marB="0" anchor="b">
                    <a:solidFill>
                      <a:schemeClr val="tx2">
                        <a:lumMod val="75000"/>
                      </a:schemeClr>
                    </a:solidFill>
                  </a:tcPr>
                </a:tc>
                <a:extLst>
                  <a:ext uri="{0D108BD9-81ED-4DB2-BD59-A6C34878D82A}">
                    <a16:rowId xmlns:a16="http://schemas.microsoft.com/office/drawing/2014/main" val="1600165685"/>
                  </a:ext>
                </a:extLst>
              </a:tr>
              <a:tr h="179191">
                <a:tc>
                  <a:txBody>
                    <a:bodyPr/>
                    <a:lstStyle/>
                    <a:p>
                      <a:pPr algn="l" fontAlgn="b"/>
                      <a:endParaRPr lang="en-GB" sz="1100" b="0" i="0" u="none" strike="noStrike" dirty="0">
                        <a:solidFill>
                          <a:schemeClr val="tx2">
                            <a:lumMod val="20000"/>
                            <a:lumOff val="80000"/>
                          </a:schemeClr>
                        </a:solidFill>
                        <a:effectLst/>
                        <a:latin typeface="Arial" panose="020B0604020202020204" pitchFamily="34" charset="0"/>
                      </a:endParaRPr>
                    </a:p>
                  </a:txBody>
                  <a:tcPr marL="8448" marR="8448" marT="8448" marB="0" anchor="b">
                    <a:solidFill>
                      <a:schemeClr val="tx2">
                        <a:lumMod val="75000"/>
                      </a:schemeClr>
                    </a:solidFill>
                  </a:tcPr>
                </a:tc>
                <a:tc>
                  <a:txBody>
                    <a:bodyPr/>
                    <a:lstStyle/>
                    <a:p>
                      <a:pPr algn="l" fontAlgn="b"/>
                      <a:endParaRPr lang="en-GB" sz="1100" b="0" i="0" u="none" strike="noStrike" dirty="0">
                        <a:solidFill>
                          <a:schemeClr val="tx2">
                            <a:lumMod val="20000"/>
                            <a:lumOff val="80000"/>
                          </a:schemeClr>
                        </a:solidFill>
                        <a:effectLst/>
                        <a:latin typeface="Arial" panose="020B0604020202020204" pitchFamily="34" charset="0"/>
                      </a:endParaRPr>
                    </a:p>
                  </a:txBody>
                  <a:tcPr marL="8448" marR="8448" marT="8448" marB="0" anchor="b">
                    <a:solidFill>
                      <a:schemeClr val="tx2">
                        <a:lumMod val="75000"/>
                      </a:schemeClr>
                    </a:solidFill>
                  </a:tcPr>
                </a:tc>
                <a:tc>
                  <a:txBody>
                    <a:bodyPr/>
                    <a:lstStyle/>
                    <a:p>
                      <a:pPr algn="l" fontAlgn="b"/>
                      <a:endParaRPr lang="en-GB" sz="1100" b="0" i="0" u="none" strike="noStrike" dirty="0">
                        <a:solidFill>
                          <a:schemeClr val="tx2">
                            <a:lumMod val="20000"/>
                            <a:lumOff val="80000"/>
                          </a:schemeClr>
                        </a:solidFill>
                        <a:effectLst/>
                        <a:latin typeface="Arial" panose="020B0604020202020204" pitchFamily="34" charset="0"/>
                      </a:endParaRPr>
                    </a:p>
                  </a:txBody>
                  <a:tcPr marL="8448" marR="8448" marT="8448" marB="0" anchor="b">
                    <a:solidFill>
                      <a:schemeClr val="tx2">
                        <a:lumMod val="75000"/>
                      </a:schemeClr>
                    </a:solidFill>
                  </a:tcPr>
                </a:tc>
                <a:tc>
                  <a:txBody>
                    <a:bodyPr/>
                    <a:lstStyle/>
                    <a:p>
                      <a:pPr algn="l" fontAlgn="b"/>
                      <a:endParaRPr lang="en-GB" sz="1100" b="0" i="0" u="none" strike="noStrike" dirty="0">
                        <a:solidFill>
                          <a:schemeClr val="tx2">
                            <a:lumMod val="20000"/>
                            <a:lumOff val="80000"/>
                          </a:schemeClr>
                        </a:solidFill>
                        <a:effectLst/>
                        <a:latin typeface="Arial" panose="020B0604020202020204" pitchFamily="34" charset="0"/>
                      </a:endParaRPr>
                    </a:p>
                  </a:txBody>
                  <a:tcPr marL="8448" marR="8448" marT="8448" marB="0" anchor="b">
                    <a:solidFill>
                      <a:schemeClr val="tx2">
                        <a:lumMod val="75000"/>
                      </a:schemeClr>
                    </a:solidFill>
                  </a:tcPr>
                </a:tc>
                <a:tc>
                  <a:txBody>
                    <a:bodyPr/>
                    <a:lstStyle/>
                    <a:p>
                      <a:pPr algn="l" fontAlgn="b"/>
                      <a:endParaRPr lang="en-GB" sz="1100" b="0" i="0" u="none" strike="noStrike" dirty="0">
                        <a:solidFill>
                          <a:schemeClr val="tx2">
                            <a:lumMod val="20000"/>
                            <a:lumOff val="80000"/>
                          </a:schemeClr>
                        </a:solidFill>
                        <a:effectLst/>
                        <a:latin typeface="Arial" panose="020B0604020202020204" pitchFamily="34" charset="0"/>
                      </a:endParaRPr>
                    </a:p>
                  </a:txBody>
                  <a:tcPr marL="8448" marR="8448" marT="8448" marB="0" anchor="b">
                    <a:solidFill>
                      <a:schemeClr val="tx2">
                        <a:lumMod val="75000"/>
                      </a:schemeClr>
                    </a:solidFill>
                  </a:tcPr>
                </a:tc>
                <a:tc>
                  <a:txBody>
                    <a:bodyPr/>
                    <a:lstStyle/>
                    <a:p>
                      <a:pPr algn="l" fontAlgn="b"/>
                      <a:endParaRPr lang="en-GB" sz="1100" b="0" i="0" u="none" strike="noStrike" dirty="0">
                        <a:solidFill>
                          <a:schemeClr val="tx2">
                            <a:lumMod val="20000"/>
                            <a:lumOff val="80000"/>
                          </a:schemeClr>
                        </a:solidFill>
                        <a:effectLst/>
                        <a:latin typeface="Arial" panose="020B0604020202020204" pitchFamily="34" charset="0"/>
                      </a:endParaRPr>
                    </a:p>
                  </a:txBody>
                  <a:tcPr marL="8448" marR="8448" marT="8448" marB="0" anchor="b">
                    <a:solidFill>
                      <a:schemeClr val="tx2">
                        <a:lumMod val="75000"/>
                      </a:schemeClr>
                    </a:solidFill>
                  </a:tcPr>
                </a:tc>
                <a:tc>
                  <a:txBody>
                    <a:bodyPr/>
                    <a:lstStyle/>
                    <a:p>
                      <a:pPr algn="l" fontAlgn="b"/>
                      <a:endParaRPr lang="en-GB" sz="1100" b="0" i="0" u="none" strike="noStrike" dirty="0">
                        <a:solidFill>
                          <a:schemeClr val="tx2">
                            <a:lumMod val="20000"/>
                            <a:lumOff val="80000"/>
                          </a:schemeClr>
                        </a:solidFill>
                        <a:effectLst/>
                        <a:latin typeface="Arial" panose="020B0604020202020204" pitchFamily="34" charset="0"/>
                      </a:endParaRPr>
                    </a:p>
                  </a:txBody>
                  <a:tcPr marL="8448" marR="8448" marT="8448" marB="0" anchor="b">
                    <a:solidFill>
                      <a:schemeClr val="tx2">
                        <a:lumMod val="75000"/>
                      </a:schemeClr>
                    </a:solidFill>
                  </a:tcPr>
                </a:tc>
                <a:extLst>
                  <a:ext uri="{0D108BD9-81ED-4DB2-BD59-A6C34878D82A}">
                    <a16:rowId xmlns:a16="http://schemas.microsoft.com/office/drawing/2014/main" val="387585136"/>
                  </a:ext>
                </a:extLst>
              </a:tr>
            </a:tbl>
          </a:graphicData>
        </a:graphic>
      </p:graphicFrame>
      <p:sp>
        <p:nvSpPr>
          <p:cNvPr id="4" name="Slide Number Placeholder 3">
            <a:extLst>
              <a:ext uri="{FF2B5EF4-FFF2-40B4-BE49-F238E27FC236}">
                <a16:creationId xmlns:a16="http://schemas.microsoft.com/office/drawing/2014/main" id="{7763EEC7-7E22-C16F-E32C-5F85C7209EB3}"/>
              </a:ext>
            </a:extLst>
          </p:cNvPr>
          <p:cNvSpPr>
            <a:spLocks noGrp="1"/>
          </p:cNvSpPr>
          <p:nvPr>
            <p:ph type="sldNum" sz="quarter" idx="12"/>
          </p:nvPr>
        </p:nvSpPr>
        <p:spPr/>
        <p:txBody>
          <a:bodyPr/>
          <a:lstStyle/>
          <a:p>
            <a:fld id="{C3F65BB1-9206-4D7F-97F9-47DCC7DC6334}" type="slidenum">
              <a:rPr lang="en-GB" smtClean="0"/>
              <a:pPr/>
              <a:t>6</a:t>
            </a:fld>
            <a:endParaRPr lang="en-GB" dirty="0"/>
          </a:p>
        </p:txBody>
      </p:sp>
    </p:spTree>
    <p:extLst>
      <p:ext uri="{BB962C8B-B14F-4D97-AF65-F5344CB8AC3E}">
        <p14:creationId xmlns:p14="http://schemas.microsoft.com/office/powerpoint/2010/main" val="331340533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9ACD28-76F5-30B2-2A48-39AFAA5CE9D4}"/>
              </a:ext>
            </a:extLst>
          </p:cNvPr>
          <p:cNvSpPr>
            <a:spLocks noGrp="1"/>
          </p:cNvSpPr>
          <p:nvPr>
            <p:ph type="title"/>
          </p:nvPr>
        </p:nvSpPr>
        <p:spPr>
          <a:solidFill>
            <a:schemeClr val="tx2">
              <a:lumMod val="20000"/>
              <a:lumOff val="80000"/>
            </a:schemeClr>
          </a:solidFill>
        </p:spPr>
        <p:txBody>
          <a:bodyPr/>
          <a:lstStyle/>
          <a:p>
            <a:r>
              <a:rPr lang="en-GB" dirty="0">
                <a:solidFill>
                  <a:schemeClr val="tx2">
                    <a:lumMod val="75000"/>
                  </a:schemeClr>
                </a:solidFill>
              </a:rPr>
              <a:t>Comparing NPV and IRR - 2</a:t>
            </a:r>
          </a:p>
        </p:txBody>
      </p:sp>
      <p:graphicFrame>
        <p:nvGraphicFramePr>
          <p:cNvPr id="5" name="Content Placeholder 4">
            <a:extLst>
              <a:ext uri="{FF2B5EF4-FFF2-40B4-BE49-F238E27FC236}">
                <a16:creationId xmlns:a16="http://schemas.microsoft.com/office/drawing/2014/main" id="{00000000-0008-0000-0000-000005000000}"/>
              </a:ext>
            </a:extLst>
          </p:cNvPr>
          <p:cNvGraphicFramePr>
            <a:graphicFrameLocks noGrp="1"/>
          </p:cNvGraphicFramePr>
          <p:nvPr>
            <p:ph idx="1"/>
          </p:nvPr>
        </p:nvGraphicFramePr>
        <p:xfrm>
          <a:off x="7640" y="1268760"/>
          <a:ext cx="9144000" cy="4464496"/>
        </p:xfrm>
        <a:graphic>
          <a:graphicData uri="http://schemas.openxmlformats.org/drawingml/2006/chart">
            <c:chart xmlns:c="http://schemas.openxmlformats.org/drawingml/2006/chart" xmlns:r="http://schemas.openxmlformats.org/officeDocument/2006/relationships" r:id="rId2"/>
          </a:graphicData>
        </a:graphic>
      </p:graphicFrame>
      <p:sp>
        <p:nvSpPr>
          <p:cNvPr id="4" name="Slide Number Placeholder 3">
            <a:extLst>
              <a:ext uri="{FF2B5EF4-FFF2-40B4-BE49-F238E27FC236}">
                <a16:creationId xmlns:a16="http://schemas.microsoft.com/office/drawing/2014/main" id="{8EE2470C-849E-B6B2-2945-E4190AFA8173}"/>
              </a:ext>
            </a:extLst>
          </p:cNvPr>
          <p:cNvSpPr>
            <a:spLocks noGrp="1"/>
          </p:cNvSpPr>
          <p:nvPr>
            <p:ph type="sldNum" sz="quarter" idx="12"/>
          </p:nvPr>
        </p:nvSpPr>
        <p:spPr/>
        <p:txBody>
          <a:bodyPr/>
          <a:lstStyle/>
          <a:p>
            <a:fld id="{C3F65BB1-9206-4D7F-97F9-47DCC7DC6334}" type="slidenum">
              <a:rPr lang="en-GB" smtClean="0"/>
              <a:pPr/>
              <a:t>7</a:t>
            </a:fld>
            <a:endParaRPr lang="en-GB" dirty="0"/>
          </a:p>
        </p:txBody>
      </p:sp>
    </p:spTree>
    <p:extLst>
      <p:ext uri="{BB962C8B-B14F-4D97-AF65-F5344CB8AC3E}">
        <p14:creationId xmlns:p14="http://schemas.microsoft.com/office/powerpoint/2010/main" val="266687065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58E350-0027-F6CE-5E58-912636E12F69}"/>
              </a:ext>
            </a:extLst>
          </p:cNvPr>
          <p:cNvSpPr>
            <a:spLocks noGrp="1"/>
          </p:cNvSpPr>
          <p:nvPr>
            <p:ph type="title"/>
          </p:nvPr>
        </p:nvSpPr>
        <p:spPr>
          <a:xfrm>
            <a:off x="0" y="-11726"/>
            <a:ext cx="9144000" cy="1280486"/>
          </a:xfrm>
          <a:solidFill>
            <a:schemeClr val="tx2">
              <a:lumMod val="20000"/>
              <a:lumOff val="80000"/>
            </a:schemeClr>
          </a:solidFill>
        </p:spPr>
        <p:txBody>
          <a:bodyPr>
            <a:normAutofit/>
          </a:bodyPr>
          <a:lstStyle/>
          <a:p>
            <a:r>
              <a:rPr lang="en-GB" sz="3600" dirty="0">
                <a:solidFill>
                  <a:schemeClr val="tx2">
                    <a:lumMod val="75000"/>
                  </a:schemeClr>
                </a:solidFill>
                <a:latin typeface="Arial" panose="020B0604020202020204" pitchFamily="34" charset="0"/>
                <a:cs typeface="Arial" panose="020B0604020202020204" pitchFamily="34" charset="0"/>
              </a:rPr>
              <a:t>One final look at the profitability index (PI)</a:t>
            </a:r>
          </a:p>
        </p:txBody>
      </p:sp>
      <p:sp>
        <p:nvSpPr>
          <p:cNvPr id="6" name="Content Placeholder 5">
            <a:extLst>
              <a:ext uri="{FF2B5EF4-FFF2-40B4-BE49-F238E27FC236}">
                <a16:creationId xmlns:a16="http://schemas.microsoft.com/office/drawing/2014/main" id="{4BF8849D-AA81-35C4-A403-F2A3795D9AA0}"/>
              </a:ext>
            </a:extLst>
          </p:cNvPr>
          <p:cNvSpPr>
            <a:spLocks noGrp="1"/>
          </p:cNvSpPr>
          <p:nvPr>
            <p:ph idx="1"/>
          </p:nvPr>
        </p:nvSpPr>
        <p:spPr>
          <a:xfrm>
            <a:off x="0" y="1268760"/>
            <a:ext cx="9144000" cy="4536504"/>
          </a:xfrm>
        </p:spPr>
        <p:txBody>
          <a:bodyPr>
            <a:normAutofit lnSpcReduction="10000"/>
          </a:bodyPr>
          <a:lstStyle/>
          <a:p>
            <a:endParaRPr lang="en-GB" dirty="0"/>
          </a:p>
          <a:p>
            <a:r>
              <a:rPr lang="en-GB" dirty="0"/>
              <a:t>The profitability index or PI, is a simple method that often can help when other methods give conflicting results</a:t>
            </a:r>
          </a:p>
          <a:p>
            <a:pPr marL="0" indent="0">
              <a:buNone/>
            </a:pPr>
            <a:endParaRPr lang="en-GB" dirty="0"/>
          </a:p>
          <a:p>
            <a:r>
              <a:rPr lang="en-GB" dirty="0"/>
              <a:t>It also uses the time value of money and present values, and looks more like an ARR</a:t>
            </a:r>
          </a:p>
          <a:p>
            <a:pPr marL="0" indent="0">
              <a:buNone/>
            </a:pPr>
            <a:endParaRPr lang="en-GB" dirty="0"/>
          </a:p>
          <a:p>
            <a:r>
              <a:rPr lang="en-GB" dirty="0"/>
              <a:t>There are two ways of calculating it…</a:t>
            </a:r>
          </a:p>
          <a:p>
            <a:endParaRPr lang="en-GB" dirty="0"/>
          </a:p>
          <a:p>
            <a:endParaRPr lang="en-GB" dirty="0"/>
          </a:p>
          <a:p>
            <a:endParaRPr lang="en-GB" dirty="0"/>
          </a:p>
          <a:p>
            <a:endParaRPr lang="en-GB" dirty="0"/>
          </a:p>
          <a:p>
            <a:pPr marL="0" indent="0">
              <a:buNone/>
            </a:pPr>
            <a:endParaRPr lang="en-GB" dirty="0"/>
          </a:p>
        </p:txBody>
      </p:sp>
      <p:sp>
        <p:nvSpPr>
          <p:cNvPr id="4" name="Slide Number Placeholder 3">
            <a:extLst>
              <a:ext uri="{FF2B5EF4-FFF2-40B4-BE49-F238E27FC236}">
                <a16:creationId xmlns:a16="http://schemas.microsoft.com/office/drawing/2014/main" id="{7763EEC7-7E22-C16F-E32C-5F85C7209EB3}"/>
              </a:ext>
            </a:extLst>
          </p:cNvPr>
          <p:cNvSpPr>
            <a:spLocks noGrp="1"/>
          </p:cNvSpPr>
          <p:nvPr>
            <p:ph type="sldNum" sz="quarter" idx="12"/>
          </p:nvPr>
        </p:nvSpPr>
        <p:spPr/>
        <p:txBody>
          <a:bodyPr/>
          <a:lstStyle/>
          <a:p>
            <a:fld id="{C3F65BB1-9206-4D7F-97F9-47DCC7DC6334}" type="slidenum">
              <a:rPr lang="en-GB" smtClean="0"/>
              <a:pPr/>
              <a:t>8</a:t>
            </a:fld>
            <a:endParaRPr lang="en-GB" dirty="0"/>
          </a:p>
        </p:txBody>
      </p:sp>
    </p:spTree>
    <p:extLst>
      <p:ext uri="{BB962C8B-B14F-4D97-AF65-F5344CB8AC3E}">
        <p14:creationId xmlns:p14="http://schemas.microsoft.com/office/powerpoint/2010/main" val="42379705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58E350-0027-F6CE-5E58-912636E12F69}"/>
              </a:ext>
            </a:extLst>
          </p:cNvPr>
          <p:cNvSpPr>
            <a:spLocks noGrp="1"/>
          </p:cNvSpPr>
          <p:nvPr>
            <p:ph type="title"/>
          </p:nvPr>
        </p:nvSpPr>
        <p:spPr>
          <a:xfrm>
            <a:off x="0" y="0"/>
            <a:ext cx="9144000" cy="1412775"/>
          </a:xfrm>
          <a:solidFill>
            <a:schemeClr val="tx2">
              <a:lumMod val="20000"/>
              <a:lumOff val="80000"/>
            </a:schemeClr>
          </a:solidFill>
        </p:spPr>
        <p:txBody>
          <a:bodyPr>
            <a:normAutofit fontScale="90000"/>
          </a:bodyPr>
          <a:lstStyle/>
          <a:p>
            <a:br>
              <a:rPr lang="en-GB" sz="3200" dirty="0">
                <a:solidFill>
                  <a:schemeClr val="tx2">
                    <a:lumMod val="40000"/>
                    <a:lumOff val="60000"/>
                  </a:schemeClr>
                </a:solidFill>
              </a:rPr>
            </a:br>
            <a:r>
              <a:rPr lang="en-GB" sz="3600" dirty="0">
                <a:solidFill>
                  <a:schemeClr val="tx2">
                    <a:lumMod val="75000"/>
                  </a:schemeClr>
                </a:solidFill>
                <a:latin typeface="Arial" panose="020B0604020202020204" pitchFamily="34" charset="0"/>
                <a:cs typeface="Arial" panose="020B0604020202020204" pitchFamily="34" charset="0"/>
              </a:rPr>
              <a:t>One final method for comparing investment projects - 2</a:t>
            </a:r>
          </a:p>
        </p:txBody>
      </p:sp>
      <p:sp>
        <p:nvSpPr>
          <p:cNvPr id="6" name="Content Placeholder 5">
            <a:extLst>
              <a:ext uri="{FF2B5EF4-FFF2-40B4-BE49-F238E27FC236}">
                <a16:creationId xmlns:a16="http://schemas.microsoft.com/office/drawing/2014/main" id="{4BF8849D-AA81-35C4-A403-F2A3795D9AA0}"/>
              </a:ext>
            </a:extLst>
          </p:cNvPr>
          <p:cNvSpPr>
            <a:spLocks noGrp="1"/>
          </p:cNvSpPr>
          <p:nvPr>
            <p:ph idx="1"/>
          </p:nvPr>
        </p:nvSpPr>
        <p:spPr>
          <a:xfrm>
            <a:off x="35496" y="1444457"/>
            <a:ext cx="9144000" cy="4590256"/>
          </a:xfrm>
        </p:spPr>
        <p:txBody>
          <a:bodyPr>
            <a:normAutofit/>
          </a:bodyPr>
          <a:lstStyle/>
          <a:p>
            <a:pPr marL="0" indent="0">
              <a:spcBef>
                <a:spcPts val="0"/>
              </a:spcBef>
              <a:buNone/>
            </a:pPr>
            <a:r>
              <a:rPr lang="en-GB" sz="2400" dirty="0"/>
              <a:t>Method one</a:t>
            </a:r>
          </a:p>
          <a:p>
            <a:pPr marL="0" indent="0">
              <a:spcBef>
                <a:spcPts val="0"/>
              </a:spcBef>
              <a:buNone/>
            </a:pPr>
            <a:endParaRPr lang="en-GB" sz="2400" dirty="0"/>
          </a:p>
          <a:p>
            <a:pPr marL="0" indent="0">
              <a:spcBef>
                <a:spcPts val="0"/>
              </a:spcBef>
              <a:buNone/>
            </a:pPr>
            <a:r>
              <a:rPr lang="en-GB" sz="2400" dirty="0"/>
              <a:t>Profitability index = </a:t>
            </a:r>
            <a:r>
              <a:rPr lang="en-GB" sz="2400" u="sng" dirty="0"/>
              <a:t>net present value + initial investment</a:t>
            </a:r>
          </a:p>
          <a:p>
            <a:pPr marL="0" indent="0">
              <a:spcBef>
                <a:spcPts val="0"/>
              </a:spcBef>
              <a:buNone/>
            </a:pPr>
            <a:r>
              <a:rPr lang="en-GB" sz="2400" dirty="0"/>
              <a:t>                                               initial investment</a:t>
            </a:r>
          </a:p>
          <a:p>
            <a:pPr marL="0" indent="0">
              <a:spcBef>
                <a:spcPts val="0"/>
              </a:spcBef>
              <a:buNone/>
            </a:pPr>
            <a:endParaRPr lang="en-GB" sz="2400" dirty="0"/>
          </a:p>
          <a:p>
            <a:pPr marL="0" indent="0">
              <a:spcBef>
                <a:spcPts val="0"/>
              </a:spcBef>
              <a:buNone/>
            </a:pPr>
            <a:endParaRPr lang="en-GB" sz="2400" dirty="0"/>
          </a:p>
          <a:p>
            <a:pPr marL="0" indent="0">
              <a:spcBef>
                <a:spcPts val="0"/>
              </a:spcBef>
              <a:buNone/>
            </a:pPr>
            <a:r>
              <a:rPr lang="en-GB" sz="2400" dirty="0"/>
              <a:t>Sunshine Holidays would be  </a:t>
            </a:r>
            <a:r>
              <a:rPr lang="en-GB" sz="2400" u="sng" dirty="0"/>
              <a:t>28,619+40,000</a:t>
            </a:r>
          </a:p>
          <a:p>
            <a:pPr marL="0" indent="0">
              <a:buNone/>
            </a:pPr>
            <a:r>
              <a:rPr lang="en-GB" sz="2400" dirty="0"/>
              <a:t>                                                     40,000       = 1.715</a:t>
            </a:r>
          </a:p>
          <a:p>
            <a:pPr marL="0" indent="0">
              <a:buNone/>
            </a:pPr>
            <a:endParaRPr lang="en-GB" sz="2400" dirty="0"/>
          </a:p>
          <a:p>
            <a:pPr marL="0" indent="0">
              <a:buNone/>
            </a:pPr>
            <a:r>
              <a:rPr lang="en-GB" sz="2400" dirty="0"/>
              <a:t>Going Away Tours would be  </a:t>
            </a:r>
            <a:r>
              <a:rPr lang="en-GB" sz="2400" u="sng" dirty="0"/>
              <a:t>64,829+90,000 </a:t>
            </a:r>
          </a:p>
          <a:p>
            <a:pPr marL="0" indent="0">
              <a:buNone/>
            </a:pPr>
            <a:r>
              <a:rPr lang="en-GB" sz="2400" dirty="0"/>
              <a:t>                                                      90,000       = 1.720</a:t>
            </a:r>
          </a:p>
        </p:txBody>
      </p:sp>
      <p:sp>
        <p:nvSpPr>
          <p:cNvPr id="4" name="Slide Number Placeholder 3">
            <a:extLst>
              <a:ext uri="{FF2B5EF4-FFF2-40B4-BE49-F238E27FC236}">
                <a16:creationId xmlns:a16="http://schemas.microsoft.com/office/drawing/2014/main" id="{7763EEC7-7E22-C16F-E32C-5F85C7209EB3}"/>
              </a:ext>
            </a:extLst>
          </p:cNvPr>
          <p:cNvSpPr>
            <a:spLocks noGrp="1"/>
          </p:cNvSpPr>
          <p:nvPr>
            <p:ph type="sldNum" sz="quarter" idx="12"/>
          </p:nvPr>
        </p:nvSpPr>
        <p:spPr/>
        <p:txBody>
          <a:bodyPr/>
          <a:lstStyle/>
          <a:p>
            <a:fld id="{C3F65BB1-9206-4D7F-97F9-47DCC7DC6334}" type="slidenum">
              <a:rPr lang="en-GB" smtClean="0"/>
              <a:pPr/>
              <a:t>9</a:t>
            </a:fld>
            <a:endParaRPr lang="en-GB" dirty="0"/>
          </a:p>
        </p:txBody>
      </p:sp>
    </p:spTree>
    <p:extLst>
      <p:ext uri="{BB962C8B-B14F-4D97-AF65-F5344CB8AC3E}">
        <p14:creationId xmlns:p14="http://schemas.microsoft.com/office/powerpoint/2010/main" val="345762033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58E350-0027-F6CE-5E58-912636E12F69}"/>
              </a:ext>
            </a:extLst>
          </p:cNvPr>
          <p:cNvSpPr>
            <a:spLocks noGrp="1"/>
          </p:cNvSpPr>
          <p:nvPr>
            <p:ph type="title"/>
          </p:nvPr>
        </p:nvSpPr>
        <p:spPr>
          <a:xfrm>
            <a:off x="0" y="0"/>
            <a:ext cx="9144000" cy="1412775"/>
          </a:xfrm>
          <a:solidFill>
            <a:schemeClr val="tx2">
              <a:lumMod val="20000"/>
              <a:lumOff val="80000"/>
            </a:schemeClr>
          </a:solidFill>
        </p:spPr>
        <p:txBody>
          <a:bodyPr>
            <a:normAutofit fontScale="90000"/>
          </a:bodyPr>
          <a:lstStyle/>
          <a:p>
            <a:br>
              <a:rPr lang="en-GB" sz="3200" dirty="0">
                <a:solidFill>
                  <a:schemeClr val="tx2">
                    <a:lumMod val="40000"/>
                    <a:lumOff val="60000"/>
                  </a:schemeClr>
                </a:solidFill>
              </a:rPr>
            </a:br>
            <a:r>
              <a:rPr lang="en-GB" sz="3600" dirty="0">
                <a:solidFill>
                  <a:schemeClr val="tx2">
                    <a:lumMod val="75000"/>
                  </a:schemeClr>
                </a:solidFill>
                <a:latin typeface="Arial" panose="020B0604020202020204" pitchFamily="34" charset="0"/>
                <a:cs typeface="Arial" panose="020B0604020202020204" pitchFamily="34" charset="0"/>
              </a:rPr>
              <a:t>One final method for comparing investment projects - 3</a:t>
            </a:r>
          </a:p>
        </p:txBody>
      </p:sp>
      <p:sp>
        <p:nvSpPr>
          <p:cNvPr id="6" name="Content Placeholder 5">
            <a:extLst>
              <a:ext uri="{FF2B5EF4-FFF2-40B4-BE49-F238E27FC236}">
                <a16:creationId xmlns:a16="http://schemas.microsoft.com/office/drawing/2014/main" id="{4BF8849D-AA81-35C4-A403-F2A3795D9AA0}"/>
              </a:ext>
            </a:extLst>
          </p:cNvPr>
          <p:cNvSpPr>
            <a:spLocks noGrp="1"/>
          </p:cNvSpPr>
          <p:nvPr>
            <p:ph idx="1"/>
          </p:nvPr>
        </p:nvSpPr>
        <p:spPr>
          <a:xfrm>
            <a:off x="35496" y="1444457"/>
            <a:ext cx="9144000" cy="4590256"/>
          </a:xfrm>
        </p:spPr>
        <p:txBody>
          <a:bodyPr>
            <a:normAutofit/>
          </a:bodyPr>
          <a:lstStyle/>
          <a:p>
            <a:pPr marL="0" indent="0">
              <a:spcBef>
                <a:spcPts val="0"/>
              </a:spcBef>
              <a:buNone/>
            </a:pPr>
            <a:r>
              <a:rPr lang="en-GB" sz="2400" dirty="0"/>
              <a:t>Method two</a:t>
            </a:r>
          </a:p>
          <a:p>
            <a:pPr marL="0" indent="0">
              <a:spcBef>
                <a:spcPts val="0"/>
              </a:spcBef>
              <a:buNone/>
            </a:pPr>
            <a:endParaRPr lang="en-GB" sz="2400" dirty="0"/>
          </a:p>
          <a:p>
            <a:pPr marL="0" indent="0">
              <a:spcBef>
                <a:spcPts val="0"/>
              </a:spcBef>
              <a:buNone/>
            </a:pPr>
            <a:r>
              <a:rPr lang="en-GB" sz="2400" dirty="0"/>
              <a:t>Profitability index = </a:t>
            </a:r>
            <a:r>
              <a:rPr lang="en-GB" sz="2400" u="sng" dirty="0"/>
              <a:t>net present value </a:t>
            </a:r>
          </a:p>
          <a:p>
            <a:pPr marL="0" indent="0">
              <a:spcBef>
                <a:spcPts val="0"/>
              </a:spcBef>
              <a:buNone/>
            </a:pPr>
            <a:r>
              <a:rPr lang="en-GB" sz="2400" dirty="0"/>
              <a:t>                                initial investment</a:t>
            </a:r>
          </a:p>
          <a:p>
            <a:pPr marL="0" indent="0">
              <a:spcBef>
                <a:spcPts val="0"/>
              </a:spcBef>
              <a:buNone/>
            </a:pPr>
            <a:endParaRPr lang="en-GB" sz="2400" dirty="0"/>
          </a:p>
          <a:p>
            <a:pPr marL="0" indent="0">
              <a:spcBef>
                <a:spcPts val="0"/>
              </a:spcBef>
              <a:buNone/>
            </a:pPr>
            <a:endParaRPr lang="en-GB" sz="2400" dirty="0"/>
          </a:p>
          <a:p>
            <a:pPr marL="0" indent="0">
              <a:spcBef>
                <a:spcPts val="0"/>
              </a:spcBef>
              <a:buNone/>
            </a:pPr>
            <a:r>
              <a:rPr lang="en-GB" sz="2400" dirty="0"/>
              <a:t>Sunshine Holidays would be  </a:t>
            </a:r>
            <a:r>
              <a:rPr lang="en-GB" sz="2400" u="sng" dirty="0"/>
              <a:t>68,619</a:t>
            </a:r>
          </a:p>
          <a:p>
            <a:pPr marL="0" indent="0">
              <a:buNone/>
            </a:pPr>
            <a:r>
              <a:rPr lang="en-GB" sz="2400" dirty="0"/>
              <a:t>                                               40,000       = 1.715</a:t>
            </a:r>
          </a:p>
          <a:p>
            <a:pPr marL="0" indent="0">
              <a:buNone/>
            </a:pPr>
            <a:endParaRPr lang="en-GB" sz="2400" dirty="0"/>
          </a:p>
          <a:p>
            <a:pPr marL="0" indent="0">
              <a:buNone/>
            </a:pPr>
            <a:r>
              <a:rPr lang="en-GB" sz="2400" dirty="0"/>
              <a:t>Going Away Tours would be  </a:t>
            </a:r>
            <a:r>
              <a:rPr lang="en-GB" sz="2400" u="sng" dirty="0"/>
              <a:t>154,829</a:t>
            </a:r>
          </a:p>
          <a:p>
            <a:pPr marL="0" indent="0">
              <a:buNone/>
            </a:pPr>
            <a:r>
              <a:rPr lang="en-GB" sz="2400" dirty="0"/>
              <a:t>                                                90,000       = 1.720</a:t>
            </a:r>
          </a:p>
        </p:txBody>
      </p:sp>
      <p:sp>
        <p:nvSpPr>
          <p:cNvPr id="4" name="Slide Number Placeholder 3">
            <a:extLst>
              <a:ext uri="{FF2B5EF4-FFF2-40B4-BE49-F238E27FC236}">
                <a16:creationId xmlns:a16="http://schemas.microsoft.com/office/drawing/2014/main" id="{7763EEC7-7E22-C16F-E32C-5F85C7209EB3}"/>
              </a:ext>
            </a:extLst>
          </p:cNvPr>
          <p:cNvSpPr>
            <a:spLocks noGrp="1"/>
          </p:cNvSpPr>
          <p:nvPr>
            <p:ph type="sldNum" sz="quarter" idx="12"/>
          </p:nvPr>
        </p:nvSpPr>
        <p:spPr/>
        <p:txBody>
          <a:bodyPr/>
          <a:lstStyle/>
          <a:p>
            <a:fld id="{C3F65BB1-9206-4D7F-97F9-47DCC7DC6334}" type="slidenum">
              <a:rPr lang="en-GB" smtClean="0"/>
              <a:pPr/>
              <a:t>10</a:t>
            </a:fld>
            <a:endParaRPr lang="en-GB" dirty="0"/>
          </a:p>
        </p:txBody>
      </p:sp>
    </p:spTree>
    <p:extLst>
      <p:ext uri="{BB962C8B-B14F-4D97-AF65-F5344CB8AC3E}">
        <p14:creationId xmlns:p14="http://schemas.microsoft.com/office/powerpoint/2010/main" val="198244825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CB843E-16C2-853A-284C-728F238F5932}"/>
              </a:ext>
            </a:extLst>
          </p:cNvPr>
          <p:cNvSpPr>
            <a:spLocks noGrp="1"/>
          </p:cNvSpPr>
          <p:nvPr>
            <p:ph type="title"/>
          </p:nvPr>
        </p:nvSpPr>
        <p:spPr/>
        <p:txBody>
          <a:bodyPr/>
          <a:lstStyle/>
          <a:p>
            <a:r>
              <a:rPr lang="en-GB" dirty="0"/>
              <a:t>Capital rationing</a:t>
            </a:r>
          </a:p>
        </p:txBody>
      </p:sp>
      <p:sp>
        <p:nvSpPr>
          <p:cNvPr id="3" name="Content Placeholder 2">
            <a:extLst>
              <a:ext uri="{FF2B5EF4-FFF2-40B4-BE49-F238E27FC236}">
                <a16:creationId xmlns:a16="http://schemas.microsoft.com/office/drawing/2014/main" id="{9596865F-BBC3-0582-CABA-7FA049FF6220}"/>
              </a:ext>
            </a:extLst>
          </p:cNvPr>
          <p:cNvSpPr>
            <a:spLocks noGrp="1"/>
          </p:cNvSpPr>
          <p:nvPr>
            <p:ph idx="1"/>
          </p:nvPr>
        </p:nvSpPr>
        <p:spPr>
          <a:xfrm>
            <a:off x="323528" y="1600200"/>
            <a:ext cx="8424936" cy="4205063"/>
          </a:xfrm>
        </p:spPr>
        <p:txBody>
          <a:bodyPr/>
          <a:lstStyle/>
          <a:p>
            <a:r>
              <a:rPr lang="en-GB" sz="2400" dirty="0"/>
              <a:t>Capital rationing is a strategy used by companies or investors to limit the number of projects they take on at a  time. If there is a pool of available investments that are all expected to be profitable, capital rationing helps the investor or business owner choose the most profitable ones to pursue.</a:t>
            </a:r>
          </a:p>
          <a:p>
            <a:r>
              <a:rPr lang="en-GB" sz="2400" dirty="0"/>
              <a:t>Companies that employ a capital rationing strategy typically produce a relatively higher return on investment (ROI). This is simply because the company invests its resources where it identifies the highest profit potential</a:t>
            </a:r>
          </a:p>
        </p:txBody>
      </p:sp>
      <p:sp>
        <p:nvSpPr>
          <p:cNvPr id="4" name="Date Placeholder 3">
            <a:extLst>
              <a:ext uri="{FF2B5EF4-FFF2-40B4-BE49-F238E27FC236}">
                <a16:creationId xmlns:a16="http://schemas.microsoft.com/office/drawing/2014/main" id="{FC4408A9-19D4-4E54-9E79-3956031894F0}"/>
              </a:ext>
            </a:extLst>
          </p:cNvPr>
          <p:cNvSpPr>
            <a:spLocks noGrp="1"/>
          </p:cNvSpPr>
          <p:nvPr>
            <p:ph type="dt" sz="half" idx="10"/>
          </p:nvPr>
        </p:nvSpPr>
        <p:spPr/>
        <p:txBody>
          <a:bodyPr/>
          <a:lstStyle/>
          <a:p>
            <a:pPr>
              <a:defRPr/>
            </a:pPr>
            <a:fld id="{2303D31F-598B-47EE-BA37-93F097A3D676}" type="datetime1">
              <a:rPr lang="en-GB" altLang="en-US" smtClean="0"/>
              <a:pPr>
                <a:defRPr/>
              </a:pPr>
              <a:t>04/11/2025</a:t>
            </a:fld>
            <a:endParaRPr lang="en-GB" altLang="en-US"/>
          </a:p>
        </p:txBody>
      </p:sp>
      <p:sp>
        <p:nvSpPr>
          <p:cNvPr id="5" name="Slide Number Placeholder 4">
            <a:extLst>
              <a:ext uri="{FF2B5EF4-FFF2-40B4-BE49-F238E27FC236}">
                <a16:creationId xmlns:a16="http://schemas.microsoft.com/office/drawing/2014/main" id="{DE6D058D-7D56-E25B-53CE-157EFE877C68}"/>
              </a:ext>
            </a:extLst>
          </p:cNvPr>
          <p:cNvSpPr>
            <a:spLocks noGrp="1"/>
          </p:cNvSpPr>
          <p:nvPr>
            <p:ph type="sldNum" sz="quarter" idx="12"/>
          </p:nvPr>
        </p:nvSpPr>
        <p:spPr/>
        <p:txBody>
          <a:bodyPr/>
          <a:lstStyle/>
          <a:p>
            <a:pPr>
              <a:defRPr/>
            </a:pPr>
            <a:fld id="{6550E941-99E4-4403-A917-B30FF69A9617}" type="slidenum">
              <a:rPr lang="en-GB" altLang="en-US" smtClean="0"/>
              <a:pPr>
                <a:defRPr/>
              </a:pPr>
              <a:t>11</a:t>
            </a:fld>
            <a:endParaRPr lang="en-GB" altLang="en-US"/>
          </a:p>
        </p:txBody>
      </p:sp>
    </p:spTree>
    <p:extLst>
      <p:ext uri="{BB962C8B-B14F-4D97-AF65-F5344CB8AC3E}">
        <p14:creationId xmlns:p14="http://schemas.microsoft.com/office/powerpoint/2010/main" val="202221991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A44E0F-FBB7-95A7-381F-85B2922CFE41}"/>
              </a:ext>
            </a:extLst>
          </p:cNvPr>
          <p:cNvSpPr>
            <a:spLocks noGrp="1"/>
          </p:cNvSpPr>
          <p:nvPr>
            <p:ph type="title"/>
          </p:nvPr>
        </p:nvSpPr>
        <p:spPr/>
        <p:txBody>
          <a:bodyPr/>
          <a:lstStyle/>
          <a:p>
            <a:r>
              <a:rPr lang="en-GB" dirty="0"/>
              <a:t>Capital Rationing Example</a:t>
            </a:r>
            <a:br>
              <a:rPr lang="en-GB" dirty="0"/>
            </a:br>
            <a:endParaRPr lang="en-GB" dirty="0"/>
          </a:p>
        </p:txBody>
      </p:sp>
      <p:sp>
        <p:nvSpPr>
          <p:cNvPr id="6" name="Content Placeholder 5">
            <a:extLst>
              <a:ext uri="{FF2B5EF4-FFF2-40B4-BE49-F238E27FC236}">
                <a16:creationId xmlns:a16="http://schemas.microsoft.com/office/drawing/2014/main" id="{CC94CE5F-8D3E-F5B5-C330-871A437F9CF4}"/>
              </a:ext>
            </a:extLst>
          </p:cNvPr>
          <p:cNvSpPr>
            <a:spLocks noGrp="1"/>
          </p:cNvSpPr>
          <p:nvPr>
            <p:ph idx="1"/>
          </p:nvPr>
        </p:nvSpPr>
        <p:spPr/>
        <p:txBody>
          <a:bodyPr/>
          <a:lstStyle/>
          <a:p>
            <a:r>
              <a:rPr lang="en-GB" sz="2400" dirty="0"/>
              <a:t>Capital rationing is about putting restrictions on investments and projects taken on by a business. To illustrate this better, let’s consider the following example:</a:t>
            </a:r>
          </a:p>
          <a:p>
            <a:endParaRPr lang="en-GB" sz="2400" dirty="0"/>
          </a:p>
          <a:p>
            <a:r>
              <a:rPr lang="en-GB" sz="2400" dirty="0"/>
              <a:t>VV Construction is looking at five possible projects to invest in, as shown below:</a:t>
            </a:r>
          </a:p>
        </p:txBody>
      </p:sp>
      <p:sp>
        <p:nvSpPr>
          <p:cNvPr id="4" name="Date Placeholder 3">
            <a:extLst>
              <a:ext uri="{FF2B5EF4-FFF2-40B4-BE49-F238E27FC236}">
                <a16:creationId xmlns:a16="http://schemas.microsoft.com/office/drawing/2014/main" id="{8959B5D7-3D94-F5DF-2107-6CB06C0FF874}"/>
              </a:ext>
            </a:extLst>
          </p:cNvPr>
          <p:cNvSpPr>
            <a:spLocks noGrp="1"/>
          </p:cNvSpPr>
          <p:nvPr>
            <p:ph type="dt" sz="half" idx="10"/>
          </p:nvPr>
        </p:nvSpPr>
        <p:spPr/>
        <p:txBody>
          <a:bodyPr/>
          <a:lstStyle/>
          <a:p>
            <a:pPr>
              <a:defRPr/>
            </a:pPr>
            <a:fld id="{2303D31F-598B-47EE-BA37-93F097A3D676}" type="datetime1">
              <a:rPr lang="en-GB" altLang="en-US" smtClean="0"/>
              <a:pPr>
                <a:defRPr/>
              </a:pPr>
              <a:t>04/11/2025</a:t>
            </a:fld>
            <a:endParaRPr lang="en-GB" altLang="en-US"/>
          </a:p>
        </p:txBody>
      </p:sp>
      <p:sp>
        <p:nvSpPr>
          <p:cNvPr id="5" name="Slide Number Placeholder 4">
            <a:extLst>
              <a:ext uri="{FF2B5EF4-FFF2-40B4-BE49-F238E27FC236}">
                <a16:creationId xmlns:a16="http://schemas.microsoft.com/office/drawing/2014/main" id="{9285CD8D-9332-A3B7-D1B5-3175928B083D}"/>
              </a:ext>
            </a:extLst>
          </p:cNvPr>
          <p:cNvSpPr>
            <a:spLocks noGrp="1"/>
          </p:cNvSpPr>
          <p:nvPr>
            <p:ph type="sldNum" sz="quarter" idx="12"/>
          </p:nvPr>
        </p:nvSpPr>
        <p:spPr/>
        <p:txBody>
          <a:bodyPr/>
          <a:lstStyle/>
          <a:p>
            <a:pPr>
              <a:defRPr/>
            </a:pPr>
            <a:fld id="{6550E941-99E4-4403-A917-B30FF69A9617}" type="slidenum">
              <a:rPr lang="en-GB" altLang="en-US" smtClean="0"/>
              <a:pPr>
                <a:defRPr/>
              </a:pPr>
              <a:t>12</a:t>
            </a:fld>
            <a:endParaRPr lang="en-GB" altLang="en-US"/>
          </a:p>
        </p:txBody>
      </p:sp>
    </p:spTree>
    <p:extLst>
      <p:ext uri="{BB962C8B-B14F-4D97-AF65-F5344CB8AC3E}">
        <p14:creationId xmlns:p14="http://schemas.microsoft.com/office/powerpoint/2010/main" val="264150320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B39594-7CBA-49D0-F7B8-4EC066755152}"/>
              </a:ext>
            </a:extLst>
          </p:cNvPr>
          <p:cNvSpPr>
            <a:spLocks noGrp="1"/>
          </p:cNvSpPr>
          <p:nvPr>
            <p:ph type="title"/>
          </p:nvPr>
        </p:nvSpPr>
        <p:spPr>
          <a:xfrm>
            <a:off x="457200" y="258304"/>
            <a:ext cx="8229600" cy="1143000"/>
          </a:xfrm>
          <a:solidFill>
            <a:schemeClr val="tx2"/>
          </a:solidFill>
        </p:spPr>
        <p:txBody>
          <a:bodyPr/>
          <a:lstStyle/>
          <a:p>
            <a:r>
              <a:rPr lang="en-GB" dirty="0">
                <a:solidFill>
                  <a:schemeClr val="tx2">
                    <a:lumMod val="20000"/>
                    <a:lumOff val="80000"/>
                  </a:schemeClr>
                </a:solidFill>
              </a:rPr>
              <a:t>Question</a:t>
            </a:r>
          </a:p>
        </p:txBody>
      </p:sp>
      <p:pic>
        <p:nvPicPr>
          <p:cNvPr id="2050" name="Picture 2" descr="Capital Rationing - Sample Table">
            <a:extLst>
              <a:ext uri="{FF2B5EF4-FFF2-40B4-BE49-F238E27FC236}">
                <a16:creationId xmlns:a16="http://schemas.microsoft.com/office/drawing/2014/main" id="{49692262-1877-25C7-FFB9-676B5DA665B2}"/>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1803257" y="2923349"/>
            <a:ext cx="5537485" cy="1270065"/>
          </a:xfrm>
          <a:prstGeom prst="rect">
            <a:avLst/>
          </a:prstGeom>
          <a:noFill/>
          <a:extLst>
            <a:ext uri="{909E8E84-426E-40DD-AFC4-6F175D3DCCD1}">
              <a14:hiddenFill xmlns:a14="http://schemas.microsoft.com/office/drawing/2010/main">
                <a:solidFill>
                  <a:srgbClr val="FFFFFF"/>
                </a:solidFill>
              </a14:hiddenFill>
            </a:ext>
          </a:extLst>
        </p:spPr>
      </p:pic>
      <p:sp>
        <p:nvSpPr>
          <p:cNvPr id="4" name="Date Placeholder 3">
            <a:extLst>
              <a:ext uri="{FF2B5EF4-FFF2-40B4-BE49-F238E27FC236}">
                <a16:creationId xmlns:a16="http://schemas.microsoft.com/office/drawing/2014/main" id="{1FA79986-F822-3969-8B1C-EDE22E5D3857}"/>
              </a:ext>
            </a:extLst>
          </p:cNvPr>
          <p:cNvSpPr>
            <a:spLocks noGrp="1"/>
          </p:cNvSpPr>
          <p:nvPr>
            <p:ph type="dt" sz="half" idx="10"/>
          </p:nvPr>
        </p:nvSpPr>
        <p:spPr/>
        <p:txBody>
          <a:bodyPr/>
          <a:lstStyle/>
          <a:p>
            <a:pPr>
              <a:defRPr/>
            </a:pPr>
            <a:fld id="{2303D31F-598B-47EE-BA37-93F097A3D676}" type="datetime1">
              <a:rPr lang="en-GB" altLang="en-US" smtClean="0"/>
              <a:pPr>
                <a:defRPr/>
              </a:pPr>
              <a:t>04/11/2025</a:t>
            </a:fld>
            <a:endParaRPr lang="en-GB" altLang="en-US"/>
          </a:p>
        </p:txBody>
      </p:sp>
      <p:sp>
        <p:nvSpPr>
          <p:cNvPr id="5" name="Slide Number Placeholder 4">
            <a:extLst>
              <a:ext uri="{FF2B5EF4-FFF2-40B4-BE49-F238E27FC236}">
                <a16:creationId xmlns:a16="http://schemas.microsoft.com/office/drawing/2014/main" id="{409FD035-EE0B-5EE5-625F-8A920F72C9FF}"/>
              </a:ext>
            </a:extLst>
          </p:cNvPr>
          <p:cNvSpPr>
            <a:spLocks noGrp="1"/>
          </p:cNvSpPr>
          <p:nvPr>
            <p:ph type="sldNum" sz="quarter" idx="12"/>
          </p:nvPr>
        </p:nvSpPr>
        <p:spPr/>
        <p:txBody>
          <a:bodyPr/>
          <a:lstStyle/>
          <a:p>
            <a:pPr>
              <a:defRPr/>
            </a:pPr>
            <a:fld id="{6550E941-99E4-4403-A917-B30FF69A9617}" type="slidenum">
              <a:rPr lang="en-GB" altLang="en-US" smtClean="0"/>
              <a:pPr>
                <a:defRPr/>
              </a:pPr>
              <a:t>13</a:t>
            </a:fld>
            <a:endParaRPr lang="en-GB" altLang="en-US"/>
          </a:p>
        </p:txBody>
      </p:sp>
    </p:spTree>
    <p:extLst>
      <p:ext uri="{BB962C8B-B14F-4D97-AF65-F5344CB8AC3E}">
        <p14:creationId xmlns:p14="http://schemas.microsoft.com/office/powerpoint/2010/main" val="165878307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208E83-7890-0F38-BE14-904DC7991BB0}"/>
              </a:ext>
            </a:extLst>
          </p:cNvPr>
          <p:cNvSpPr>
            <a:spLocks noGrp="1"/>
          </p:cNvSpPr>
          <p:nvPr>
            <p:ph type="title"/>
          </p:nvPr>
        </p:nvSpPr>
        <p:spPr>
          <a:solidFill>
            <a:schemeClr val="tx2"/>
          </a:solidFill>
        </p:spPr>
        <p:txBody>
          <a:bodyPr/>
          <a:lstStyle/>
          <a:p>
            <a:r>
              <a:rPr lang="en-GB" dirty="0">
                <a:solidFill>
                  <a:schemeClr val="tx2">
                    <a:lumMod val="20000"/>
                    <a:lumOff val="80000"/>
                  </a:schemeClr>
                </a:solidFill>
              </a:rPr>
              <a:t>Solution</a:t>
            </a:r>
          </a:p>
        </p:txBody>
      </p:sp>
      <p:pic>
        <p:nvPicPr>
          <p:cNvPr id="3074" name="Picture 2" descr="Profitability Computation">
            <a:extLst>
              <a:ext uri="{FF2B5EF4-FFF2-40B4-BE49-F238E27FC236}">
                <a16:creationId xmlns:a16="http://schemas.microsoft.com/office/drawing/2014/main" id="{DFEAFB90-41BD-0A87-5C56-D7F674999380}"/>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323529" y="1772817"/>
            <a:ext cx="8424936" cy="3312368"/>
          </a:xfrm>
          <a:prstGeom prst="rect">
            <a:avLst/>
          </a:prstGeom>
          <a:solidFill>
            <a:srgbClr val="002060"/>
          </a:solidFill>
        </p:spPr>
      </p:pic>
      <p:sp>
        <p:nvSpPr>
          <p:cNvPr id="4" name="Date Placeholder 3">
            <a:extLst>
              <a:ext uri="{FF2B5EF4-FFF2-40B4-BE49-F238E27FC236}">
                <a16:creationId xmlns:a16="http://schemas.microsoft.com/office/drawing/2014/main" id="{4F782980-961F-6AD5-418B-72391D56CBCB}"/>
              </a:ext>
            </a:extLst>
          </p:cNvPr>
          <p:cNvSpPr>
            <a:spLocks noGrp="1"/>
          </p:cNvSpPr>
          <p:nvPr>
            <p:ph type="dt" sz="half" idx="10"/>
          </p:nvPr>
        </p:nvSpPr>
        <p:spPr/>
        <p:txBody>
          <a:bodyPr/>
          <a:lstStyle/>
          <a:p>
            <a:pPr>
              <a:defRPr/>
            </a:pPr>
            <a:fld id="{2303D31F-598B-47EE-BA37-93F097A3D676}" type="datetime1">
              <a:rPr lang="en-GB" altLang="en-US" smtClean="0"/>
              <a:pPr>
                <a:defRPr/>
              </a:pPr>
              <a:t>04/11/2025</a:t>
            </a:fld>
            <a:endParaRPr lang="en-GB" altLang="en-US"/>
          </a:p>
        </p:txBody>
      </p:sp>
      <p:sp>
        <p:nvSpPr>
          <p:cNvPr id="5" name="Slide Number Placeholder 4">
            <a:extLst>
              <a:ext uri="{FF2B5EF4-FFF2-40B4-BE49-F238E27FC236}">
                <a16:creationId xmlns:a16="http://schemas.microsoft.com/office/drawing/2014/main" id="{24EDBADB-F057-6FF1-0E68-FA20CBE678EA}"/>
              </a:ext>
            </a:extLst>
          </p:cNvPr>
          <p:cNvSpPr>
            <a:spLocks noGrp="1"/>
          </p:cNvSpPr>
          <p:nvPr>
            <p:ph type="sldNum" sz="quarter" idx="12"/>
          </p:nvPr>
        </p:nvSpPr>
        <p:spPr/>
        <p:txBody>
          <a:bodyPr/>
          <a:lstStyle/>
          <a:p>
            <a:pPr>
              <a:defRPr/>
            </a:pPr>
            <a:fld id="{6550E941-99E4-4403-A917-B30FF69A9617}" type="slidenum">
              <a:rPr lang="en-GB" altLang="en-US" smtClean="0"/>
              <a:pPr>
                <a:defRPr/>
              </a:pPr>
              <a:t>14</a:t>
            </a:fld>
            <a:endParaRPr lang="en-GB" altLang="en-US"/>
          </a:p>
        </p:txBody>
      </p:sp>
    </p:spTree>
    <p:extLst>
      <p:ext uri="{BB962C8B-B14F-4D97-AF65-F5344CB8AC3E}">
        <p14:creationId xmlns:p14="http://schemas.microsoft.com/office/powerpoint/2010/main" val="323829067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767735-0BE3-1F5F-534B-9F23F21284D5}"/>
              </a:ext>
            </a:extLst>
          </p:cNvPr>
          <p:cNvSpPr>
            <a:spLocks noGrp="1"/>
          </p:cNvSpPr>
          <p:nvPr>
            <p:ph type="title"/>
          </p:nvPr>
        </p:nvSpPr>
        <p:spPr>
          <a:xfrm>
            <a:off x="457200" y="164184"/>
            <a:ext cx="8229600" cy="1143000"/>
          </a:xfrm>
          <a:solidFill>
            <a:schemeClr val="tx2"/>
          </a:solidFill>
        </p:spPr>
        <p:txBody>
          <a:bodyPr/>
          <a:lstStyle/>
          <a:p>
            <a:r>
              <a:rPr lang="en-GB" dirty="0">
                <a:solidFill>
                  <a:schemeClr val="tx2">
                    <a:lumMod val="20000"/>
                    <a:lumOff val="80000"/>
                  </a:schemeClr>
                </a:solidFill>
              </a:rPr>
              <a:t>Steps in calculating </a:t>
            </a:r>
          </a:p>
        </p:txBody>
      </p:sp>
      <p:sp>
        <p:nvSpPr>
          <p:cNvPr id="3" name="Content Placeholder 2">
            <a:extLst>
              <a:ext uri="{FF2B5EF4-FFF2-40B4-BE49-F238E27FC236}">
                <a16:creationId xmlns:a16="http://schemas.microsoft.com/office/drawing/2014/main" id="{30EF14A7-6108-2746-3385-5DAA12F6E9AE}"/>
              </a:ext>
            </a:extLst>
          </p:cNvPr>
          <p:cNvSpPr>
            <a:spLocks noGrp="1"/>
          </p:cNvSpPr>
          <p:nvPr>
            <p:ph idx="1"/>
          </p:nvPr>
        </p:nvSpPr>
        <p:spPr/>
        <p:txBody>
          <a:bodyPr/>
          <a:lstStyle/>
          <a:p>
            <a:r>
              <a:rPr lang="en-GB" sz="2800" dirty="0"/>
              <a:t>To determine which project offers the greatest potential profitability, we compute each project using the following formula:</a:t>
            </a:r>
          </a:p>
          <a:p>
            <a:r>
              <a:rPr lang="en-GB" sz="2800" dirty="0"/>
              <a:t>Profitability =  NPV / Investment Capital</a:t>
            </a:r>
          </a:p>
          <a:p>
            <a:r>
              <a:rPr lang="en-GB" sz="2800" dirty="0"/>
              <a:t>Based on the table above, we can conclude that projects 1 and 2 offer the greatest potential profit. Therefore, VV Construction will likely invest in those two projects.</a:t>
            </a:r>
          </a:p>
        </p:txBody>
      </p:sp>
      <p:sp>
        <p:nvSpPr>
          <p:cNvPr id="4" name="Date Placeholder 3">
            <a:extLst>
              <a:ext uri="{FF2B5EF4-FFF2-40B4-BE49-F238E27FC236}">
                <a16:creationId xmlns:a16="http://schemas.microsoft.com/office/drawing/2014/main" id="{B5B2D8B9-2208-BFAF-48B2-9BC58E5DCBEF}"/>
              </a:ext>
            </a:extLst>
          </p:cNvPr>
          <p:cNvSpPr>
            <a:spLocks noGrp="1"/>
          </p:cNvSpPr>
          <p:nvPr>
            <p:ph type="dt" sz="half" idx="10"/>
          </p:nvPr>
        </p:nvSpPr>
        <p:spPr/>
        <p:txBody>
          <a:bodyPr/>
          <a:lstStyle/>
          <a:p>
            <a:pPr>
              <a:defRPr/>
            </a:pPr>
            <a:fld id="{2303D31F-598B-47EE-BA37-93F097A3D676}" type="datetime1">
              <a:rPr lang="en-GB" altLang="en-US" smtClean="0"/>
              <a:pPr>
                <a:defRPr/>
              </a:pPr>
              <a:t>04/11/2025</a:t>
            </a:fld>
            <a:endParaRPr lang="en-GB" altLang="en-US"/>
          </a:p>
        </p:txBody>
      </p:sp>
      <p:sp>
        <p:nvSpPr>
          <p:cNvPr id="5" name="Slide Number Placeholder 4">
            <a:extLst>
              <a:ext uri="{FF2B5EF4-FFF2-40B4-BE49-F238E27FC236}">
                <a16:creationId xmlns:a16="http://schemas.microsoft.com/office/drawing/2014/main" id="{643A4D05-4128-07F5-BECC-409BA2DFEC8B}"/>
              </a:ext>
            </a:extLst>
          </p:cNvPr>
          <p:cNvSpPr>
            <a:spLocks noGrp="1"/>
          </p:cNvSpPr>
          <p:nvPr>
            <p:ph type="sldNum" sz="quarter" idx="12"/>
          </p:nvPr>
        </p:nvSpPr>
        <p:spPr/>
        <p:txBody>
          <a:bodyPr/>
          <a:lstStyle/>
          <a:p>
            <a:pPr>
              <a:defRPr/>
            </a:pPr>
            <a:fld id="{6550E941-99E4-4403-A917-B30FF69A9617}" type="slidenum">
              <a:rPr lang="en-GB" altLang="en-US" smtClean="0"/>
              <a:pPr>
                <a:defRPr/>
              </a:pPr>
              <a:t>15</a:t>
            </a:fld>
            <a:endParaRPr lang="en-GB" altLang="en-US"/>
          </a:p>
        </p:txBody>
      </p:sp>
    </p:spTree>
    <p:extLst>
      <p:ext uri="{BB962C8B-B14F-4D97-AF65-F5344CB8AC3E}">
        <p14:creationId xmlns:p14="http://schemas.microsoft.com/office/powerpoint/2010/main" val="187391147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640" y="0"/>
            <a:ext cx="9144000" cy="764704"/>
          </a:xfrm>
        </p:spPr>
        <p:txBody>
          <a:bodyPr>
            <a:normAutofit/>
          </a:bodyPr>
          <a:lstStyle/>
          <a:p>
            <a:r>
              <a:rPr lang="en-GB" dirty="0"/>
              <a:t>Capital rationing : a simple example</a:t>
            </a:r>
          </a:p>
        </p:txBody>
      </p:sp>
      <p:graphicFrame>
        <p:nvGraphicFramePr>
          <p:cNvPr id="4" name="Content Placeholder 3"/>
          <p:cNvGraphicFramePr>
            <a:graphicFrameLocks noGrp="1"/>
          </p:cNvGraphicFramePr>
          <p:nvPr>
            <p:ph idx="1"/>
          </p:nvPr>
        </p:nvGraphicFramePr>
        <p:xfrm>
          <a:off x="13220" y="2549808"/>
          <a:ext cx="9151640" cy="3183447"/>
        </p:xfrm>
        <a:graphic>
          <a:graphicData uri="http://schemas.openxmlformats.org/drawingml/2006/table">
            <a:tbl>
              <a:tblPr firstRow="1" bandRow="1">
                <a:tableStyleId>{5C22544A-7EE6-4342-B048-85BDC9FD1C3A}</a:tableStyleId>
              </a:tblPr>
              <a:tblGrid>
                <a:gridCol w="886372">
                  <a:extLst>
                    <a:ext uri="{9D8B030D-6E8A-4147-A177-3AD203B41FA5}">
                      <a16:colId xmlns:a16="http://schemas.microsoft.com/office/drawing/2014/main" val="20000"/>
                    </a:ext>
                  </a:extLst>
                </a:gridCol>
                <a:gridCol w="1368152">
                  <a:extLst>
                    <a:ext uri="{9D8B030D-6E8A-4147-A177-3AD203B41FA5}">
                      <a16:colId xmlns:a16="http://schemas.microsoft.com/office/drawing/2014/main" val="20001"/>
                    </a:ext>
                  </a:extLst>
                </a:gridCol>
                <a:gridCol w="2088232">
                  <a:extLst>
                    <a:ext uri="{9D8B030D-6E8A-4147-A177-3AD203B41FA5}">
                      <a16:colId xmlns:a16="http://schemas.microsoft.com/office/drawing/2014/main" val="20002"/>
                    </a:ext>
                  </a:extLst>
                </a:gridCol>
                <a:gridCol w="1944216">
                  <a:extLst>
                    <a:ext uri="{9D8B030D-6E8A-4147-A177-3AD203B41FA5}">
                      <a16:colId xmlns:a16="http://schemas.microsoft.com/office/drawing/2014/main" val="20003"/>
                    </a:ext>
                  </a:extLst>
                </a:gridCol>
                <a:gridCol w="2864668">
                  <a:extLst>
                    <a:ext uri="{9D8B030D-6E8A-4147-A177-3AD203B41FA5}">
                      <a16:colId xmlns:a16="http://schemas.microsoft.com/office/drawing/2014/main" val="20004"/>
                    </a:ext>
                  </a:extLst>
                </a:gridCol>
              </a:tblGrid>
              <a:tr h="993759">
                <a:tc>
                  <a:txBody>
                    <a:bodyPr/>
                    <a:lstStyle/>
                    <a:p>
                      <a:r>
                        <a:rPr lang="en-GB" dirty="0"/>
                        <a:t>Project</a:t>
                      </a:r>
                    </a:p>
                  </a:txBody>
                  <a:tcPr/>
                </a:tc>
                <a:tc>
                  <a:txBody>
                    <a:bodyPr/>
                    <a:lstStyle/>
                    <a:p>
                      <a:r>
                        <a:rPr lang="en-GB" dirty="0"/>
                        <a:t>Initial investment (outflow)</a:t>
                      </a:r>
                    </a:p>
                  </a:txBody>
                  <a:tcPr/>
                </a:tc>
                <a:tc>
                  <a:txBody>
                    <a:bodyPr/>
                    <a:lstStyle/>
                    <a:p>
                      <a:r>
                        <a:rPr lang="en-GB" dirty="0"/>
                        <a:t>Year  one inflow</a:t>
                      </a:r>
                    </a:p>
                  </a:txBody>
                  <a:tcPr/>
                </a:tc>
                <a:tc>
                  <a:txBody>
                    <a:bodyPr/>
                    <a:lstStyle/>
                    <a:p>
                      <a:r>
                        <a:rPr lang="en-GB" dirty="0"/>
                        <a:t>Year two inflow</a:t>
                      </a:r>
                    </a:p>
                  </a:txBody>
                  <a:tcPr/>
                </a:tc>
                <a:tc>
                  <a:txBody>
                    <a:bodyPr/>
                    <a:lstStyle/>
                    <a:p>
                      <a:r>
                        <a:rPr lang="en-GB" dirty="0"/>
                        <a:t>NPV at 10% discount rate</a:t>
                      </a:r>
                    </a:p>
                  </a:txBody>
                  <a:tcPr/>
                </a:tc>
                <a:extLst>
                  <a:ext uri="{0D108BD9-81ED-4DB2-BD59-A6C34878D82A}">
                    <a16:rowId xmlns:a16="http://schemas.microsoft.com/office/drawing/2014/main" val="10000"/>
                  </a:ext>
                </a:extLst>
              </a:tr>
              <a:tr h="848942">
                <a:tc>
                  <a:txBody>
                    <a:bodyPr/>
                    <a:lstStyle/>
                    <a:p>
                      <a:endParaRPr lang="en-GB" dirty="0"/>
                    </a:p>
                  </a:txBody>
                  <a:tcPr/>
                </a:tc>
                <a:tc>
                  <a:txBody>
                    <a:bodyPr/>
                    <a:lstStyle/>
                    <a:p>
                      <a:r>
                        <a:rPr lang="en-GB" dirty="0"/>
                        <a:t>£ millions</a:t>
                      </a:r>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a:t>£ millions</a:t>
                      </a:r>
                    </a:p>
                    <a:p>
                      <a:endParaRPr lang="en-GB"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a:t>£ millions</a:t>
                      </a:r>
                    </a:p>
                    <a:p>
                      <a:endParaRPr lang="en-GB"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a:t>£ millions (rounded)</a:t>
                      </a:r>
                    </a:p>
                    <a:p>
                      <a:endParaRPr lang="en-GB" dirty="0"/>
                    </a:p>
                  </a:txBody>
                  <a:tcPr/>
                </a:tc>
                <a:extLst>
                  <a:ext uri="{0D108BD9-81ED-4DB2-BD59-A6C34878D82A}">
                    <a16:rowId xmlns:a16="http://schemas.microsoft.com/office/drawing/2014/main" val="10001"/>
                  </a:ext>
                </a:extLst>
              </a:tr>
              <a:tr h="397503">
                <a:tc>
                  <a:txBody>
                    <a:bodyPr/>
                    <a:lstStyle/>
                    <a:p>
                      <a:r>
                        <a:rPr lang="en-GB" dirty="0"/>
                        <a:t>A</a:t>
                      </a:r>
                    </a:p>
                  </a:txBody>
                  <a:tcPr/>
                </a:tc>
                <a:tc>
                  <a:txBody>
                    <a:bodyPr/>
                    <a:lstStyle/>
                    <a:p>
                      <a:r>
                        <a:rPr lang="en-GB" dirty="0"/>
                        <a:t>(10)</a:t>
                      </a:r>
                    </a:p>
                  </a:txBody>
                  <a:tcPr/>
                </a:tc>
                <a:tc>
                  <a:txBody>
                    <a:bodyPr/>
                    <a:lstStyle/>
                    <a:p>
                      <a:r>
                        <a:rPr lang="en-GB" dirty="0"/>
                        <a:t>30 /1.10  =</a:t>
                      </a:r>
                      <a:r>
                        <a:rPr lang="en-GB" baseline="0" dirty="0"/>
                        <a:t> </a:t>
                      </a:r>
                      <a:r>
                        <a:rPr lang="en-GB" dirty="0"/>
                        <a:t>27.27</a:t>
                      </a:r>
                    </a:p>
                  </a:txBody>
                  <a:tcPr/>
                </a:tc>
                <a:tc>
                  <a:txBody>
                    <a:bodyPr/>
                    <a:lstStyle/>
                    <a:p>
                      <a:r>
                        <a:rPr lang="en-GB" dirty="0"/>
                        <a:t>  5 /1.21   = 4.13</a:t>
                      </a:r>
                    </a:p>
                  </a:txBody>
                  <a:tcPr/>
                </a:tc>
                <a:tc>
                  <a:txBody>
                    <a:bodyPr/>
                    <a:lstStyle/>
                    <a:p>
                      <a:pPr algn="ctr"/>
                      <a:r>
                        <a:rPr lang="en-GB" dirty="0"/>
                        <a:t>21</a:t>
                      </a:r>
                    </a:p>
                  </a:txBody>
                  <a:tcPr/>
                </a:tc>
                <a:extLst>
                  <a:ext uri="{0D108BD9-81ED-4DB2-BD59-A6C34878D82A}">
                    <a16:rowId xmlns:a16="http://schemas.microsoft.com/office/drawing/2014/main" val="10002"/>
                  </a:ext>
                </a:extLst>
              </a:tr>
              <a:tr h="397503">
                <a:tc>
                  <a:txBody>
                    <a:bodyPr/>
                    <a:lstStyle/>
                    <a:p>
                      <a:r>
                        <a:rPr lang="en-GB" dirty="0"/>
                        <a:t>B</a:t>
                      </a:r>
                    </a:p>
                  </a:txBody>
                  <a:tcPr/>
                </a:tc>
                <a:tc>
                  <a:txBody>
                    <a:bodyPr/>
                    <a:lstStyle/>
                    <a:p>
                      <a:r>
                        <a:rPr lang="en-GB" dirty="0"/>
                        <a:t> ( 5)</a:t>
                      </a:r>
                    </a:p>
                  </a:txBody>
                  <a:tcPr/>
                </a:tc>
                <a:tc>
                  <a:txBody>
                    <a:bodyPr/>
                    <a:lstStyle/>
                    <a:p>
                      <a:r>
                        <a:rPr lang="en-GB" dirty="0"/>
                        <a:t>   5/1.10  =   4.54</a:t>
                      </a:r>
                    </a:p>
                  </a:txBody>
                  <a:tcPr/>
                </a:tc>
                <a:tc>
                  <a:txBody>
                    <a:bodyPr/>
                    <a:lstStyle/>
                    <a:p>
                      <a:r>
                        <a:rPr lang="en-GB" dirty="0"/>
                        <a:t>20/1.21 =  16.53</a:t>
                      </a:r>
                    </a:p>
                  </a:txBody>
                  <a:tcPr/>
                </a:tc>
                <a:tc>
                  <a:txBody>
                    <a:bodyPr/>
                    <a:lstStyle/>
                    <a:p>
                      <a:pPr algn="ctr"/>
                      <a:r>
                        <a:rPr lang="en-GB" dirty="0"/>
                        <a:t>16</a:t>
                      </a:r>
                    </a:p>
                  </a:txBody>
                  <a:tcPr/>
                </a:tc>
                <a:extLst>
                  <a:ext uri="{0D108BD9-81ED-4DB2-BD59-A6C34878D82A}">
                    <a16:rowId xmlns:a16="http://schemas.microsoft.com/office/drawing/2014/main" val="10003"/>
                  </a:ext>
                </a:extLst>
              </a:tr>
              <a:tr h="545740">
                <a:tc>
                  <a:txBody>
                    <a:bodyPr/>
                    <a:lstStyle/>
                    <a:p>
                      <a:r>
                        <a:rPr lang="en-GB" dirty="0"/>
                        <a:t>C</a:t>
                      </a:r>
                    </a:p>
                  </a:txBody>
                  <a:tcPr/>
                </a:tc>
                <a:tc>
                  <a:txBody>
                    <a:bodyPr/>
                    <a:lstStyle/>
                    <a:p>
                      <a:r>
                        <a:rPr lang="en-GB" dirty="0"/>
                        <a:t>  (5)</a:t>
                      </a:r>
                    </a:p>
                  </a:txBody>
                  <a:tcPr/>
                </a:tc>
                <a:tc>
                  <a:txBody>
                    <a:bodyPr/>
                    <a:lstStyle/>
                    <a:p>
                      <a:r>
                        <a:rPr lang="en-GB" dirty="0"/>
                        <a:t>   5/1.10  =   4.54</a:t>
                      </a:r>
                    </a:p>
                  </a:txBody>
                  <a:tcPr/>
                </a:tc>
                <a:tc>
                  <a:txBody>
                    <a:bodyPr/>
                    <a:lstStyle/>
                    <a:p>
                      <a:r>
                        <a:rPr lang="en-GB" dirty="0"/>
                        <a:t> 15/1.21 = 12.40</a:t>
                      </a:r>
                    </a:p>
                  </a:txBody>
                  <a:tcPr/>
                </a:tc>
                <a:tc>
                  <a:txBody>
                    <a:bodyPr/>
                    <a:lstStyle/>
                    <a:p>
                      <a:pPr algn="ctr"/>
                      <a:r>
                        <a:rPr lang="en-GB" dirty="0"/>
                        <a:t>12</a:t>
                      </a:r>
                    </a:p>
                  </a:txBody>
                  <a:tcPr/>
                </a:tc>
                <a:extLst>
                  <a:ext uri="{0D108BD9-81ED-4DB2-BD59-A6C34878D82A}">
                    <a16:rowId xmlns:a16="http://schemas.microsoft.com/office/drawing/2014/main" val="10004"/>
                  </a:ext>
                </a:extLst>
              </a:tr>
            </a:tbl>
          </a:graphicData>
        </a:graphic>
      </p:graphicFrame>
      <p:sp>
        <p:nvSpPr>
          <p:cNvPr id="5" name="TextBox 4"/>
          <p:cNvSpPr txBox="1"/>
          <p:nvPr/>
        </p:nvSpPr>
        <p:spPr>
          <a:xfrm>
            <a:off x="7640" y="764704"/>
            <a:ext cx="9144000" cy="1785104"/>
          </a:xfrm>
          <a:prstGeom prst="rect">
            <a:avLst/>
          </a:prstGeom>
          <a:solidFill>
            <a:schemeClr val="tx2">
              <a:lumMod val="75000"/>
            </a:schemeClr>
          </a:solidFill>
        </p:spPr>
        <p:txBody>
          <a:bodyPr wrap="square" rtlCol="0">
            <a:spAutoFit/>
          </a:bodyPr>
          <a:lstStyle/>
          <a:p>
            <a:pPr marL="342900" indent="-342900">
              <a:buFont typeface="Arial" panose="020B0604020202020204" pitchFamily="34" charset="0"/>
              <a:buChar char="•"/>
            </a:pPr>
            <a:r>
              <a:rPr lang="en-GB" sz="2200" dirty="0">
                <a:solidFill>
                  <a:schemeClr val="tx2">
                    <a:lumMod val="20000"/>
                    <a:lumOff val="80000"/>
                  </a:schemeClr>
                </a:solidFill>
              </a:rPr>
              <a:t>Capital investment is restricted to £10 million per year.</a:t>
            </a:r>
          </a:p>
          <a:p>
            <a:pPr marL="342900" indent="-342900">
              <a:buFont typeface="Arial" panose="020B0604020202020204" pitchFamily="34" charset="0"/>
              <a:buChar char="•"/>
            </a:pPr>
            <a:endParaRPr lang="en-GB" sz="2200" dirty="0">
              <a:solidFill>
                <a:schemeClr val="tx2">
                  <a:lumMod val="20000"/>
                  <a:lumOff val="80000"/>
                </a:schemeClr>
              </a:solidFill>
            </a:endParaRPr>
          </a:p>
          <a:p>
            <a:pPr marL="342900" indent="-342900">
              <a:buFont typeface="Arial" panose="020B0604020202020204" pitchFamily="34" charset="0"/>
              <a:buChar char="•"/>
            </a:pPr>
            <a:r>
              <a:rPr lang="en-GB" sz="2200" dirty="0">
                <a:solidFill>
                  <a:schemeClr val="tx2">
                    <a:lumMod val="20000"/>
                    <a:lumOff val="80000"/>
                  </a:schemeClr>
                </a:solidFill>
              </a:rPr>
              <a:t>Three projects are under review: project A, project B, and project C</a:t>
            </a:r>
          </a:p>
          <a:p>
            <a:pPr marL="342900" indent="-342900">
              <a:buFont typeface="Arial" panose="020B0604020202020204" pitchFamily="34" charset="0"/>
              <a:buChar char="•"/>
            </a:pPr>
            <a:endParaRPr lang="en-GB" sz="2200" dirty="0">
              <a:solidFill>
                <a:schemeClr val="tx2">
                  <a:lumMod val="20000"/>
                  <a:lumOff val="80000"/>
                </a:schemeClr>
              </a:solidFill>
            </a:endParaRPr>
          </a:p>
          <a:p>
            <a:pPr marL="342900" indent="-342900">
              <a:buFont typeface="Arial" panose="020B0604020202020204" pitchFamily="34" charset="0"/>
              <a:buChar char="•"/>
            </a:pPr>
            <a:r>
              <a:rPr lang="en-GB" sz="2200" dirty="0">
                <a:solidFill>
                  <a:schemeClr val="tx2">
                    <a:lumMod val="20000"/>
                    <a:lumOff val="80000"/>
                  </a:schemeClr>
                </a:solidFill>
              </a:rPr>
              <a:t>Below are the inflows and discounted cash flows  (DCF) values</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0-#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9" presetClass="entr" presetSubtype="0" fill="hold" nodeType="clickEffect">
                                  <p:stCondLst>
                                    <p:cond delay="0"/>
                                  </p:stCondLst>
                                  <p:childTnLst>
                                    <p:set>
                                      <p:cBhvr>
                                        <p:cTn id="12" dur="1" fill="hold">
                                          <p:stCondLst>
                                            <p:cond delay="0"/>
                                          </p:stCondLst>
                                        </p:cTn>
                                        <p:tgtEl>
                                          <p:spTgt spid="5">
                                            <p:txEl>
                                              <p:pRg st="0" end="0"/>
                                            </p:txEl>
                                          </p:spTgt>
                                        </p:tgtEl>
                                        <p:attrNameLst>
                                          <p:attrName>style.visibility</p:attrName>
                                        </p:attrNameLst>
                                      </p:cBhvr>
                                      <p:to>
                                        <p:strVal val="visible"/>
                                      </p:to>
                                    </p:set>
                                    <p:animEffect transition="in" filter="dissolve">
                                      <p:cBhvr>
                                        <p:cTn id="13" dur="500"/>
                                        <p:tgtEl>
                                          <p:spTgt spid="5">
                                            <p:txEl>
                                              <p:pRg st="0" end="0"/>
                                            </p:txEl>
                                          </p:spTgt>
                                        </p:tgtEl>
                                      </p:cBhvr>
                                    </p:animEffect>
                                  </p:childTnLst>
                                </p:cTn>
                              </p:par>
                              <p:par>
                                <p:cTn id="14" presetID="9" presetClass="entr" presetSubtype="0" fill="hold" nodeType="withEffect">
                                  <p:stCondLst>
                                    <p:cond delay="0"/>
                                  </p:stCondLst>
                                  <p:childTnLst>
                                    <p:set>
                                      <p:cBhvr>
                                        <p:cTn id="15" dur="1" fill="hold">
                                          <p:stCondLst>
                                            <p:cond delay="0"/>
                                          </p:stCondLst>
                                        </p:cTn>
                                        <p:tgtEl>
                                          <p:spTgt spid="5">
                                            <p:txEl>
                                              <p:pRg st="2" end="2"/>
                                            </p:txEl>
                                          </p:spTgt>
                                        </p:tgtEl>
                                        <p:attrNameLst>
                                          <p:attrName>style.visibility</p:attrName>
                                        </p:attrNameLst>
                                      </p:cBhvr>
                                      <p:to>
                                        <p:strVal val="visible"/>
                                      </p:to>
                                    </p:set>
                                    <p:animEffect transition="in" filter="dissolve">
                                      <p:cBhvr>
                                        <p:cTn id="16" dur="500"/>
                                        <p:tgtEl>
                                          <p:spTgt spid="5">
                                            <p:txEl>
                                              <p:pRg st="2" end="2"/>
                                            </p:txEl>
                                          </p:spTgt>
                                        </p:tgtEl>
                                      </p:cBhvr>
                                    </p:animEffect>
                                  </p:childTnLst>
                                </p:cTn>
                              </p:par>
                              <p:par>
                                <p:cTn id="17" presetID="9" presetClass="entr" presetSubtype="0" fill="hold" nodeType="withEffect">
                                  <p:stCondLst>
                                    <p:cond delay="0"/>
                                  </p:stCondLst>
                                  <p:childTnLst>
                                    <p:set>
                                      <p:cBhvr>
                                        <p:cTn id="18" dur="1" fill="hold">
                                          <p:stCondLst>
                                            <p:cond delay="0"/>
                                          </p:stCondLst>
                                        </p:cTn>
                                        <p:tgtEl>
                                          <p:spTgt spid="5">
                                            <p:txEl>
                                              <p:pRg st="4" end="4"/>
                                            </p:txEl>
                                          </p:spTgt>
                                        </p:tgtEl>
                                        <p:attrNameLst>
                                          <p:attrName>style.visibility</p:attrName>
                                        </p:attrNameLst>
                                      </p:cBhvr>
                                      <p:to>
                                        <p:strVal val="visible"/>
                                      </p:to>
                                    </p:set>
                                    <p:animEffect transition="in" filter="dissolve">
                                      <p:cBhvr>
                                        <p:cTn id="19" dur="500"/>
                                        <p:tgtEl>
                                          <p:spTgt spid="5">
                                            <p:txEl>
                                              <p:pRg st="4" end="4"/>
                                            </p:txEl>
                                          </p:spTgt>
                                        </p:tgtEl>
                                      </p:cBhvr>
                                    </p:animEffect>
                                  </p:childTnLst>
                                </p:cTn>
                              </p:par>
                            </p:childTnLst>
                          </p:cTn>
                        </p:par>
                      </p:childTnLst>
                    </p:cTn>
                  </p:par>
                  <p:par>
                    <p:cTn id="20" fill="hold">
                      <p:stCondLst>
                        <p:cond delay="indefinite"/>
                      </p:stCondLst>
                      <p:childTnLst>
                        <p:par>
                          <p:cTn id="21" fill="hold">
                            <p:stCondLst>
                              <p:cond delay="0"/>
                            </p:stCondLst>
                            <p:childTnLst>
                              <p:par>
                                <p:cTn id="22" presetID="9" presetClass="entr" presetSubtype="0" fill="hold" nodeType="clickEffect">
                                  <p:stCondLst>
                                    <p:cond delay="0"/>
                                  </p:stCondLst>
                                  <p:childTnLst>
                                    <p:set>
                                      <p:cBhvr>
                                        <p:cTn id="23" dur="1" fill="hold">
                                          <p:stCondLst>
                                            <p:cond delay="0"/>
                                          </p:stCondLst>
                                        </p:cTn>
                                        <p:tgtEl>
                                          <p:spTgt spid="4"/>
                                        </p:tgtEl>
                                        <p:attrNameLst>
                                          <p:attrName>style.visibility</p:attrName>
                                        </p:attrNameLst>
                                      </p:cBhvr>
                                      <p:to>
                                        <p:strVal val="visible"/>
                                      </p:to>
                                    </p:set>
                                    <p:animEffect transition="in" filter="dissolve">
                                      <p:cBhvr>
                                        <p:cTn id="24"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9144000" cy="1417638"/>
          </a:xfrm>
        </p:spPr>
        <p:txBody>
          <a:bodyPr>
            <a:normAutofit/>
          </a:bodyPr>
          <a:lstStyle/>
          <a:p>
            <a:pPr algn="l"/>
            <a:r>
              <a:rPr lang="en-GB" sz="3200" dirty="0"/>
              <a:t>Capital rationing : limitations with ranking profitability indices</a:t>
            </a:r>
          </a:p>
        </p:txBody>
      </p:sp>
      <p:graphicFrame>
        <p:nvGraphicFramePr>
          <p:cNvPr id="5" name="Content Placeholder 4"/>
          <p:cNvGraphicFramePr>
            <a:graphicFrameLocks noGrp="1"/>
          </p:cNvGraphicFramePr>
          <p:nvPr>
            <p:ph idx="1"/>
          </p:nvPr>
        </p:nvGraphicFramePr>
        <p:xfrm>
          <a:off x="-21704" y="2780928"/>
          <a:ext cx="9143999" cy="2880320"/>
        </p:xfrm>
        <a:graphic>
          <a:graphicData uri="http://schemas.openxmlformats.org/drawingml/2006/table">
            <a:tbl>
              <a:tblPr firstRow="1" bandRow="1">
                <a:tableStyleId>{5C22544A-7EE6-4342-B048-85BDC9FD1C3A}</a:tableStyleId>
              </a:tblPr>
              <a:tblGrid>
                <a:gridCol w="1158851">
                  <a:extLst>
                    <a:ext uri="{9D8B030D-6E8A-4147-A177-3AD203B41FA5}">
                      <a16:colId xmlns:a16="http://schemas.microsoft.com/office/drawing/2014/main" val="20000"/>
                    </a:ext>
                  </a:extLst>
                </a:gridCol>
                <a:gridCol w="1587511">
                  <a:extLst>
                    <a:ext uri="{9D8B030D-6E8A-4147-A177-3AD203B41FA5}">
                      <a16:colId xmlns:a16="http://schemas.microsoft.com/office/drawing/2014/main" val="20001"/>
                    </a:ext>
                  </a:extLst>
                </a:gridCol>
                <a:gridCol w="1428760">
                  <a:extLst>
                    <a:ext uri="{9D8B030D-6E8A-4147-A177-3AD203B41FA5}">
                      <a16:colId xmlns:a16="http://schemas.microsoft.com/office/drawing/2014/main" val="20002"/>
                    </a:ext>
                  </a:extLst>
                </a:gridCol>
                <a:gridCol w="1428760">
                  <a:extLst>
                    <a:ext uri="{9D8B030D-6E8A-4147-A177-3AD203B41FA5}">
                      <a16:colId xmlns:a16="http://schemas.microsoft.com/office/drawing/2014/main" val="20003"/>
                    </a:ext>
                  </a:extLst>
                </a:gridCol>
                <a:gridCol w="1905013">
                  <a:extLst>
                    <a:ext uri="{9D8B030D-6E8A-4147-A177-3AD203B41FA5}">
                      <a16:colId xmlns:a16="http://schemas.microsoft.com/office/drawing/2014/main" val="20004"/>
                    </a:ext>
                  </a:extLst>
                </a:gridCol>
                <a:gridCol w="1635104">
                  <a:extLst>
                    <a:ext uri="{9D8B030D-6E8A-4147-A177-3AD203B41FA5}">
                      <a16:colId xmlns:a16="http://schemas.microsoft.com/office/drawing/2014/main" val="20005"/>
                    </a:ext>
                  </a:extLst>
                </a:gridCol>
              </a:tblGrid>
              <a:tr h="745049">
                <a:tc>
                  <a:txBody>
                    <a:bodyPr/>
                    <a:lstStyle/>
                    <a:p>
                      <a:r>
                        <a:rPr lang="en-GB" dirty="0"/>
                        <a:t>Project</a:t>
                      </a:r>
                    </a:p>
                  </a:txBody>
                  <a:tcPr/>
                </a:tc>
                <a:tc>
                  <a:txBody>
                    <a:bodyPr/>
                    <a:lstStyle/>
                    <a:p>
                      <a:r>
                        <a:rPr lang="en-GB" dirty="0"/>
                        <a:t>Investment</a:t>
                      </a:r>
                    </a:p>
                  </a:txBody>
                  <a:tcPr/>
                </a:tc>
                <a:tc>
                  <a:txBody>
                    <a:bodyPr/>
                    <a:lstStyle/>
                    <a:p>
                      <a:r>
                        <a:rPr lang="en-GB" dirty="0"/>
                        <a:t>Year one inflow</a:t>
                      </a:r>
                    </a:p>
                  </a:txBody>
                  <a:tcPr/>
                </a:tc>
                <a:tc>
                  <a:txBody>
                    <a:bodyPr/>
                    <a:lstStyle/>
                    <a:p>
                      <a:r>
                        <a:rPr lang="en-GB" dirty="0"/>
                        <a:t>Year two inflow</a:t>
                      </a:r>
                    </a:p>
                  </a:txBody>
                  <a:tcPr/>
                </a:tc>
                <a:tc>
                  <a:txBody>
                    <a:bodyPr/>
                    <a:lstStyle/>
                    <a:p>
                      <a:r>
                        <a:rPr lang="en-GB" dirty="0"/>
                        <a:t>NPV at 10% discount rate</a:t>
                      </a:r>
                    </a:p>
                  </a:txBody>
                  <a:tcPr/>
                </a:tc>
                <a:tc>
                  <a:txBody>
                    <a:bodyPr/>
                    <a:lstStyle/>
                    <a:p>
                      <a:r>
                        <a:rPr lang="en-GB" dirty="0"/>
                        <a:t>Profitability index</a:t>
                      </a:r>
                    </a:p>
                  </a:txBody>
                  <a:tcPr/>
                </a:tc>
                <a:extLst>
                  <a:ext uri="{0D108BD9-81ED-4DB2-BD59-A6C34878D82A}">
                    <a16:rowId xmlns:a16="http://schemas.microsoft.com/office/drawing/2014/main" val="10000"/>
                  </a:ext>
                </a:extLst>
              </a:tr>
              <a:tr h="431655">
                <a:tc>
                  <a:txBody>
                    <a:bodyPr/>
                    <a:lstStyle/>
                    <a:p>
                      <a:endParaRPr lang="en-GB" dirty="0"/>
                    </a:p>
                  </a:txBody>
                  <a:tcPr/>
                </a:tc>
                <a:tc>
                  <a:txBody>
                    <a:bodyPr/>
                    <a:lstStyle/>
                    <a:p>
                      <a:r>
                        <a:rPr lang="en-GB" dirty="0"/>
                        <a:t>£ millions</a:t>
                      </a:r>
                    </a:p>
                  </a:txBody>
                  <a:tcPr/>
                </a:tc>
                <a:tc>
                  <a:txBody>
                    <a:bodyPr/>
                    <a:lstStyle/>
                    <a:p>
                      <a:r>
                        <a:rPr lang="en-GB" dirty="0"/>
                        <a:t>£ millions</a:t>
                      </a:r>
                    </a:p>
                  </a:txBody>
                  <a:tcPr/>
                </a:tc>
                <a:tc>
                  <a:txBody>
                    <a:bodyPr/>
                    <a:lstStyle/>
                    <a:p>
                      <a:r>
                        <a:rPr lang="en-GB" dirty="0"/>
                        <a:t>£ millions</a:t>
                      </a:r>
                    </a:p>
                  </a:txBody>
                  <a:tcPr/>
                </a:tc>
                <a:tc>
                  <a:txBody>
                    <a:bodyPr/>
                    <a:lstStyle/>
                    <a:p>
                      <a:r>
                        <a:rPr lang="en-GB" dirty="0"/>
                        <a:t>£ millions</a:t>
                      </a:r>
                    </a:p>
                  </a:txBody>
                  <a:tcPr/>
                </a:tc>
                <a:tc>
                  <a:txBody>
                    <a:bodyPr/>
                    <a:lstStyle/>
                    <a:p>
                      <a:r>
                        <a:rPr lang="en-GB" dirty="0"/>
                        <a:t>ratio</a:t>
                      </a:r>
                    </a:p>
                  </a:txBody>
                  <a:tcPr/>
                </a:tc>
                <a:extLst>
                  <a:ext uri="{0D108BD9-81ED-4DB2-BD59-A6C34878D82A}">
                    <a16:rowId xmlns:a16="http://schemas.microsoft.com/office/drawing/2014/main" val="10001"/>
                  </a:ext>
                </a:extLst>
              </a:tr>
              <a:tr h="431655">
                <a:tc>
                  <a:txBody>
                    <a:bodyPr/>
                    <a:lstStyle/>
                    <a:p>
                      <a:r>
                        <a:rPr lang="en-GB" dirty="0"/>
                        <a:t>A</a:t>
                      </a:r>
                    </a:p>
                  </a:txBody>
                  <a:tcPr/>
                </a:tc>
                <a:tc>
                  <a:txBody>
                    <a:bodyPr/>
                    <a:lstStyle/>
                    <a:p>
                      <a:r>
                        <a:rPr lang="en-GB" dirty="0"/>
                        <a:t>(10)</a:t>
                      </a:r>
                    </a:p>
                  </a:txBody>
                  <a:tcPr/>
                </a:tc>
                <a:tc>
                  <a:txBody>
                    <a:bodyPr/>
                    <a:lstStyle/>
                    <a:p>
                      <a:r>
                        <a:rPr lang="en-GB" dirty="0"/>
                        <a:t>  30</a:t>
                      </a:r>
                    </a:p>
                  </a:txBody>
                  <a:tcPr/>
                </a:tc>
                <a:tc>
                  <a:txBody>
                    <a:bodyPr/>
                    <a:lstStyle/>
                    <a:p>
                      <a:r>
                        <a:rPr lang="en-GB" dirty="0"/>
                        <a:t>  5</a:t>
                      </a:r>
                    </a:p>
                  </a:txBody>
                  <a:tcPr/>
                </a:tc>
                <a:tc>
                  <a:txBody>
                    <a:bodyPr/>
                    <a:lstStyle/>
                    <a:p>
                      <a:r>
                        <a:rPr lang="en-GB" dirty="0"/>
                        <a:t>21</a:t>
                      </a:r>
                    </a:p>
                  </a:txBody>
                  <a:tcPr/>
                </a:tc>
                <a:tc>
                  <a:txBody>
                    <a:bodyPr/>
                    <a:lstStyle/>
                    <a:p>
                      <a:r>
                        <a:rPr lang="en-GB" dirty="0"/>
                        <a:t>2.1</a:t>
                      </a:r>
                    </a:p>
                  </a:txBody>
                  <a:tcPr/>
                </a:tc>
                <a:extLst>
                  <a:ext uri="{0D108BD9-81ED-4DB2-BD59-A6C34878D82A}">
                    <a16:rowId xmlns:a16="http://schemas.microsoft.com/office/drawing/2014/main" val="10002"/>
                  </a:ext>
                </a:extLst>
              </a:tr>
              <a:tr h="431655">
                <a:tc>
                  <a:txBody>
                    <a:bodyPr/>
                    <a:lstStyle/>
                    <a:p>
                      <a:r>
                        <a:rPr lang="en-GB" dirty="0"/>
                        <a:t>B</a:t>
                      </a:r>
                    </a:p>
                  </a:txBody>
                  <a:tcPr/>
                </a:tc>
                <a:tc>
                  <a:txBody>
                    <a:bodyPr/>
                    <a:lstStyle/>
                    <a:p>
                      <a:r>
                        <a:rPr lang="en-GB" dirty="0"/>
                        <a:t> (5)</a:t>
                      </a:r>
                    </a:p>
                  </a:txBody>
                  <a:tcPr/>
                </a:tc>
                <a:tc>
                  <a:txBody>
                    <a:bodyPr/>
                    <a:lstStyle/>
                    <a:p>
                      <a:r>
                        <a:rPr lang="en-GB" dirty="0"/>
                        <a:t>    5</a:t>
                      </a:r>
                    </a:p>
                  </a:txBody>
                  <a:tcPr/>
                </a:tc>
                <a:tc>
                  <a:txBody>
                    <a:bodyPr/>
                    <a:lstStyle/>
                    <a:p>
                      <a:r>
                        <a:rPr lang="en-GB" dirty="0"/>
                        <a:t> 20</a:t>
                      </a:r>
                    </a:p>
                  </a:txBody>
                  <a:tcPr/>
                </a:tc>
                <a:tc>
                  <a:txBody>
                    <a:bodyPr/>
                    <a:lstStyle/>
                    <a:p>
                      <a:r>
                        <a:rPr lang="en-GB" dirty="0"/>
                        <a:t>16</a:t>
                      </a:r>
                    </a:p>
                  </a:txBody>
                  <a:tcPr/>
                </a:tc>
                <a:tc>
                  <a:txBody>
                    <a:bodyPr/>
                    <a:lstStyle/>
                    <a:p>
                      <a:r>
                        <a:rPr lang="en-GB" dirty="0"/>
                        <a:t>3.2</a:t>
                      </a:r>
                    </a:p>
                  </a:txBody>
                  <a:tcPr/>
                </a:tc>
                <a:extLst>
                  <a:ext uri="{0D108BD9-81ED-4DB2-BD59-A6C34878D82A}">
                    <a16:rowId xmlns:a16="http://schemas.microsoft.com/office/drawing/2014/main" val="10003"/>
                  </a:ext>
                </a:extLst>
              </a:tr>
              <a:tr h="431655">
                <a:tc>
                  <a:txBody>
                    <a:bodyPr/>
                    <a:lstStyle/>
                    <a:p>
                      <a:r>
                        <a:rPr lang="en-GB" dirty="0"/>
                        <a:t>C</a:t>
                      </a:r>
                    </a:p>
                  </a:txBody>
                  <a:tcPr/>
                </a:tc>
                <a:tc>
                  <a:txBody>
                    <a:bodyPr/>
                    <a:lstStyle/>
                    <a:p>
                      <a:r>
                        <a:rPr lang="en-GB" dirty="0"/>
                        <a:t> (5)</a:t>
                      </a:r>
                    </a:p>
                  </a:txBody>
                  <a:tcPr/>
                </a:tc>
                <a:tc>
                  <a:txBody>
                    <a:bodyPr/>
                    <a:lstStyle/>
                    <a:p>
                      <a:r>
                        <a:rPr lang="en-GB" dirty="0"/>
                        <a:t>    5</a:t>
                      </a:r>
                    </a:p>
                  </a:txBody>
                  <a:tcPr/>
                </a:tc>
                <a:tc>
                  <a:txBody>
                    <a:bodyPr/>
                    <a:lstStyle/>
                    <a:p>
                      <a:r>
                        <a:rPr lang="en-GB" dirty="0"/>
                        <a:t> 15</a:t>
                      </a:r>
                    </a:p>
                  </a:txBody>
                  <a:tcPr/>
                </a:tc>
                <a:tc>
                  <a:txBody>
                    <a:bodyPr/>
                    <a:lstStyle/>
                    <a:p>
                      <a:r>
                        <a:rPr lang="en-GB" dirty="0"/>
                        <a:t>12</a:t>
                      </a:r>
                    </a:p>
                  </a:txBody>
                  <a:tcPr/>
                </a:tc>
                <a:tc>
                  <a:txBody>
                    <a:bodyPr/>
                    <a:lstStyle/>
                    <a:p>
                      <a:r>
                        <a:rPr lang="en-GB" dirty="0"/>
                        <a:t>2.4</a:t>
                      </a:r>
                    </a:p>
                  </a:txBody>
                  <a:tcPr/>
                </a:tc>
                <a:extLst>
                  <a:ext uri="{0D108BD9-81ED-4DB2-BD59-A6C34878D82A}">
                    <a16:rowId xmlns:a16="http://schemas.microsoft.com/office/drawing/2014/main" val="10004"/>
                  </a:ext>
                </a:extLst>
              </a:tr>
              <a:tr h="408651">
                <a:tc>
                  <a:txBody>
                    <a:bodyPr/>
                    <a:lstStyle/>
                    <a:p>
                      <a:r>
                        <a:rPr lang="en-GB" dirty="0"/>
                        <a:t>D</a:t>
                      </a:r>
                    </a:p>
                  </a:txBody>
                  <a:tcPr/>
                </a:tc>
                <a:tc>
                  <a:txBody>
                    <a:bodyPr/>
                    <a:lstStyle/>
                    <a:p>
                      <a:r>
                        <a:rPr lang="en-GB" dirty="0"/>
                        <a:t>   0</a:t>
                      </a:r>
                    </a:p>
                  </a:txBody>
                  <a:tcPr/>
                </a:tc>
                <a:tc>
                  <a:txBody>
                    <a:bodyPr/>
                    <a:lstStyle/>
                    <a:p>
                      <a:r>
                        <a:rPr lang="en-GB" dirty="0"/>
                        <a:t>(40)</a:t>
                      </a:r>
                    </a:p>
                  </a:txBody>
                  <a:tcPr/>
                </a:tc>
                <a:tc>
                  <a:txBody>
                    <a:bodyPr/>
                    <a:lstStyle/>
                    <a:p>
                      <a:r>
                        <a:rPr lang="en-GB" dirty="0"/>
                        <a:t> 60</a:t>
                      </a:r>
                    </a:p>
                  </a:txBody>
                  <a:tcPr/>
                </a:tc>
                <a:tc>
                  <a:txBody>
                    <a:bodyPr/>
                    <a:lstStyle/>
                    <a:p>
                      <a:r>
                        <a:rPr lang="en-GB" dirty="0"/>
                        <a:t>13</a:t>
                      </a:r>
                    </a:p>
                  </a:txBody>
                  <a:tcPr/>
                </a:tc>
                <a:tc>
                  <a:txBody>
                    <a:bodyPr/>
                    <a:lstStyle/>
                    <a:p>
                      <a:r>
                        <a:rPr lang="en-GB" dirty="0"/>
                        <a:t>0.4</a:t>
                      </a:r>
                    </a:p>
                  </a:txBody>
                  <a:tcPr/>
                </a:tc>
                <a:extLst>
                  <a:ext uri="{0D108BD9-81ED-4DB2-BD59-A6C34878D82A}">
                    <a16:rowId xmlns:a16="http://schemas.microsoft.com/office/drawing/2014/main" val="10005"/>
                  </a:ext>
                </a:extLst>
              </a:tr>
            </a:tbl>
          </a:graphicData>
        </a:graphic>
      </p:graphicFrame>
      <p:sp>
        <p:nvSpPr>
          <p:cNvPr id="7" name="Rectangle 6"/>
          <p:cNvSpPr/>
          <p:nvPr/>
        </p:nvSpPr>
        <p:spPr>
          <a:xfrm>
            <a:off x="0" y="1446530"/>
            <a:ext cx="9144000" cy="1384995"/>
          </a:xfrm>
          <a:prstGeom prst="rect">
            <a:avLst/>
          </a:prstGeom>
          <a:solidFill>
            <a:schemeClr val="tx2">
              <a:lumMod val="75000"/>
            </a:schemeClr>
          </a:solidFill>
        </p:spPr>
        <p:txBody>
          <a:bodyPr wrap="square">
            <a:spAutoFit/>
          </a:bodyPr>
          <a:lstStyle/>
          <a:p>
            <a:pPr lvl="0"/>
            <a:endParaRPr lang="en-GB" sz="2800" dirty="0">
              <a:solidFill>
                <a:schemeClr val="tx2">
                  <a:lumMod val="20000"/>
                  <a:lumOff val="80000"/>
                </a:schemeClr>
              </a:solidFill>
            </a:endParaRPr>
          </a:p>
          <a:p>
            <a:pPr lvl="0"/>
            <a:r>
              <a:rPr lang="en-GB" sz="2800" dirty="0">
                <a:solidFill>
                  <a:schemeClr val="tx2">
                    <a:lumMod val="20000"/>
                    <a:lumOff val="80000"/>
                  </a:schemeClr>
                </a:solidFill>
              </a:rPr>
              <a:t>Here, a fourth option is introduced, project  D</a:t>
            </a:r>
          </a:p>
          <a:p>
            <a:pPr lvl="0"/>
            <a:endParaRPr lang="en-GB" sz="2800" dirty="0">
              <a:solidFill>
                <a:schemeClr val="tx2">
                  <a:lumMod val="20000"/>
                  <a:lumOff val="80000"/>
                </a:schemeClr>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0-#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9" presetClass="entr" presetSubtype="0" fill="hold" nodeType="clickEffect">
                                  <p:stCondLst>
                                    <p:cond delay="0"/>
                                  </p:stCondLst>
                                  <p:childTnLst>
                                    <p:set>
                                      <p:cBhvr>
                                        <p:cTn id="12" dur="1" fill="hold">
                                          <p:stCondLst>
                                            <p:cond delay="0"/>
                                          </p:stCondLst>
                                        </p:cTn>
                                        <p:tgtEl>
                                          <p:spTgt spid="7">
                                            <p:txEl>
                                              <p:pRg st="1" end="1"/>
                                            </p:txEl>
                                          </p:spTgt>
                                        </p:tgtEl>
                                        <p:attrNameLst>
                                          <p:attrName>style.visibility</p:attrName>
                                        </p:attrNameLst>
                                      </p:cBhvr>
                                      <p:to>
                                        <p:strVal val="visible"/>
                                      </p:to>
                                    </p:set>
                                    <p:animEffect transition="in" filter="dissolve">
                                      <p:cBhvr>
                                        <p:cTn id="13" dur="500"/>
                                        <p:tgtEl>
                                          <p:spTgt spid="7">
                                            <p:txEl>
                                              <p:pRg st="1" end="1"/>
                                            </p:txEl>
                                          </p:spTgt>
                                        </p:tgtEl>
                                      </p:cBhvr>
                                    </p:animEffect>
                                  </p:childTnLst>
                                </p:cTn>
                              </p:par>
                            </p:childTnLst>
                          </p:cTn>
                        </p:par>
                      </p:childTnLst>
                    </p:cTn>
                  </p:par>
                  <p:par>
                    <p:cTn id="14" fill="hold">
                      <p:stCondLst>
                        <p:cond delay="indefinite"/>
                      </p:stCondLst>
                      <p:childTnLst>
                        <p:par>
                          <p:cTn id="15" fill="hold">
                            <p:stCondLst>
                              <p:cond delay="0"/>
                            </p:stCondLst>
                            <p:childTnLst>
                              <p:par>
                                <p:cTn id="16" presetID="9" presetClass="entr" presetSubtype="0" fill="hold" nodeType="clickEffect">
                                  <p:stCondLst>
                                    <p:cond delay="0"/>
                                  </p:stCondLst>
                                  <p:childTnLst>
                                    <p:set>
                                      <p:cBhvr>
                                        <p:cTn id="17" dur="1" fill="hold">
                                          <p:stCondLst>
                                            <p:cond delay="0"/>
                                          </p:stCondLst>
                                        </p:cTn>
                                        <p:tgtEl>
                                          <p:spTgt spid="5"/>
                                        </p:tgtEl>
                                        <p:attrNameLst>
                                          <p:attrName>style.visibility</p:attrName>
                                        </p:attrNameLst>
                                      </p:cBhvr>
                                      <p:to>
                                        <p:strVal val="visible"/>
                                      </p:to>
                                    </p:set>
                                    <p:animEffect transition="in" filter="dissolve">
                                      <p:cBhvr>
                                        <p:cTn id="18"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bwMode="hidden"/>
        <p:txBody>
          <a:bodyPr>
            <a:normAutofit/>
          </a:bodyPr>
          <a:lstStyle/>
          <a:p>
            <a:r>
              <a:rPr lang="en-GB" sz="3200" dirty="0"/>
              <a:t>Capital rationing : limitations with ranking profitability indices</a:t>
            </a:r>
          </a:p>
        </p:txBody>
      </p:sp>
      <p:sp>
        <p:nvSpPr>
          <p:cNvPr id="3" name="Content Placeholder 2"/>
          <p:cNvSpPr>
            <a:spLocks noGrp="1"/>
          </p:cNvSpPr>
          <p:nvPr>
            <p:ph idx="1"/>
          </p:nvPr>
        </p:nvSpPr>
        <p:spPr>
          <a:xfrm>
            <a:off x="0" y="1417638"/>
            <a:ext cx="9144000" cy="4458258"/>
          </a:xfrm>
        </p:spPr>
        <p:txBody>
          <a:bodyPr>
            <a:normAutofit lnSpcReduction="10000"/>
          </a:bodyPr>
          <a:lstStyle/>
          <a:p>
            <a:r>
              <a:rPr lang="en-GB" sz="2200" dirty="0"/>
              <a:t>At first glance, it would suggest opting for project A.</a:t>
            </a:r>
          </a:p>
          <a:p>
            <a:r>
              <a:rPr lang="en-GB" sz="2200" dirty="0"/>
              <a:t>However, projects B and C combined offer a higher overall  NPV</a:t>
            </a:r>
          </a:p>
          <a:p>
            <a:r>
              <a:rPr lang="en-GB" sz="2200" dirty="0"/>
              <a:t>But if we accept B and C, we overlook project D</a:t>
            </a:r>
          </a:p>
          <a:p>
            <a:r>
              <a:rPr lang="en-GB" sz="2200" dirty="0"/>
              <a:t>Therefore, another option is to opt for projects A and D, by generating £30 million in year one from project A, and additionally investing the annual capital expenditure budget of £10 million, which would fund the £40million required  for project D</a:t>
            </a:r>
          </a:p>
          <a:p>
            <a:r>
              <a:rPr lang="en-GB" sz="2200" dirty="0"/>
              <a:t>Now, project A and D combined have a lower profitability index than B or C, but generate higher NPV- £34million compared to £28 million</a:t>
            </a:r>
          </a:p>
          <a:p>
            <a:r>
              <a:rPr lang="en-GB" sz="2200" dirty="0"/>
              <a:t>The profitability index then has its uses, but it cannot cope where two projects are mutually exclusive, or one is dependent on the other.</a:t>
            </a:r>
          </a:p>
          <a:p>
            <a:r>
              <a:rPr lang="en-GB" sz="2200" dirty="0"/>
              <a:t>And, the profitability index does not recognise the scale of the investment or cash flows</a:t>
            </a:r>
          </a:p>
          <a:p>
            <a:endParaRPr lang="en-GB" sz="2000"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0-#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9" presetClass="entr" presetSubtype="0" fill="hold"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Effect transition="in" filter="dissolve">
                                      <p:cBhvr>
                                        <p:cTn id="13" dur="500"/>
                                        <p:tgtEl>
                                          <p:spTgt spid="3">
                                            <p:txEl>
                                              <p:pRg st="0" end="0"/>
                                            </p:txEl>
                                          </p:spTgt>
                                        </p:tgtEl>
                                      </p:cBhvr>
                                    </p:animEffect>
                                  </p:childTnLst>
                                </p:cTn>
                              </p:par>
                            </p:childTnLst>
                          </p:cTn>
                        </p:par>
                      </p:childTnLst>
                    </p:cTn>
                  </p:par>
                  <p:par>
                    <p:cTn id="14" fill="hold">
                      <p:stCondLst>
                        <p:cond delay="indefinite"/>
                      </p:stCondLst>
                      <p:childTnLst>
                        <p:par>
                          <p:cTn id="15" fill="hold">
                            <p:stCondLst>
                              <p:cond delay="0"/>
                            </p:stCondLst>
                            <p:childTnLst>
                              <p:par>
                                <p:cTn id="16" presetID="9" presetClass="entr" presetSubtype="0" fill="hold" nodeType="clickEffect">
                                  <p:stCondLst>
                                    <p:cond delay="0"/>
                                  </p:stCondLst>
                                  <p:childTnLst>
                                    <p:set>
                                      <p:cBhvr>
                                        <p:cTn id="17" dur="1" fill="hold">
                                          <p:stCondLst>
                                            <p:cond delay="0"/>
                                          </p:stCondLst>
                                        </p:cTn>
                                        <p:tgtEl>
                                          <p:spTgt spid="3">
                                            <p:txEl>
                                              <p:pRg st="1" end="1"/>
                                            </p:txEl>
                                          </p:spTgt>
                                        </p:tgtEl>
                                        <p:attrNameLst>
                                          <p:attrName>style.visibility</p:attrName>
                                        </p:attrNameLst>
                                      </p:cBhvr>
                                      <p:to>
                                        <p:strVal val="visible"/>
                                      </p:to>
                                    </p:set>
                                    <p:animEffect transition="in" filter="dissolve">
                                      <p:cBhvr>
                                        <p:cTn id="18" dur="500"/>
                                        <p:tgtEl>
                                          <p:spTgt spid="3">
                                            <p:txEl>
                                              <p:pRg st="1" end="1"/>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9" presetClass="entr" presetSubtype="0" fill="hold" nodeType="click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animEffect transition="in" filter="dissolve">
                                      <p:cBhvr>
                                        <p:cTn id="23" dur="500"/>
                                        <p:tgtEl>
                                          <p:spTgt spid="3">
                                            <p:txEl>
                                              <p:pRg st="2" end="2"/>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9" presetClass="entr" presetSubtype="0" fill="hold"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dissolve">
                                      <p:cBhvr>
                                        <p:cTn id="28" dur="500"/>
                                        <p:tgtEl>
                                          <p:spTgt spid="3">
                                            <p:txEl>
                                              <p:pRg st="3" end="3"/>
                                            </p:txEl>
                                          </p:spTgt>
                                        </p:tgtEl>
                                      </p:cBhvr>
                                    </p:animEffect>
                                  </p:childTnLst>
                                </p:cTn>
                              </p:par>
                            </p:childTnLst>
                          </p:cTn>
                        </p:par>
                      </p:childTnLst>
                    </p:cTn>
                  </p:par>
                  <p:par>
                    <p:cTn id="29" fill="hold">
                      <p:stCondLst>
                        <p:cond delay="indefinite"/>
                      </p:stCondLst>
                      <p:childTnLst>
                        <p:par>
                          <p:cTn id="30" fill="hold">
                            <p:stCondLst>
                              <p:cond delay="0"/>
                            </p:stCondLst>
                            <p:childTnLst>
                              <p:par>
                                <p:cTn id="31" presetID="9" presetClass="entr" presetSubtype="0" fill="hold" nodeType="clickEffect">
                                  <p:stCondLst>
                                    <p:cond delay="0"/>
                                  </p:stCondLst>
                                  <p:childTnLst>
                                    <p:set>
                                      <p:cBhvr>
                                        <p:cTn id="32" dur="1" fill="hold">
                                          <p:stCondLst>
                                            <p:cond delay="0"/>
                                          </p:stCondLst>
                                        </p:cTn>
                                        <p:tgtEl>
                                          <p:spTgt spid="3">
                                            <p:txEl>
                                              <p:pRg st="4" end="4"/>
                                            </p:txEl>
                                          </p:spTgt>
                                        </p:tgtEl>
                                        <p:attrNameLst>
                                          <p:attrName>style.visibility</p:attrName>
                                        </p:attrNameLst>
                                      </p:cBhvr>
                                      <p:to>
                                        <p:strVal val="visible"/>
                                      </p:to>
                                    </p:set>
                                    <p:animEffect transition="in" filter="dissolve">
                                      <p:cBhvr>
                                        <p:cTn id="33" dur="500"/>
                                        <p:tgtEl>
                                          <p:spTgt spid="3">
                                            <p:txEl>
                                              <p:pRg st="4" end="4"/>
                                            </p:txEl>
                                          </p:spTgt>
                                        </p:tgtEl>
                                      </p:cBhvr>
                                    </p:animEffect>
                                  </p:childTnLst>
                                </p:cTn>
                              </p:par>
                            </p:childTnLst>
                          </p:cTn>
                        </p:par>
                      </p:childTnLst>
                    </p:cTn>
                  </p:par>
                  <p:par>
                    <p:cTn id="34" fill="hold">
                      <p:stCondLst>
                        <p:cond delay="indefinite"/>
                      </p:stCondLst>
                      <p:childTnLst>
                        <p:par>
                          <p:cTn id="35" fill="hold">
                            <p:stCondLst>
                              <p:cond delay="0"/>
                            </p:stCondLst>
                            <p:childTnLst>
                              <p:par>
                                <p:cTn id="36" presetID="9" presetClass="entr" presetSubtype="0" fill="hold" nodeType="clickEffect">
                                  <p:stCondLst>
                                    <p:cond delay="0"/>
                                  </p:stCondLst>
                                  <p:childTnLst>
                                    <p:set>
                                      <p:cBhvr>
                                        <p:cTn id="37" dur="1" fill="hold">
                                          <p:stCondLst>
                                            <p:cond delay="0"/>
                                          </p:stCondLst>
                                        </p:cTn>
                                        <p:tgtEl>
                                          <p:spTgt spid="3">
                                            <p:txEl>
                                              <p:pRg st="5" end="5"/>
                                            </p:txEl>
                                          </p:spTgt>
                                        </p:tgtEl>
                                        <p:attrNameLst>
                                          <p:attrName>style.visibility</p:attrName>
                                        </p:attrNameLst>
                                      </p:cBhvr>
                                      <p:to>
                                        <p:strVal val="visible"/>
                                      </p:to>
                                    </p:set>
                                    <p:animEffect transition="in" filter="dissolve">
                                      <p:cBhvr>
                                        <p:cTn id="38" dur="500"/>
                                        <p:tgtEl>
                                          <p:spTgt spid="3">
                                            <p:txEl>
                                              <p:pRg st="5" end="5"/>
                                            </p:txEl>
                                          </p:spTgt>
                                        </p:tgtEl>
                                      </p:cBhvr>
                                    </p:animEffect>
                                  </p:childTnLst>
                                </p:cTn>
                              </p:par>
                            </p:childTnLst>
                          </p:cTn>
                        </p:par>
                      </p:childTnLst>
                    </p:cTn>
                  </p:par>
                  <p:par>
                    <p:cTn id="39" fill="hold">
                      <p:stCondLst>
                        <p:cond delay="indefinite"/>
                      </p:stCondLst>
                      <p:childTnLst>
                        <p:par>
                          <p:cTn id="40" fill="hold">
                            <p:stCondLst>
                              <p:cond delay="0"/>
                            </p:stCondLst>
                            <p:childTnLst>
                              <p:par>
                                <p:cTn id="41" presetID="9" presetClass="entr" presetSubtype="0" fill="hold" nodeType="clickEffect">
                                  <p:stCondLst>
                                    <p:cond delay="0"/>
                                  </p:stCondLst>
                                  <p:childTnLst>
                                    <p:set>
                                      <p:cBhvr>
                                        <p:cTn id="42" dur="1" fill="hold">
                                          <p:stCondLst>
                                            <p:cond delay="0"/>
                                          </p:stCondLst>
                                        </p:cTn>
                                        <p:tgtEl>
                                          <p:spTgt spid="3">
                                            <p:txEl>
                                              <p:pRg st="6" end="6"/>
                                            </p:txEl>
                                          </p:spTgt>
                                        </p:tgtEl>
                                        <p:attrNameLst>
                                          <p:attrName>style.visibility</p:attrName>
                                        </p:attrNameLst>
                                      </p:cBhvr>
                                      <p:to>
                                        <p:strVal val="visible"/>
                                      </p:to>
                                    </p:set>
                                    <p:animEffect transition="in" filter="dissolve">
                                      <p:cBhvr>
                                        <p:cTn id="43"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58E350-0027-F6CE-5E58-912636E12F69}"/>
              </a:ext>
            </a:extLst>
          </p:cNvPr>
          <p:cNvSpPr>
            <a:spLocks noGrp="1"/>
          </p:cNvSpPr>
          <p:nvPr>
            <p:ph type="title"/>
          </p:nvPr>
        </p:nvSpPr>
        <p:spPr>
          <a:xfrm>
            <a:off x="0" y="1"/>
            <a:ext cx="9144000" cy="1124743"/>
          </a:xfrm>
          <a:solidFill>
            <a:schemeClr val="tx2"/>
          </a:solidFill>
        </p:spPr>
        <p:txBody>
          <a:bodyPr>
            <a:normAutofit fontScale="90000"/>
          </a:bodyPr>
          <a:lstStyle/>
          <a:p>
            <a:br>
              <a:rPr lang="en-GB" sz="3200" dirty="0">
                <a:solidFill>
                  <a:schemeClr val="tx2">
                    <a:lumMod val="40000"/>
                    <a:lumOff val="60000"/>
                  </a:schemeClr>
                </a:solidFill>
              </a:rPr>
            </a:br>
            <a:r>
              <a:rPr lang="en-GB" sz="3600" dirty="0">
                <a:solidFill>
                  <a:schemeClr val="tx2">
                    <a:lumMod val="20000"/>
                    <a:lumOff val="80000"/>
                  </a:schemeClr>
                </a:solidFill>
                <a:latin typeface="Arial" panose="020B0604020202020204" pitchFamily="34" charset="0"/>
                <a:cs typeface="Arial" panose="020B0604020202020204" pitchFamily="34" charset="0"/>
              </a:rPr>
              <a:t>Qualitative considerations</a:t>
            </a:r>
          </a:p>
        </p:txBody>
      </p:sp>
      <p:sp>
        <p:nvSpPr>
          <p:cNvPr id="6" name="Content Placeholder 5">
            <a:extLst>
              <a:ext uri="{FF2B5EF4-FFF2-40B4-BE49-F238E27FC236}">
                <a16:creationId xmlns:a16="http://schemas.microsoft.com/office/drawing/2014/main" id="{4BF8849D-AA81-35C4-A403-F2A3795D9AA0}"/>
              </a:ext>
            </a:extLst>
          </p:cNvPr>
          <p:cNvSpPr>
            <a:spLocks noGrp="1"/>
          </p:cNvSpPr>
          <p:nvPr>
            <p:ph idx="1"/>
          </p:nvPr>
        </p:nvSpPr>
        <p:spPr/>
        <p:txBody>
          <a:bodyPr>
            <a:normAutofit fontScale="92500"/>
          </a:bodyPr>
          <a:lstStyle/>
          <a:p>
            <a:r>
              <a:rPr lang="en-GB" dirty="0">
                <a:latin typeface="Calibri" pitchFamily="34" charset="0"/>
                <a:cs typeface="Calibri" pitchFamily="34" charset="0"/>
              </a:rPr>
              <a:t>The aims, objectives, and culture of the organisation</a:t>
            </a:r>
          </a:p>
          <a:p>
            <a:r>
              <a:rPr lang="en-GB" dirty="0">
                <a:latin typeface="Calibri" pitchFamily="34" charset="0"/>
                <a:cs typeface="Calibri" pitchFamily="34" charset="0"/>
              </a:rPr>
              <a:t>The current and expected state of the economy</a:t>
            </a:r>
          </a:p>
          <a:p>
            <a:r>
              <a:rPr lang="en-GB" dirty="0">
                <a:latin typeface="Calibri" pitchFamily="34" charset="0"/>
                <a:cs typeface="Calibri" pitchFamily="34" charset="0"/>
              </a:rPr>
              <a:t>Possible impacts on image and reputation</a:t>
            </a:r>
          </a:p>
          <a:p>
            <a:r>
              <a:rPr lang="en-GB" dirty="0">
                <a:latin typeface="Calibri" pitchFamily="34" charset="0"/>
                <a:cs typeface="Calibri" pitchFamily="34" charset="0"/>
              </a:rPr>
              <a:t>Environmental and ethical considerations</a:t>
            </a:r>
          </a:p>
          <a:p>
            <a:r>
              <a:rPr lang="en-GB" dirty="0">
                <a:latin typeface="Calibri" pitchFamily="34" charset="0"/>
                <a:cs typeface="Calibri" pitchFamily="34" charset="0"/>
              </a:rPr>
              <a:t>Past experiences</a:t>
            </a:r>
          </a:p>
          <a:p>
            <a:r>
              <a:rPr lang="en-GB" dirty="0">
                <a:latin typeface="Calibri" pitchFamily="34" charset="0"/>
                <a:cs typeface="Calibri" pitchFamily="34" charset="0"/>
              </a:rPr>
              <a:t>Level of risk and the directors’ attitude to it</a:t>
            </a:r>
          </a:p>
          <a:p>
            <a:pPr marL="0" indent="0">
              <a:spcBef>
                <a:spcPts val="0"/>
              </a:spcBef>
              <a:buNone/>
            </a:pPr>
            <a:endParaRPr lang="en-GB" sz="2400" dirty="0"/>
          </a:p>
        </p:txBody>
      </p:sp>
      <p:sp>
        <p:nvSpPr>
          <p:cNvPr id="4" name="Slide Number Placeholder 3">
            <a:extLst>
              <a:ext uri="{FF2B5EF4-FFF2-40B4-BE49-F238E27FC236}">
                <a16:creationId xmlns:a16="http://schemas.microsoft.com/office/drawing/2014/main" id="{7763EEC7-7E22-C16F-E32C-5F85C7209EB3}"/>
              </a:ext>
            </a:extLst>
          </p:cNvPr>
          <p:cNvSpPr>
            <a:spLocks noGrp="1"/>
          </p:cNvSpPr>
          <p:nvPr>
            <p:ph type="sldNum" sz="quarter" idx="12"/>
          </p:nvPr>
        </p:nvSpPr>
        <p:spPr/>
        <p:txBody>
          <a:bodyPr/>
          <a:lstStyle/>
          <a:p>
            <a:fld id="{C3F65BB1-9206-4D7F-97F9-47DCC7DC6334}" type="slidenum">
              <a:rPr lang="en-GB" smtClean="0"/>
              <a:pPr/>
              <a:t>19</a:t>
            </a:fld>
            <a:endParaRPr lang="en-GB" dirty="0"/>
          </a:p>
        </p:txBody>
      </p:sp>
    </p:spTree>
    <p:extLst>
      <p:ext uri="{BB962C8B-B14F-4D97-AF65-F5344CB8AC3E}">
        <p14:creationId xmlns:p14="http://schemas.microsoft.com/office/powerpoint/2010/main" val="155654920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200" dirty="0"/>
              <a:t>Capital rationing : limitations with ranking profitability indices</a:t>
            </a:r>
          </a:p>
        </p:txBody>
      </p:sp>
      <p:sp>
        <p:nvSpPr>
          <p:cNvPr id="3" name="Content Placeholder 2"/>
          <p:cNvSpPr>
            <a:spLocks noGrp="1"/>
          </p:cNvSpPr>
          <p:nvPr>
            <p:ph idx="1"/>
          </p:nvPr>
        </p:nvSpPr>
        <p:spPr>
          <a:xfrm>
            <a:off x="179512" y="1556792"/>
            <a:ext cx="8964488" cy="4319104"/>
          </a:xfrm>
          <a:noFill/>
        </p:spPr>
        <p:txBody>
          <a:bodyPr>
            <a:normAutofit fontScale="92500" lnSpcReduction="10000"/>
          </a:bodyPr>
          <a:lstStyle/>
          <a:p>
            <a:r>
              <a:rPr lang="en-GB" sz="2200" dirty="0"/>
              <a:t>At first look would suggest opting for project A.</a:t>
            </a:r>
          </a:p>
          <a:p>
            <a:r>
              <a:rPr lang="en-GB" sz="2200" dirty="0"/>
              <a:t>However, projects B and C combined offer a higher overall  NPV</a:t>
            </a:r>
          </a:p>
          <a:p>
            <a:r>
              <a:rPr lang="en-GB" sz="2200" dirty="0"/>
              <a:t>But if we accept B and C, we overlook project D</a:t>
            </a:r>
          </a:p>
          <a:p>
            <a:r>
              <a:rPr lang="en-GB" sz="2200" dirty="0"/>
              <a:t>Therefore, another option is to opt for projects A and D, by generating £30 million in year one from project A, and additionally investing the annual capital expenditure budget of £10 million, which would fund the £40million required  for project D</a:t>
            </a:r>
          </a:p>
          <a:p>
            <a:r>
              <a:rPr lang="en-GB" sz="2200" dirty="0"/>
              <a:t>Now, project A and D combined have a lower profitability index than B or C, but generate higher NPV- £34million compared to £28 million</a:t>
            </a:r>
          </a:p>
          <a:p>
            <a:r>
              <a:rPr lang="en-GB" sz="2200" dirty="0"/>
              <a:t>The profitability index then has its uses, but it cannot cope where two projects are mutually exclusive, or one is dependent on the other.</a:t>
            </a:r>
          </a:p>
          <a:p>
            <a:r>
              <a:rPr lang="en-GB" sz="2200" dirty="0"/>
              <a:t>And, the profitability index does not recognise the scale of the investment or cash flows</a:t>
            </a:r>
          </a:p>
          <a:p>
            <a:endParaRPr lang="en-GB" sz="2000"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0-#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9" presetClass="entr" presetSubtype="0" fill="hold"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Effect transition="in" filter="dissolve">
                                      <p:cBhvr>
                                        <p:cTn id="13" dur="500"/>
                                        <p:tgtEl>
                                          <p:spTgt spid="3">
                                            <p:txEl>
                                              <p:pRg st="0" end="0"/>
                                            </p:txEl>
                                          </p:spTgt>
                                        </p:tgtEl>
                                      </p:cBhvr>
                                    </p:animEffect>
                                  </p:childTnLst>
                                </p:cTn>
                              </p:par>
                            </p:childTnLst>
                          </p:cTn>
                        </p:par>
                      </p:childTnLst>
                    </p:cTn>
                  </p:par>
                  <p:par>
                    <p:cTn id="14" fill="hold">
                      <p:stCondLst>
                        <p:cond delay="indefinite"/>
                      </p:stCondLst>
                      <p:childTnLst>
                        <p:par>
                          <p:cTn id="15" fill="hold">
                            <p:stCondLst>
                              <p:cond delay="0"/>
                            </p:stCondLst>
                            <p:childTnLst>
                              <p:par>
                                <p:cTn id="16" presetID="9" presetClass="entr" presetSubtype="0" fill="hold" nodeType="clickEffect">
                                  <p:stCondLst>
                                    <p:cond delay="0"/>
                                  </p:stCondLst>
                                  <p:childTnLst>
                                    <p:set>
                                      <p:cBhvr>
                                        <p:cTn id="17" dur="1" fill="hold">
                                          <p:stCondLst>
                                            <p:cond delay="0"/>
                                          </p:stCondLst>
                                        </p:cTn>
                                        <p:tgtEl>
                                          <p:spTgt spid="3">
                                            <p:txEl>
                                              <p:pRg st="1" end="1"/>
                                            </p:txEl>
                                          </p:spTgt>
                                        </p:tgtEl>
                                        <p:attrNameLst>
                                          <p:attrName>style.visibility</p:attrName>
                                        </p:attrNameLst>
                                      </p:cBhvr>
                                      <p:to>
                                        <p:strVal val="visible"/>
                                      </p:to>
                                    </p:set>
                                    <p:animEffect transition="in" filter="dissolve">
                                      <p:cBhvr>
                                        <p:cTn id="18" dur="500"/>
                                        <p:tgtEl>
                                          <p:spTgt spid="3">
                                            <p:txEl>
                                              <p:pRg st="1" end="1"/>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9" presetClass="entr" presetSubtype="0" fill="hold" nodeType="click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animEffect transition="in" filter="dissolve">
                                      <p:cBhvr>
                                        <p:cTn id="23" dur="500"/>
                                        <p:tgtEl>
                                          <p:spTgt spid="3">
                                            <p:txEl>
                                              <p:pRg st="2" end="2"/>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9" presetClass="entr" presetSubtype="0" fill="hold"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dissolve">
                                      <p:cBhvr>
                                        <p:cTn id="28" dur="500"/>
                                        <p:tgtEl>
                                          <p:spTgt spid="3">
                                            <p:txEl>
                                              <p:pRg st="3" end="3"/>
                                            </p:txEl>
                                          </p:spTgt>
                                        </p:tgtEl>
                                      </p:cBhvr>
                                    </p:animEffect>
                                  </p:childTnLst>
                                </p:cTn>
                              </p:par>
                            </p:childTnLst>
                          </p:cTn>
                        </p:par>
                      </p:childTnLst>
                    </p:cTn>
                  </p:par>
                  <p:par>
                    <p:cTn id="29" fill="hold">
                      <p:stCondLst>
                        <p:cond delay="indefinite"/>
                      </p:stCondLst>
                      <p:childTnLst>
                        <p:par>
                          <p:cTn id="30" fill="hold">
                            <p:stCondLst>
                              <p:cond delay="0"/>
                            </p:stCondLst>
                            <p:childTnLst>
                              <p:par>
                                <p:cTn id="31" presetID="9" presetClass="entr" presetSubtype="0" fill="hold" nodeType="clickEffect">
                                  <p:stCondLst>
                                    <p:cond delay="0"/>
                                  </p:stCondLst>
                                  <p:childTnLst>
                                    <p:set>
                                      <p:cBhvr>
                                        <p:cTn id="32" dur="1" fill="hold">
                                          <p:stCondLst>
                                            <p:cond delay="0"/>
                                          </p:stCondLst>
                                        </p:cTn>
                                        <p:tgtEl>
                                          <p:spTgt spid="3">
                                            <p:txEl>
                                              <p:pRg st="4" end="4"/>
                                            </p:txEl>
                                          </p:spTgt>
                                        </p:tgtEl>
                                        <p:attrNameLst>
                                          <p:attrName>style.visibility</p:attrName>
                                        </p:attrNameLst>
                                      </p:cBhvr>
                                      <p:to>
                                        <p:strVal val="visible"/>
                                      </p:to>
                                    </p:set>
                                    <p:animEffect transition="in" filter="dissolve">
                                      <p:cBhvr>
                                        <p:cTn id="33" dur="500"/>
                                        <p:tgtEl>
                                          <p:spTgt spid="3">
                                            <p:txEl>
                                              <p:pRg st="4" end="4"/>
                                            </p:txEl>
                                          </p:spTgt>
                                        </p:tgtEl>
                                      </p:cBhvr>
                                    </p:animEffect>
                                  </p:childTnLst>
                                </p:cTn>
                              </p:par>
                            </p:childTnLst>
                          </p:cTn>
                        </p:par>
                      </p:childTnLst>
                    </p:cTn>
                  </p:par>
                  <p:par>
                    <p:cTn id="34" fill="hold">
                      <p:stCondLst>
                        <p:cond delay="indefinite"/>
                      </p:stCondLst>
                      <p:childTnLst>
                        <p:par>
                          <p:cTn id="35" fill="hold">
                            <p:stCondLst>
                              <p:cond delay="0"/>
                            </p:stCondLst>
                            <p:childTnLst>
                              <p:par>
                                <p:cTn id="36" presetID="9" presetClass="entr" presetSubtype="0" fill="hold" nodeType="clickEffect">
                                  <p:stCondLst>
                                    <p:cond delay="0"/>
                                  </p:stCondLst>
                                  <p:childTnLst>
                                    <p:set>
                                      <p:cBhvr>
                                        <p:cTn id="37" dur="1" fill="hold">
                                          <p:stCondLst>
                                            <p:cond delay="0"/>
                                          </p:stCondLst>
                                        </p:cTn>
                                        <p:tgtEl>
                                          <p:spTgt spid="3">
                                            <p:txEl>
                                              <p:pRg st="5" end="5"/>
                                            </p:txEl>
                                          </p:spTgt>
                                        </p:tgtEl>
                                        <p:attrNameLst>
                                          <p:attrName>style.visibility</p:attrName>
                                        </p:attrNameLst>
                                      </p:cBhvr>
                                      <p:to>
                                        <p:strVal val="visible"/>
                                      </p:to>
                                    </p:set>
                                    <p:animEffect transition="in" filter="dissolve">
                                      <p:cBhvr>
                                        <p:cTn id="38" dur="500"/>
                                        <p:tgtEl>
                                          <p:spTgt spid="3">
                                            <p:txEl>
                                              <p:pRg st="5" end="5"/>
                                            </p:txEl>
                                          </p:spTgt>
                                        </p:tgtEl>
                                      </p:cBhvr>
                                    </p:animEffect>
                                  </p:childTnLst>
                                </p:cTn>
                              </p:par>
                            </p:childTnLst>
                          </p:cTn>
                        </p:par>
                      </p:childTnLst>
                    </p:cTn>
                  </p:par>
                  <p:par>
                    <p:cTn id="39" fill="hold">
                      <p:stCondLst>
                        <p:cond delay="indefinite"/>
                      </p:stCondLst>
                      <p:childTnLst>
                        <p:par>
                          <p:cTn id="40" fill="hold">
                            <p:stCondLst>
                              <p:cond delay="0"/>
                            </p:stCondLst>
                            <p:childTnLst>
                              <p:par>
                                <p:cTn id="41" presetID="9" presetClass="entr" presetSubtype="0" fill="hold" nodeType="clickEffect">
                                  <p:stCondLst>
                                    <p:cond delay="0"/>
                                  </p:stCondLst>
                                  <p:childTnLst>
                                    <p:set>
                                      <p:cBhvr>
                                        <p:cTn id="42" dur="1" fill="hold">
                                          <p:stCondLst>
                                            <p:cond delay="0"/>
                                          </p:stCondLst>
                                        </p:cTn>
                                        <p:tgtEl>
                                          <p:spTgt spid="3">
                                            <p:txEl>
                                              <p:pRg st="6" end="6"/>
                                            </p:txEl>
                                          </p:spTgt>
                                        </p:tgtEl>
                                        <p:attrNameLst>
                                          <p:attrName>style.visibility</p:attrName>
                                        </p:attrNameLst>
                                      </p:cBhvr>
                                      <p:to>
                                        <p:strVal val="visible"/>
                                      </p:to>
                                    </p:set>
                                    <p:animEffect transition="in" filter="dissolve">
                                      <p:cBhvr>
                                        <p:cTn id="43"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A4C590-4D71-AA3C-6B9F-B6D7581FEDE6}"/>
              </a:ext>
            </a:extLst>
          </p:cNvPr>
          <p:cNvSpPr>
            <a:spLocks noGrp="1"/>
          </p:cNvSpPr>
          <p:nvPr>
            <p:ph type="title"/>
          </p:nvPr>
        </p:nvSpPr>
        <p:spPr/>
        <p:txBody>
          <a:bodyPr/>
          <a:lstStyle/>
          <a:p>
            <a:br>
              <a:rPr lang="en-GB" dirty="0"/>
            </a:br>
            <a:r>
              <a:rPr lang="en-GB" dirty="0"/>
              <a:t>Types of Capital Rationing</a:t>
            </a:r>
            <a:br>
              <a:rPr lang="en-GB" dirty="0"/>
            </a:br>
            <a:endParaRPr lang="en-GB" dirty="0"/>
          </a:p>
        </p:txBody>
      </p:sp>
      <p:sp>
        <p:nvSpPr>
          <p:cNvPr id="3" name="Content Placeholder 2">
            <a:extLst>
              <a:ext uri="{FF2B5EF4-FFF2-40B4-BE49-F238E27FC236}">
                <a16:creationId xmlns:a16="http://schemas.microsoft.com/office/drawing/2014/main" id="{DB1A4D2E-8220-FAC7-60CF-CE8BF6530C50}"/>
              </a:ext>
            </a:extLst>
          </p:cNvPr>
          <p:cNvSpPr>
            <a:spLocks noGrp="1"/>
          </p:cNvSpPr>
          <p:nvPr>
            <p:ph idx="1"/>
          </p:nvPr>
        </p:nvSpPr>
        <p:spPr>
          <a:xfrm>
            <a:off x="107504" y="1196752"/>
            <a:ext cx="8856984" cy="4320481"/>
          </a:xfrm>
        </p:spPr>
        <p:txBody>
          <a:bodyPr/>
          <a:lstStyle/>
          <a:p>
            <a:r>
              <a:rPr lang="en-GB" sz="2400" b="1" dirty="0"/>
              <a:t>1. Soft Capital Rationing</a:t>
            </a:r>
          </a:p>
          <a:p>
            <a:r>
              <a:rPr lang="en-GB" sz="2400" dirty="0"/>
              <a:t>Soft capital rationing is internal management-imposed limits on investment expenditure. Such limits may be linked to the firm’s financial control policy. </a:t>
            </a:r>
          </a:p>
          <a:p>
            <a:r>
              <a:rPr lang="en-GB" sz="2400" dirty="0"/>
              <a:t> The company may choose from any of a number of methods for imposing investment restrictions on itself.</a:t>
            </a:r>
          </a:p>
          <a:p>
            <a:r>
              <a:rPr lang="en-GB" sz="2400" dirty="0"/>
              <a:t>For example, it may temporarily require that a project offer a higher rate of return than is usually required in order for the company to consider pursuing it. Or the company may simply impose a limit on the number of new projects that it will take on during the next 12 months.</a:t>
            </a:r>
          </a:p>
          <a:p>
            <a:endParaRPr lang="en-GB" sz="2400" dirty="0"/>
          </a:p>
        </p:txBody>
      </p:sp>
      <p:sp>
        <p:nvSpPr>
          <p:cNvPr id="4" name="Date Placeholder 3">
            <a:extLst>
              <a:ext uri="{FF2B5EF4-FFF2-40B4-BE49-F238E27FC236}">
                <a16:creationId xmlns:a16="http://schemas.microsoft.com/office/drawing/2014/main" id="{56205625-B537-22AA-5461-7528D0987844}"/>
              </a:ext>
            </a:extLst>
          </p:cNvPr>
          <p:cNvSpPr>
            <a:spLocks noGrp="1"/>
          </p:cNvSpPr>
          <p:nvPr>
            <p:ph type="dt" sz="half" idx="10"/>
          </p:nvPr>
        </p:nvSpPr>
        <p:spPr/>
        <p:txBody>
          <a:bodyPr/>
          <a:lstStyle/>
          <a:p>
            <a:pPr>
              <a:defRPr/>
            </a:pPr>
            <a:fld id="{2303D31F-598B-47EE-BA37-93F097A3D676}" type="datetime1">
              <a:rPr lang="en-GB" altLang="en-US" smtClean="0"/>
              <a:pPr>
                <a:defRPr/>
              </a:pPr>
              <a:t>04/11/2025</a:t>
            </a:fld>
            <a:endParaRPr lang="en-GB" altLang="en-US"/>
          </a:p>
        </p:txBody>
      </p:sp>
      <p:sp>
        <p:nvSpPr>
          <p:cNvPr id="5" name="Slide Number Placeholder 4">
            <a:extLst>
              <a:ext uri="{FF2B5EF4-FFF2-40B4-BE49-F238E27FC236}">
                <a16:creationId xmlns:a16="http://schemas.microsoft.com/office/drawing/2014/main" id="{FB0621E2-BEED-19A3-789D-07FDD45C7ACD}"/>
              </a:ext>
            </a:extLst>
          </p:cNvPr>
          <p:cNvSpPr>
            <a:spLocks noGrp="1"/>
          </p:cNvSpPr>
          <p:nvPr>
            <p:ph type="sldNum" sz="quarter" idx="12"/>
          </p:nvPr>
        </p:nvSpPr>
        <p:spPr/>
        <p:txBody>
          <a:bodyPr/>
          <a:lstStyle/>
          <a:p>
            <a:pPr>
              <a:defRPr/>
            </a:pPr>
            <a:fld id="{6550E941-99E4-4403-A917-B30FF69A9617}" type="slidenum">
              <a:rPr lang="en-GB" altLang="en-US" smtClean="0"/>
              <a:pPr>
                <a:defRPr/>
              </a:pPr>
              <a:t>21</a:t>
            </a:fld>
            <a:endParaRPr lang="en-GB" altLang="en-US"/>
          </a:p>
        </p:txBody>
      </p:sp>
    </p:spTree>
    <p:extLst>
      <p:ext uri="{BB962C8B-B14F-4D97-AF65-F5344CB8AC3E}">
        <p14:creationId xmlns:p14="http://schemas.microsoft.com/office/powerpoint/2010/main" val="183678564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33DCDF-C612-2E4E-B548-735CA1065CE1}"/>
              </a:ext>
            </a:extLst>
          </p:cNvPr>
          <p:cNvSpPr>
            <a:spLocks noGrp="1"/>
          </p:cNvSpPr>
          <p:nvPr>
            <p:ph type="title"/>
          </p:nvPr>
        </p:nvSpPr>
        <p:spPr/>
        <p:txBody>
          <a:bodyPr/>
          <a:lstStyle/>
          <a:p>
            <a:r>
              <a:rPr lang="en-GB" dirty="0"/>
              <a:t>Hard Capital Rationing</a:t>
            </a:r>
          </a:p>
        </p:txBody>
      </p:sp>
      <p:sp>
        <p:nvSpPr>
          <p:cNvPr id="3" name="Content Placeholder 2">
            <a:extLst>
              <a:ext uri="{FF2B5EF4-FFF2-40B4-BE49-F238E27FC236}">
                <a16:creationId xmlns:a16="http://schemas.microsoft.com/office/drawing/2014/main" id="{1EB76376-DC7D-FC33-FED2-49B0CBF8ABC8}"/>
              </a:ext>
            </a:extLst>
          </p:cNvPr>
          <p:cNvSpPr>
            <a:spLocks noGrp="1"/>
          </p:cNvSpPr>
          <p:nvPr>
            <p:ph idx="1"/>
          </p:nvPr>
        </p:nvSpPr>
        <p:spPr/>
        <p:txBody>
          <a:bodyPr/>
          <a:lstStyle/>
          <a:p>
            <a:r>
              <a:rPr lang="en-GB" sz="2400" dirty="0"/>
              <a:t>Hard capital rationing relates to capital from external sources. It represents rationing that is being imposed on a company by circumstances beyond its control. </a:t>
            </a:r>
          </a:p>
          <a:p>
            <a:r>
              <a:rPr lang="en-GB" sz="2400" dirty="0"/>
              <a:t>For example, a company may be restricted from borrowing money to finance new projects because it has suffered a downgrade in its credit rating.</a:t>
            </a:r>
          </a:p>
          <a:p>
            <a:r>
              <a:rPr lang="en-GB" sz="2400" dirty="0"/>
              <a:t>Thus, it may be difficult or effectively impossible for the company to secure financing, or it may only be able to do so at exorbitant interest rates.</a:t>
            </a:r>
          </a:p>
          <a:p>
            <a:endParaRPr lang="en-GB" sz="2400" dirty="0"/>
          </a:p>
        </p:txBody>
      </p:sp>
      <p:sp>
        <p:nvSpPr>
          <p:cNvPr id="4" name="Date Placeholder 3">
            <a:extLst>
              <a:ext uri="{FF2B5EF4-FFF2-40B4-BE49-F238E27FC236}">
                <a16:creationId xmlns:a16="http://schemas.microsoft.com/office/drawing/2014/main" id="{6F5829A3-DC96-F965-4A50-3E4A6439F74B}"/>
              </a:ext>
            </a:extLst>
          </p:cNvPr>
          <p:cNvSpPr>
            <a:spLocks noGrp="1"/>
          </p:cNvSpPr>
          <p:nvPr>
            <p:ph type="dt" sz="half" idx="10"/>
          </p:nvPr>
        </p:nvSpPr>
        <p:spPr/>
        <p:txBody>
          <a:bodyPr/>
          <a:lstStyle/>
          <a:p>
            <a:pPr>
              <a:defRPr/>
            </a:pPr>
            <a:fld id="{2303D31F-598B-47EE-BA37-93F097A3D676}" type="datetime1">
              <a:rPr lang="en-GB" altLang="en-US" smtClean="0"/>
              <a:pPr>
                <a:defRPr/>
              </a:pPr>
              <a:t>04/11/2025</a:t>
            </a:fld>
            <a:endParaRPr lang="en-GB" altLang="en-US"/>
          </a:p>
        </p:txBody>
      </p:sp>
      <p:sp>
        <p:nvSpPr>
          <p:cNvPr id="5" name="Slide Number Placeholder 4">
            <a:extLst>
              <a:ext uri="{FF2B5EF4-FFF2-40B4-BE49-F238E27FC236}">
                <a16:creationId xmlns:a16="http://schemas.microsoft.com/office/drawing/2014/main" id="{AA6A9F78-A5C1-CB38-D930-032D85ECF8B5}"/>
              </a:ext>
            </a:extLst>
          </p:cNvPr>
          <p:cNvSpPr>
            <a:spLocks noGrp="1"/>
          </p:cNvSpPr>
          <p:nvPr>
            <p:ph type="sldNum" sz="quarter" idx="12"/>
          </p:nvPr>
        </p:nvSpPr>
        <p:spPr/>
        <p:txBody>
          <a:bodyPr/>
          <a:lstStyle/>
          <a:p>
            <a:pPr>
              <a:defRPr/>
            </a:pPr>
            <a:fld id="{6550E941-99E4-4403-A917-B30FF69A9617}" type="slidenum">
              <a:rPr lang="en-GB" altLang="en-US" smtClean="0"/>
              <a:pPr>
                <a:defRPr/>
              </a:pPr>
              <a:t>22</a:t>
            </a:fld>
            <a:endParaRPr lang="en-GB" altLang="en-US"/>
          </a:p>
        </p:txBody>
      </p:sp>
    </p:spTree>
    <p:extLst>
      <p:ext uri="{BB962C8B-B14F-4D97-AF65-F5344CB8AC3E}">
        <p14:creationId xmlns:p14="http://schemas.microsoft.com/office/powerpoint/2010/main" val="132087100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0105B7-D1B3-931C-166B-57D52013358D}"/>
              </a:ext>
            </a:extLst>
          </p:cNvPr>
          <p:cNvSpPr>
            <a:spLocks noGrp="1"/>
          </p:cNvSpPr>
          <p:nvPr>
            <p:ph type="title"/>
          </p:nvPr>
        </p:nvSpPr>
        <p:spPr/>
        <p:txBody>
          <a:bodyPr/>
          <a:lstStyle/>
          <a:p>
            <a:r>
              <a:rPr lang="en-GB" dirty="0"/>
              <a:t>Group Activity</a:t>
            </a:r>
          </a:p>
        </p:txBody>
      </p:sp>
      <p:sp>
        <p:nvSpPr>
          <p:cNvPr id="3" name="Content Placeholder 2">
            <a:extLst>
              <a:ext uri="{FF2B5EF4-FFF2-40B4-BE49-F238E27FC236}">
                <a16:creationId xmlns:a16="http://schemas.microsoft.com/office/drawing/2014/main" id="{F4AF5EF6-69D6-D345-D227-DB215A8242AA}"/>
              </a:ext>
            </a:extLst>
          </p:cNvPr>
          <p:cNvSpPr>
            <a:spLocks noGrp="1"/>
          </p:cNvSpPr>
          <p:nvPr>
            <p:ph idx="1"/>
          </p:nvPr>
        </p:nvSpPr>
        <p:spPr/>
        <p:txBody>
          <a:bodyPr/>
          <a:lstStyle/>
          <a:p>
            <a:endParaRPr lang="en-GB" dirty="0"/>
          </a:p>
          <a:p>
            <a:r>
              <a:rPr lang="en-GB" dirty="0"/>
              <a:t>Explain the advantages and disadvantages of capital rationing</a:t>
            </a:r>
          </a:p>
        </p:txBody>
      </p:sp>
      <p:sp>
        <p:nvSpPr>
          <p:cNvPr id="4" name="Date Placeholder 3">
            <a:extLst>
              <a:ext uri="{FF2B5EF4-FFF2-40B4-BE49-F238E27FC236}">
                <a16:creationId xmlns:a16="http://schemas.microsoft.com/office/drawing/2014/main" id="{B1CF5A20-8175-6523-1B0B-AFF263FE99BE}"/>
              </a:ext>
            </a:extLst>
          </p:cNvPr>
          <p:cNvSpPr>
            <a:spLocks noGrp="1"/>
          </p:cNvSpPr>
          <p:nvPr>
            <p:ph type="dt" sz="half" idx="10"/>
          </p:nvPr>
        </p:nvSpPr>
        <p:spPr/>
        <p:txBody>
          <a:bodyPr/>
          <a:lstStyle/>
          <a:p>
            <a:pPr>
              <a:defRPr/>
            </a:pPr>
            <a:fld id="{2303D31F-598B-47EE-BA37-93F097A3D676}" type="datetime1">
              <a:rPr lang="en-GB" altLang="en-US" smtClean="0"/>
              <a:pPr>
                <a:defRPr/>
              </a:pPr>
              <a:t>04/11/2025</a:t>
            </a:fld>
            <a:endParaRPr lang="en-GB" altLang="en-US"/>
          </a:p>
        </p:txBody>
      </p:sp>
      <p:sp>
        <p:nvSpPr>
          <p:cNvPr id="5" name="Slide Number Placeholder 4">
            <a:extLst>
              <a:ext uri="{FF2B5EF4-FFF2-40B4-BE49-F238E27FC236}">
                <a16:creationId xmlns:a16="http://schemas.microsoft.com/office/drawing/2014/main" id="{50EB3068-2085-F756-5B6B-4CD4BEC5B6FD}"/>
              </a:ext>
            </a:extLst>
          </p:cNvPr>
          <p:cNvSpPr>
            <a:spLocks noGrp="1"/>
          </p:cNvSpPr>
          <p:nvPr>
            <p:ph type="sldNum" sz="quarter" idx="12"/>
          </p:nvPr>
        </p:nvSpPr>
        <p:spPr/>
        <p:txBody>
          <a:bodyPr/>
          <a:lstStyle/>
          <a:p>
            <a:pPr>
              <a:defRPr/>
            </a:pPr>
            <a:fld id="{6550E941-99E4-4403-A917-B30FF69A9617}" type="slidenum">
              <a:rPr lang="en-GB" altLang="en-US" smtClean="0"/>
              <a:pPr>
                <a:defRPr/>
              </a:pPr>
              <a:t>23</a:t>
            </a:fld>
            <a:endParaRPr lang="en-GB" altLang="en-US"/>
          </a:p>
        </p:txBody>
      </p:sp>
    </p:spTree>
    <p:extLst>
      <p:ext uri="{BB962C8B-B14F-4D97-AF65-F5344CB8AC3E}">
        <p14:creationId xmlns:p14="http://schemas.microsoft.com/office/powerpoint/2010/main" val="405512827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F251F3-9F91-4B6B-16CD-01755B9DDFE9}"/>
              </a:ext>
            </a:extLst>
          </p:cNvPr>
          <p:cNvSpPr>
            <a:spLocks noGrp="1"/>
          </p:cNvSpPr>
          <p:nvPr>
            <p:ph type="title"/>
          </p:nvPr>
        </p:nvSpPr>
        <p:spPr/>
        <p:txBody>
          <a:bodyPr/>
          <a:lstStyle/>
          <a:p>
            <a:r>
              <a:rPr lang="en-GB" dirty="0"/>
              <a:t>Why is Capital Rationing Used? Benefits</a:t>
            </a:r>
          </a:p>
        </p:txBody>
      </p:sp>
      <p:sp>
        <p:nvSpPr>
          <p:cNvPr id="3" name="Content Placeholder 2">
            <a:extLst>
              <a:ext uri="{FF2B5EF4-FFF2-40B4-BE49-F238E27FC236}">
                <a16:creationId xmlns:a16="http://schemas.microsoft.com/office/drawing/2014/main" id="{4BD50D40-AADC-C4CA-DAA1-849728AA8928}"/>
              </a:ext>
            </a:extLst>
          </p:cNvPr>
          <p:cNvSpPr>
            <a:spLocks noGrp="1"/>
          </p:cNvSpPr>
          <p:nvPr>
            <p:ph idx="1"/>
          </p:nvPr>
        </p:nvSpPr>
        <p:spPr>
          <a:xfrm>
            <a:off x="323528" y="1600200"/>
            <a:ext cx="8424936" cy="4133055"/>
          </a:xfrm>
        </p:spPr>
        <p:txBody>
          <a:bodyPr/>
          <a:lstStyle/>
          <a:p>
            <a:r>
              <a:rPr lang="en-GB" sz="2000" dirty="0"/>
              <a:t>Capital rationing is used by many investors and companies in order to ensure that only the </a:t>
            </a:r>
            <a:r>
              <a:rPr lang="en-GB" sz="2000" b="1" dirty="0"/>
              <a:t>most feasible investments are made</a:t>
            </a:r>
            <a:r>
              <a:rPr lang="en-GB" sz="2000" dirty="0"/>
              <a:t>. It helps ensure that businesses will invest only in those projects that offer the highest returns. It may appear that all investments with high projected returns should be taken.</a:t>
            </a:r>
          </a:p>
          <a:p>
            <a:r>
              <a:rPr lang="en-GB" sz="2000" dirty="0"/>
              <a:t>However, there are times when funds are low or when a company or an individual investor merely wants to improve their cash flows before making any more investments. It may also be the case that the investor has reason to believe that they can make the investment under more </a:t>
            </a:r>
            <a:r>
              <a:rPr lang="en-GB" sz="2000" dirty="0" err="1"/>
              <a:t>favorable</a:t>
            </a:r>
            <a:r>
              <a:rPr lang="en-GB" sz="2000" dirty="0"/>
              <a:t> terms by waiting a bit longer before pursuing it. For example, the company’s management may expect a significant drop in interest rates within the next six months, which would make for less expensive financing costs.</a:t>
            </a:r>
          </a:p>
        </p:txBody>
      </p:sp>
      <p:sp>
        <p:nvSpPr>
          <p:cNvPr id="4" name="Date Placeholder 3">
            <a:extLst>
              <a:ext uri="{FF2B5EF4-FFF2-40B4-BE49-F238E27FC236}">
                <a16:creationId xmlns:a16="http://schemas.microsoft.com/office/drawing/2014/main" id="{E20AE26B-8E44-D292-C0C5-D3B60480B675}"/>
              </a:ext>
            </a:extLst>
          </p:cNvPr>
          <p:cNvSpPr>
            <a:spLocks noGrp="1"/>
          </p:cNvSpPr>
          <p:nvPr>
            <p:ph type="dt" sz="half" idx="10"/>
          </p:nvPr>
        </p:nvSpPr>
        <p:spPr/>
        <p:txBody>
          <a:bodyPr/>
          <a:lstStyle/>
          <a:p>
            <a:pPr>
              <a:defRPr/>
            </a:pPr>
            <a:fld id="{2303D31F-598B-47EE-BA37-93F097A3D676}" type="datetime1">
              <a:rPr lang="en-GB" altLang="en-US" smtClean="0"/>
              <a:pPr>
                <a:defRPr/>
              </a:pPr>
              <a:t>04/11/2025</a:t>
            </a:fld>
            <a:endParaRPr lang="en-GB" altLang="en-US"/>
          </a:p>
        </p:txBody>
      </p:sp>
      <p:sp>
        <p:nvSpPr>
          <p:cNvPr id="5" name="Slide Number Placeholder 4">
            <a:extLst>
              <a:ext uri="{FF2B5EF4-FFF2-40B4-BE49-F238E27FC236}">
                <a16:creationId xmlns:a16="http://schemas.microsoft.com/office/drawing/2014/main" id="{D2BB6047-5EBA-E06A-9671-36FFE9E1C016}"/>
              </a:ext>
            </a:extLst>
          </p:cNvPr>
          <p:cNvSpPr>
            <a:spLocks noGrp="1"/>
          </p:cNvSpPr>
          <p:nvPr>
            <p:ph type="sldNum" sz="quarter" idx="12"/>
          </p:nvPr>
        </p:nvSpPr>
        <p:spPr/>
        <p:txBody>
          <a:bodyPr/>
          <a:lstStyle/>
          <a:p>
            <a:pPr>
              <a:defRPr/>
            </a:pPr>
            <a:fld id="{6550E941-99E4-4403-A917-B30FF69A9617}" type="slidenum">
              <a:rPr lang="en-GB" altLang="en-US" smtClean="0"/>
              <a:pPr>
                <a:defRPr/>
              </a:pPr>
              <a:t>24</a:t>
            </a:fld>
            <a:endParaRPr lang="en-GB" altLang="en-US"/>
          </a:p>
        </p:txBody>
      </p:sp>
    </p:spTree>
    <p:extLst>
      <p:ext uri="{BB962C8B-B14F-4D97-AF65-F5344CB8AC3E}">
        <p14:creationId xmlns:p14="http://schemas.microsoft.com/office/powerpoint/2010/main" val="148187595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BF434C-1E03-7998-94AB-A43E49635493}"/>
              </a:ext>
            </a:extLst>
          </p:cNvPr>
          <p:cNvSpPr>
            <a:spLocks noGrp="1"/>
          </p:cNvSpPr>
          <p:nvPr>
            <p:ph type="title"/>
          </p:nvPr>
        </p:nvSpPr>
        <p:spPr/>
        <p:txBody>
          <a:bodyPr/>
          <a:lstStyle/>
          <a:p>
            <a:r>
              <a:rPr lang="en-GB" dirty="0"/>
              <a:t>Benefits</a:t>
            </a:r>
          </a:p>
        </p:txBody>
      </p:sp>
      <p:sp>
        <p:nvSpPr>
          <p:cNvPr id="3" name="Content Placeholder 2">
            <a:extLst>
              <a:ext uri="{FF2B5EF4-FFF2-40B4-BE49-F238E27FC236}">
                <a16:creationId xmlns:a16="http://schemas.microsoft.com/office/drawing/2014/main" id="{6CC8CD91-3C5B-81BF-C56D-9CA3FA13E908}"/>
              </a:ext>
            </a:extLst>
          </p:cNvPr>
          <p:cNvSpPr>
            <a:spLocks noGrp="1"/>
          </p:cNvSpPr>
          <p:nvPr>
            <p:ph idx="1"/>
          </p:nvPr>
        </p:nvSpPr>
        <p:spPr/>
        <p:txBody>
          <a:bodyPr/>
          <a:lstStyle/>
          <a:p>
            <a:r>
              <a:rPr lang="en-GB" sz="2400" b="1" dirty="0"/>
              <a:t>Limited Numbers of Projects are Easier to Manage</a:t>
            </a:r>
          </a:p>
          <a:p>
            <a:r>
              <a:rPr lang="en-GB" sz="2200" dirty="0"/>
              <a:t>When a company invests in a large number of projects simultaneously, the sharing of funds means less capital available for each individual project. This typically translates to more time and effort being required to monitor and manage each project.</a:t>
            </a:r>
          </a:p>
          <a:p>
            <a:r>
              <a:rPr lang="en-GB" sz="2200" dirty="0"/>
              <a:t>Also, allocating limited resources across several projects may actually threaten the success of the projects, if, for example, the projected budget for one or more projects turns out to have significantly underestimated costs. Wise capital rationing can help a company avoid such problems.</a:t>
            </a:r>
          </a:p>
        </p:txBody>
      </p:sp>
      <p:sp>
        <p:nvSpPr>
          <p:cNvPr id="4" name="Date Placeholder 3">
            <a:extLst>
              <a:ext uri="{FF2B5EF4-FFF2-40B4-BE49-F238E27FC236}">
                <a16:creationId xmlns:a16="http://schemas.microsoft.com/office/drawing/2014/main" id="{E8255AC8-4C0E-FC0D-F76E-34C69E04132D}"/>
              </a:ext>
            </a:extLst>
          </p:cNvPr>
          <p:cNvSpPr>
            <a:spLocks noGrp="1"/>
          </p:cNvSpPr>
          <p:nvPr>
            <p:ph type="dt" sz="half" idx="10"/>
          </p:nvPr>
        </p:nvSpPr>
        <p:spPr/>
        <p:txBody>
          <a:bodyPr/>
          <a:lstStyle/>
          <a:p>
            <a:pPr>
              <a:defRPr/>
            </a:pPr>
            <a:fld id="{2303D31F-598B-47EE-BA37-93F097A3D676}" type="datetime1">
              <a:rPr lang="en-GB" altLang="en-US" smtClean="0"/>
              <a:pPr>
                <a:defRPr/>
              </a:pPr>
              <a:t>04/11/2025</a:t>
            </a:fld>
            <a:endParaRPr lang="en-GB" altLang="en-US"/>
          </a:p>
        </p:txBody>
      </p:sp>
      <p:sp>
        <p:nvSpPr>
          <p:cNvPr id="5" name="Slide Number Placeholder 4">
            <a:extLst>
              <a:ext uri="{FF2B5EF4-FFF2-40B4-BE49-F238E27FC236}">
                <a16:creationId xmlns:a16="http://schemas.microsoft.com/office/drawing/2014/main" id="{8DA58F76-46B1-8283-D0DD-4CDD6E3A0E33}"/>
              </a:ext>
            </a:extLst>
          </p:cNvPr>
          <p:cNvSpPr>
            <a:spLocks noGrp="1"/>
          </p:cNvSpPr>
          <p:nvPr>
            <p:ph type="sldNum" sz="quarter" idx="12"/>
          </p:nvPr>
        </p:nvSpPr>
        <p:spPr/>
        <p:txBody>
          <a:bodyPr/>
          <a:lstStyle/>
          <a:p>
            <a:pPr>
              <a:defRPr/>
            </a:pPr>
            <a:fld id="{6550E941-99E4-4403-A917-B30FF69A9617}" type="slidenum">
              <a:rPr lang="en-GB" altLang="en-US" smtClean="0"/>
              <a:pPr>
                <a:defRPr/>
              </a:pPr>
              <a:t>25</a:t>
            </a:fld>
            <a:endParaRPr lang="en-GB" altLang="en-US"/>
          </a:p>
        </p:txBody>
      </p:sp>
    </p:spTree>
    <p:extLst>
      <p:ext uri="{BB962C8B-B14F-4D97-AF65-F5344CB8AC3E}">
        <p14:creationId xmlns:p14="http://schemas.microsoft.com/office/powerpoint/2010/main" val="305110103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10FA20-BC41-B2D6-567B-5A77F9BC7D1B}"/>
              </a:ext>
            </a:extLst>
          </p:cNvPr>
          <p:cNvSpPr>
            <a:spLocks noGrp="1"/>
          </p:cNvSpPr>
          <p:nvPr>
            <p:ph type="title"/>
          </p:nvPr>
        </p:nvSpPr>
        <p:spPr/>
        <p:txBody>
          <a:bodyPr/>
          <a:lstStyle/>
          <a:p>
            <a:r>
              <a:rPr lang="en-GB" b="1" dirty="0"/>
              <a:t>Benefits</a:t>
            </a:r>
          </a:p>
        </p:txBody>
      </p:sp>
      <p:sp>
        <p:nvSpPr>
          <p:cNvPr id="3" name="Content Placeholder 2">
            <a:extLst>
              <a:ext uri="{FF2B5EF4-FFF2-40B4-BE49-F238E27FC236}">
                <a16:creationId xmlns:a16="http://schemas.microsoft.com/office/drawing/2014/main" id="{4A11FC3B-0413-E221-5C3D-44C904942B53}"/>
              </a:ext>
            </a:extLst>
          </p:cNvPr>
          <p:cNvSpPr>
            <a:spLocks noGrp="1"/>
          </p:cNvSpPr>
          <p:nvPr>
            <p:ph idx="1"/>
          </p:nvPr>
        </p:nvSpPr>
        <p:spPr/>
        <p:txBody>
          <a:bodyPr/>
          <a:lstStyle/>
          <a:p>
            <a:r>
              <a:rPr lang="en-GB" b="1" dirty="0"/>
              <a:t>Capital Rationing Offers Increased Investment Flexibility</a:t>
            </a:r>
          </a:p>
          <a:p>
            <a:r>
              <a:rPr lang="en-GB" sz="2400" dirty="0"/>
              <a:t>Investment opportunities are constantly changing. Portfolio managers usually keep a significant portion of available investment funds in the form of cash. Maintaining a ready supply of excess cash, first of all, provides greater financial stability and makes it easier for investors to adjust to sudden adverse circumstances that may arise.</a:t>
            </a:r>
          </a:p>
          <a:p>
            <a:endParaRPr lang="en-GB" dirty="0"/>
          </a:p>
        </p:txBody>
      </p:sp>
      <p:sp>
        <p:nvSpPr>
          <p:cNvPr id="4" name="Date Placeholder 3">
            <a:extLst>
              <a:ext uri="{FF2B5EF4-FFF2-40B4-BE49-F238E27FC236}">
                <a16:creationId xmlns:a16="http://schemas.microsoft.com/office/drawing/2014/main" id="{35D58899-B723-DECE-1937-CA3B9B6BAE93}"/>
              </a:ext>
            </a:extLst>
          </p:cNvPr>
          <p:cNvSpPr>
            <a:spLocks noGrp="1"/>
          </p:cNvSpPr>
          <p:nvPr>
            <p:ph type="dt" sz="half" idx="10"/>
          </p:nvPr>
        </p:nvSpPr>
        <p:spPr/>
        <p:txBody>
          <a:bodyPr/>
          <a:lstStyle/>
          <a:p>
            <a:pPr>
              <a:defRPr/>
            </a:pPr>
            <a:fld id="{2303D31F-598B-47EE-BA37-93F097A3D676}" type="datetime1">
              <a:rPr lang="en-GB" altLang="en-US" smtClean="0"/>
              <a:pPr>
                <a:defRPr/>
              </a:pPr>
              <a:t>04/11/2025</a:t>
            </a:fld>
            <a:endParaRPr lang="en-GB" altLang="en-US"/>
          </a:p>
        </p:txBody>
      </p:sp>
      <p:sp>
        <p:nvSpPr>
          <p:cNvPr id="5" name="Slide Number Placeholder 4">
            <a:extLst>
              <a:ext uri="{FF2B5EF4-FFF2-40B4-BE49-F238E27FC236}">
                <a16:creationId xmlns:a16="http://schemas.microsoft.com/office/drawing/2014/main" id="{B44D8719-33BA-54EF-6825-B7BD07D831B4}"/>
              </a:ext>
            </a:extLst>
          </p:cNvPr>
          <p:cNvSpPr>
            <a:spLocks noGrp="1"/>
          </p:cNvSpPr>
          <p:nvPr>
            <p:ph type="sldNum" sz="quarter" idx="12"/>
          </p:nvPr>
        </p:nvSpPr>
        <p:spPr/>
        <p:txBody>
          <a:bodyPr/>
          <a:lstStyle/>
          <a:p>
            <a:pPr>
              <a:defRPr/>
            </a:pPr>
            <a:fld id="{6550E941-99E4-4403-A917-B30FF69A9617}" type="slidenum">
              <a:rPr lang="en-GB" altLang="en-US" smtClean="0"/>
              <a:pPr>
                <a:defRPr/>
              </a:pPr>
              <a:t>26</a:t>
            </a:fld>
            <a:endParaRPr lang="en-GB" altLang="en-US"/>
          </a:p>
        </p:txBody>
      </p:sp>
    </p:spTree>
    <p:extLst>
      <p:ext uri="{BB962C8B-B14F-4D97-AF65-F5344CB8AC3E}">
        <p14:creationId xmlns:p14="http://schemas.microsoft.com/office/powerpoint/2010/main" val="211251575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4FB95B-81FC-A2ED-3324-0DB00459415A}"/>
              </a:ext>
            </a:extLst>
          </p:cNvPr>
          <p:cNvSpPr>
            <a:spLocks noGrp="1"/>
          </p:cNvSpPr>
          <p:nvPr>
            <p:ph type="title"/>
          </p:nvPr>
        </p:nvSpPr>
        <p:spPr/>
        <p:txBody>
          <a:bodyPr/>
          <a:lstStyle/>
          <a:p>
            <a:r>
              <a:rPr lang="en-GB" dirty="0"/>
              <a:t>Potential Disadvantages of Capital Rationing</a:t>
            </a:r>
            <a:br>
              <a:rPr lang="en-GB" dirty="0"/>
            </a:br>
            <a:endParaRPr lang="en-GB" dirty="0"/>
          </a:p>
        </p:txBody>
      </p:sp>
      <p:sp>
        <p:nvSpPr>
          <p:cNvPr id="3" name="Content Placeholder 2">
            <a:extLst>
              <a:ext uri="{FF2B5EF4-FFF2-40B4-BE49-F238E27FC236}">
                <a16:creationId xmlns:a16="http://schemas.microsoft.com/office/drawing/2014/main" id="{2245B28E-247F-4EAB-BF19-C0BD2E896EEA}"/>
              </a:ext>
            </a:extLst>
          </p:cNvPr>
          <p:cNvSpPr>
            <a:spLocks noGrp="1"/>
          </p:cNvSpPr>
          <p:nvPr>
            <p:ph idx="1"/>
          </p:nvPr>
        </p:nvSpPr>
        <p:spPr/>
        <p:txBody>
          <a:bodyPr/>
          <a:lstStyle/>
          <a:p>
            <a:r>
              <a:rPr lang="en-GB" sz="2000" b="1" dirty="0"/>
              <a:t> High Capital Requirements</a:t>
            </a:r>
          </a:p>
          <a:p>
            <a:r>
              <a:rPr lang="en-GB" sz="2000" dirty="0"/>
              <a:t>Because only the most profitable investments are taken on under a capital rationing scenario, rationing can also spell high capital requirements.</a:t>
            </a:r>
          </a:p>
          <a:p>
            <a:r>
              <a:rPr lang="en-GB" sz="2000" b="1" dirty="0"/>
              <a:t>Goes Against the Efficient Capital Markets Theory</a:t>
            </a:r>
          </a:p>
          <a:p>
            <a:r>
              <a:rPr lang="en-GB" sz="2000" dirty="0"/>
              <a:t>Instead of investing in all projects that offer high profits, capital rationing only allows for selecting the projects with the highest estimated returns on investment. But the efficient markets theory holds that it is virtually impossible, over time, to continually select superior investments that significantly outperform others.</a:t>
            </a:r>
          </a:p>
          <a:p>
            <a:r>
              <a:rPr lang="en-GB" sz="2000" dirty="0"/>
              <a:t>Capital rationing may, in fact, expose an investor to greater risk by failing to hold a diversified investment portfolio.</a:t>
            </a:r>
          </a:p>
        </p:txBody>
      </p:sp>
      <p:sp>
        <p:nvSpPr>
          <p:cNvPr id="4" name="Date Placeholder 3">
            <a:extLst>
              <a:ext uri="{FF2B5EF4-FFF2-40B4-BE49-F238E27FC236}">
                <a16:creationId xmlns:a16="http://schemas.microsoft.com/office/drawing/2014/main" id="{22740B12-657B-8E77-9049-7598931851A6}"/>
              </a:ext>
            </a:extLst>
          </p:cNvPr>
          <p:cNvSpPr>
            <a:spLocks noGrp="1"/>
          </p:cNvSpPr>
          <p:nvPr>
            <p:ph type="dt" sz="half" idx="10"/>
          </p:nvPr>
        </p:nvSpPr>
        <p:spPr/>
        <p:txBody>
          <a:bodyPr/>
          <a:lstStyle/>
          <a:p>
            <a:pPr>
              <a:defRPr/>
            </a:pPr>
            <a:fld id="{2303D31F-598B-47EE-BA37-93F097A3D676}" type="datetime1">
              <a:rPr lang="en-GB" altLang="en-US" smtClean="0"/>
              <a:pPr>
                <a:defRPr/>
              </a:pPr>
              <a:t>04/11/2025</a:t>
            </a:fld>
            <a:endParaRPr lang="en-GB" altLang="en-US"/>
          </a:p>
        </p:txBody>
      </p:sp>
      <p:sp>
        <p:nvSpPr>
          <p:cNvPr id="5" name="Slide Number Placeholder 4">
            <a:extLst>
              <a:ext uri="{FF2B5EF4-FFF2-40B4-BE49-F238E27FC236}">
                <a16:creationId xmlns:a16="http://schemas.microsoft.com/office/drawing/2014/main" id="{E87A4177-9BCB-A9A5-E9E1-C1D674F23ED1}"/>
              </a:ext>
            </a:extLst>
          </p:cNvPr>
          <p:cNvSpPr>
            <a:spLocks noGrp="1"/>
          </p:cNvSpPr>
          <p:nvPr>
            <p:ph type="sldNum" sz="quarter" idx="12"/>
          </p:nvPr>
        </p:nvSpPr>
        <p:spPr/>
        <p:txBody>
          <a:bodyPr/>
          <a:lstStyle/>
          <a:p>
            <a:pPr>
              <a:defRPr/>
            </a:pPr>
            <a:fld id="{6550E941-99E4-4403-A917-B30FF69A9617}" type="slidenum">
              <a:rPr lang="en-GB" altLang="en-US" smtClean="0"/>
              <a:pPr>
                <a:defRPr/>
              </a:pPr>
              <a:t>27</a:t>
            </a:fld>
            <a:endParaRPr lang="en-GB" altLang="en-US"/>
          </a:p>
        </p:txBody>
      </p:sp>
    </p:spTree>
    <p:extLst>
      <p:ext uri="{BB962C8B-B14F-4D97-AF65-F5344CB8AC3E}">
        <p14:creationId xmlns:p14="http://schemas.microsoft.com/office/powerpoint/2010/main" val="401484588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CEE1E3-2538-6698-11BF-BA132F3E303D}"/>
              </a:ext>
            </a:extLst>
          </p:cNvPr>
          <p:cNvSpPr>
            <a:spLocks noGrp="1"/>
          </p:cNvSpPr>
          <p:nvPr>
            <p:ph type="title"/>
          </p:nvPr>
        </p:nvSpPr>
        <p:spPr/>
        <p:txBody>
          <a:bodyPr/>
          <a:lstStyle/>
          <a:p>
            <a:r>
              <a:rPr lang="en-GB" dirty="0"/>
              <a:t>Group Activity</a:t>
            </a:r>
          </a:p>
        </p:txBody>
      </p:sp>
      <p:sp>
        <p:nvSpPr>
          <p:cNvPr id="3" name="Content Placeholder 2">
            <a:extLst>
              <a:ext uri="{FF2B5EF4-FFF2-40B4-BE49-F238E27FC236}">
                <a16:creationId xmlns:a16="http://schemas.microsoft.com/office/drawing/2014/main" id="{FE05354D-4D85-D337-BAB0-2BDCA24AA68C}"/>
              </a:ext>
            </a:extLst>
          </p:cNvPr>
          <p:cNvSpPr>
            <a:spLocks noGrp="1"/>
          </p:cNvSpPr>
          <p:nvPr>
            <p:ph idx="1"/>
          </p:nvPr>
        </p:nvSpPr>
        <p:spPr/>
        <p:txBody>
          <a:bodyPr/>
          <a:lstStyle/>
          <a:p>
            <a:r>
              <a:rPr lang="en-GB" dirty="0"/>
              <a:t>Work on your Assignment</a:t>
            </a:r>
          </a:p>
        </p:txBody>
      </p:sp>
      <p:sp>
        <p:nvSpPr>
          <p:cNvPr id="4" name="Date Placeholder 3">
            <a:extLst>
              <a:ext uri="{FF2B5EF4-FFF2-40B4-BE49-F238E27FC236}">
                <a16:creationId xmlns:a16="http://schemas.microsoft.com/office/drawing/2014/main" id="{C195E47B-D1A2-FF3B-8BE7-0DED59C1D890}"/>
              </a:ext>
            </a:extLst>
          </p:cNvPr>
          <p:cNvSpPr>
            <a:spLocks noGrp="1"/>
          </p:cNvSpPr>
          <p:nvPr>
            <p:ph type="dt" sz="half" idx="10"/>
          </p:nvPr>
        </p:nvSpPr>
        <p:spPr/>
        <p:txBody>
          <a:bodyPr/>
          <a:lstStyle/>
          <a:p>
            <a:pPr>
              <a:defRPr/>
            </a:pPr>
            <a:fld id="{2303D31F-598B-47EE-BA37-93F097A3D676}" type="datetime1">
              <a:rPr lang="en-GB" altLang="en-US" smtClean="0"/>
              <a:pPr>
                <a:defRPr/>
              </a:pPr>
              <a:t>04/11/2025</a:t>
            </a:fld>
            <a:endParaRPr lang="en-GB" altLang="en-US"/>
          </a:p>
        </p:txBody>
      </p:sp>
      <p:sp>
        <p:nvSpPr>
          <p:cNvPr id="5" name="Slide Number Placeholder 4">
            <a:extLst>
              <a:ext uri="{FF2B5EF4-FFF2-40B4-BE49-F238E27FC236}">
                <a16:creationId xmlns:a16="http://schemas.microsoft.com/office/drawing/2014/main" id="{013155EE-9E78-03B0-61B4-066153872E37}"/>
              </a:ext>
            </a:extLst>
          </p:cNvPr>
          <p:cNvSpPr>
            <a:spLocks noGrp="1"/>
          </p:cNvSpPr>
          <p:nvPr>
            <p:ph type="sldNum" sz="quarter" idx="12"/>
          </p:nvPr>
        </p:nvSpPr>
        <p:spPr/>
        <p:txBody>
          <a:bodyPr/>
          <a:lstStyle/>
          <a:p>
            <a:pPr>
              <a:defRPr/>
            </a:pPr>
            <a:fld id="{6550E941-99E4-4403-A917-B30FF69A9617}" type="slidenum">
              <a:rPr lang="en-GB" altLang="en-US" smtClean="0"/>
              <a:pPr>
                <a:defRPr/>
              </a:pPr>
              <a:t>28</a:t>
            </a:fld>
            <a:endParaRPr lang="en-GB" altLang="en-US"/>
          </a:p>
        </p:txBody>
      </p:sp>
    </p:spTree>
    <p:extLst>
      <p:ext uri="{BB962C8B-B14F-4D97-AF65-F5344CB8AC3E}">
        <p14:creationId xmlns:p14="http://schemas.microsoft.com/office/powerpoint/2010/main" val="133578010"/>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0</TotalTime>
  <Words>1934</Words>
  <Application>Microsoft Office PowerPoint</Application>
  <PresentationFormat>On-screen Show (4:3)</PresentationFormat>
  <Paragraphs>342</Paragraphs>
  <Slides>28</Slides>
  <Notes>2</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28</vt:i4>
      </vt:variant>
    </vt:vector>
  </HeadingPairs>
  <TitlesOfParts>
    <vt:vector size="34" baseType="lpstr">
      <vt:lpstr>ＭＳ Ｐゴシック</vt:lpstr>
      <vt:lpstr>Myriad Pro</vt:lpstr>
      <vt:lpstr>Arial</vt:lpstr>
      <vt:lpstr>Calibri</vt:lpstr>
      <vt:lpstr>Verdana</vt:lpstr>
      <vt:lpstr>20140311PresentationUWTSDTemplate</vt:lpstr>
      <vt:lpstr>LCMB7002 FINANCIAL MANAGEMENT Week 9 </vt:lpstr>
      <vt:lpstr>Learning Outcomes</vt:lpstr>
      <vt:lpstr>Capital investment appraisal revision questions - 1</vt:lpstr>
      <vt:lpstr>Capital investment appraisal revision questions - 2</vt:lpstr>
      <vt:lpstr>Comparing projects using IRR -1</vt:lpstr>
      <vt:lpstr>Comparing NPV and IRR - 2</vt:lpstr>
      <vt:lpstr>Comparing NPV and IRR - 2</vt:lpstr>
      <vt:lpstr>One final look at the profitability index (PI)</vt:lpstr>
      <vt:lpstr> One final method for comparing investment projects - 2</vt:lpstr>
      <vt:lpstr> One final method for comparing investment projects - 3</vt:lpstr>
      <vt:lpstr>Capital rationing</vt:lpstr>
      <vt:lpstr>Capital Rationing Example </vt:lpstr>
      <vt:lpstr>Question</vt:lpstr>
      <vt:lpstr>Solution</vt:lpstr>
      <vt:lpstr>Steps in calculating </vt:lpstr>
      <vt:lpstr>Capital rationing : a simple example</vt:lpstr>
      <vt:lpstr>Capital rationing : limitations with ranking profitability indices</vt:lpstr>
      <vt:lpstr>Capital rationing : limitations with ranking profitability indices</vt:lpstr>
      <vt:lpstr> Qualitative considerations</vt:lpstr>
      <vt:lpstr>Capital rationing : limitations with ranking profitability indices</vt:lpstr>
      <vt:lpstr> Types of Capital Rationing </vt:lpstr>
      <vt:lpstr>Hard Capital Rationing</vt:lpstr>
      <vt:lpstr>Group Activity</vt:lpstr>
      <vt:lpstr>Why is Capital Rationing Used? Benefits</vt:lpstr>
      <vt:lpstr>Benefits</vt:lpstr>
      <vt:lpstr>Benefits</vt:lpstr>
      <vt:lpstr>Potential Disadvantages of Capital Rationing </vt:lpstr>
      <vt:lpstr>Group Activity</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Patrick Yeboah</cp:lastModifiedBy>
  <cp:revision>186</cp:revision>
  <cp:lastPrinted>2018-07-09T15:27:01Z</cp:lastPrinted>
  <dcterms:created xsi:type="dcterms:W3CDTF">2002-10-07T19:43:58Z</dcterms:created>
  <dcterms:modified xsi:type="dcterms:W3CDTF">2025-11-04T09:21:02Z</dcterms:modified>
</cp:coreProperties>
</file>