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66" r:id="rId3"/>
    <p:sldId id="257" r:id="rId4"/>
    <p:sldId id="271" r:id="rId5"/>
    <p:sldId id="263" r:id="rId6"/>
    <p:sldId id="259" r:id="rId7"/>
    <p:sldId id="260" r:id="rId8"/>
    <p:sldId id="258" r:id="rId9"/>
    <p:sldId id="267" r:id="rId10"/>
    <p:sldId id="264" r:id="rId11"/>
    <p:sldId id="268" r:id="rId12"/>
    <p:sldId id="275" r:id="rId13"/>
    <p:sldId id="279"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7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1-25T13:43:02.201"/>
    </inkml:context>
    <inkml:brush xml:id="br0">
      <inkml:brushProperty name="width" value="0.05" units="cm"/>
      <inkml:brushProperty name="height" value="0.05" units="cm"/>
      <inkml:brushProperty name="ignorePressure" value="1"/>
    </inkml:brush>
  </inkml:definitions>
  <inkml:trace contextRef="#ctx0" brushRef="#br0">1 0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72A-6E5D-4438-8F05-F7A36C6221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95189F-4555-4DC4-91A3-AFE5B105D1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26F68B-4380-44A5-A15D-E4EAEF88C10D}"/>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1436F10D-FC42-4F28-A613-F2F5F9D15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0F92C1-E939-489D-8E60-33AE9C52F4D3}"/>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2382465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ED00-0B15-4749-9F2D-6B6B49F210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25C9DC-C454-49CC-9056-B2A298F5BE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C26A4-6D73-4725-A8EA-09BEB6904D0C}"/>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A2606E3E-C3DA-433A-B898-8A0D38CCA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C1DE10-20EF-46A0-B1AA-D3131A860326}"/>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3449136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C8A5-2E78-4891-8620-042BF2B61E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4E7844-999C-4553-8B77-9DA91A68D8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C94E820-AAEA-41D7-82FC-9B02138D0ECC}"/>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4EE02AA8-55FD-4A8B-B85E-0FB681F16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D6A96-32BA-4AF4-B83E-103110B8B0A6}"/>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1930419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0BD3-F7CF-444D-A33D-E3E9401C26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403CB-46CE-43EE-9C33-51DAB202E1C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6E275-DFCA-4209-B497-870DBB5A6A1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494B07-3C15-4FC2-862E-F5910F2586FA}"/>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6" name="Footer Placeholder 5">
            <a:extLst>
              <a:ext uri="{FF2B5EF4-FFF2-40B4-BE49-F238E27FC236}">
                <a16:creationId xmlns:a16="http://schemas.microsoft.com/office/drawing/2014/main" id="{79CD1C8D-8783-4C11-87FC-7DD32CD0B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E0E63F-1A58-453F-88B5-D474E01D4B3A}"/>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944716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8D8B4-9B3E-4F29-9D10-C955633151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DBD80D-B10A-4572-828A-7EBF024FB5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6B7253A-10D5-48CA-BE13-55870B36097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E80DB7-746F-43EF-9B95-BE4234A6B7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EAD0018-3CA5-46D6-BFF8-02C7450B341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9042CB-E191-443E-8C29-CB245002DA13}"/>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8" name="Footer Placeholder 7">
            <a:extLst>
              <a:ext uri="{FF2B5EF4-FFF2-40B4-BE49-F238E27FC236}">
                <a16:creationId xmlns:a16="http://schemas.microsoft.com/office/drawing/2014/main" id="{F0D1753F-ED9B-41C1-A05A-27877666EC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B80DAA-AD21-4CB4-BB16-99EBB82EA773}"/>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63192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49B2C-30E6-4C08-90BB-A37102E973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903C1B-C1FC-4438-8D74-D5E6D1E6A300}"/>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4" name="Footer Placeholder 3">
            <a:extLst>
              <a:ext uri="{FF2B5EF4-FFF2-40B4-BE49-F238E27FC236}">
                <a16:creationId xmlns:a16="http://schemas.microsoft.com/office/drawing/2014/main" id="{D43E98C5-2C2A-4FF9-8178-47A16B3D28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D5CCBA-8677-4270-AAB3-F05431F7CF88}"/>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765847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960D48-C0C1-44AF-980E-BFDDB8F42CD5}"/>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3" name="Footer Placeholder 2">
            <a:extLst>
              <a:ext uri="{FF2B5EF4-FFF2-40B4-BE49-F238E27FC236}">
                <a16:creationId xmlns:a16="http://schemas.microsoft.com/office/drawing/2014/main" id="{85BE7946-5C89-4415-89C2-67FBE5FFEA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F2BE9A-97AE-4FB7-969A-9082940EF789}"/>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23022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291C-3540-4F6D-9DA6-3B4EC45087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3C9ADF-E905-4332-8BFB-99C123ED0D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AA4D9E-A6DA-4199-B280-709D4A52AF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C1EC26-C372-4FE2-9048-B9E05D269D77}"/>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6" name="Footer Placeholder 5">
            <a:extLst>
              <a:ext uri="{FF2B5EF4-FFF2-40B4-BE49-F238E27FC236}">
                <a16:creationId xmlns:a16="http://schemas.microsoft.com/office/drawing/2014/main" id="{08DC7E96-7DE9-4EAE-A3D0-4EA30FE65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956C9-93F5-48D5-8A38-B908F81035EC}"/>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2436670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368B4-2493-4FE4-A402-57DCB1AC59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48FA72-754C-4C93-98ED-B68258C1C5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DFD4A8-A8FD-40EF-B4A1-EF4EAC47A3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EC80C5-0B76-4A75-98CC-DC0C0375481B}"/>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6" name="Footer Placeholder 5">
            <a:extLst>
              <a:ext uri="{FF2B5EF4-FFF2-40B4-BE49-F238E27FC236}">
                <a16:creationId xmlns:a16="http://schemas.microsoft.com/office/drawing/2014/main" id="{47A4B700-50C3-41AE-A67A-6EF09EBB8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D832F6-8742-4916-B9D9-95E2A014BED6}"/>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1567904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6B9F-6B8F-4B6D-849C-5BA5D079B6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BFF8D9-C146-4CBB-8F40-5125908176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03F19-4D90-4F45-BD06-375A87EDCC1E}"/>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B52C2C59-5A73-4031-ADF9-D41E0683C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F2EF8B-1FA3-4175-A7FB-83DA7BD9C728}"/>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382935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43B1E6-A750-42B5-B442-59A67EA8B7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90CA92-5F54-42C1-978E-74D0090710F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10FD6-DFC7-49F2-A721-78C4A6565D31}"/>
              </a:ext>
            </a:extLst>
          </p:cNvPr>
          <p:cNvSpPr>
            <a:spLocks noGrp="1"/>
          </p:cNvSpPr>
          <p:nvPr>
            <p:ph type="dt" sz="half" idx="10"/>
          </p:nvPr>
        </p:nvSpPr>
        <p:spPr/>
        <p:txBody>
          <a:body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3ED0951C-A9C8-41E8-BC33-0E717B4FA6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6B0B4-7B00-4B91-BF2B-FD00AE604292}"/>
              </a:ext>
            </a:extLst>
          </p:cNvPr>
          <p:cNvSpPr>
            <a:spLocks noGrp="1"/>
          </p:cNvSpPr>
          <p:nvPr>
            <p:ph type="sldNum" sz="quarter" idx="12"/>
          </p:nvPr>
        </p:nvSpPr>
        <p:spPr/>
        <p:txBody>
          <a:bodyPr/>
          <a:lstStyle/>
          <a:p>
            <a:fld id="{51EDD25D-F8A3-450A-A410-58516256337B}" type="slidenum">
              <a:rPr lang="en-GB" smtClean="0"/>
              <a:t>‹#›</a:t>
            </a:fld>
            <a:endParaRPr lang="en-GB"/>
          </a:p>
        </p:txBody>
      </p:sp>
    </p:spTree>
    <p:extLst>
      <p:ext uri="{BB962C8B-B14F-4D97-AF65-F5344CB8AC3E}">
        <p14:creationId xmlns:p14="http://schemas.microsoft.com/office/powerpoint/2010/main" val="3690170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EBDDD5-894E-472C-9549-2DD68795F2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F35EC-159B-4568-A9F0-CBBAAE549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203D2-0AD2-479C-9CCF-98CF64109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75B527-98EB-4FB4-8C06-2B1F24E20888}" type="datetimeFigureOut">
              <a:rPr lang="en-GB" smtClean="0"/>
              <a:t>29/01/2019</a:t>
            </a:fld>
            <a:endParaRPr lang="en-GB"/>
          </a:p>
        </p:txBody>
      </p:sp>
      <p:sp>
        <p:nvSpPr>
          <p:cNvPr id="5" name="Footer Placeholder 4">
            <a:extLst>
              <a:ext uri="{FF2B5EF4-FFF2-40B4-BE49-F238E27FC236}">
                <a16:creationId xmlns:a16="http://schemas.microsoft.com/office/drawing/2014/main" id="{12F633D3-F3AF-4104-8D2C-F551FFA603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C14B39-373E-479C-A7EA-3336AC09C5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EDD25D-F8A3-450A-A410-58516256337B}" type="slidenum">
              <a:rPr lang="en-GB" smtClean="0"/>
              <a:t>‹#›</a:t>
            </a:fld>
            <a:endParaRPr lang="en-GB"/>
          </a:p>
        </p:txBody>
      </p:sp>
    </p:spTree>
    <p:extLst>
      <p:ext uri="{BB962C8B-B14F-4D97-AF65-F5344CB8AC3E}">
        <p14:creationId xmlns:p14="http://schemas.microsoft.com/office/powerpoint/2010/main" val="1478986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g"/><Relationship Id="rId18" Type="http://schemas.openxmlformats.org/officeDocument/2006/relationships/image" Target="../media/image15.jpeg"/><Relationship Id="rId3" Type="http://schemas.openxmlformats.org/officeDocument/2006/relationships/image" Target="NULL"/><Relationship Id="rId21" Type="http://schemas.openxmlformats.org/officeDocument/2006/relationships/image" Target="../media/image18.jpeg"/><Relationship Id="rId7" Type="http://schemas.openxmlformats.org/officeDocument/2006/relationships/image" Target="../media/image4.jpeg"/><Relationship Id="rId12" Type="http://schemas.openxmlformats.org/officeDocument/2006/relationships/image" Target="../media/image9.jpeg"/><Relationship Id="rId17" Type="http://schemas.openxmlformats.org/officeDocument/2006/relationships/image" Target="../media/image14.jpg"/><Relationship Id="rId2" Type="http://schemas.openxmlformats.org/officeDocument/2006/relationships/customXml" Target="../ink/ink1.xml"/><Relationship Id="rId16" Type="http://schemas.openxmlformats.org/officeDocument/2006/relationships/image" Target="../media/image13.jpeg"/><Relationship Id="rId20"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24" Type="http://schemas.openxmlformats.org/officeDocument/2006/relationships/image" Target="../media/image21.jpg"/><Relationship Id="rId5" Type="http://schemas.openxmlformats.org/officeDocument/2006/relationships/image" Target="../media/image2.jpg"/><Relationship Id="rId15" Type="http://schemas.openxmlformats.org/officeDocument/2006/relationships/image" Target="../media/image12.jpg"/><Relationship Id="rId23" Type="http://schemas.openxmlformats.org/officeDocument/2006/relationships/image" Target="../media/image20.jpeg"/><Relationship Id="rId10" Type="http://schemas.openxmlformats.org/officeDocument/2006/relationships/image" Target="../media/image7.jpeg"/><Relationship Id="rId19" Type="http://schemas.openxmlformats.org/officeDocument/2006/relationships/image" Target="../media/image16.png"/><Relationship Id="rId4" Type="http://schemas.openxmlformats.org/officeDocument/2006/relationships/image" Target="../media/image1.jpg"/><Relationship Id="rId9" Type="http://schemas.openxmlformats.org/officeDocument/2006/relationships/image" Target="../media/image6.png"/><Relationship Id="rId14" Type="http://schemas.openxmlformats.org/officeDocument/2006/relationships/image" Target="../media/image11.jpeg"/><Relationship Id="rId22" Type="http://schemas.openxmlformats.org/officeDocument/2006/relationships/image" Target="../media/image1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slideshare.net/VishalSadar/the-hub-and-spoke-model" TargetMode="External"/><Relationship Id="rId3" Type="http://schemas.openxmlformats.org/officeDocument/2006/relationships/hyperlink" Target="https://colegelidyr.sharepoint.com/tsresources/AZ%20Symbols/Forms/Thumbnails.aspx?view=7&amp;q=good" TargetMode="External"/><Relationship Id="rId7" Type="http://schemas.openxmlformats.org/officeDocument/2006/relationships/hyperlink" Target="https://www.readingkingdom.com/blog/2016/03/30/how-do-stop-bullying-schools/" TargetMode="External"/><Relationship Id="rId2" Type="http://schemas.openxmlformats.org/officeDocument/2006/relationships/hyperlink" Target="https://colegelidyr.sharepoint.com/tsresources/AZ%20Symbols/Forms/Thumbnails.aspx?view=7&amp;q=bad" TargetMode="External"/><Relationship Id="rId1" Type="http://schemas.openxmlformats.org/officeDocument/2006/relationships/slideLayout" Target="../slideLayouts/slideLayout2.xml"/><Relationship Id="rId6" Type="http://schemas.openxmlformats.org/officeDocument/2006/relationships/hyperlink" Target="https://study.com/academy/lesson/labeling-theory-and-crime-stigma-retrospective-and-projective-labeling.html" TargetMode="External"/><Relationship Id="rId11" Type="http://schemas.openxmlformats.org/officeDocument/2006/relationships/hyperlink" Target="https://colegelidyr.sharepoint.com/tsresources/AZ%20Symbols/Forms/Thumbnails.aspx?view=7&amp;q=verysad" TargetMode="External"/><Relationship Id="rId5" Type="http://schemas.openxmlformats.org/officeDocument/2006/relationships/hyperlink" Target="http://gratuitxblcodes.com/wequity.html" TargetMode="External"/><Relationship Id="rId10" Type="http://schemas.openxmlformats.org/officeDocument/2006/relationships/hyperlink" Target="https://colegelidyr.ac.uk/" TargetMode="External"/><Relationship Id="rId4" Type="http://schemas.openxmlformats.org/officeDocument/2006/relationships/hyperlink" Target="https://socialcare.wales/hub/sswbact" TargetMode="External"/><Relationship Id="rId9" Type="http://schemas.openxmlformats.org/officeDocument/2006/relationships/hyperlink" Target="https://www.ndna.org.uk/NDNA/Cymru/Knowledge_Hub/2017/Additional_Learning_Needs_Bill.aspx"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unesdoc.unesco.org/ark:/48223/pf0000140224" TargetMode="External"/><Relationship Id="rId13" Type="http://schemas.openxmlformats.org/officeDocument/2006/relationships/hyperlink" Target="https://beta.gov.wales/sites/default/files/publications/2018-05/guidance-inclusion-and-pupil-support_0.pdf" TargetMode="External"/><Relationship Id="rId3" Type="http://schemas.openxmlformats.org/officeDocument/2006/relationships/hyperlink" Target="http://www.educationengland.org.uk/documents/warnock/" TargetMode="External"/><Relationship Id="rId7" Type="http://schemas.openxmlformats.org/officeDocument/2006/relationships/hyperlink" Target="https://colegelidyr.sharepoint.com/tsresources/Generic%20Resources/Communication%20Boards/Communication%20Resources%20and%20Strategies%20Guidlines%20PDF.pdf" TargetMode="External"/><Relationship Id="rId12" Type="http://schemas.openxmlformats.org/officeDocument/2006/relationships/hyperlink" Target="https://beta.gov.wales/draft-additional-learning-needs-code" TargetMode="External"/><Relationship Id="rId2" Type="http://schemas.openxmlformats.org/officeDocument/2006/relationships/hyperlink" Target="https://colegelidyr.ac.uk/" TargetMode="External"/><Relationship Id="rId1" Type="http://schemas.openxmlformats.org/officeDocument/2006/relationships/slideLayout" Target="../slideLayouts/slideLayout7.xml"/><Relationship Id="rId6" Type="http://schemas.openxmlformats.org/officeDocument/2006/relationships/hyperlink" Target="https://socialcare.wales/research-and-data/research-on-care-finder/making-referrals-to-the-protection-of-vulnerable-adults-pova-list-update" TargetMode="External"/><Relationship Id="rId11" Type="http://schemas.openxmlformats.org/officeDocument/2006/relationships/hyperlink" Target="https://gov.wales/betaconsultations/education/draft-aln-and-education-tribunal-wales-bill/?lang=en" TargetMode="External"/><Relationship Id="rId5" Type="http://schemas.openxmlformats.org/officeDocument/2006/relationships/hyperlink" Target="https://socialcare.wales/hub/sswbact" TargetMode="External"/><Relationship Id="rId15" Type="http://schemas.openxmlformats.org/officeDocument/2006/relationships/hyperlink" Target="https://beta.gov.wales/sites/default/files/publications/2018-03/is-your-child-being-bullied.pdf" TargetMode="External"/><Relationship Id="rId10" Type="http://schemas.openxmlformats.org/officeDocument/2006/relationships/hyperlink" Target="http://learning.gov.wales/docs/learningwales/publications/151210-person-centred-practice-in-education-en.pdf" TargetMode="External"/><Relationship Id="rId4" Type="http://schemas.openxmlformats.org/officeDocument/2006/relationships/hyperlink" Target="https://www.independent.co.uk/news/uk/politics/mental-health-children-uk-school-isolation-punishment-consequence-booths-education-a8423531.html" TargetMode="External"/><Relationship Id="rId9" Type="http://schemas.openxmlformats.org/officeDocument/2006/relationships/hyperlink" Target="https://beta.gov.wales/sites/default/files/publications/2018-05/respecting-others-bullying-around-special-educational-needs-and-disabilities.pdf" TargetMode="External"/><Relationship Id="rId14" Type="http://schemas.openxmlformats.org/officeDocument/2006/relationships/hyperlink" Target="https://beta.gov.wales/sites/default/files/publications/2018-06/aln-factsheet-how-will-the-act-affect-children-young-people-and-parents-carers.pdf"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FAC09E-6C77-440C-902C-1DD958DF9AC6}"/>
              </a:ext>
            </a:extLst>
          </p:cNvPr>
          <p:cNvSpPr/>
          <p:nvPr/>
        </p:nvSpPr>
        <p:spPr>
          <a:xfrm>
            <a:off x="0" y="0"/>
            <a:ext cx="12213039" cy="7025374"/>
          </a:xfrm>
          <a:prstGeom prst="rect">
            <a:avLst/>
          </a:prstGeom>
          <a:solidFill>
            <a:srgbClr val="FEFECE"/>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2">
                  <a:lumMod val="50000"/>
                </a:schemeClr>
              </a:solidFill>
              <a:highlight>
                <a:srgbClr val="FFFF00"/>
              </a:highlight>
            </a:endParaRP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C823CEF-1D9A-450E-9D2C-00050FE03CD2}"/>
                  </a:ext>
                </a:extLst>
              </p14:cNvPr>
              <p14:cNvContentPartPr/>
              <p14:nvPr/>
            </p14:nvContentPartPr>
            <p14:xfrm>
              <a:off x="6106006" y="1344766"/>
              <a:ext cx="360" cy="360"/>
            </p14:xfrm>
          </p:contentPart>
        </mc:Choice>
        <mc:Fallback xmlns="">
          <p:pic>
            <p:nvPicPr>
              <p:cNvPr id="4" name="Ink 3">
                <a:extLst>
                  <a:ext uri="{FF2B5EF4-FFF2-40B4-BE49-F238E27FC236}">
                    <a16:creationId xmlns:a16="http://schemas.microsoft.com/office/drawing/2014/main" id="{1C823CEF-1D9A-450E-9D2C-00050FE03CD2}"/>
                  </a:ext>
                </a:extLst>
              </p:cNvPr>
              <p:cNvPicPr/>
              <p:nvPr/>
            </p:nvPicPr>
            <p:blipFill>
              <a:blip r:embed="rId3"/>
              <a:stretch>
                <a:fillRect/>
              </a:stretch>
            </p:blipFill>
            <p:spPr>
              <a:xfrm>
                <a:off x="6097366" y="1335766"/>
                <a:ext cx="18000" cy="18000"/>
              </a:xfrm>
              <a:prstGeom prst="rect">
                <a:avLst/>
              </a:prstGeom>
            </p:spPr>
          </p:pic>
        </mc:Fallback>
      </mc:AlternateContent>
      <p:grpSp>
        <p:nvGrpSpPr>
          <p:cNvPr id="42" name="Group 41">
            <a:extLst>
              <a:ext uri="{FF2B5EF4-FFF2-40B4-BE49-F238E27FC236}">
                <a16:creationId xmlns:a16="http://schemas.microsoft.com/office/drawing/2014/main" id="{7C3FC2B3-BEB1-40C6-8750-DB338ACAB6C3}"/>
              </a:ext>
            </a:extLst>
          </p:cNvPr>
          <p:cNvGrpSpPr/>
          <p:nvPr/>
        </p:nvGrpSpPr>
        <p:grpSpPr>
          <a:xfrm>
            <a:off x="10051627" y="355985"/>
            <a:ext cx="1504308" cy="1224282"/>
            <a:chOff x="9952114" y="487992"/>
            <a:chExt cx="1504308" cy="1224282"/>
          </a:xfrm>
        </p:grpSpPr>
        <p:pic>
          <p:nvPicPr>
            <p:cNvPr id="18" name="Picture 17">
              <a:extLst>
                <a:ext uri="{FF2B5EF4-FFF2-40B4-BE49-F238E27FC236}">
                  <a16:creationId xmlns:a16="http://schemas.microsoft.com/office/drawing/2014/main" id="{568D8B88-8E9F-42D3-B1DF-45009673B7AA}"/>
                </a:ext>
              </a:extLst>
            </p:cNvPr>
            <p:cNvPicPr>
              <a:picLocks noChangeAspect="1"/>
            </p:cNvPicPr>
            <p:nvPr/>
          </p:nvPicPr>
          <p:blipFill rotWithShape="1">
            <a:blip r:embed="rId4">
              <a:extLst>
                <a:ext uri="{28A0092B-C50C-407E-A947-70E740481C1C}">
                  <a14:useLocalDpi xmlns:a14="http://schemas.microsoft.com/office/drawing/2010/main" val="0"/>
                </a:ext>
              </a:extLst>
            </a:blip>
            <a:srcRect l="-30882" t="-4562" r="-41079" b="-7532"/>
            <a:stretch/>
          </p:blipFill>
          <p:spPr>
            <a:xfrm>
              <a:off x="9982279" y="487992"/>
              <a:ext cx="1474143" cy="1224282"/>
            </a:xfrm>
            <a:prstGeom prst="rect">
              <a:avLst/>
            </a:prstGeom>
            <a:solidFill>
              <a:schemeClr val="bg1"/>
            </a:solidFill>
            <a:ln w="38100">
              <a:solidFill>
                <a:srgbClr val="00B050"/>
              </a:solidFill>
            </a:ln>
          </p:spPr>
        </p:pic>
        <p:sp>
          <p:nvSpPr>
            <p:cNvPr id="46" name="TextBox 45">
              <a:extLst>
                <a:ext uri="{FF2B5EF4-FFF2-40B4-BE49-F238E27FC236}">
                  <a16:creationId xmlns:a16="http://schemas.microsoft.com/office/drawing/2014/main" id="{BD3979D6-4FB5-41E5-B839-E88AB2153063}"/>
                </a:ext>
              </a:extLst>
            </p:cNvPr>
            <p:cNvSpPr txBox="1"/>
            <p:nvPr/>
          </p:nvSpPr>
          <p:spPr>
            <a:xfrm>
              <a:off x="9952114" y="487992"/>
              <a:ext cx="126619" cy="215444"/>
            </a:xfrm>
            <a:prstGeom prst="rect">
              <a:avLst/>
            </a:prstGeom>
            <a:noFill/>
          </p:spPr>
          <p:txBody>
            <a:bodyPr wrap="square" rtlCol="0">
              <a:spAutoFit/>
            </a:bodyPr>
            <a:lstStyle/>
            <a:p>
              <a:pPr algn="ctr"/>
              <a:r>
                <a:rPr lang="en-GB" sz="800" dirty="0"/>
                <a:t>2</a:t>
              </a:r>
            </a:p>
          </p:txBody>
        </p:sp>
      </p:grpSp>
      <p:sp>
        <p:nvSpPr>
          <p:cNvPr id="80" name="TextBox 79">
            <a:extLst>
              <a:ext uri="{FF2B5EF4-FFF2-40B4-BE49-F238E27FC236}">
                <a16:creationId xmlns:a16="http://schemas.microsoft.com/office/drawing/2014/main" id="{B91FAAE0-4396-F44E-845C-5A6BC4DE6834}"/>
              </a:ext>
            </a:extLst>
          </p:cNvPr>
          <p:cNvSpPr txBox="1"/>
          <p:nvPr/>
        </p:nvSpPr>
        <p:spPr>
          <a:xfrm>
            <a:off x="9917974" y="6253059"/>
            <a:ext cx="126619" cy="215444"/>
          </a:xfrm>
          <a:prstGeom prst="rect">
            <a:avLst/>
          </a:prstGeom>
          <a:noFill/>
        </p:spPr>
        <p:txBody>
          <a:bodyPr wrap="square" rtlCol="0">
            <a:spAutoFit/>
          </a:bodyPr>
          <a:lstStyle/>
          <a:p>
            <a:pPr algn="ctr"/>
            <a:r>
              <a:rPr lang="en-GB" sz="800" dirty="0">
                <a:solidFill>
                  <a:schemeClr val="bg1"/>
                </a:solidFill>
              </a:rPr>
              <a:t>9</a:t>
            </a:r>
          </a:p>
        </p:txBody>
      </p:sp>
      <p:grpSp>
        <p:nvGrpSpPr>
          <p:cNvPr id="40" name="Group 39">
            <a:extLst>
              <a:ext uri="{FF2B5EF4-FFF2-40B4-BE49-F238E27FC236}">
                <a16:creationId xmlns:a16="http://schemas.microsoft.com/office/drawing/2014/main" id="{4AA19131-B42C-4601-84FC-785E6C67E792}"/>
              </a:ext>
            </a:extLst>
          </p:cNvPr>
          <p:cNvGrpSpPr/>
          <p:nvPr/>
        </p:nvGrpSpPr>
        <p:grpSpPr>
          <a:xfrm>
            <a:off x="582483" y="380591"/>
            <a:ext cx="1434506" cy="1461702"/>
            <a:chOff x="614326" y="3287762"/>
            <a:chExt cx="1201504" cy="1224283"/>
          </a:xfrm>
        </p:grpSpPr>
        <p:pic>
          <p:nvPicPr>
            <p:cNvPr id="16" name="Picture 15">
              <a:extLst>
                <a:ext uri="{FF2B5EF4-FFF2-40B4-BE49-F238E27FC236}">
                  <a16:creationId xmlns:a16="http://schemas.microsoft.com/office/drawing/2014/main" id="{245CF723-2DED-4DC6-860E-9EFD25131F09}"/>
                </a:ext>
              </a:extLst>
            </p:cNvPr>
            <p:cNvPicPr>
              <a:picLocks noChangeAspect="1"/>
            </p:cNvPicPr>
            <p:nvPr/>
          </p:nvPicPr>
          <p:blipFill rotWithShape="1">
            <a:blip r:embed="rId5">
              <a:extLst>
                <a:ext uri="{28A0092B-C50C-407E-A947-70E740481C1C}">
                  <a14:useLocalDpi xmlns:a14="http://schemas.microsoft.com/office/drawing/2010/main" val="0"/>
                </a:ext>
              </a:extLst>
            </a:blip>
            <a:srcRect l="-1" t="-1" r="-9372" b="-10172"/>
            <a:stretch/>
          </p:blipFill>
          <p:spPr>
            <a:xfrm>
              <a:off x="614326" y="3287762"/>
              <a:ext cx="1201504" cy="1224283"/>
            </a:xfrm>
            <a:prstGeom prst="rect">
              <a:avLst/>
            </a:prstGeom>
            <a:solidFill>
              <a:schemeClr val="bg1"/>
            </a:solidFill>
            <a:ln w="38100" cmpd="sng">
              <a:solidFill>
                <a:srgbClr val="FF0000"/>
              </a:solidFill>
            </a:ln>
          </p:spPr>
        </p:pic>
        <p:sp>
          <p:nvSpPr>
            <p:cNvPr id="43" name="TextBox 42">
              <a:extLst>
                <a:ext uri="{FF2B5EF4-FFF2-40B4-BE49-F238E27FC236}">
                  <a16:creationId xmlns:a16="http://schemas.microsoft.com/office/drawing/2014/main" id="{92B5C7DB-5C57-4AFE-AA7E-67505A87C4A1}"/>
                </a:ext>
              </a:extLst>
            </p:cNvPr>
            <p:cNvSpPr txBox="1"/>
            <p:nvPr/>
          </p:nvSpPr>
          <p:spPr>
            <a:xfrm>
              <a:off x="619424" y="4204404"/>
              <a:ext cx="126619" cy="215444"/>
            </a:xfrm>
            <a:prstGeom prst="rect">
              <a:avLst/>
            </a:prstGeom>
            <a:noFill/>
          </p:spPr>
          <p:txBody>
            <a:bodyPr wrap="square" rtlCol="0">
              <a:spAutoFit/>
            </a:bodyPr>
            <a:lstStyle/>
            <a:p>
              <a:pPr algn="ctr"/>
              <a:r>
                <a:rPr lang="en-GB" sz="800" dirty="0"/>
                <a:t>1</a:t>
              </a:r>
            </a:p>
          </p:txBody>
        </p:sp>
      </p:grpSp>
      <p:grpSp>
        <p:nvGrpSpPr>
          <p:cNvPr id="65" name="Group 64">
            <a:extLst>
              <a:ext uri="{FF2B5EF4-FFF2-40B4-BE49-F238E27FC236}">
                <a16:creationId xmlns:a16="http://schemas.microsoft.com/office/drawing/2014/main" id="{2A882BA0-9D46-4BD9-9FDD-A74318D93453}"/>
              </a:ext>
            </a:extLst>
          </p:cNvPr>
          <p:cNvGrpSpPr/>
          <p:nvPr/>
        </p:nvGrpSpPr>
        <p:grpSpPr>
          <a:xfrm>
            <a:off x="563114" y="4976472"/>
            <a:ext cx="1492031" cy="1533925"/>
            <a:chOff x="563114" y="4976472"/>
            <a:chExt cx="1492031" cy="1533925"/>
          </a:xfrm>
        </p:grpSpPr>
        <p:grpSp>
          <p:nvGrpSpPr>
            <p:cNvPr id="24" name="Group 23">
              <a:extLst>
                <a:ext uri="{FF2B5EF4-FFF2-40B4-BE49-F238E27FC236}">
                  <a16:creationId xmlns:a16="http://schemas.microsoft.com/office/drawing/2014/main" id="{E2A82AC2-D5AF-B54C-8496-06FF77FB2D0A}"/>
                </a:ext>
              </a:extLst>
            </p:cNvPr>
            <p:cNvGrpSpPr/>
            <p:nvPr/>
          </p:nvGrpSpPr>
          <p:grpSpPr>
            <a:xfrm>
              <a:off x="563114" y="4976472"/>
              <a:ext cx="1492031" cy="1492031"/>
              <a:chOff x="477869" y="4591466"/>
              <a:chExt cx="1879600" cy="1879600"/>
            </a:xfrm>
          </p:grpSpPr>
          <p:pic>
            <p:nvPicPr>
              <p:cNvPr id="13" name="Picture 12">
                <a:extLst>
                  <a:ext uri="{FF2B5EF4-FFF2-40B4-BE49-F238E27FC236}">
                    <a16:creationId xmlns:a16="http://schemas.microsoft.com/office/drawing/2014/main" id="{10A2C3D3-30E4-405A-A3BD-8D10CCA71323}"/>
                  </a:ext>
                </a:extLst>
              </p:cNvPr>
              <p:cNvPicPr/>
              <p:nvPr/>
            </p:nvPicPr>
            <p:blipFill>
              <a:blip r:embed="rId6"/>
              <a:stretch>
                <a:fillRect/>
              </a:stretch>
            </p:blipFill>
            <p:spPr>
              <a:xfrm>
                <a:off x="477869" y="4591466"/>
                <a:ext cx="1879600" cy="1879600"/>
              </a:xfrm>
              <a:prstGeom prst="rect">
                <a:avLst/>
              </a:prstGeom>
              <a:ln>
                <a:solidFill>
                  <a:srgbClr val="FF0000"/>
                </a:solidFill>
              </a:ln>
            </p:spPr>
          </p:pic>
          <p:pic>
            <p:nvPicPr>
              <p:cNvPr id="27" name="Picture 26">
                <a:extLst>
                  <a:ext uri="{FF2B5EF4-FFF2-40B4-BE49-F238E27FC236}">
                    <a16:creationId xmlns:a16="http://schemas.microsoft.com/office/drawing/2014/main" id="{43A1ED7B-011B-4657-BBA6-2EDB8E803537}"/>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flipH="1">
                <a:off x="2070399" y="6183996"/>
                <a:ext cx="259732" cy="259732"/>
              </a:xfrm>
              <a:prstGeom prst="rect">
                <a:avLst/>
              </a:prstGeom>
              <a:ln>
                <a:solidFill>
                  <a:schemeClr val="bg2"/>
                </a:solidFill>
              </a:ln>
            </p:spPr>
          </p:pic>
          <p:sp>
            <p:nvSpPr>
              <p:cNvPr id="55" name="TextBox 54">
                <a:extLst>
                  <a:ext uri="{FF2B5EF4-FFF2-40B4-BE49-F238E27FC236}">
                    <a16:creationId xmlns:a16="http://schemas.microsoft.com/office/drawing/2014/main" id="{C9B97440-09E3-41CC-8E05-CE9C93709040}"/>
                  </a:ext>
                </a:extLst>
              </p:cNvPr>
              <p:cNvSpPr txBox="1"/>
              <p:nvPr/>
            </p:nvSpPr>
            <p:spPr>
              <a:xfrm>
                <a:off x="562216" y="4644315"/>
                <a:ext cx="126619" cy="215444"/>
              </a:xfrm>
              <a:prstGeom prst="rect">
                <a:avLst/>
              </a:prstGeom>
              <a:noFill/>
            </p:spPr>
            <p:txBody>
              <a:bodyPr wrap="square" rtlCol="0">
                <a:spAutoFit/>
              </a:bodyPr>
              <a:lstStyle/>
              <a:p>
                <a:pPr algn="ctr"/>
                <a:r>
                  <a:rPr lang="en-GB" sz="800" dirty="0">
                    <a:solidFill>
                      <a:schemeClr val="bg1"/>
                    </a:solidFill>
                  </a:rPr>
                  <a:t>7</a:t>
                </a:r>
              </a:p>
            </p:txBody>
          </p:sp>
        </p:grpSp>
        <p:sp>
          <p:nvSpPr>
            <p:cNvPr id="74" name="TextBox 73">
              <a:extLst>
                <a:ext uri="{FF2B5EF4-FFF2-40B4-BE49-F238E27FC236}">
                  <a16:creationId xmlns:a16="http://schemas.microsoft.com/office/drawing/2014/main" id="{A4F98285-82A0-412E-8588-8225DF32DDA5}"/>
                </a:ext>
              </a:extLst>
            </p:cNvPr>
            <p:cNvSpPr txBox="1"/>
            <p:nvPr/>
          </p:nvSpPr>
          <p:spPr>
            <a:xfrm>
              <a:off x="1604376" y="6294953"/>
              <a:ext cx="449994" cy="215444"/>
            </a:xfrm>
            <a:prstGeom prst="rect">
              <a:avLst/>
            </a:prstGeom>
            <a:noFill/>
          </p:spPr>
          <p:txBody>
            <a:bodyPr wrap="square" rtlCol="0">
              <a:spAutoFit/>
            </a:bodyPr>
            <a:lstStyle/>
            <a:p>
              <a:r>
                <a:rPr lang="en-GB" sz="800" dirty="0">
                  <a:solidFill>
                    <a:schemeClr val="bg1"/>
                  </a:solidFill>
                </a:rPr>
                <a:t>A3</a:t>
              </a:r>
            </a:p>
          </p:txBody>
        </p:sp>
      </p:grpSp>
      <p:grpSp>
        <p:nvGrpSpPr>
          <p:cNvPr id="1025" name="Group 1024">
            <a:extLst>
              <a:ext uri="{FF2B5EF4-FFF2-40B4-BE49-F238E27FC236}">
                <a16:creationId xmlns:a16="http://schemas.microsoft.com/office/drawing/2014/main" id="{6D50AA46-7CAB-4097-BE73-1AB44D2E02B4}"/>
              </a:ext>
            </a:extLst>
          </p:cNvPr>
          <p:cNvGrpSpPr/>
          <p:nvPr/>
        </p:nvGrpSpPr>
        <p:grpSpPr>
          <a:xfrm>
            <a:off x="2747290" y="2738899"/>
            <a:ext cx="6554629" cy="2778578"/>
            <a:chOff x="2747290" y="2880284"/>
            <a:chExt cx="6554629" cy="2778578"/>
          </a:xfrm>
        </p:grpSpPr>
        <p:grpSp>
          <p:nvGrpSpPr>
            <p:cNvPr id="1024" name="Group 1023">
              <a:extLst>
                <a:ext uri="{FF2B5EF4-FFF2-40B4-BE49-F238E27FC236}">
                  <a16:creationId xmlns:a16="http://schemas.microsoft.com/office/drawing/2014/main" id="{082AD8F3-5947-4AE5-85D4-A592854C609B}"/>
                </a:ext>
              </a:extLst>
            </p:cNvPr>
            <p:cNvGrpSpPr/>
            <p:nvPr/>
          </p:nvGrpSpPr>
          <p:grpSpPr>
            <a:xfrm>
              <a:off x="4957002" y="2880284"/>
              <a:ext cx="2098344" cy="2778578"/>
              <a:chOff x="4957002" y="2880284"/>
              <a:chExt cx="2098344" cy="2778578"/>
            </a:xfrm>
          </p:grpSpPr>
          <p:sp>
            <p:nvSpPr>
              <p:cNvPr id="83" name="TextBox 82">
                <a:extLst>
                  <a:ext uri="{FF2B5EF4-FFF2-40B4-BE49-F238E27FC236}">
                    <a16:creationId xmlns:a16="http://schemas.microsoft.com/office/drawing/2014/main" id="{F4F6EB2F-00FF-CD4B-B728-D46C68668DD8}"/>
                  </a:ext>
                </a:extLst>
              </p:cNvPr>
              <p:cNvSpPr txBox="1"/>
              <p:nvPr/>
            </p:nvSpPr>
            <p:spPr>
              <a:xfrm>
                <a:off x="5163974" y="5289530"/>
                <a:ext cx="1646605" cy="369332"/>
              </a:xfrm>
              <a:prstGeom prst="rect">
                <a:avLst/>
              </a:prstGeom>
              <a:noFill/>
            </p:spPr>
            <p:txBody>
              <a:bodyPr wrap="none" rtlCol="0" anchor="ctr" anchorCtr="0">
                <a:spAutoFit/>
              </a:bodyPr>
              <a:lstStyle/>
              <a:p>
                <a:r>
                  <a:rPr lang="en-US" dirty="0">
                    <a:latin typeface="Arial Unicode MS" panose="020B0604020202020204" pitchFamily="34" charset="-128"/>
                    <a:ea typeface="Arial Unicode MS" panose="020B0604020202020204" pitchFamily="34" charset="-128"/>
                    <a:cs typeface="Arial Unicode MS" panose="020B0604020202020204" pitchFamily="34" charset="-128"/>
                  </a:rPr>
                  <a:t>All About You!</a:t>
                </a:r>
              </a:p>
            </p:txBody>
          </p:sp>
          <p:grpSp>
            <p:nvGrpSpPr>
              <p:cNvPr id="95" name="Group 94">
                <a:extLst>
                  <a:ext uri="{FF2B5EF4-FFF2-40B4-BE49-F238E27FC236}">
                    <a16:creationId xmlns:a16="http://schemas.microsoft.com/office/drawing/2014/main" id="{B81C9C26-BE8E-4B14-AE39-4D52A38C9053}"/>
                  </a:ext>
                </a:extLst>
              </p:cNvPr>
              <p:cNvGrpSpPr/>
              <p:nvPr/>
            </p:nvGrpSpPr>
            <p:grpSpPr>
              <a:xfrm>
                <a:off x="4957002" y="2880284"/>
                <a:ext cx="2098344" cy="2370890"/>
                <a:chOff x="4957002" y="2880284"/>
                <a:chExt cx="2098344" cy="2370890"/>
              </a:xfrm>
            </p:grpSpPr>
            <p:pic>
              <p:nvPicPr>
                <p:cNvPr id="1026" name="Picture 2" descr="Glacier Bay 24 in. W x 30 in. L Single Beveled Edge Bath Mirror">
                  <a:extLst>
                    <a:ext uri="{FF2B5EF4-FFF2-40B4-BE49-F238E27FC236}">
                      <a16:creationId xmlns:a16="http://schemas.microsoft.com/office/drawing/2014/main" id="{D81B6F10-A394-402F-8EB1-350E7574AC5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905" t="5057" r="14545" b="15230"/>
                <a:stretch/>
              </p:blipFill>
              <p:spPr bwMode="auto">
                <a:xfrm>
                  <a:off x="4957002" y="2880284"/>
                  <a:ext cx="2098344" cy="2370890"/>
                </a:xfrm>
                <a:prstGeom prst="rect">
                  <a:avLst/>
                </a:prstGeom>
                <a:noFill/>
                <a:ln>
                  <a:solidFill>
                    <a:schemeClr val="bg2">
                      <a:lumMod val="50000"/>
                    </a:schemeClr>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90C72EF-9CC5-48C3-AE7D-AF6FEFD9CD62}"/>
                    </a:ext>
                  </a:extLst>
                </p:cNvPr>
                <p:cNvSpPr txBox="1"/>
                <p:nvPr/>
              </p:nvSpPr>
              <p:spPr>
                <a:xfrm>
                  <a:off x="4957002" y="3822453"/>
                  <a:ext cx="2098344" cy="369332"/>
                </a:xfrm>
                <a:prstGeom prst="rect">
                  <a:avLst/>
                </a:prstGeom>
                <a:noFill/>
                <a:ln>
                  <a:noFill/>
                </a:ln>
              </p:spPr>
              <p:txBody>
                <a:bodyPr wrap="square" rtlCol="0">
                  <a:spAutoFit/>
                </a:bodyPr>
                <a:lstStyle/>
                <a:p>
                  <a:pPr algn="ctr"/>
                  <a:r>
                    <a:rPr lang="en-GB" dirty="0"/>
                    <a:t>Mirror</a:t>
                  </a:r>
                </a:p>
              </p:txBody>
            </p:sp>
          </p:grpSp>
        </p:grpSp>
        <p:grpSp>
          <p:nvGrpSpPr>
            <p:cNvPr id="89" name="Group 88">
              <a:extLst>
                <a:ext uri="{FF2B5EF4-FFF2-40B4-BE49-F238E27FC236}">
                  <a16:creationId xmlns:a16="http://schemas.microsoft.com/office/drawing/2014/main" id="{18E5A77B-CBC8-485C-B6C3-475D79C27D65}"/>
                </a:ext>
              </a:extLst>
            </p:cNvPr>
            <p:cNvGrpSpPr/>
            <p:nvPr/>
          </p:nvGrpSpPr>
          <p:grpSpPr>
            <a:xfrm>
              <a:off x="2747290" y="2958503"/>
              <a:ext cx="1934862" cy="2335073"/>
              <a:chOff x="2747290" y="2365282"/>
              <a:chExt cx="1934862" cy="2335073"/>
            </a:xfrm>
          </p:grpSpPr>
          <p:grpSp>
            <p:nvGrpSpPr>
              <p:cNvPr id="5" name="Group 4">
                <a:extLst>
                  <a:ext uri="{FF2B5EF4-FFF2-40B4-BE49-F238E27FC236}">
                    <a16:creationId xmlns:a16="http://schemas.microsoft.com/office/drawing/2014/main" id="{1C488161-AAA1-B94D-8D86-F7DD4AB63B25}"/>
                  </a:ext>
                </a:extLst>
              </p:cNvPr>
              <p:cNvGrpSpPr/>
              <p:nvPr/>
            </p:nvGrpSpPr>
            <p:grpSpPr>
              <a:xfrm>
                <a:off x="2747290" y="2365282"/>
                <a:ext cx="1934862" cy="2270367"/>
                <a:chOff x="2779119" y="1904538"/>
                <a:chExt cx="1934862" cy="2270367"/>
              </a:xfrm>
            </p:grpSpPr>
            <p:grpSp>
              <p:nvGrpSpPr>
                <p:cNvPr id="57" name="Group 56">
                  <a:extLst>
                    <a:ext uri="{FF2B5EF4-FFF2-40B4-BE49-F238E27FC236}">
                      <a16:creationId xmlns:a16="http://schemas.microsoft.com/office/drawing/2014/main" id="{6814639A-3F8F-DD4F-BF84-02DB675BC4EE}"/>
                    </a:ext>
                  </a:extLst>
                </p:cNvPr>
                <p:cNvGrpSpPr/>
                <p:nvPr/>
              </p:nvGrpSpPr>
              <p:grpSpPr>
                <a:xfrm>
                  <a:off x="2779119" y="1904538"/>
                  <a:ext cx="1934862" cy="2270367"/>
                  <a:chOff x="3046247" y="1640691"/>
                  <a:chExt cx="1704955" cy="1788308"/>
                </a:xfrm>
              </p:grpSpPr>
              <p:pic>
                <p:nvPicPr>
                  <p:cNvPr id="59" name="Picture 58">
                    <a:extLst>
                      <a:ext uri="{FF2B5EF4-FFF2-40B4-BE49-F238E27FC236}">
                        <a16:creationId xmlns:a16="http://schemas.microsoft.com/office/drawing/2014/main" id="{8672497A-779A-7340-867C-7B7CDEF35F2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46247" y="1640691"/>
                    <a:ext cx="1704955" cy="1788308"/>
                  </a:xfrm>
                  <a:prstGeom prst="rect">
                    <a:avLst/>
                  </a:prstGeom>
                  <a:ln>
                    <a:solidFill>
                      <a:srgbClr val="FF0000"/>
                    </a:solidFill>
                  </a:ln>
                </p:spPr>
              </p:pic>
              <p:pic>
                <p:nvPicPr>
                  <p:cNvPr id="60" name="Picture 59">
                    <a:extLst>
                      <a:ext uri="{FF2B5EF4-FFF2-40B4-BE49-F238E27FC236}">
                        <a16:creationId xmlns:a16="http://schemas.microsoft.com/office/drawing/2014/main" id="{B707AC6B-EF93-5C4B-89D4-03F2421054F7}"/>
                      </a:ext>
                    </a:extLst>
                  </p:cNvPr>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flipH="1">
                    <a:off x="3797657" y="3182343"/>
                    <a:ext cx="151573" cy="151573"/>
                  </a:xfrm>
                  <a:prstGeom prst="rect">
                    <a:avLst/>
                  </a:prstGeom>
                  <a:ln>
                    <a:solidFill>
                      <a:srgbClr val="FF0000"/>
                    </a:solidFill>
                  </a:ln>
                </p:spPr>
              </p:pic>
            </p:grpSp>
            <p:sp>
              <p:nvSpPr>
                <p:cNvPr id="58" name="TextBox 57">
                  <a:extLst>
                    <a:ext uri="{FF2B5EF4-FFF2-40B4-BE49-F238E27FC236}">
                      <a16:creationId xmlns:a16="http://schemas.microsoft.com/office/drawing/2014/main" id="{E1B37531-B972-6643-9FCB-721427740CEA}"/>
                    </a:ext>
                  </a:extLst>
                </p:cNvPr>
                <p:cNvSpPr txBox="1"/>
                <p:nvPr/>
              </p:nvSpPr>
              <p:spPr>
                <a:xfrm>
                  <a:off x="2803187" y="1907482"/>
                  <a:ext cx="143693" cy="273519"/>
                </a:xfrm>
                <a:prstGeom prst="rect">
                  <a:avLst/>
                </a:prstGeom>
                <a:noFill/>
              </p:spPr>
              <p:txBody>
                <a:bodyPr wrap="square" rtlCol="0">
                  <a:spAutoFit/>
                </a:bodyPr>
                <a:lstStyle/>
                <a:p>
                  <a:pPr algn="ctr"/>
                  <a:r>
                    <a:rPr lang="en-GB" sz="800" dirty="0"/>
                    <a:t>5</a:t>
                  </a:r>
                </a:p>
              </p:txBody>
            </p:sp>
          </p:grpSp>
          <p:sp>
            <p:nvSpPr>
              <p:cNvPr id="47" name="TextBox 46">
                <a:extLst>
                  <a:ext uri="{FF2B5EF4-FFF2-40B4-BE49-F238E27FC236}">
                    <a16:creationId xmlns:a16="http://schemas.microsoft.com/office/drawing/2014/main" id="{5CBC0314-40E8-492E-9A67-C3E8E5E67CD3}"/>
                  </a:ext>
                </a:extLst>
              </p:cNvPr>
              <p:cNvSpPr txBox="1"/>
              <p:nvPr/>
            </p:nvSpPr>
            <p:spPr>
              <a:xfrm>
                <a:off x="3547040" y="4484911"/>
                <a:ext cx="449994" cy="215444"/>
              </a:xfrm>
              <a:prstGeom prst="rect">
                <a:avLst/>
              </a:prstGeom>
              <a:noFill/>
            </p:spPr>
            <p:txBody>
              <a:bodyPr wrap="square" rtlCol="0">
                <a:spAutoFit/>
              </a:bodyPr>
              <a:lstStyle/>
              <a:p>
                <a:r>
                  <a:rPr lang="en-GB" sz="800" dirty="0"/>
                  <a:t>A1</a:t>
                </a:r>
              </a:p>
            </p:txBody>
          </p:sp>
        </p:grpSp>
        <p:grpSp>
          <p:nvGrpSpPr>
            <p:cNvPr id="91" name="Group 90">
              <a:extLst>
                <a:ext uri="{FF2B5EF4-FFF2-40B4-BE49-F238E27FC236}">
                  <a16:creationId xmlns:a16="http://schemas.microsoft.com/office/drawing/2014/main" id="{9BB0E3B7-28D0-448D-A4FC-8BA93D24DC99}"/>
                </a:ext>
              </a:extLst>
            </p:cNvPr>
            <p:cNvGrpSpPr/>
            <p:nvPr/>
          </p:nvGrpSpPr>
          <p:grpSpPr>
            <a:xfrm>
              <a:off x="7330196" y="2958503"/>
              <a:ext cx="1971723" cy="2335073"/>
              <a:chOff x="7330196" y="2365282"/>
              <a:chExt cx="1971723" cy="2335073"/>
            </a:xfrm>
          </p:grpSpPr>
          <p:grpSp>
            <p:nvGrpSpPr>
              <p:cNvPr id="73" name="Group 72">
                <a:extLst>
                  <a:ext uri="{FF2B5EF4-FFF2-40B4-BE49-F238E27FC236}">
                    <a16:creationId xmlns:a16="http://schemas.microsoft.com/office/drawing/2014/main" id="{F514353E-E6B3-614E-83D5-6695BF25A1E8}"/>
                  </a:ext>
                </a:extLst>
              </p:cNvPr>
              <p:cNvGrpSpPr/>
              <p:nvPr/>
            </p:nvGrpSpPr>
            <p:grpSpPr>
              <a:xfrm>
                <a:off x="7330196" y="2365282"/>
                <a:ext cx="1971723" cy="2270367"/>
                <a:chOff x="7298368" y="1904538"/>
                <a:chExt cx="1971723" cy="2270367"/>
              </a:xfrm>
            </p:grpSpPr>
            <p:pic>
              <p:nvPicPr>
                <p:cNvPr id="12" name="Picture 11">
                  <a:extLst>
                    <a:ext uri="{FF2B5EF4-FFF2-40B4-BE49-F238E27FC236}">
                      <a16:creationId xmlns:a16="http://schemas.microsoft.com/office/drawing/2014/main" id="{243960F6-2957-43AC-BE05-AF5654AB138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298368" y="1904538"/>
                  <a:ext cx="1971723" cy="2270367"/>
                </a:xfrm>
                <a:prstGeom prst="rect">
                  <a:avLst/>
                </a:prstGeom>
                <a:ln>
                  <a:solidFill>
                    <a:srgbClr val="00B050"/>
                  </a:solidFill>
                </a:ln>
              </p:spPr>
            </p:pic>
            <p:pic>
              <p:nvPicPr>
                <p:cNvPr id="37" name="Picture 36">
                  <a:extLst>
                    <a:ext uri="{FF2B5EF4-FFF2-40B4-BE49-F238E27FC236}">
                      <a16:creationId xmlns:a16="http://schemas.microsoft.com/office/drawing/2014/main" id="{851D422C-AE9D-419D-B584-3AD40976C4D9}"/>
                    </a:ext>
                  </a:extLst>
                </p:cNvPr>
                <p:cNvPicPr>
                  <a:picLocks noChangeAspect="1"/>
                </p:cNvPicPr>
                <p:nvPr/>
              </p:nvPicPr>
              <p:blipFill>
                <a:blip r:embed="rId12" cstate="hqprint">
                  <a:extLst>
                    <a:ext uri="{28A0092B-C50C-407E-A947-70E740481C1C}">
                      <a14:useLocalDpi xmlns:a14="http://schemas.microsoft.com/office/drawing/2010/main" val="0"/>
                    </a:ext>
                  </a:extLst>
                </a:blip>
                <a:stretch>
                  <a:fillRect/>
                </a:stretch>
              </p:blipFill>
              <p:spPr>
                <a:xfrm flipH="1">
                  <a:off x="8026056" y="3868706"/>
                  <a:ext cx="171147" cy="183709"/>
                </a:xfrm>
                <a:prstGeom prst="rect">
                  <a:avLst/>
                </a:prstGeom>
                <a:ln>
                  <a:solidFill>
                    <a:srgbClr val="00B050"/>
                  </a:solidFill>
                </a:ln>
              </p:spPr>
            </p:pic>
            <p:sp>
              <p:nvSpPr>
                <p:cNvPr id="50" name="TextBox 49">
                  <a:extLst>
                    <a:ext uri="{FF2B5EF4-FFF2-40B4-BE49-F238E27FC236}">
                      <a16:creationId xmlns:a16="http://schemas.microsoft.com/office/drawing/2014/main" id="{DB7FBA8E-0271-4314-A98F-E01C5E3F430A}"/>
                    </a:ext>
                  </a:extLst>
                </p:cNvPr>
                <p:cNvSpPr txBox="1"/>
                <p:nvPr/>
              </p:nvSpPr>
              <p:spPr>
                <a:xfrm>
                  <a:off x="7329509" y="1924194"/>
                  <a:ext cx="142970" cy="261122"/>
                </a:xfrm>
                <a:prstGeom prst="rect">
                  <a:avLst/>
                </a:prstGeom>
                <a:noFill/>
              </p:spPr>
              <p:txBody>
                <a:bodyPr wrap="square" rtlCol="0">
                  <a:spAutoFit/>
                </a:bodyPr>
                <a:lstStyle/>
                <a:p>
                  <a:pPr algn="ctr"/>
                  <a:r>
                    <a:rPr lang="en-GB" sz="800" dirty="0"/>
                    <a:t>4</a:t>
                  </a:r>
                </a:p>
              </p:txBody>
            </p:sp>
          </p:grpSp>
          <p:sp>
            <p:nvSpPr>
              <p:cNvPr id="72" name="TextBox 71">
                <a:extLst>
                  <a:ext uri="{FF2B5EF4-FFF2-40B4-BE49-F238E27FC236}">
                    <a16:creationId xmlns:a16="http://schemas.microsoft.com/office/drawing/2014/main" id="{9338FA58-8F6F-444C-9849-1D608AD3800F}"/>
                  </a:ext>
                </a:extLst>
              </p:cNvPr>
              <p:cNvSpPr txBox="1"/>
              <p:nvPr/>
            </p:nvSpPr>
            <p:spPr>
              <a:xfrm>
                <a:off x="7989990" y="4484911"/>
                <a:ext cx="449994" cy="215444"/>
              </a:xfrm>
              <a:prstGeom prst="rect">
                <a:avLst/>
              </a:prstGeom>
              <a:noFill/>
            </p:spPr>
            <p:txBody>
              <a:bodyPr wrap="square" rtlCol="0">
                <a:spAutoFit/>
              </a:bodyPr>
              <a:lstStyle/>
              <a:p>
                <a:r>
                  <a:rPr lang="en-GB" sz="800" dirty="0"/>
                  <a:t>A2</a:t>
                </a:r>
              </a:p>
            </p:txBody>
          </p:sp>
        </p:grpSp>
      </p:grpSp>
      <p:grpSp>
        <p:nvGrpSpPr>
          <p:cNvPr id="92" name="Group 91">
            <a:extLst>
              <a:ext uri="{FF2B5EF4-FFF2-40B4-BE49-F238E27FC236}">
                <a16:creationId xmlns:a16="http://schemas.microsoft.com/office/drawing/2014/main" id="{D6DD021A-73DB-44D7-8F65-FBB541D0DBA8}"/>
              </a:ext>
            </a:extLst>
          </p:cNvPr>
          <p:cNvGrpSpPr/>
          <p:nvPr/>
        </p:nvGrpSpPr>
        <p:grpSpPr>
          <a:xfrm>
            <a:off x="10105625" y="5458926"/>
            <a:ext cx="1538864" cy="1072863"/>
            <a:chOff x="10022497" y="5458926"/>
            <a:chExt cx="1538864" cy="1072863"/>
          </a:xfrm>
        </p:grpSpPr>
        <p:grpSp>
          <p:nvGrpSpPr>
            <p:cNvPr id="52" name="Group 51">
              <a:extLst>
                <a:ext uri="{FF2B5EF4-FFF2-40B4-BE49-F238E27FC236}">
                  <a16:creationId xmlns:a16="http://schemas.microsoft.com/office/drawing/2014/main" id="{476293BB-BA21-4EAB-ABC2-BF9BB659A5B9}"/>
                </a:ext>
              </a:extLst>
            </p:cNvPr>
            <p:cNvGrpSpPr/>
            <p:nvPr/>
          </p:nvGrpSpPr>
          <p:grpSpPr>
            <a:xfrm>
              <a:off x="10022497" y="5458926"/>
              <a:ext cx="1538864" cy="1072863"/>
              <a:chOff x="10022497" y="5458926"/>
              <a:chExt cx="1538864" cy="1072863"/>
            </a:xfrm>
          </p:grpSpPr>
          <p:grpSp>
            <p:nvGrpSpPr>
              <p:cNvPr id="51" name="Group 50">
                <a:extLst>
                  <a:ext uri="{FF2B5EF4-FFF2-40B4-BE49-F238E27FC236}">
                    <a16:creationId xmlns:a16="http://schemas.microsoft.com/office/drawing/2014/main" id="{02CCC61E-7E28-4CD0-B8A7-93758908A130}"/>
                  </a:ext>
                </a:extLst>
              </p:cNvPr>
              <p:cNvGrpSpPr/>
              <p:nvPr/>
            </p:nvGrpSpPr>
            <p:grpSpPr>
              <a:xfrm>
                <a:off x="10070104" y="5458926"/>
                <a:ext cx="1491257" cy="1072863"/>
                <a:chOff x="10070104" y="5458926"/>
                <a:chExt cx="1491257" cy="1072863"/>
              </a:xfrm>
            </p:grpSpPr>
            <p:pic>
              <p:nvPicPr>
                <p:cNvPr id="23" name="Picture 22">
                  <a:extLst>
                    <a:ext uri="{FF2B5EF4-FFF2-40B4-BE49-F238E27FC236}">
                      <a16:creationId xmlns:a16="http://schemas.microsoft.com/office/drawing/2014/main" id="{619112E5-495C-4335-9C0E-2FBBBAD860BE}"/>
                    </a:ext>
                  </a:extLst>
                </p:cNvPr>
                <p:cNvPicPr>
                  <a:picLocks noChangeAspect="1"/>
                </p:cNvPicPr>
                <p:nvPr/>
              </p:nvPicPr>
              <p:blipFill rotWithShape="1">
                <a:blip r:embed="rId13">
                  <a:extLst>
                    <a:ext uri="{28A0092B-C50C-407E-A947-70E740481C1C}">
                      <a14:useLocalDpi xmlns:a14="http://schemas.microsoft.com/office/drawing/2010/main" val="0"/>
                    </a:ext>
                  </a:extLst>
                </a:blip>
                <a:srcRect t="2808"/>
                <a:stretch/>
              </p:blipFill>
              <p:spPr>
                <a:xfrm>
                  <a:off x="10070104" y="5458926"/>
                  <a:ext cx="1491257" cy="1072863"/>
                </a:xfrm>
                <a:prstGeom prst="rect">
                  <a:avLst/>
                </a:prstGeom>
                <a:ln>
                  <a:solidFill>
                    <a:srgbClr val="00B050"/>
                  </a:solidFill>
                </a:ln>
              </p:spPr>
            </p:pic>
            <p:pic>
              <p:nvPicPr>
                <p:cNvPr id="34" name="Picture 33">
                  <a:extLst>
                    <a:ext uri="{FF2B5EF4-FFF2-40B4-BE49-F238E27FC236}">
                      <a16:creationId xmlns:a16="http://schemas.microsoft.com/office/drawing/2014/main" id="{B806E767-40AA-451F-81EE-38EB1D131404}"/>
                    </a:ext>
                  </a:extLst>
                </p:cNvPr>
                <p:cNvPicPr>
                  <a:picLocks noChangeAspect="1"/>
                </p:cNvPicPr>
                <p:nvPr/>
              </p:nvPicPr>
              <p:blipFill>
                <a:blip r:embed="rId14" cstate="hqprint">
                  <a:extLst>
                    <a:ext uri="{28A0092B-C50C-407E-A947-70E740481C1C}">
                      <a14:useLocalDpi xmlns:a14="http://schemas.microsoft.com/office/drawing/2010/main" val="0"/>
                    </a:ext>
                  </a:extLst>
                </a:blip>
                <a:stretch>
                  <a:fillRect/>
                </a:stretch>
              </p:blipFill>
              <p:spPr>
                <a:xfrm flipH="1">
                  <a:off x="10936735" y="6052055"/>
                  <a:ext cx="167530" cy="165608"/>
                </a:xfrm>
                <a:prstGeom prst="rect">
                  <a:avLst/>
                </a:prstGeom>
              </p:spPr>
            </p:pic>
          </p:grpSp>
          <p:sp>
            <p:nvSpPr>
              <p:cNvPr id="30" name="TextBox 29">
                <a:extLst>
                  <a:ext uri="{FF2B5EF4-FFF2-40B4-BE49-F238E27FC236}">
                    <a16:creationId xmlns:a16="http://schemas.microsoft.com/office/drawing/2014/main" id="{1F0E207A-97DD-473F-BDDA-BD6CE311CBA3}"/>
                  </a:ext>
                </a:extLst>
              </p:cNvPr>
              <p:cNvSpPr txBox="1"/>
              <p:nvPr/>
            </p:nvSpPr>
            <p:spPr>
              <a:xfrm>
                <a:off x="10022497" y="6316345"/>
                <a:ext cx="130945" cy="215444"/>
              </a:xfrm>
              <a:prstGeom prst="rect">
                <a:avLst/>
              </a:prstGeom>
              <a:noFill/>
            </p:spPr>
            <p:txBody>
              <a:bodyPr wrap="square" rtlCol="0">
                <a:spAutoFit/>
              </a:bodyPr>
              <a:lstStyle/>
              <a:p>
                <a:r>
                  <a:rPr lang="en-GB" sz="800" dirty="0">
                    <a:solidFill>
                      <a:schemeClr val="bg1"/>
                    </a:solidFill>
                  </a:rPr>
                  <a:t>9</a:t>
                </a:r>
              </a:p>
            </p:txBody>
          </p:sp>
        </p:grpSp>
        <p:sp>
          <p:nvSpPr>
            <p:cNvPr id="76" name="TextBox 75">
              <a:extLst>
                <a:ext uri="{FF2B5EF4-FFF2-40B4-BE49-F238E27FC236}">
                  <a16:creationId xmlns:a16="http://schemas.microsoft.com/office/drawing/2014/main" id="{1B0D6604-37A4-4D98-9221-8A0BF78749E3}"/>
                </a:ext>
              </a:extLst>
            </p:cNvPr>
            <p:cNvSpPr txBox="1"/>
            <p:nvPr/>
          </p:nvSpPr>
          <p:spPr>
            <a:xfrm>
              <a:off x="11022813" y="6079597"/>
              <a:ext cx="449994" cy="215444"/>
            </a:xfrm>
            <a:prstGeom prst="rect">
              <a:avLst/>
            </a:prstGeom>
            <a:noFill/>
          </p:spPr>
          <p:txBody>
            <a:bodyPr wrap="square" rtlCol="0">
              <a:spAutoFit/>
            </a:bodyPr>
            <a:lstStyle/>
            <a:p>
              <a:r>
                <a:rPr lang="en-GB" sz="800" dirty="0"/>
                <a:t>A4</a:t>
              </a:r>
            </a:p>
          </p:txBody>
        </p:sp>
      </p:grpSp>
      <p:grpSp>
        <p:nvGrpSpPr>
          <p:cNvPr id="56" name="Group 55">
            <a:extLst>
              <a:ext uri="{FF2B5EF4-FFF2-40B4-BE49-F238E27FC236}">
                <a16:creationId xmlns:a16="http://schemas.microsoft.com/office/drawing/2014/main" id="{55279B3F-A180-457D-B78B-FDBA12A1A940}"/>
              </a:ext>
            </a:extLst>
          </p:cNvPr>
          <p:cNvGrpSpPr/>
          <p:nvPr/>
        </p:nvGrpSpPr>
        <p:grpSpPr>
          <a:xfrm>
            <a:off x="10152518" y="3954261"/>
            <a:ext cx="1663749" cy="1009650"/>
            <a:chOff x="10069390" y="3954261"/>
            <a:chExt cx="1663749" cy="1009650"/>
          </a:xfrm>
        </p:grpSpPr>
        <p:grpSp>
          <p:nvGrpSpPr>
            <p:cNvPr id="33" name="Group 32">
              <a:extLst>
                <a:ext uri="{FF2B5EF4-FFF2-40B4-BE49-F238E27FC236}">
                  <a16:creationId xmlns:a16="http://schemas.microsoft.com/office/drawing/2014/main" id="{CDF505CD-5FC1-684D-8297-BED657C4B6D9}"/>
                </a:ext>
              </a:extLst>
            </p:cNvPr>
            <p:cNvGrpSpPr/>
            <p:nvPr/>
          </p:nvGrpSpPr>
          <p:grpSpPr>
            <a:xfrm>
              <a:off x="10069390" y="3954261"/>
              <a:ext cx="1474144" cy="1009650"/>
              <a:chOff x="10090511" y="2010274"/>
              <a:chExt cx="1474144" cy="1009650"/>
            </a:xfrm>
          </p:grpSpPr>
          <p:pic>
            <p:nvPicPr>
              <p:cNvPr id="21" name="Picture 20">
                <a:extLst>
                  <a:ext uri="{FF2B5EF4-FFF2-40B4-BE49-F238E27FC236}">
                    <a16:creationId xmlns:a16="http://schemas.microsoft.com/office/drawing/2014/main" id="{1725CC78-85AC-4530-AA8E-12AE08171CE2}"/>
                  </a:ext>
                </a:extLst>
              </p:cNvPr>
              <p:cNvPicPr>
                <a:picLocks noChangeAspect="1"/>
              </p:cNvPicPr>
              <p:nvPr/>
            </p:nvPicPr>
            <p:blipFill rotWithShape="1">
              <a:blip r:embed="rId15">
                <a:extLst>
                  <a:ext uri="{28A0092B-C50C-407E-A947-70E740481C1C}">
                    <a14:useLocalDpi xmlns:a14="http://schemas.microsoft.com/office/drawing/2010/main" val="0"/>
                  </a:ext>
                </a:extLst>
              </a:blip>
              <a:srcRect l="4858"/>
              <a:stretch/>
            </p:blipFill>
            <p:spPr>
              <a:xfrm>
                <a:off x="10090511" y="2010274"/>
                <a:ext cx="1474144" cy="1009650"/>
              </a:xfrm>
              <a:prstGeom prst="rect">
                <a:avLst/>
              </a:prstGeom>
              <a:ln>
                <a:solidFill>
                  <a:srgbClr val="00B050"/>
                </a:solidFill>
              </a:ln>
            </p:spPr>
          </p:pic>
          <p:pic>
            <p:nvPicPr>
              <p:cNvPr id="31" name="Picture 30">
                <a:extLst>
                  <a:ext uri="{FF2B5EF4-FFF2-40B4-BE49-F238E27FC236}">
                    <a16:creationId xmlns:a16="http://schemas.microsoft.com/office/drawing/2014/main" id="{C2DA0A35-A1BC-4B80-8A4D-6279CA37DEFB}"/>
                  </a:ext>
                </a:extLst>
              </p:cNvPr>
              <p:cNvPicPr>
                <a:picLocks noChangeAspect="1"/>
              </p:cNvPicPr>
              <p:nvPr/>
            </p:nvPicPr>
            <p:blipFill>
              <a:blip r:embed="rId16" cstate="hqprint">
                <a:extLst>
                  <a:ext uri="{28A0092B-C50C-407E-A947-70E740481C1C}">
                    <a14:useLocalDpi xmlns:a14="http://schemas.microsoft.com/office/drawing/2010/main" val="0"/>
                  </a:ext>
                </a:extLst>
              </a:blip>
              <a:stretch>
                <a:fillRect/>
              </a:stretch>
            </p:blipFill>
            <p:spPr>
              <a:xfrm flipH="1">
                <a:off x="11296573" y="2046025"/>
                <a:ext cx="232690" cy="232690"/>
              </a:xfrm>
              <a:prstGeom prst="rect">
                <a:avLst/>
              </a:prstGeom>
            </p:spPr>
          </p:pic>
          <p:sp>
            <p:nvSpPr>
              <p:cNvPr id="67" name="TextBox 66">
                <a:extLst>
                  <a:ext uri="{FF2B5EF4-FFF2-40B4-BE49-F238E27FC236}">
                    <a16:creationId xmlns:a16="http://schemas.microsoft.com/office/drawing/2014/main" id="{75B1569D-78DD-AF43-9172-68DFA3FCA63B}"/>
                  </a:ext>
                </a:extLst>
              </p:cNvPr>
              <p:cNvSpPr txBox="1"/>
              <p:nvPr/>
            </p:nvSpPr>
            <p:spPr>
              <a:xfrm>
                <a:off x="10121894" y="2013757"/>
                <a:ext cx="126619" cy="215444"/>
              </a:xfrm>
              <a:prstGeom prst="rect">
                <a:avLst/>
              </a:prstGeom>
              <a:noFill/>
            </p:spPr>
            <p:txBody>
              <a:bodyPr wrap="square" rtlCol="0">
                <a:spAutoFit/>
              </a:bodyPr>
              <a:lstStyle/>
              <a:p>
                <a:pPr algn="ctr"/>
                <a:r>
                  <a:rPr lang="en-GB" sz="800" dirty="0">
                    <a:solidFill>
                      <a:schemeClr val="bg1"/>
                    </a:solidFill>
                  </a:rPr>
                  <a:t>3</a:t>
                </a:r>
              </a:p>
            </p:txBody>
          </p:sp>
        </p:grpSp>
        <p:sp>
          <p:nvSpPr>
            <p:cNvPr id="81" name="TextBox 80">
              <a:extLst>
                <a:ext uri="{FF2B5EF4-FFF2-40B4-BE49-F238E27FC236}">
                  <a16:creationId xmlns:a16="http://schemas.microsoft.com/office/drawing/2014/main" id="{7AA3E343-7D6B-4803-A28A-A77399311AEE}"/>
                </a:ext>
              </a:extLst>
            </p:cNvPr>
            <p:cNvSpPr txBox="1"/>
            <p:nvPr/>
          </p:nvSpPr>
          <p:spPr>
            <a:xfrm>
              <a:off x="11283145" y="4195902"/>
              <a:ext cx="449994" cy="215444"/>
            </a:xfrm>
            <a:prstGeom prst="rect">
              <a:avLst/>
            </a:prstGeom>
            <a:noFill/>
          </p:spPr>
          <p:txBody>
            <a:bodyPr wrap="square" rtlCol="0">
              <a:spAutoFit/>
            </a:bodyPr>
            <a:lstStyle/>
            <a:p>
              <a:r>
                <a:rPr lang="en-GB" sz="800" dirty="0">
                  <a:solidFill>
                    <a:schemeClr val="bg1"/>
                  </a:solidFill>
                </a:rPr>
                <a:t>A5</a:t>
              </a:r>
            </a:p>
          </p:txBody>
        </p:sp>
      </p:grpSp>
      <p:grpSp>
        <p:nvGrpSpPr>
          <p:cNvPr id="62" name="Group 61">
            <a:extLst>
              <a:ext uri="{FF2B5EF4-FFF2-40B4-BE49-F238E27FC236}">
                <a16:creationId xmlns:a16="http://schemas.microsoft.com/office/drawing/2014/main" id="{3E77C56B-2901-44F0-B909-BE1E2FCDA4EA}"/>
              </a:ext>
            </a:extLst>
          </p:cNvPr>
          <p:cNvGrpSpPr/>
          <p:nvPr/>
        </p:nvGrpSpPr>
        <p:grpSpPr>
          <a:xfrm>
            <a:off x="10105625" y="2311606"/>
            <a:ext cx="1521036" cy="1238250"/>
            <a:chOff x="10022497" y="2311606"/>
            <a:chExt cx="1521036" cy="1238250"/>
          </a:xfrm>
        </p:grpSpPr>
        <p:grpSp>
          <p:nvGrpSpPr>
            <p:cNvPr id="29" name="Group 28">
              <a:extLst>
                <a:ext uri="{FF2B5EF4-FFF2-40B4-BE49-F238E27FC236}">
                  <a16:creationId xmlns:a16="http://schemas.microsoft.com/office/drawing/2014/main" id="{9821B7E1-FF0C-4C6B-BC56-6F2A4BC9F9F5}"/>
                </a:ext>
              </a:extLst>
            </p:cNvPr>
            <p:cNvGrpSpPr/>
            <p:nvPr/>
          </p:nvGrpSpPr>
          <p:grpSpPr>
            <a:xfrm>
              <a:off x="10022497" y="2311606"/>
              <a:ext cx="1521036" cy="1238250"/>
              <a:chOff x="10022497" y="1985029"/>
              <a:chExt cx="1521036" cy="1238250"/>
            </a:xfrm>
          </p:grpSpPr>
          <p:pic>
            <p:nvPicPr>
              <p:cNvPr id="6" name="Picture 5">
                <a:extLst>
                  <a:ext uri="{FF2B5EF4-FFF2-40B4-BE49-F238E27FC236}">
                    <a16:creationId xmlns:a16="http://schemas.microsoft.com/office/drawing/2014/main" id="{78BD3194-EF4E-4AEC-88E1-6C2F6E1728B9}"/>
                  </a:ext>
                </a:extLst>
              </p:cNvPr>
              <p:cNvPicPr>
                <a:picLocks noChangeAspect="1"/>
              </p:cNvPicPr>
              <p:nvPr/>
            </p:nvPicPr>
            <p:blipFill rotWithShape="1">
              <a:blip r:embed="rId17">
                <a:extLst>
                  <a:ext uri="{28A0092B-C50C-407E-A947-70E740481C1C}">
                    <a14:useLocalDpi xmlns:a14="http://schemas.microsoft.com/office/drawing/2010/main" val="0"/>
                  </a:ext>
                </a:extLst>
              </a:blip>
              <a:srcRect l="-23659" t="1526" r="5229" b="-1526"/>
              <a:stretch/>
            </p:blipFill>
            <p:spPr>
              <a:xfrm>
                <a:off x="10062968" y="1985029"/>
                <a:ext cx="1480565" cy="1238250"/>
              </a:xfrm>
              <a:prstGeom prst="rect">
                <a:avLst/>
              </a:prstGeom>
              <a:solidFill>
                <a:schemeClr val="bg1"/>
              </a:solidFill>
              <a:ln>
                <a:solidFill>
                  <a:srgbClr val="00B050"/>
                </a:solidFill>
              </a:ln>
            </p:spPr>
          </p:pic>
          <p:pic>
            <p:nvPicPr>
              <p:cNvPr id="26" name="Picture 25">
                <a:extLst>
                  <a:ext uri="{FF2B5EF4-FFF2-40B4-BE49-F238E27FC236}">
                    <a16:creationId xmlns:a16="http://schemas.microsoft.com/office/drawing/2014/main" id="{7CEA88B1-B23E-4149-92C4-70FE784BD132}"/>
                  </a:ext>
                </a:extLst>
              </p:cNvPr>
              <p:cNvPicPr>
                <a:picLocks noChangeAspect="1"/>
              </p:cNvPicPr>
              <p:nvPr/>
            </p:nvPicPr>
            <p:blipFill>
              <a:blip r:embed="rId18" cstate="hqprint">
                <a:extLst>
                  <a:ext uri="{28A0092B-C50C-407E-A947-70E740481C1C}">
                    <a14:useLocalDpi xmlns:a14="http://schemas.microsoft.com/office/drawing/2010/main" val="0"/>
                  </a:ext>
                </a:extLst>
              </a:blip>
              <a:stretch>
                <a:fillRect/>
              </a:stretch>
            </p:blipFill>
            <p:spPr>
              <a:xfrm flipH="1">
                <a:off x="10097950" y="2931812"/>
                <a:ext cx="202653" cy="204669"/>
              </a:xfrm>
              <a:prstGeom prst="rect">
                <a:avLst/>
              </a:prstGeom>
            </p:spPr>
          </p:pic>
          <p:sp>
            <p:nvSpPr>
              <p:cNvPr id="48" name="TextBox 47">
                <a:extLst>
                  <a:ext uri="{FF2B5EF4-FFF2-40B4-BE49-F238E27FC236}">
                    <a16:creationId xmlns:a16="http://schemas.microsoft.com/office/drawing/2014/main" id="{9018059E-8C96-4C2D-8068-D57672D72B2A}"/>
                  </a:ext>
                </a:extLst>
              </p:cNvPr>
              <p:cNvSpPr txBox="1"/>
              <p:nvPr/>
            </p:nvSpPr>
            <p:spPr>
              <a:xfrm>
                <a:off x="10022497" y="1985029"/>
                <a:ext cx="313095" cy="215444"/>
              </a:xfrm>
              <a:prstGeom prst="rect">
                <a:avLst/>
              </a:prstGeom>
              <a:noFill/>
            </p:spPr>
            <p:txBody>
              <a:bodyPr wrap="square" rtlCol="0">
                <a:spAutoFit/>
              </a:bodyPr>
              <a:lstStyle/>
              <a:p>
                <a:pPr algn="ctr"/>
                <a:r>
                  <a:rPr lang="en-GB" sz="800" dirty="0"/>
                  <a:t>10</a:t>
                </a:r>
              </a:p>
            </p:txBody>
          </p:sp>
        </p:grpSp>
        <p:sp>
          <p:nvSpPr>
            <p:cNvPr id="84" name="TextBox 83">
              <a:extLst>
                <a:ext uri="{FF2B5EF4-FFF2-40B4-BE49-F238E27FC236}">
                  <a16:creationId xmlns:a16="http://schemas.microsoft.com/office/drawing/2014/main" id="{433B5238-BF8B-4FAB-9623-4D03FE9002BB}"/>
                </a:ext>
              </a:extLst>
            </p:cNvPr>
            <p:cNvSpPr txBox="1"/>
            <p:nvPr/>
          </p:nvSpPr>
          <p:spPr>
            <a:xfrm>
              <a:off x="10227392" y="3227280"/>
              <a:ext cx="449994" cy="215444"/>
            </a:xfrm>
            <a:prstGeom prst="rect">
              <a:avLst/>
            </a:prstGeom>
            <a:noFill/>
          </p:spPr>
          <p:txBody>
            <a:bodyPr wrap="square" rtlCol="0">
              <a:spAutoFit/>
            </a:bodyPr>
            <a:lstStyle/>
            <a:p>
              <a:r>
                <a:rPr lang="en-GB" sz="800" dirty="0"/>
                <a:t>A6</a:t>
              </a:r>
            </a:p>
          </p:txBody>
        </p:sp>
      </p:grpSp>
      <p:grpSp>
        <p:nvGrpSpPr>
          <p:cNvPr id="7" name="Group 6">
            <a:extLst>
              <a:ext uri="{FF2B5EF4-FFF2-40B4-BE49-F238E27FC236}">
                <a16:creationId xmlns:a16="http://schemas.microsoft.com/office/drawing/2014/main" id="{5E889651-114B-DC4C-832C-D4FD80BAAC17}"/>
              </a:ext>
            </a:extLst>
          </p:cNvPr>
          <p:cNvGrpSpPr/>
          <p:nvPr/>
        </p:nvGrpSpPr>
        <p:grpSpPr>
          <a:xfrm>
            <a:off x="5872727" y="5715258"/>
            <a:ext cx="1631580" cy="1004810"/>
            <a:chOff x="5872727" y="5715258"/>
            <a:chExt cx="1631580" cy="1004810"/>
          </a:xfrm>
        </p:grpSpPr>
        <p:grpSp>
          <p:nvGrpSpPr>
            <p:cNvPr id="32" name="Group 31">
              <a:extLst>
                <a:ext uri="{FF2B5EF4-FFF2-40B4-BE49-F238E27FC236}">
                  <a16:creationId xmlns:a16="http://schemas.microsoft.com/office/drawing/2014/main" id="{754C0563-0E13-4081-902C-8328E8539B05}"/>
                </a:ext>
              </a:extLst>
            </p:cNvPr>
            <p:cNvGrpSpPr/>
            <p:nvPr/>
          </p:nvGrpSpPr>
          <p:grpSpPr>
            <a:xfrm>
              <a:off x="5872727" y="5715258"/>
              <a:ext cx="1437248" cy="1004810"/>
              <a:chOff x="5386460" y="5612667"/>
              <a:chExt cx="1437248" cy="1004810"/>
            </a:xfrm>
          </p:grpSpPr>
          <p:pic>
            <p:nvPicPr>
              <p:cNvPr id="28" name="Picture 27">
                <a:extLst>
                  <a:ext uri="{FF2B5EF4-FFF2-40B4-BE49-F238E27FC236}">
                    <a16:creationId xmlns:a16="http://schemas.microsoft.com/office/drawing/2014/main" id="{C43796D0-98C9-4A0E-BDA3-ABC8F08C9FEE}"/>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461633" y="5612667"/>
                <a:ext cx="1362075" cy="962025"/>
              </a:xfrm>
              <a:prstGeom prst="rect">
                <a:avLst/>
              </a:prstGeom>
              <a:solidFill>
                <a:schemeClr val="bg1"/>
              </a:solidFill>
            </p:spPr>
          </p:pic>
          <p:sp>
            <p:nvSpPr>
              <p:cNvPr id="61" name="TextBox 60">
                <a:extLst>
                  <a:ext uri="{FF2B5EF4-FFF2-40B4-BE49-F238E27FC236}">
                    <a16:creationId xmlns:a16="http://schemas.microsoft.com/office/drawing/2014/main" id="{2497C92D-7184-4883-9D95-78C2EB87ADEA}"/>
                  </a:ext>
                </a:extLst>
              </p:cNvPr>
              <p:cNvSpPr txBox="1"/>
              <p:nvPr/>
            </p:nvSpPr>
            <p:spPr>
              <a:xfrm>
                <a:off x="5386460" y="6402033"/>
                <a:ext cx="411626" cy="215444"/>
              </a:xfrm>
              <a:prstGeom prst="rect">
                <a:avLst/>
              </a:prstGeom>
              <a:noFill/>
            </p:spPr>
            <p:txBody>
              <a:bodyPr wrap="square" rtlCol="0">
                <a:spAutoFit/>
              </a:bodyPr>
              <a:lstStyle/>
              <a:p>
                <a:r>
                  <a:rPr lang="en-GB" sz="800" dirty="0"/>
                  <a:t>11</a:t>
                </a:r>
                <a:r>
                  <a:rPr lang="en-GB" sz="800" dirty="0">
                    <a:solidFill>
                      <a:schemeClr val="bg1"/>
                    </a:solidFill>
                  </a:rPr>
                  <a:t>9</a:t>
                </a:r>
              </a:p>
            </p:txBody>
          </p:sp>
        </p:grpSp>
        <p:sp>
          <p:nvSpPr>
            <p:cNvPr id="85" name="TextBox 84">
              <a:extLst>
                <a:ext uri="{FF2B5EF4-FFF2-40B4-BE49-F238E27FC236}">
                  <a16:creationId xmlns:a16="http://schemas.microsoft.com/office/drawing/2014/main" id="{CBC066DE-F3A3-405D-B4FE-DE0E5DE6D916}"/>
                </a:ext>
              </a:extLst>
            </p:cNvPr>
            <p:cNvSpPr txBox="1"/>
            <p:nvPr/>
          </p:nvSpPr>
          <p:spPr>
            <a:xfrm>
              <a:off x="7054313" y="6483232"/>
              <a:ext cx="449994" cy="215444"/>
            </a:xfrm>
            <a:prstGeom prst="rect">
              <a:avLst/>
            </a:prstGeom>
            <a:noFill/>
          </p:spPr>
          <p:txBody>
            <a:bodyPr wrap="square" rtlCol="0">
              <a:spAutoFit/>
            </a:bodyPr>
            <a:lstStyle/>
            <a:p>
              <a:r>
                <a:rPr lang="en-GB" sz="800" dirty="0"/>
                <a:t>A8</a:t>
              </a:r>
            </a:p>
          </p:txBody>
        </p:sp>
        <p:pic>
          <p:nvPicPr>
            <p:cNvPr id="86" name="Picture 85">
              <a:extLst>
                <a:ext uri="{FF2B5EF4-FFF2-40B4-BE49-F238E27FC236}">
                  <a16:creationId xmlns:a16="http://schemas.microsoft.com/office/drawing/2014/main" id="{87118EF5-2745-49CE-9B91-52ED3C64EE7A}"/>
                </a:ext>
              </a:extLst>
            </p:cNvPr>
            <p:cNvPicPr>
              <a:picLocks noChangeAspect="1"/>
            </p:cNvPicPr>
            <p:nvPr/>
          </p:nvPicPr>
          <p:blipFill>
            <a:blip r:embed="rId14" cstate="hqprint">
              <a:extLst>
                <a:ext uri="{28A0092B-C50C-407E-A947-70E740481C1C}">
                  <a14:useLocalDpi xmlns:a14="http://schemas.microsoft.com/office/drawing/2010/main" val="0"/>
                </a:ext>
              </a:extLst>
            </a:blip>
            <a:stretch>
              <a:fillRect/>
            </a:stretch>
          </p:blipFill>
          <p:spPr>
            <a:xfrm flipH="1">
              <a:off x="7101012" y="6341467"/>
              <a:ext cx="167530" cy="165608"/>
            </a:xfrm>
            <a:prstGeom prst="rect">
              <a:avLst/>
            </a:prstGeom>
          </p:spPr>
        </p:pic>
      </p:grpSp>
      <p:grpSp>
        <p:nvGrpSpPr>
          <p:cNvPr id="68" name="Group 67">
            <a:extLst>
              <a:ext uri="{FF2B5EF4-FFF2-40B4-BE49-F238E27FC236}">
                <a16:creationId xmlns:a16="http://schemas.microsoft.com/office/drawing/2014/main" id="{94B568C5-E8EE-4A68-B1B4-23F19FCD26AA}"/>
              </a:ext>
            </a:extLst>
          </p:cNvPr>
          <p:cNvGrpSpPr/>
          <p:nvPr/>
        </p:nvGrpSpPr>
        <p:grpSpPr>
          <a:xfrm>
            <a:off x="563114" y="2656863"/>
            <a:ext cx="1491256" cy="1505038"/>
            <a:chOff x="563114" y="2656863"/>
            <a:chExt cx="1491256" cy="1505038"/>
          </a:xfrm>
        </p:grpSpPr>
        <p:grpSp>
          <p:nvGrpSpPr>
            <p:cNvPr id="17" name="Group 16">
              <a:extLst>
                <a:ext uri="{FF2B5EF4-FFF2-40B4-BE49-F238E27FC236}">
                  <a16:creationId xmlns:a16="http://schemas.microsoft.com/office/drawing/2014/main" id="{BB81B51A-C361-7741-AC17-613EAADF21FC}"/>
                </a:ext>
              </a:extLst>
            </p:cNvPr>
            <p:cNvGrpSpPr/>
            <p:nvPr/>
          </p:nvGrpSpPr>
          <p:grpSpPr>
            <a:xfrm>
              <a:off x="563114" y="2656863"/>
              <a:ext cx="1491256" cy="1505038"/>
              <a:chOff x="465500" y="1898018"/>
              <a:chExt cx="1221740" cy="1233031"/>
            </a:xfrm>
          </p:grpSpPr>
          <p:pic>
            <p:nvPicPr>
              <p:cNvPr id="11" name="Picture 10">
                <a:extLst>
                  <a:ext uri="{FF2B5EF4-FFF2-40B4-BE49-F238E27FC236}">
                    <a16:creationId xmlns:a16="http://schemas.microsoft.com/office/drawing/2014/main" id="{9183BB27-D5A9-41A2-AF18-06E094FEE5E0}"/>
                  </a:ext>
                </a:extLst>
              </p:cNvPr>
              <p:cNvPicPr/>
              <p:nvPr/>
            </p:nvPicPr>
            <p:blipFill>
              <a:blip r:embed="rId20"/>
              <a:stretch>
                <a:fillRect/>
              </a:stretch>
            </p:blipFill>
            <p:spPr>
              <a:xfrm>
                <a:off x="465500" y="1899149"/>
                <a:ext cx="1221740" cy="1231900"/>
              </a:xfrm>
              <a:prstGeom prst="rect">
                <a:avLst/>
              </a:prstGeom>
              <a:ln>
                <a:solidFill>
                  <a:srgbClr val="FF0000"/>
                </a:solidFill>
              </a:ln>
            </p:spPr>
          </p:pic>
          <p:pic>
            <p:nvPicPr>
              <p:cNvPr id="25" name="Picture 24">
                <a:extLst>
                  <a:ext uri="{FF2B5EF4-FFF2-40B4-BE49-F238E27FC236}">
                    <a16:creationId xmlns:a16="http://schemas.microsoft.com/office/drawing/2014/main" id="{0B20F619-4066-45A2-8C0B-1FBD4C865BA4}"/>
                  </a:ext>
                </a:extLst>
              </p:cNvPr>
              <p:cNvPicPr>
                <a:picLocks noChangeAspect="1"/>
              </p:cNvPicPr>
              <p:nvPr/>
            </p:nvPicPr>
            <p:blipFill>
              <a:blip r:embed="rId21" cstate="hqprint">
                <a:extLst>
                  <a:ext uri="{28A0092B-C50C-407E-A947-70E740481C1C}">
                    <a14:useLocalDpi xmlns:a14="http://schemas.microsoft.com/office/drawing/2010/main" val="0"/>
                  </a:ext>
                </a:extLst>
              </a:blip>
              <a:stretch>
                <a:fillRect/>
              </a:stretch>
            </p:blipFill>
            <p:spPr>
              <a:xfrm flipH="1">
                <a:off x="1481351" y="2914504"/>
                <a:ext cx="205889" cy="205889"/>
              </a:xfrm>
              <a:prstGeom prst="rect">
                <a:avLst/>
              </a:prstGeom>
            </p:spPr>
          </p:pic>
          <p:sp>
            <p:nvSpPr>
              <p:cNvPr id="54" name="TextBox 53">
                <a:extLst>
                  <a:ext uri="{FF2B5EF4-FFF2-40B4-BE49-F238E27FC236}">
                    <a16:creationId xmlns:a16="http://schemas.microsoft.com/office/drawing/2014/main" id="{13A067CD-2C3F-47CE-B78E-9E8B633C16FA}"/>
                  </a:ext>
                </a:extLst>
              </p:cNvPr>
              <p:cNvSpPr txBox="1"/>
              <p:nvPr/>
            </p:nvSpPr>
            <p:spPr>
              <a:xfrm>
                <a:off x="477869" y="1898018"/>
                <a:ext cx="126619" cy="215444"/>
              </a:xfrm>
              <a:prstGeom prst="rect">
                <a:avLst/>
              </a:prstGeom>
              <a:noFill/>
            </p:spPr>
            <p:txBody>
              <a:bodyPr wrap="square" rtlCol="0">
                <a:spAutoFit/>
              </a:bodyPr>
              <a:lstStyle/>
              <a:p>
                <a:pPr algn="ctr"/>
                <a:r>
                  <a:rPr lang="en-GB" sz="800" dirty="0"/>
                  <a:t>6</a:t>
                </a:r>
              </a:p>
            </p:txBody>
          </p:sp>
        </p:grpSp>
        <p:sp>
          <p:nvSpPr>
            <p:cNvPr id="66" name="TextBox 65">
              <a:extLst>
                <a:ext uri="{FF2B5EF4-FFF2-40B4-BE49-F238E27FC236}">
                  <a16:creationId xmlns:a16="http://schemas.microsoft.com/office/drawing/2014/main" id="{9B3DD34B-33D3-4047-8EC6-0B3342FD43EC}"/>
                </a:ext>
              </a:extLst>
            </p:cNvPr>
            <p:cNvSpPr txBox="1"/>
            <p:nvPr/>
          </p:nvSpPr>
          <p:spPr>
            <a:xfrm>
              <a:off x="1750888" y="3733154"/>
              <a:ext cx="295634" cy="215444"/>
            </a:xfrm>
            <a:prstGeom prst="rect">
              <a:avLst/>
            </a:prstGeom>
            <a:noFill/>
          </p:spPr>
          <p:txBody>
            <a:bodyPr wrap="square" rtlCol="0">
              <a:spAutoFit/>
            </a:bodyPr>
            <a:lstStyle/>
            <a:p>
              <a:r>
                <a:rPr lang="en-GB" sz="800" dirty="0">
                  <a:solidFill>
                    <a:schemeClr val="bg1"/>
                  </a:solidFill>
                </a:rPr>
                <a:t>A7</a:t>
              </a:r>
            </a:p>
          </p:txBody>
        </p:sp>
      </p:grpSp>
      <p:grpSp>
        <p:nvGrpSpPr>
          <p:cNvPr id="1028" name="Group 1027">
            <a:extLst>
              <a:ext uri="{FF2B5EF4-FFF2-40B4-BE49-F238E27FC236}">
                <a16:creationId xmlns:a16="http://schemas.microsoft.com/office/drawing/2014/main" id="{5FDE583F-A71E-4F17-99DF-339B7F4496E0}"/>
              </a:ext>
            </a:extLst>
          </p:cNvPr>
          <p:cNvGrpSpPr/>
          <p:nvPr/>
        </p:nvGrpSpPr>
        <p:grpSpPr>
          <a:xfrm>
            <a:off x="3956105" y="254239"/>
            <a:ext cx="4109588" cy="1626410"/>
            <a:chOff x="3956105" y="254239"/>
            <a:chExt cx="4109588" cy="1626410"/>
          </a:xfrm>
        </p:grpSpPr>
        <p:grpSp>
          <p:nvGrpSpPr>
            <p:cNvPr id="79" name="Group 78">
              <a:extLst>
                <a:ext uri="{FF2B5EF4-FFF2-40B4-BE49-F238E27FC236}">
                  <a16:creationId xmlns:a16="http://schemas.microsoft.com/office/drawing/2014/main" id="{C43E1E02-CC91-B548-B9D1-02864B16CB53}"/>
                </a:ext>
              </a:extLst>
            </p:cNvPr>
            <p:cNvGrpSpPr/>
            <p:nvPr/>
          </p:nvGrpSpPr>
          <p:grpSpPr>
            <a:xfrm>
              <a:off x="3956105" y="254239"/>
              <a:ext cx="4109588" cy="1613831"/>
              <a:chOff x="3956105" y="254239"/>
              <a:chExt cx="4109588" cy="1613831"/>
            </a:xfrm>
          </p:grpSpPr>
          <p:grpSp>
            <p:nvGrpSpPr>
              <p:cNvPr id="75" name="Group 74">
                <a:extLst>
                  <a:ext uri="{FF2B5EF4-FFF2-40B4-BE49-F238E27FC236}">
                    <a16:creationId xmlns:a16="http://schemas.microsoft.com/office/drawing/2014/main" id="{E1684F7E-5F55-6747-A38B-DDC06610A5D4}"/>
                  </a:ext>
                </a:extLst>
              </p:cNvPr>
              <p:cNvGrpSpPr/>
              <p:nvPr/>
            </p:nvGrpSpPr>
            <p:grpSpPr>
              <a:xfrm>
                <a:off x="3956105" y="254239"/>
                <a:ext cx="4109588" cy="1607525"/>
                <a:chOff x="3631854" y="4694723"/>
                <a:chExt cx="4596842" cy="1798122"/>
              </a:xfrm>
            </p:grpSpPr>
            <p:pic>
              <p:nvPicPr>
                <p:cNvPr id="15" name="Picture 14">
                  <a:extLst>
                    <a:ext uri="{FF2B5EF4-FFF2-40B4-BE49-F238E27FC236}">
                      <a16:creationId xmlns:a16="http://schemas.microsoft.com/office/drawing/2014/main" id="{68EB0E74-45DC-4572-A603-1ABF7CA4A29D}"/>
                    </a:ext>
                  </a:extLst>
                </p:cNvPr>
                <p:cNvPicPr/>
                <p:nvPr/>
              </p:nvPicPr>
              <p:blipFill>
                <a:blip r:embed="rId22">
                  <a:extLst>
                    <a:ext uri="{28A0092B-C50C-407E-A947-70E740481C1C}">
                      <a14:useLocalDpi xmlns:a14="http://schemas.microsoft.com/office/drawing/2010/main" val="0"/>
                    </a:ext>
                  </a:extLst>
                </a:blip>
                <a:srcRect/>
                <a:stretch>
                  <a:fillRect/>
                </a:stretch>
              </p:blipFill>
              <p:spPr bwMode="auto">
                <a:xfrm>
                  <a:off x="3637375" y="4694723"/>
                  <a:ext cx="4591321" cy="1798122"/>
                </a:xfrm>
                <a:prstGeom prst="rect">
                  <a:avLst/>
                </a:prstGeom>
                <a:noFill/>
              </p:spPr>
            </p:pic>
            <p:sp>
              <p:nvSpPr>
                <p:cNvPr id="70" name="Rectangle 69">
                  <a:extLst>
                    <a:ext uri="{FF2B5EF4-FFF2-40B4-BE49-F238E27FC236}">
                      <a16:creationId xmlns:a16="http://schemas.microsoft.com/office/drawing/2014/main" id="{D7591C03-8235-BD48-AE37-768D8133845B}"/>
                    </a:ext>
                  </a:extLst>
                </p:cNvPr>
                <p:cNvSpPr/>
                <p:nvPr/>
              </p:nvSpPr>
              <p:spPr>
                <a:xfrm>
                  <a:off x="3631854" y="4694723"/>
                  <a:ext cx="2300093" cy="179812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a:t>
                  </a:r>
                </a:p>
              </p:txBody>
            </p:sp>
            <p:sp>
              <p:nvSpPr>
                <p:cNvPr id="71" name="Rectangle 70">
                  <a:extLst>
                    <a:ext uri="{FF2B5EF4-FFF2-40B4-BE49-F238E27FC236}">
                      <a16:creationId xmlns:a16="http://schemas.microsoft.com/office/drawing/2014/main" id="{04CD3771-FC5C-4E43-912C-4B832983D567}"/>
                    </a:ext>
                  </a:extLst>
                </p:cNvPr>
                <p:cNvSpPr/>
                <p:nvPr/>
              </p:nvSpPr>
              <p:spPr>
                <a:xfrm>
                  <a:off x="5949950" y="4694723"/>
                  <a:ext cx="2278746" cy="1798122"/>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a:t>
                  </a:r>
                </a:p>
              </p:txBody>
            </p:sp>
            <p:pic>
              <p:nvPicPr>
                <p:cNvPr id="41" name="Picture 40">
                  <a:extLst>
                    <a:ext uri="{FF2B5EF4-FFF2-40B4-BE49-F238E27FC236}">
                      <a16:creationId xmlns:a16="http://schemas.microsoft.com/office/drawing/2014/main" id="{C0CDBFC7-1286-4CC6-8326-887797948FEB}"/>
                    </a:ext>
                  </a:extLst>
                </p:cNvPr>
                <p:cNvPicPr>
                  <a:picLocks noChangeAspect="1"/>
                </p:cNvPicPr>
                <p:nvPr/>
              </p:nvPicPr>
              <p:blipFill>
                <a:blip r:embed="rId23" cstate="hqprint">
                  <a:extLst>
                    <a:ext uri="{28A0092B-C50C-407E-A947-70E740481C1C}">
                      <a14:useLocalDpi xmlns:a14="http://schemas.microsoft.com/office/drawing/2010/main" val="0"/>
                    </a:ext>
                  </a:extLst>
                </a:blip>
                <a:stretch>
                  <a:fillRect/>
                </a:stretch>
              </p:blipFill>
              <p:spPr>
                <a:xfrm flipH="1">
                  <a:off x="5832345" y="6243742"/>
                  <a:ext cx="227324" cy="227324"/>
                </a:xfrm>
                <a:prstGeom prst="rect">
                  <a:avLst/>
                </a:prstGeom>
              </p:spPr>
            </p:pic>
          </p:grpSp>
          <p:sp>
            <p:nvSpPr>
              <p:cNvPr id="77" name="TextBox 76">
                <a:extLst>
                  <a:ext uri="{FF2B5EF4-FFF2-40B4-BE49-F238E27FC236}">
                    <a16:creationId xmlns:a16="http://schemas.microsoft.com/office/drawing/2014/main" id="{5547800E-5EA1-5B4F-ACA4-A4B04542EE70}"/>
                  </a:ext>
                </a:extLst>
              </p:cNvPr>
              <p:cNvSpPr txBox="1"/>
              <p:nvPr/>
            </p:nvSpPr>
            <p:spPr>
              <a:xfrm>
                <a:off x="6142671" y="1652626"/>
                <a:ext cx="126619" cy="215444"/>
              </a:xfrm>
              <a:prstGeom prst="rect">
                <a:avLst/>
              </a:prstGeom>
              <a:noFill/>
            </p:spPr>
            <p:txBody>
              <a:bodyPr wrap="square" rtlCol="0">
                <a:spAutoFit/>
              </a:bodyPr>
              <a:lstStyle/>
              <a:p>
                <a:pPr algn="ctr"/>
                <a:r>
                  <a:rPr lang="en-GB" sz="800" dirty="0"/>
                  <a:t>8</a:t>
                </a:r>
              </a:p>
            </p:txBody>
          </p:sp>
        </p:grpSp>
        <p:sp>
          <p:nvSpPr>
            <p:cNvPr id="1027" name="TextBox 1026">
              <a:extLst>
                <a:ext uri="{FF2B5EF4-FFF2-40B4-BE49-F238E27FC236}">
                  <a16:creationId xmlns:a16="http://schemas.microsoft.com/office/drawing/2014/main" id="{CDAAC868-3AA8-494A-8376-9071A476BB12}"/>
                </a:ext>
              </a:extLst>
            </p:cNvPr>
            <p:cNvSpPr txBox="1"/>
            <p:nvPr/>
          </p:nvSpPr>
          <p:spPr>
            <a:xfrm>
              <a:off x="5696311" y="1665205"/>
              <a:ext cx="454076" cy="215444"/>
            </a:xfrm>
            <a:prstGeom prst="rect">
              <a:avLst/>
            </a:prstGeom>
            <a:noFill/>
          </p:spPr>
          <p:txBody>
            <a:bodyPr wrap="square" rtlCol="0">
              <a:spAutoFit/>
            </a:bodyPr>
            <a:lstStyle/>
            <a:p>
              <a:r>
                <a:rPr lang="en-GB" sz="800" dirty="0"/>
                <a:t>A9</a:t>
              </a:r>
            </a:p>
          </p:txBody>
        </p:sp>
      </p:grpSp>
      <p:grpSp>
        <p:nvGrpSpPr>
          <p:cNvPr id="14" name="Group 13">
            <a:extLst>
              <a:ext uri="{FF2B5EF4-FFF2-40B4-BE49-F238E27FC236}">
                <a16:creationId xmlns:a16="http://schemas.microsoft.com/office/drawing/2014/main" id="{94418B7C-383E-1045-B29A-5B5B83D23525}"/>
              </a:ext>
            </a:extLst>
          </p:cNvPr>
          <p:cNvGrpSpPr/>
          <p:nvPr/>
        </p:nvGrpSpPr>
        <p:grpSpPr>
          <a:xfrm>
            <a:off x="4308514" y="5709994"/>
            <a:ext cx="1509893" cy="1061264"/>
            <a:chOff x="4308514" y="5709994"/>
            <a:chExt cx="1509893" cy="1061264"/>
          </a:xfrm>
        </p:grpSpPr>
        <p:grpSp>
          <p:nvGrpSpPr>
            <p:cNvPr id="8" name="Group 7">
              <a:extLst>
                <a:ext uri="{FF2B5EF4-FFF2-40B4-BE49-F238E27FC236}">
                  <a16:creationId xmlns:a16="http://schemas.microsoft.com/office/drawing/2014/main" id="{109E39CB-6863-E04A-B680-A70EB0A42BB6}"/>
                </a:ext>
              </a:extLst>
            </p:cNvPr>
            <p:cNvGrpSpPr/>
            <p:nvPr/>
          </p:nvGrpSpPr>
          <p:grpSpPr>
            <a:xfrm>
              <a:off x="4337666" y="5709994"/>
              <a:ext cx="1480741" cy="1061264"/>
              <a:chOff x="3890467" y="5673218"/>
              <a:chExt cx="1480741" cy="1061264"/>
            </a:xfrm>
          </p:grpSpPr>
          <p:pic>
            <p:nvPicPr>
              <p:cNvPr id="3" name="Picture 2"/>
              <p:cNvPicPr>
                <a:picLocks noChangeAspect="1"/>
              </p:cNvPicPr>
              <p:nvPr/>
            </p:nvPicPr>
            <p:blipFill rotWithShape="1">
              <a:blip r:embed="rId24">
                <a:extLst>
                  <a:ext uri="{28A0092B-C50C-407E-A947-70E740481C1C}">
                    <a14:useLocalDpi xmlns:a14="http://schemas.microsoft.com/office/drawing/2010/main" val="0"/>
                  </a:ext>
                </a:extLst>
              </a:blip>
              <a:srcRect l="-54473" t="-2646" r="-54435" b="-1678"/>
              <a:stretch/>
            </p:blipFill>
            <p:spPr>
              <a:xfrm>
                <a:off x="3890467" y="5673218"/>
                <a:ext cx="1362074" cy="1004810"/>
              </a:xfrm>
              <a:prstGeom prst="rect">
                <a:avLst/>
              </a:prstGeom>
              <a:solidFill>
                <a:schemeClr val="bg1"/>
              </a:solidFill>
            </p:spPr>
          </p:pic>
          <p:sp>
            <p:nvSpPr>
              <p:cNvPr id="78" name="TextBox 77">
                <a:extLst>
                  <a:ext uri="{FF2B5EF4-FFF2-40B4-BE49-F238E27FC236}">
                    <a16:creationId xmlns:a16="http://schemas.microsoft.com/office/drawing/2014/main" id="{DD1157E7-F20C-754E-AB3D-96A95A3D6170}"/>
                  </a:ext>
                </a:extLst>
              </p:cNvPr>
              <p:cNvSpPr txBox="1"/>
              <p:nvPr/>
            </p:nvSpPr>
            <p:spPr>
              <a:xfrm>
                <a:off x="4921214" y="6519038"/>
                <a:ext cx="449994" cy="215444"/>
              </a:xfrm>
              <a:prstGeom prst="rect">
                <a:avLst/>
              </a:prstGeom>
              <a:noFill/>
            </p:spPr>
            <p:txBody>
              <a:bodyPr wrap="square" rtlCol="0">
                <a:spAutoFit/>
              </a:bodyPr>
              <a:lstStyle/>
              <a:p>
                <a:r>
                  <a:rPr lang="en-GB" sz="800" dirty="0"/>
                  <a:t>A10</a:t>
                </a:r>
              </a:p>
            </p:txBody>
          </p:sp>
          <p:pic>
            <p:nvPicPr>
              <p:cNvPr id="82" name="Picture 81">
                <a:extLst>
                  <a:ext uri="{FF2B5EF4-FFF2-40B4-BE49-F238E27FC236}">
                    <a16:creationId xmlns:a16="http://schemas.microsoft.com/office/drawing/2014/main" id="{D6299284-8E38-B749-B5D1-A579BB9DF179}"/>
                  </a:ext>
                </a:extLst>
              </p:cNvPr>
              <p:cNvPicPr>
                <a:picLocks noChangeAspect="1"/>
              </p:cNvPicPr>
              <p:nvPr/>
            </p:nvPicPr>
            <p:blipFill>
              <a:blip r:embed="rId14" cstate="hqprint">
                <a:extLst>
                  <a:ext uri="{28A0092B-C50C-407E-A947-70E740481C1C}">
                    <a14:useLocalDpi xmlns:a14="http://schemas.microsoft.com/office/drawing/2010/main" val="0"/>
                  </a:ext>
                </a:extLst>
              </a:blip>
              <a:stretch>
                <a:fillRect/>
              </a:stretch>
            </p:blipFill>
            <p:spPr>
              <a:xfrm flipH="1">
                <a:off x="4967913" y="6377273"/>
                <a:ext cx="167530" cy="165608"/>
              </a:xfrm>
              <a:prstGeom prst="rect">
                <a:avLst/>
              </a:prstGeom>
            </p:spPr>
          </p:pic>
        </p:grpSp>
        <p:sp>
          <p:nvSpPr>
            <p:cNvPr id="10" name="TextBox 9">
              <a:extLst>
                <a:ext uri="{FF2B5EF4-FFF2-40B4-BE49-F238E27FC236}">
                  <a16:creationId xmlns:a16="http://schemas.microsoft.com/office/drawing/2014/main" id="{940CDAFD-8CB4-D14D-9A86-3A129F47C2CE}"/>
                </a:ext>
              </a:extLst>
            </p:cNvPr>
            <p:cNvSpPr txBox="1"/>
            <p:nvPr/>
          </p:nvSpPr>
          <p:spPr>
            <a:xfrm>
              <a:off x="4308514" y="6527587"/>
              <a:ext cx="462934" cy="215444"/>
            </a:xfrm>
            <a:prstGeom prst="rect">
              <a:avLst/>
            </a:prstGeom>
            <a:noFill/>
          </p:spPr>
          <p:txBody>
            <a:bodyPr wrap="square" rtlCol="0">
              <a:spAutoFit/>
            </a:bodyPr>
            <a:lstStyle/>
            <a:p>
              <a:r>
                <a:rPr lang="en-US" sz="800" dirty="0"/>
                <a:t>12</a:t>
              </a:r>
            </a:p>
          </p:txBody>
        </p:sp>
      </p:grpSp>
    </p:spTree>
    <p:extLst>
      <p:ext uri="{BB962C8B-B14F-4D97-AF65-F5344CB8AC3E}">
        <p14:creationId xmlns:p14="http://schemas.microsoft.com/office/powerpoint/2010/main" val="497905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A38F-F8EB-4C93-88CF-83E82F7FA699}"/>
              </a:ext>
            </a:extLst>
          </p:cNvPr>
          <p:cNvSpPr>
            <a:spLocks noGrp="1"/>
          </p:cNvSpPr>
          <p:nvPr>
            <p:ph type="title"/>
          </p:nvPr>
        </p:nvSpPr>
        <p:spPr/>
        <p:txBody>
          <a:bodyPr/>
          <a:lstStyle/>
          <a:p>
            <a:r>
              <a:rPr lang="en-GB" dirty="0"/>
              <a:t>Appendix</a:t>
            </a:r>
          </a:p>
        </p:txBody>
      </p:sp>
      <p:sp>
        <p:nvSpPr>
          <p:cNvPr id="3" name="Content Placeholder 2">
            <a:extLst>
              <a:ext uri="{FF2B5EF4-FFF2-40B4-BE49-F238E27FC236}">
                <a16:creationId xmlns:a16="http://schemas.microsoft.com/office/drawing/2014/main" id="{4A5ABE2A-AAD4-410E-A92B-BAB78ECCD06E}"/>
              </a:ext>
            </a:extLst>
          </p:cNvPr>
          <p:cNvSpPr>
            <a:spLocks noGrp="1"/>
          </p:cNvSpPr>
          <p:nvPr>
            <p:ph idx="1"/>
          </p:nvPr>
        </p:nvSpPr>
        <p:spPr/>
        <p:txBody>
          <a:bodyPr>
            <a:normAutofit/>
          </a:bodyPr>
          <a:lstStyle/>
          <a:p>
            <a:pPr marL="0" indent="0">
              <a:buNone/>
            </a:pPr>
            <a:r>
              <a:rPr lang="en-GB" sz="1800" dirty="0" smtClean="0"/>
              <a:t>This poster has been made for a college in Wales for individuals with addition needs to be accessed by a variety of learners with different capabilities of understanding.</a:t>
            </a:r>
          </a:p>
          <a:p>
            <a:pPr marL="0" indent="0">
              <a:buNone/>
            </a:pPr>
            <a:r>
              <a:rPr lang="en-GB" sz="1800" dirty="0" smtClean="0"/>
              <a:t>The poster has been made simple, without using many words, with QR codes to access further information. This is so all students can benefit from the information making the poster inclusive for everyone. At present the </a:t>
            </a:r>
            <a:r>
              <a:rPr lang="en-GB" sz="1800" dirty="0"/>
              <a:t>QR codes</a:t>
            </a:r>
            <a:r>
              <a:rPr lang="en-GB" sz="1800" dirty="0" smtClean="0"/>
              <a:t> do not work, but would be linked the information described in the appendices. </a:t>
            </a:r>
          </a:p>
          <a:p>
            <a:pPr marL="0" indent="0">
              <a:buNone/>
            </a:pPr>
            <a:r>
              <a:rPr lang="en-GB" sz="1800" dirty="0" smtClean="0"/>
              <a:t>The Speech Clinic (2014) states that using symbols help the students understand and can be displayed with or with out colour for best effect depending on the students eyesight. The poster has been set out in the ‘Talking Matt ‘ sequence from left to right, reinforced with symbol's ‘good’ and ‘Bad’ to show a before and now of theories and practices.</a:t>
            </a:r>
          </a:p>
          <a:p>
            <a:pPr marL="0" indent="0">
              <a:buNone/>
            </a:pPr>
            <a:r>
              <a:rPr lang="en-GB" sz="1800" dirty="0" smtClean="0"/>
              <a:t>The symbols will be attached by coloured Velcro so they can be removed or attached according to the need of the students understanding. </a:t>
            </a:r>
            <a:endParaRPr lang="en-GB" sz="1800" dirty="0"/>
          </a:p>
        </p:txBody>
      </p:sp>
    </p:spTree>
    <p:extLst>
      <p:ext uri="{BB962C8B-B14F-4D97-AF65-F5344CB8AC3E}">
        <p14:creationId xmlns:p14="http://schemas.microsoft.com/office/powerpoint/2010/main" val="2915878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5287-524A-4FF4-A7CC-EE7966F4DEF1}"/>
              </a:ext>
            </a:extLst>
          </p:cNvPr>
          <p:cNvSpPr>
            <a:spLocks noGrp="1"/>
          </p:cNvSpPr>
          <p:nvPr>
            <p:ph type="title"/>
          </p:nvPr>
        </p:nvSpPr>
        <p:spPr/>
        <p:txBody>
          <a:bodyPr/>
          <a:lstStyle/>
          <a:p>
            <a:r>
              <a:rPr lang="en-GB" dirty="0"/>
              <a:t> A1. Models</a:t>
            </a:r>
            <a:br>
              <a:rPr lang="en-GB" dirty="0"/>
            </a:br>
            <a:endParaRPr lang="en-GB" dirty="0"/>
          </a:p>
        </p:txBody>
      </p:sp>
      <p:sp>
        <p:nvSpPr>
          <p:cNvPr id="3" name="Content Placeholder 2">
            <a:extLst>
              <a:ext uri="{FF2B5EF4-FFF2-40B4-BE49-F238E27FC236}">
                <a16:creationId xmlns:a16="http://schemas.microsoft.com/office/drawing/2014/main" id="{5A634BFB-3366-46AF-A526-39F8B319AC99}"/>
              </a:ext>
            </a:extLst>
          </p:cNvPr>
          <p:cNvSpPr>
            <a:spLocks noGrp="1"/>
          </p:cNvSpPr>
          <p:nvPr>
            <p:ph idx="1"/>
          </p:nvPr>
        </p:nvSpPr>
        <p:spPr>
          <a:xfrm>
            <a:off x="1216572" y="1825625"/>
            <a:ext cx="10515600" cy="4351338"/>
          </a:xfrm>
        </p:spPr>
        <p:txBody>
          <a:bodyPr>
            <a:normAutofit/>
          </a:bodyPr>
          <a:lstStyle/>
          <a:p>
            <a:pPr marL="0" indent="0">
              <a:buNone/>
            </a:pPr>
            <a:r>
              <a:rPr lang="en-GB" sz="1800" dirty="0"/>
              <a:t>Cameron (2014) Thompson (2006) describes the ‘</a:t>
            </a:r>
            <a:r>
              <a:rPr lang="en-GB" sz="1800" dirty="0">
                <a:solidFill>
                  <a:srgbClr val="00B050"/>
                </a:solidFill>
              </a:rPr>
              <a:t>Medical model of Disability</a:t>
            </a:r>
            <a:r>
              <a:rPr lang="en-GB" sz="1800" dirty="0"/>
              <a:t>’ as a negative model, where the problem is the individuals. By focusing on what the person can not do, it does not promote independence focusing on treatment for the disability.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964717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5287-524A-4FF4-A7CC-EE7966F4DEF1}"/>
              </a:ext>
            </a:extLst>
          </p:cNvPr>
          <p:cNvSpPr>
            <a:spLocks noGrp="1"/>
          </p:cNvSpPr>
          <p:nvPr>
            <p:ph type="title"/>
          </p:nvPr>
        </p:nvSpPr>
        <p:spPr/>
        <p:txBody>
          <a:bodyPr/>
          <a:lstStyle/>
          <a:p>
            <a:r>
              <a:rPr lang="en-GB" dirty="0"/>
              <a:t> </a:t>
            </a:r>
            <a:r>
              <a:rPr lang="en-GB" dirty="0" smtClean="0"/>
              <a:t>A2. </a:t>
            </a:r>
            <a:r>
              <a:rPr lang="en-GB" dirty="0"/>
              <a:t>Models</a:t>
            </a:r>
            <a:br>
              <a:rPr lang="en-GB" dirty="0"/>
            </a:br>
            <a:endParaRPr lang="en-GB" dirty="0"/>
          </a:p>
        </p:txBody>
      </p:sp>
      <p:sp>
        <p:nvSpPr>
          <p:cNvPr id="3" name="Content Placeholder 2">
            <a:extLst>
              <a:ext uri="{FF2B5EF4-FFF2-40B4-BE49-F238E27FC236}">
                <a16:creationId xmlns:a16="http://schemas.microsoft.com/office/drawing/2014/main" id="{5A634BFB-3366-46AF-A526-39F8B319AC99}"/>
              </a:ext>
            </a:extLst>
          </p:cNvPr>
          <p:cNvSpPr>
            <a:spLocks noGrp="1"/>
          </p:cNvSpPr>
          <p:nvPr>
            <p:ph idx="1"/>
          </p:nvPr>
        </p:nvSpPr>
        <p:spPr>
          <a:xfrm>
            <a:off x="1216572" y="1825625"/>
            <a:ext cx="10515600" cy="4351338"/>
          </a:xfrm>
        </p:spPr>
        <p:txBody>
          <a:bodyPr>
            <a:normAutofit/>
          </a:bodyPr>
          <a:lstStyle/>
          <a:p>
            <a:pPr marL="0" indent="0">
              <a:buNone/>
            </a:pPr>
            <a:r>
              <a:rPr lang="en-GB" sz="1800" dirty="0"/>
              <a:t>Cameron (2014) Thompson (2006) describes the </a:t>
            </a:r>
            <a:r>
              <a:rPr lang="en-GB" sz="1800" dirty="0">
                <a:solidFill>
                  <a:srgbClr val="00B050"/>
                </a:solidFill>
              </a:rPr>
              <a:t>Social model </a:t>
            </a:r>
            <a:r>
              <a:rPr lang="en-GB" sz="1800" dirty="0"/>
              <a:t>as viewing ‘Society’ which disables people. Identifying environment, attitude and structure barriers which have been designed for the majority limiting a individuals life.</a:t>
            </a:r>
          </a:p>
          <a:p>
            <a:pPr marL="0" indent="0">
              <a:buNone/>
            </a:pPr>
            <a:r>
              <a:rPr lang="en-GB" sz="1800" dirty="0" smtClean="0"/>
              <a:t>Welsh Assembly (2003, cited in </a:t>
            </a:r>
            <a:r>
              <a:rPr lang="en-GB" sz="1800" dirty="0" err="1" smtClean="0"/>
              <a:t>Baggot</a:t>
            </a:r>
            <a:r>
              <a:rPr lang="en-GB" sz="1800" dirty="0" smtClean="0"/>
              <a:t> (2013) explains that the Welsh Government have emphasized and invested the needs of environment, economic and social needs to be addressed as the roots to ill health, moving away from the philosophy of the medical model to the social model of disability</a:t>
            </a:r>
          </a:p>
          <a:p>
            <a:pPr marL="0" indent="0">
              <a:buNone/>
            </a:pPr>
            <a:r>
              <a:rPr lang="en-GB" sz="1800" dirty="0" smtClean="0"/>
              <a:t>Cameron (2016) Thompson (2006) explain an example would be the updating of old buildings and design of new buildings with wider doorways and ramps. This would allow access for a wheelchair user and promote their independence.  </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675270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841C8-8345-4FD4-BD1E-C4E4DB9BB1B5}"/>
              </a:ext>
            </a:extLst>
          </p:cNvPr>
          <p:cNvSpPr>
            <a:spLocks noGrp="1"/>
          </p:cNvSpPr>
          <p:nvPr>
            <p:ph type="title"/>
          </p:nvPr>
        </p:nvSpPr>
        <p:spPr>
          <a:xfrm>
            <a:off x="838200" y="-97328"/>
            <a:ext cx="10515600" cy="1325563"/>
          </a:xfrm>
        </p:spPr>
        <p:txBody>
          <a:bodyPr/>
          <a:lstStyle/>
          <a:p>
            <a:r>
              <a:rPr lang="en-GB" dirty="0" smtClean="0"/>
              <a:t>A3. </a:t>
            </a:r>
            <a:r>
              <a:rPr lang="en-GB" dirty="0"/>
              <a:t>Empowerment</a:t>
            </a:r>
          </a:p>
        </p:txBody>
      </p:sp>
      <p:sp>
        <p:nvSpPr>
          <p:cNvPr id="3" name="Rectangle 2">
            <a:extLst>
              <a:ext uri="{FF2B5EF4-FFF2-40B4-BE49-F238E27FC236}">
                <a16:creationId xmlns:a16="http://schemas.microsoft.com/office/drawing/2014/main" id="{DA7F0D46-EFA1-430C-A5DC-D10FA1EE5708}"/>
              </a:ext>
            </a:extLst>
          </p:cNvPr>
          <p:cNvSpPr/>
          <p:nvPr/>
        </p:nvSpPr>
        <p:spPr>
          <a:xfrm>
            <a:off x="146094" y="847801"/>
            <a:ext cx="11899812" cy="5847755"/>
          </a:xfrm>
          <a:prstGeom prst="rect">
            <a:avLst/>
          </a:prstGeom>
        </p:spPr>
        <p:txBody>
          <a:bodyPr wrap="square">
            <a:spAutoFit/>
          </a:bodyPr>
          <a:lstStyle/>
          <a:p>
            <a:r>
              <a:rPr lang="en-GB" sz="1600" dirty="0" smtClean="0"/>
              <a:t>Welsh Government (2014) says that Bullying can effect children in different ways and can lead to isolation and low self esteem. </a:t>
            </a:r>
          </a:p>
          <a:p>
            <a:endParaRPr lang="en-GB" sz="1600" dirty="0" smtClean="0"/>
          </a:p>
          <a:p>
            <a:r>
              <a:rPr lang="en-GB" sz="1600" dirty="0" smtClean="0"/>
              <a:t>Welsh </a:t>
            </a:r>
            <a:r>
              <a:rPr lang="en-GB" sz="1600" dirty="0"/>
              <a:t>Government (2011) states that all children can be bulled, evidence shows that children with additional learning needs are more likely to be bullied that their peers due to lack of understanding of different disabilities and being seen as different. ALN children may not recognise they are being bullied  and may become more isolated as a result.</a:t>
            </a:r>
          </a:p>
          <a:p>
            <a:endParaRPr lang="en-GB" sz="1600" dirty="0"/>
          </a:p>
          <a:p>
            <a:r>
              <a:rPr lang="en-GB" sz="1600" dirty="0"/>
              <a:t>Thompson (2016) </a:t>
            </a:r>
            <a:r>
              <a:rPr lang="en-GB" sz="1600" dirty="0">
                <a:solidFill>
                  <a:srgbClr val="00B050"/>
                </a:solidFill>
              </a:rPr>
              <a:t>Empowerment model</a:t>
            </a:r>
            <a:r>
              <a:rPr lang="en-GB" sz="1600" dirty="0"/>
              <a:t>. Thompson (2016) describes the concept of working in partnership with the individual and shifting the power from ‘top down’ to ‘down up’. Letting the individual have the right to take risks and working together to identify  risks and overcome them.</a:t>
            </a:r>
          </a:p>
          <a:p>
            <a:endParaRPr lang="en-GB" sz="1600" dirty="0"/>
          </a:p>
          <a:p>
            <a:r>
              <a:rPr lang="en-GB" sz="1600" dirty="0" smtClean="0"/>
              <a:t>Thompson </a:t>
            </a:r>
            <a:r>
              <a:rPr lang="en-GB" sz="1600" dirty="0"/>
              <a:t>(2016) describes empowerment as helping a individual accomplish great control over their lives. Personal empowerment consists of developing skills leading to greater empowerment and self-esteem. </a:t>
            </a:r>
          </a:p>
          <a:p>
            <a:endParaRPr lang="en-GB" sz="1600" dirty="0"/>
          </a:p>
          <a:p>
            <a:r>
              <a:rPr lang="en-GB" sz="1600" dirty="0">
                <a:solidFill>
                  <a:srgbClr val="00B050"/>
                </a:solidFill>
              </a:rPr>
              <a:t>Cultural empowerment</a:t>
            </a:r>
            <a:r>
              <a:rPr lang="en-GB" sz="1600" dirty="0"/>
              <a:t>  challenges negative stereotypes of cultures.</a:t>
            </a:r>
          </a:p>
          <a:p>
            <a:endParaRPr lang="en-GB" sz="1600" dirty="0"/>
          </a:p>
          <a:p>
            <a:r>
              <a:rPr lang="en-GB" sz="1600" dirty="0">
                <a:solidFill>
                  <a:srgbClr val="00B050"/>
                </a:solidFill>
              </a:rPr>
              <a:t>Structural empowerment </a:t>
            </a:r>
            <a:r>
              <a:rPr lang="en-GB" sz="1600" dirty="0"/>
              <a:t>is raising awareness of barriers in society, which are connected to social structure and political issues and an individual ‘life chances’ are connected too through no fault of their own.</a:t>
            </a:r>
          </a:p>
          <a:p>
            <a:endParaRPr lang="en-GB" sz="1600" dirty="0"/>
          </a:p>
          <a:p>
            <a:r>
              <a:rPr lang="en-GB" sz="1600" dirty="0"/>
              <a:t>Thompson (2016) states </a:t>
            </a:r>
            <a:r>
              <a:rPr lang="en-GB" sz="1600" dirty="0"/>
              <a:t>you can not enforce empowerment, that it evolves working with an induvial to achieve goals rather than imposing them. Personal-centred plans develop a balance between important issues in their care and participation in the decision made about them. </a:t>
            </a:r>
          </a:p>
          <a:p>
            <a:endParaRPr lang="en-GB" dirty="0"/>
          </a:p>
          <a:p>
            <a:endParaRPr lang="en-GB" dirty="0"/>
          </a:p>
          <a:p>
            <a:endParaRPr lang="en-GB" dirty="0"/>
          </a:p>
        </p:txBody>
      </p:sp>
    </p:spTree>
    <p:extLst>
      <p:ext uri="{BB962C8B-B14F-4D97-AF65-F5344CB8AC3E}">
        <p14:creationId xmlns:p14="http://schemas.microsoft.com/office/powerpoint/2010/main" val="83020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3CDAB-C570-4FA6-8CC7-F195228E1796}"/>
              </a:ext>
            </a:extLst>
          </p:cNvPr>
          <p:cNvSpPr>
            <a:spLocks noGrp="1"/>
          </p:cNvSpPr>
          <p:nvPr>
            <p:ph type="title"/>
          </p:nvPr>
        </p:nvSpPr>
        <p:spPr/>
        <p:txBody>
          <a:bodyPr/>
          <a:lstStyle/>
          <a:p>
            <a:r>
              <a:rPr lang="en-GB" dirty="0"/>
              <a:t>A4. </a:t>
            </a:r>
            <a:r>
              <a:rPr lang="en-GB" dirty="0" smtClean="0"/>
              <a:t>Inclusion</a:t>
            </a:r>
            <a:endParaRPr lang="en-GB" dirty="0"/>
          </a:p>
        </p:txBody>
      </p:sp>
      <p:sp>
        <p:nvSpPr>
          <p:cNvPr id="3" name="Content Placeholder 2">
            <a:extLst>
              <a:ext uri="{FF2B5EF4-FFF2-40B4-BE49-F238E27FC236}">
                <a16:creationId xmlns:a16="http://schemas.microsoft.com/office/drawing/2014/main" id="{6E240FFB-FFD2-4311-A330-97E50421C080}"/>
              </a:ext>
            </a:extLst>
          </p:cNvPr>
          <p:cNvSpPr>
            <a:spLocks noGrp="1"/>
          </p:cNvSpPr>
          <p:nvPr>
            <p:ph idx="1"/>
          </p:nvPr>
        </p:nvSpPr>
        <p:spPr/>
        <p:txBody>
          <a:bodyPr>
            <a:normAutofit/>
          </a:bodyPr>
          <a:lstStyle/>
          <a:p>
            <a:r>
              <a:rPr lang="en-GB" sz="1800" dirty="0"/>
              <a:t>(UNESCO 2OO5) describes inclusive education as more than the placement of ALN students in mainstream schools, the child must feel part of the school community. It is important that staff promote inclusive, equality and safeguarding issues in the curriculum, whilst listening to the individuals wishes and aspirations.  </a:t>
            </a:r>
            <a:r>
              <a:rPr lang="en-GB" sz="1800" dirty="0" smtClean="0"/>
              <a:t>Definition </a:t>
            </a:r>
            <a:r>
              <a:rPr lang="en-GB" sz="1800" dirty="0"/>
              <a:t>of inclusion. </a:t>
            </a:r>
          </a:p>
          <a:p>
            <a:r>
              <a:rPr lang="en-GB" sz="1800" dirty="0"/>
              <a:t>The Welsh Government (2018) states that inclusive education in Wales is being promoted by multi-agency partnerships, developing polices and practices to breakdown barriers to provide education for all children. </a:t>
            </a:r>
          </a:p>
        </p:txBody>
      </p:sp>
    </p:spTree>
    <p:extLst>
      <p:ext uri="{BB962C8B-B14F-4D97-AF65-F5344CB8AC3E}">
        <p14:creationId xmlns:p14="http://schemas.microsoft.com/office/powerpoint/2010/main" val="471313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0864-0D48-4651-BB20-6118BB874698}"/>
              </a:ext>
            </a:extLst>
          </p:cNvPr>
          <p:cNvSpPr>
            <a:spLocks noGrp="1"/>
          </p:cNvSpPr>
          <p:nvPr>
            <p:ph type="title"/>
          </p:nvPr>
        </p:nvSpPr>
        <p:spPr/>
        <p:txBody>
          <a:bodyPr/>
          <a:lstStyle/>
          <a:p>
            <a:r>
              <a:rPr lang="en-GB" dirty="0" smtClean="0"/>
              <a:t>A5. </a:t>
            </a:r>
            <a:r>
              <a:rPr lang="en-GB" dirty="0"/>
              <a:t>Legislation</a:t>
            </a:r>
          </a:p>
        </p:txBody>
      </p:sp>
      <p:sp>
        <p:nvSpPr>
          <p:cNvPr id="3" name="Content Placeholder 2">
            <a:extLst>
              <a:ext uri="{FF2B5EF4-FFF2-40B4-BE49-F238E27FC236}">
                <a16:creationId xmlns:a16="http://schemas.microsoft.com/office/drawing/2014/main" id="{70B197BA-5764-4E2C-9635-1674A11565AE}"/>
              </a:ext>
            </a:extLst>
          </p:cNvPr>
          <p:cNvSpPr>
            <a:spLocks noGrp="1"/>
          </p:cNvSpPr>
          <p:nvPr>
            <p:ph idx="1"/>
          </p:nvPr>
        </p:nvSpPr>
        <p:spPr/>
        <p:txBody>
          <a:bodyPr>
            <a:normAutofit/>
          </a:bodyPr>
          <a:lstStyle/>
          <a:p>
            <a:pPr marL="0" indent="0">
              <a:buNone/>
            </a:pPr>
            <a:r>
              <a:rPr lang="en-GB" sz="1800" dirty="0"/>
              <a:t>Social Services and Wellbeing (Wales) Act 2014 has implemented the promotion of well-being in Wales and a more person-centred approach. through the principles of:</a:t>
            </a:r>
          </a:p>
          <a:p>
            <a:pPr marL="0" indent="0">
              <a:buNone/>
            </a:pPr>
            <a:r>
              <a:rPr lang="en-GB" sz="1800" dirty="0"/>
              <a:t>People; Promotion agency and control, with the individual at the centre of decision making.</a:t>
            </a:r>
          </a:p>
          <a:p>
            <a:pPr marL="0" indent="0">
              <a:buNone/>
            </a:pPr>
            <a:r>
              <a:rPr lang="en-GB" sz="1800" dirty="0"/>
              <a:t>Partnership; increased multi-partnership working, promoting prevention and early intervention.</a:t>
            </a:r>
          </a:p>
          <a:p>
            <a:pPr marL="0" indent="0">
              <a:buNone/>
            </a:pPr>
            <a:r>
              <a:rPr lang="en-GB" sz="1800" dirty="0"/>
              <a:t>Well-being; supporting the individuals involvement in delivery of care services. (Welsh Government 2015a)</a:t>
            </a:r>
          </a:p>
          <a:p>
            <a:pPr marL="0" indent="0">
              <a:buNone/>
            </a:pPr>
            <a:r>
              <a:rPr lang="en-GB" sz="1800" dirty="0"/>
              <a:t>The Social Services and Well-being (Wales) Act (2014) have tasked Local Authorities to provide preventative services, with a aim to reduce crisis support in their areas and a information hub for individuals and professionals making information and services more accessible for everyone. (Welsh Government 2015a, Welsh Government 2015b). </a:t>
            </a:r>
          </a:p>
          <a:p>
            <a:pPr marL="0" indent="0">
              <a:buNone/>
            </a:pPr>
            <a:r>
              <a:rPr lang="en-GB" sz="1800" dirty="0"/>
              <a:t> </a:t>
            </a:r>
          </a:p>
          <a:p>
            <a:pPr marL="0" indent="0">
              <a:buNone/>
            </a:pPr>
            <a:r>
              <a:rPr lang="en-GB" sz="1800" dirty="0"/>
              <a:t>The Additional Learning Needs and Educational Tribunal Act (2018) and draft ALN code have been implemented to provide a single system for individuals 0-25 years to receive support for education and training in Wales through closer collaboration between education, health and social services,</a:t>
            </a:r>
          </a:p>
          <a:p>
            <a:pPr marL="0" indent="0">
              <a:buNone/>
            </a:pPr>
            <a:endParaRPr lang="en-GB" sz="1800" dirty="0"/>
          </a:p>
        </p:txBody>
      </p:sp>
    </p:spTree>
    <p:extLst>
      <p:ext uri="{BB962C8B-B14F-4D97-AF65-F5344CB8AC3E}">
        <p14:creationId xmlns:p14="http://schemas.microsoft.com/office/powerpoint/2010/main" val="395257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B2600-63C6-4A7F-9C8A-981214C7F568}"/>
              </a:ext>
            </a:extLst>
          </p:cNvPr>
          <p:cNvSpPr>
            <a:spLocks noGrp="1"/>
          </p:cNvSpPr>
          <p:nvPr>
            <p:ph type="title"/>
          </p:nvPr>
        </p:nvSpPr>
        <p:spPr/>
        <p:txBody>
          <a:bodyPr/>
          <a:lstStyle/>
          <a:p>
            <a:r>
              <a:rPr lang="en-GB" dirty="0" smtClean="0"/>
              <a:t>A6. </a:t>
            </a:r>
            <a:r>
              <a:rPr lang="en-GB" dirty="0" smtClean="0"/>
              <a:t>Advocacy</a:t>
            </a:r>
            <a:endParaRPr lang="en-GB" dirty="0"/>
          </a:p>
        </p:txBody>
      </p:sp>
      <p:sp>
        <p:nvSpPr>
          <p:cNvPr id="3" name="Content Placeholder 2">
            <a:extLst>
              <a:ext uri="{FF2B5EF4-FFF2-40B4-BE49-F238E27FC236}">
                <a16:creationId xmlns:a16="http://schemas.microsoft.com/office/drawing/2014/main" id="{802FD83E-4B46-4218-A234-B5DE3FE1AB8B}"/>
              </a:ext>
            </a:extLst>
          </p:cNvPr>
          <p:cNvSpPr>
            <a:spLocks noGrp="1"/>
          </p:cNvSpPr>
          <p:nvPr>
            <p:ph idx="1"/>
          </p:nvPr>
        </p:nvSpPr>
        <p:spPr/>
        <p:txBody>
          <a:bodyPr>
            <a:normAutofit/>
          </a:bodyPr>
          <a:lstStyle/>
          <a:p>
            <a:r>
              <a:rPr lang="en-GB" sz="1800" dirty="0"/>
              <a:t>Cole (2007) describes agency as the power for an individuals own thinking, decision making and actions, which will shape their life experiences and their future. </a:t>
            </a:r>
          </a:p>
          <a:p>
            <a:r>
              <a:rPr lang="en-GB" sz="1800" dirty="0"/>
              <a:t>Thomas (2007) explains that anti-oppressive practice can undermine a individuals self-esteem, confidence and self-worth and a form of ‘</a:t>
            </a:r>
            <a:r>
              <a:rPr lang="en-GB" sz="1800" dirty="0" err="1"/>
              <a:t>disablism</a:t>
            </a:r>
            <a:r>
              <a:rPr lang="en-GB" sz="1800" dirty="0"/>
              <a:t>’. An example would social imposition and restrictions on activities of individuals with impairments.</a:t>
            </a:r>
          </a:p>
          <a:p>
            <a:r>
              <a:rPr lang="en-GB" sz="1800" dirty="0" smtClean="0"/>
              <a:t>Under section 10 of The Social Services and Well-being Act 2014 everyone has the right to a advocate. </a:t>
            </a:r>
            <a:endParaRPr lang="en-GB" sz="1800" dirty="0"/>
          </a:p>
        </p:txBody>
      </p:sp>
    </p:spTree>
    <p:extLst>
      <p:ext uri="{BB962C8B-B14F-4D97-AF65-F5344CB8AC3E}">
        <p14:creationId xmlns:p14="http://schemas.microsoft.com/office/powerpoint/2010/main" val="2465332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58287-E9E2-46FD-9078-D58A6687C0D8}"/>
              </a:ext>
            </a:extLst>
          </p:cNvPr>
          <p:cNvSpPr>
            <a:spLocks noGrp="1"/>
          </p:cNvSpPr>
          <p:nvPr>
            <p:ph type="title"/>
          </p:nvPr>
        </p:nvSpPr>
        <p:spPr/>
        <p:txBody>
          <a:bodyPr/>
          <a:lstStyle/>
          <a:p>
            <a:r>
              <a:rPr lang="en-GB" dirty="0"/>
              <a:t>A7. Labelling </a:t>
            </a:r>
          </a:p>
        </p:txBody>
      </p:sp>
      <p:sp>
        <p:nvSpPr>
          <p:cNvPr id="3" name="TextBox 2">
            <a:extLst>
              <a:ext uri="{FF2B5EF4-FFF2-40B4-BE49-F238E27FC236}">
                <a16:creationId xmlns:a16="http://schemas.microsoft.com/office/drawing/2014/main" id="{84072EB8-9901-4647-94EE-632462743916}"/>
              </a:ext>
            </a:extLst>
          </p:cNvPr>
          <p:cNvSpPr txBox="1"/>
          <p:nvPr/>
        </p:nvSpPr>
        <p:spPr>
          <a:xfrm>
            <a:off x="838200" y="2543502"/>
            <a:ext cx="7931106" cy="3416320"/>
          </a:xfrm>
          <a:prstGeom prst="rect">
            <a:avLst/>
          </a:prstGeom>
          <a:noFill/>
        </p:spPr>
        <p:txBody>
          <a:bodyPr wrap="square" rtlCol="0">
            <a:spAutoFit/>
          </a:bodyPr>
          <a:lstStyle/>
          <a:p>
            <a:r>
              <a:rPr lang="en-GB" dirty="0"/>
              <a:t>Haralambos, Holborn (2008)Labelling theory argues that once a individual has had a label attached to them, they have a tendency to see themselves in terms of the label. If a student is labelled disruptive by peers or teachers, they then can take on that role as that is what is expected of them</a:t>
            </a:r>
            <a:r>
              <a:rPr lang="en-GB" dirty="0" smtClean="0"/>
              <a:t>.</a:t>
            </a:r>
          </a:p>
          <a:p>
            <a:endParaRPr lang="en-GB" dirty="0"/>
          </a:p>
          <a:p>
            <a:r>
              <a:rPr lang="en-GB" dirty="0" err="1"/>
              <a:t>Shifer</a:t>
            </a:r>
            <a:r>
              <a:rPr lang="en-GB" dirty="0"/>
              <a:t> (2013) states that @poor outcomes for ALN students are put down to disability rather than ALN provision. That sigma and labelling of  additional needs causes students to have lower expectations of them selves.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0947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2AAC-4580-4E3E-9424-CB2FC71C6B9D}"/>
              </a:ext>
            </a:extLst>
          </p:cNvPr>
          <p:cNvSpPr>
            <a:spLocks noGrp="1"/>
          </p:cNvSpPr>
          <p:nvPr>
            <p:ph type="title"/>
          </p:nvPr>
        </p:nvSpPr>
        <p:spPr/>
        <p:txBody>
          <a:bodyPr/>
          <a:lstStyle/>
          <a:p>
            <a:r>
              <a:rPr lang="en-GB" dirty="0" smtClean="0"/>
              <a:t>A8. </a:t>
            </a:r>
            <a:r>
              <a:rPr lang="en-GB" dirty="0"/>
              <a:t>Practice</a:t>
            </a:r>
          </a:p>
        </p:txBody>
      </p:sp>
      <p:sp>
        <p:nvSpPr>
          <p:cNvPr id="3" name="TextBox 2">
            <a:extLst>
              <a:ext uri="{FF2B5EF4-FFF2-40B4-BE49-F238E27FC236}">
                <a16:creationId xmlns:a16="http://schemas.microsoft.com/office/drawing/2014/main" id="{A5AD4B02-22D2-492D-B2B2-C76650192B31}"/>
              </a:ext>
            </a:extLst>
          </p:cNvPr>
          <p:cNvSpPr txBox="1"/>
          <p:nvPr/>
        </p:nvSpPr>
        <p:spPr>
          <a:xfrm>
            <a:off x="945931" y="2490952"/>
            <a:ext cx="9301655" cy="1477328"/>
          </a:xfrm>
          <a:prstGeom prst="rect">
            <a:avLst/>
          </a:prstGeom>
          <a:noFill/>
        </p:spPr>
        <p:txBody>
          <a:bodyPr wrap="square" rtlCol="0">
            <a:spAutoFit/>
          </a:bodyPr>
          <a:lstStyle/>
          <a:p>
            <a:r>
              <a:rPr lang="en-GB" dirty="0"/>
              <a:t>Coleg </a:t>
            </a:r>
            <a:r>
              <a:rPr lang="en-GB" dirty="0" err="1"/>
              <a:t>Eildyr</a:t>
            </a:r>
            <a:r>
              <a:rPr lang="en-GB" dirty="0"/>
              <a:t> (2019) states how practice is </a:t>
            </a:r>
            <a:r>
              <a:rPr lang="en-GB" dirty="0" smtClean="0"/>
              <a:t>being </a:t>
            </a:r>
            <a:r>
              <a:rPr lang="en-GB" dirty="0"/>
              <a:t>put into place at Coleg </a:t>
            </a:r>
            <a:r>
              <a:rPr lang="en-GB" dirty="0" err="1"/>
              <a:t>Elidyr</a:t>
            </a:r>
            <a:endParaRPr lang="en-GB" dirty="0"/>
          </a:p>
          <a:p>
            <a:r>
              <a:rPr lang="en-GB" dirty="0"/>
              <a:t>Environmental- Coleg </a:t>
            </a:r>
            <a:r>
              <a:rPr lang="en-GB" dirty="0" err="1"/>
              <a:t>Elidyr</a:t>
            </a:r>
            <a:r>
              <a:rPr lang="en-GB" dirty="0"/>
              <a:t> is in keeping with building regulations set out by local authorities. </a:t>
            </a:r>
          </a:p>
          <a:p>
            <a:r>
              <a:rPr lang="en-GB" dirty="0"/>
              <a:t>Total communication- </a:t>
            </a:r>
            <a:r>
              <a:rPr lang="en-GB" dirty="0" err="1"/>
              <a:t>Coeg</a:t>
            </a:r>
            <a:r>
              <a:rPr lang="en-GB" dirty="0"/>
              <a:t> </a:t>
            </a:r>
            <a:r>
              <a:rPr lang="en-GB" dirty="0" err="1"/>
              <a:t>Eildyr</a:t>
            </a:r>
            <a:r>
              <a:rPr lang="en-GB" dirty="0"/>
              <a:t> uses total communication strategies to make sure students are understood and understand what is happening around them on a day to day basis</a:t>
            </a:r>
          </a:p>
          <a:p>
            <a:r>
              <a:rPr lang="en-GB" dirty="0"/>
              <a:t>Voice- a students voice is demonstrated in student forum, house meeting and student review</a:t>
            </a:r>
          </a:p>
        </p:txBody>
      </p:sp>
    </p:spTree>
    <p:extLst>
      <p:ext uri="{BB962C8B-B14F-4D97-AF65-F5344CB8AC3E}">
        <p14:creationId xmlns:p14="http://schemas.microsoft.com/office/powerpoint/2010/main" val="3277584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58287-E9E2-46FD-9078-D58A6687C0D8}"/>
              </a:ext>
            </a:extLst>
          </p:cNvPr>
          <p:cNvSpPr>
            <a:spLocks noGrp="1"/>
          </p:cNvSpPr>
          <p:nvPr>
            <p:ph type="title"/>
          </p:nvPr>
        </p:nvSpPr>
        <p:spPr/>
        <p:txBody>
          <a:bodyPr/>
          <a:lstStyle/>
          <a:p>
            <a:r>
              <a:rPr lang="en-GB" dirty="0" smtClean="0"/>
              <a:t>A9. </a:t>
            </a:r>
            <a:r>
              <a:rPr lang="en-GB" dirty="0"/>
              <a:t>Multi agency</a:t>
            </a:r>
          </a:p>
        </p:txBody>
      </p:sp>
      <p:sp>
        <p:nvSpPr>
          <p:cNvPr id="3" name="TextBox 2">
            <a:extLst>
              <a:ext uri="{FF2B5EF4-FFF2-40B4-BE49-F238E27FC236}">
                <a16:creationId xmlns:a16="http://schemas.microsoft.com/office/drawing/2014/main" id="{52B47C74-6F21-42CE-AECB-BDCC05B9C612}"/>
              </a:ext>
            </a:extLst>
          </p:cNvPr>
          <p:cNvSpPr txBox="1"/>
          <p:nvPr/>
        </p:nvSpPr>
        <p:spPr>
          <a:xfrm>
            <a:off x="630622" y="1690688"/>
            <a:ext cx="10089930" cy="3693319"/>
          </a:xfrm>
          <a:prstGeom prst="rect">
            <a:avLst/>
          </a:prstGeom>
          <a:noFill/>
        </p:spPr>
        <p:txBody>
          <a:bodyPr wrap="square" rtlCol="0">
            <a:spAutoFit/>
          </a:bodyPr>
          <a:lstStyle/>
          <a:p>
            <a:r>
              <a:rPr lang="en-GB" dirty="0"/>
              <a:t>Multi agency partnerships- </a:t>
            </a:r>
            <a:r>
              <a:rPr lang="en-GB" dirty="0" err="1"/>
              <a:t>Coleg</a:t>
            </a:r>
            <a:r>
              <a:rPr lang="en-GB" dirty="0"/>
              <a:t> </a:t>
            </a:r>
            <a:r>
              <a:rPr lang="en-GB" dirty="0" err="1"/>
              <a:t>Elidyr</a:t>
            </a:r>
            <a:r>
              <a:rPr lang="en-GB" dirty="0"/>
              <a:t> works with </a:t>
            </a:r>
            <a:r>
              <a:rPr lang="en-GB" dirty="0" err="1" smtClean="0"/>
              <a:t>Estyn</a:t>
            </a:r>
            <a:r>
              <a:rPr lang="en-GB" dirty="0" smtClean="0"/>
              <a:t> for standards of education. </a:t>
            </a:r>
            <a:r>
              <a:rPr lang="en-GB" dirty="0"/>
              <a:t>Care Inspectorate </a:t>
            </a:r>
            <a:r>
              <a:rPr lang="en-GB" dirty="0" smtClean="0"/>
              <a:t>Wales for standard of care, Protection of vulnerable adults (POVA), to protect vulnerable adults in care setting such as residential homes and schools. These bodies can carry out spot check inspections to monitor the well-being and safe guarding of students.</a:t>
            </a:r>
          </a:p>
          <a:p>
            <a:r>
              <a:rPr lang="en-GB" dirty="0" smtClean="0"/>
              <a:t>The </a:t>
            </a:r>
            <a:r>
              <a:rPr lang="en-GB" dirty="0" err="1" smtClean="0"/>
              <a:t>Coleg</a:t>
            </a:r>
            <a:r>
              <a:rPr lang="en-GB" dirty="0" smtClean="0"/>
              <a:t> holds weekly meetings between house mangers and house staff where reflective practice can take place to improve any issues with staff or students.</a:t>
            </a:r>
          </a:p>
          <a:p>
            <a:r>
              <a:rPr lang="en-GB" dirty="0" smtClean="0"/>
              <a:t>The students have person centred support plans built around them which are reviewed to make sure their needs are being met.</a:t>
            </a:r>
          </a:p>
          <a:p>
            <a:r>
              <a:rPr lang="en-GB" dirty="0" smtClean="0"/>
              <a:t>The students have annual reviews which they can attend along with partnership bodies such as parents, social workers, education, speech and language, residential representative to review their progress and plot a course for their future taking into account their feelings and aspirations.  </a:t>
            </a:r>
          </a:p>
          <a:p>
            <a:r>
              <a:rPr lang="en-GB" dirty="0" smtClean="0"/>
              <a:t> </a:t>
            </a:r>
            <a:r>
              <a:rPr lang="en-GB" dirty="0"/>
              <a:t>Careers Wales </a:t>
            </a:r>
            <a:r>
              <a:rPr lang="en-GB" dirty="0" smtClean="0"/>
              <a:t>Mark, providing work opportunities </a:t>
            </a:r>
            <a:r>
              <a:rPr lang="en-GB" dirty="0"/>
              <a:t>as well as local </a:t>
            </a:r>
            <a:r>
              <a:rPr lang="en-GB" dirty="0" smtClean="0"/>
              <a:t>authority and partnerships bodies through inspections </a:t>
            </a:r>
            <a:endParaRPr lang="en-GB" dirty="0"/>
          </a:p>
        </p:txBody>
      </p:sp>
    </p:spTree>
    <p:extLst>
      <p:ext uri="{BB962C8B-B14F-4D97-AF65-F5344CB8AC3E}">
        <p14:creationId xmlns:p14="http://schemas.microsoft.com/office/powerpoint/2010/main" val="2129512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44584" y="1345474"/>
            <a:ext cx="7080956" cy="3416320"/>
          </a:xfrm>
          <a:prstGeom prst="rect">
            <a:avLst/>
          </a:prstGeom>
        </p:spPr>
        <p:txBody>
          <a:bodyPr wrap="square">
            <a:spAutoFit/>
          </a:bodyPr>
          <a:lstStyle/>
          <a:p>
            <a:r>
              <a:rPr lang="en-GB" dirty="0" smtClean="0"/>
              <a:t>Warnock </a:t>
            </a:r>
            <a:r>
              <a:rPr lang="en-GB" dirty="0"/>
              <a:t>and </a:t>
            </a:r>
            <a:r>
              <a:rPr lang="en-GB" dirty="0" smtClean="0"/>
              <a:t>Norwich </a:t>
            </a:r>
            <a:r>
              <a:rPr lang="en-GB" dirty="0"/>
              <a:t>(2016</a:t>
            </a:r>
            <a:r>
              <a:rPr lang="en-GB" dirty="0" smtClean="0"/>
              <a:t>) says that local authorities have had to stretch resources to meet ALN pupils provisions, so looked at provisions they could provide instead and in doing so save money.  This approach lead to conflict with families who felt their children where fitted in to what was available locally rather than UK wide. Cases which were taken to the adjudicating tribunals took a long time whilst the student concern is not receiving proper provision.</a:t>
            </a:r>
          </a:p>
          <a:p>
            <a:r>
              <a:rPr lang="en-GB" dirty="0" smtClean="0"/>
              <a:t>Spencer (2017) reported a Welsh school who was found guilty of 11 counts of discrimination against a ALN student at The Special Education Tribunal, which included staff training and  using methods to promote the pupils learning.</a:t>
            </a:r>
          </a:p>
          <a:p>
            <a:endParaRPr lang="en-GB" dirty="0"/>
          </a:p>
        </p:txBody>
      </p:sp>
      <p:sp>
        <p:nvSpPr>
          <p:cNvPr id="4" name="Title 1">
            <a:extLst>
              <a:ext uri="{FF2B5EF4-FFF2-40B4-BE49-F238E27FC236}">
                <a16:creationId xmlns:a16="http://schemas.microsoft.com/office/drawing/2014/main" id="{064F2AAC-4580-4E3E-9424-CB2FC71C6B9D}"/>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A10. </a:t>
            </a:r>
            <a:r>
              <a:rPr lang="en-GB" dirty="0" err="1" smtClean="0"/>
              <a:t>Critism</a:t>
            </a:r>
            <a:r>
              <a:rPr lang="en-GB" dirty="0" smtClean="0"/>
              <a:t> </a:t>
            </a:r>
            <a:endParaRPr lang="en-GB" dirty="0"/>
          </a:p>
        </p:txBody>
      </p:sp>
    </p:spTree>
    <p:extLst>
      <p:ext uri="{BB962C8B-B14F-4D97-AF65-F5344CB8AC3E}">
        <p14:creationId xmlns:p14="http://schemas.microsoft.com/office/powerpoint/2010/main" val="1201721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A7E01-0D2F-4B8C-B64C-FFAEC248D0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1DB6C91-F124-44B1-9DE9-9E45E57A99C3}"/>
              </a:ext>
            </a:extLst>
          </p:cNvPr>
          <p:cNvSpPr>
            <a:spLocks noGrp="1"/>
          </p:cNvSpPr>
          <p:nvPr>
            <p:ph idx="1"/>
          </p:nvPr>
        </p:nvSpPr>
        <p:spPr>
          <a:xfrm>
            <a:off x="838200" y="1299991"/>
            <a:ext cx="10515600" cy="5086296"/>
          </a:xfrm>
        </p:spPr>
        <p:txBody>
          <a:bodyPr>
            <a:normAutofit fontScale="92500" lnSpcReduction="10000"/>
          </a:bodyPr>
          <a:lstStyle/>
          <a:p>
            <a:pPr marL="0" indent="0">
              <a:buNone/>
            </a:pPr>
            <a:r>
              <a:rPr lang="en-GB" sz="1600" b="1" dirty="0"/>
              <a:t>Images</a:t>
            </a:r>
          </a:p>
          <a:p>
            <a:pPr marL="0" indent="0">
              <a:buNone/>
            </a:pPr>
            <a:r>
              <a:rPr lang="en-GB" sz="1200" dirty="0"/>
              <a:t>Image 1. Coleg </a:t>
            </a:r>
            <a:r>
              <a:rPr lang="en-GB" sz="1200" dirty="0" err="1"/>
              <a:t>Elidyr</a:t>
            </a:r>
            <a:r>
              <a:rPr lang="en-GB" sz="1200" dirty="0"/>
              <a:t> (2019) </a:t>
            </a:r>
            <a:r>
              <a:rPr lang="en-GB" sz="1200" i="1" dirty="0"/>
              <a:t>Total Communication Resource: Bad</a:t>
            </a:r>
            <a:r>
              <a:rPr lang="en-GB" sz="1200" dirty="0"/>
              <a:t>. Available at: </a:t>
            </a:r>
            <a:r>
              <a:rPr lang="en-GB" sz="1200" dirty="0">
                <a:hlinkClick r:id="rId2"/>
              </a:rPr>
              <a:t>https://</a:t>
            </a:r>
            <a:r>
              <a:rPr lang="en-GB" sz="1200" dirty="0" smtClean="0">
                <a:hlinkClick r:id="rId2"/>
              </a:rPr>
              <a:t>colegelidyr.sharepoint.com/tsresources/AZ%20Symbols/Forms/Thumbnails.aspx?view=7&amp;q=bad</a:t>
            </a:r>
            <a:r>
              <a:rPr lang="en-GB" sz="1200" dirty="0" smtClean="0"/>
              <a:t>  </a:t>
            </a:r>
            <a:r>
              <a:rPr lang="en-GB" sz="1200" dirty="0"/>
              <a:t>(Accessed 20 January 2019).</a:t>
            </a:r>
          </a:p>
          <a:p>
            <a:pPr marL="0" indent="0">
              <a:buNone/>
            </a:pPr>
            <a:r>
              <a:rPr lang="en-GB" sz="1200" dirty="0"/>
              <a:t> Image 2. Coleg </a:t>
            </a:r>
            <a:r>
              <a:rPr lang="en-GB" sz="1200" dirty="0" err="1"/>
              <a:t>Elidyr</a:t>
            </a:r>
            <a:r>
              <a:rPr lang="en-GB" sz="1200" dirty="0"/>
              <a:t> (2019) </a:t>
            </a:r>
            <a:r>
              <a:rPr lang="en-GB" sz="1200" i="1" dirty="0"/>
              <a:t>Total Communication Resource: Good. </a:t>
            </a:r>
            <a:r>
              <a:rPr lang="en-GB" sz="1200" dirty="0"/>
              <a:t>Available </a:t>
            </a:r>
            <a:r>
              <a:rPr lang="en-GB" sz="1200" dirty="0" smtClean="0"/>
              <a:t>at: </a:t>
            </a:r>
            <a:r>
              <a:rPr lang="en-GB" sz="1200" dirty="0" smtClean="0">
                <a:hlinkClick r:id="rId3"/>
              </a:rPr>
              <a:t>https://colegelidyr.sharepoint.com/tsresources/AZ%20Symbols/Forms/Thumbnails.aspx?view=7&amp;q=good</a:t>
            </a:r>
            <a:r>
              <a:rPr lang="en-GB" sz="1200" dirty="0" smtClean="0"/>
              <a:t>  (</a:t>
            </a:r>
            <a:r>
              <a:rPr lang="en-GB" sz="1200" dirty="0"/>
              <a:t>Accessed 20 January 2019).</a:t>
            </a:r>
          </a:p>
          <a:p>
            <a:pPr marL="0" lvl="0" indent="0">
              <a:buNone/>
            </a:pPr>
            <a:r>
              <a:rPr lang="en-GB" sz="1200" dirty="0"/>
              <a:t>Image 3. </a:t>
            </a:r>
            <a:r>
              <a:rPr lang="en-GB" sz="1200" dirty="0">
                <a:solidFill>
                  <a:prstClr val="black"/>
                </a:solidFill>
              </a:rPr>
              <a:t>Social care Wales (2017) </a:t>
            </a:r>
            <a:r>
              <a:rPr lang="en-GB" sz="1200" i="1" dirty="0">
                <a:solidFill>
                  <a:prstClr val="black"/>
                </a:solidFill>
              </a:rPr>
              <a:t>Social Services and wellbeing Logo.</a:t>
            </a:r>
            <a:r>
              <a:rPr lang="en-GB" sz="1200" dirty="0">
                <a:solidFill>
                  <a:prstClr val="black"/>
                </a:solidFill>
              </a:rPr>
              <a:t> Available at: </a:t>
            </a:r>
            <a:r>
              <a:rPr lang="en-GB" sz="1200" dirty="0">
                <a:solidFill>
                  <a:prstClr val="black"/>
                </a:solidFill>
                <a:hlinkClick r:id="rId4"/>
              </a:rPr>
              <a:t>https://socialcare.wales/hub/sswbact</a:t>
            </a:r>
            <a:r>
              <a:rPr lang="en-GB" sz="1200" dirty="0">
                <a:solidFill>
                  <a:prstClr val="black"/>
                </a:solidFill>
              </a:rPr>
              <a:t> (Accessed 20 January 2019).</a:t>
            </a:r>
          </a:p>
          <a:p>
            <a:pPr marL="0" indent="0">
              <a:buNone/>
            </a:pPr>
            <a:r>
              <a:rPr lang="en-GB" sz="1200" dirty="0"/>
              <a:t>Image 4. Gratuitxblcodes.com (2018</a:t>
            </a:r>
            <a:r>
              <a:rPr lang="en-GB" sz="1200" i="1" dirty="0"/>
              <a:t>) </a:t>
            </a:r>
            <a:r>
              <a:rPr lang="en-GB" sz="1200" i="1" dirty="0" err="1">
                <a:cs typeface="Arial" panose="020B0604020202020204" pitchFamily="34" charset="0"/>
              </a:rPr>
              <a:t>Heres</a:t>
            </a:r>
            <a:r>
              <a:rPr lang="en-GB" sz="1200" i="1" dirty="0">
                <a:cs typeface="Arial" panose="020B0604020202020204" pitchFamily="34" charset="0"/>
              </a:rPr>
              <a:t> Why We Should Care More About Equity Not Equality</a:t>
            </a:r>
            <a:r>
              <a:rPr lang="en-GB" sz="1200" dirty="0"/>
              <a:t>. Available at: </a:t>
            </a:r>
            <a:r>
              <a:rPr lang="en-GB" sz="1200" dirty="0">
                <a:hlinkClick r:id="rId5"/>
              </a:rPr>
              <a:t>http://gratuitxblcodes.com/wequity.html</a:t>
            </a:r>
            <a:r>
              <a:rPr lang="en-GB" sz="1200" dirty="0"/>
              <a:t> (Accessed 20 January 2019).</a:t>
            </a:r>
          </a:p>
          <a:p>
            <a:pPr marL="0" indent="0">
              <a:buNone/>
            </a:pPr>
            <a:r>
              <a:rPr lang="en-GB" sz="1200" dirty="0"/>
              <a:t>Image 5. Gratuitxblcodes.com (2018</a:t>
            </a:r>
            <a:r>
              <a:rPr lang="en-GB" sz="1200" i="1" dirty="0"/>
              <a:t>) </a:t>
            </a:r>
            <a:r>
              <a:rPr lang="en-GB" sz="1200" i="1" dirty="0" err="1">
                <a:cs typeface="Arial" panose="020B0604020202020204" pitchFamily="34" charset="0"/>
              </a:rPr>
              <a:t>Heres</a:t>
            </a:r>
            <a:r>
              <a:rPr lang="en-GB" sz="1200" i="1" dirty="0">
                <a:cs typeface="Arial" panose="020B0604020202020204" pitchFamily="34" charset="0"/>
              </a:rPr>
              <a:t> Why We Should Care More About Equity Not Equality</a:t>
            </a:r>
            <a:r>
              <a:rPr lang="en-GB" sz="1200" dirty="0"/>
              <a:t>. Available at: </a:t>
            </a:r>
            <a:r>
              <a:rPr lang="en-GB" sz="1200" dirty="0">
                <a:hlinkClick r:id="rId5"/>
              </a:rPr>
              <a:t>http://gratuitxblcodes.com/wequity.html</a:t>
            </a:r>
            <a:r>
              <a:rPr lang="en-GB" sz="1200" dirty="0"/>
              <a:t> (Accessed 20 January 2019).</a:t>
            </a:r>
          </a:p>
          <a:p>
            <a:pPr marL="0" indent="0">
              <a:buNone/>
            </a:pPr>
            <a:r>
              <a:rPr lang="en-GB" sz="1200" dirty="0"/>
              <a:t>Image 6. </a:t>
            </a:r>
            <a:r>
              <a:rPr lang="en-GB" sz="1100" dirty="0">
                <a:ea typeface="Calibri" panose="020F0502020204030204" pitchFamily="34" charset="0"/>
                <a:cs typeface="Times New Roman" panose="02020603050405020304" pitchFamily="18" charset="0"/>
              </a:rPr>
              <a:t>Studt.com (2019) </a:t>
            </a:r>
            <a:r>
              <a:rPr lang="en-GB" sz="1200" i="1" kern="1800" dirty="0">
                <a:solidFill>
                  <a:srgbClr val="21505C"/>
                </a:solidFill>
                <a:ea typeface="Times New Roman" panose="02020603050405020304" pitchFamily="18" charset="0"/>
              </a:rPr>
              <a:t>Labelling Theory and Crime: Stigma &amp; Retrospective and Projective Labelling. </a:t>
            </a:r>
            <a:r>
              <a:rPr lang="en-GB" sz="1200" kern="1800" dirty="0">
                <a:solidFill>
                  <a:srgbClr val="21505C"/>
                </a:solidFill>
                <a:ea typeface="Times New Roman" panose="02020603050405020304" pitchFamily="18" charset="0"/>
              </a:rPr>
              <a:t>Available at:</a:t>
            </a:r>
            <a:r>
              <a:rPr lang="en-GB" sz="1100" dirty="0">
                <a:ea typeface="Calibri" panose="020F0502020204030204" pitchFamily="34" charset="0"/>
                <a:cs typeface="Times New Roman" panose="02020603050405020304" pitchFamily="18" charset="0"/>
              </a:rPr>
              <a:t> </a:t>
            </a:r>
            <a:r>
              <a:rPr lang="en-GB" sz="1200" u="sng" kern="1800" dirty="0">
                <a:solidFill>
                  <a:srgbClr val="0563C1"/>
                </a:solidFill>
                <a:ea typeface="Times New Roman" panose="02020603050405020304" pitchFamily="18" charset="0"/>
                <a:hlinkClick r:id="rId6">
                  <a:extLst>
                    <a:ext uri="{A12FA001-AC4F-418D-AE19-62706E023703}">
                      <ahyp:hlinkClr xmlns:ahyp="http://schemas.microsoft.com/office/drawing/2018/hyperlinkcolor" xmlns="" val="tx"/>
                    </a:ext>
                  </a:extLst>
                </a:hlinkClick>
              </a:rPr>
              <a:t>https://study.com/academy/lesson/labeling-theory-and-crime-stigma-retrospective-and-projective-labeling.html</a:t>
            </a:r>
            <a:r>
              <a:rPr lang="en-GB" sz="1200" kern="1800" dirty="0">
                <a:solidFill>
                  <a:srgbClr val="21505C"/>
                </a:solidFill>
                <a:ea typeface="Times New Roman" panose="02020603050405020304" pitchFamily="18" charset="0"/>
              </a:rPr>
              <a:t> (Accessed 20 January 2019).</a:t>
            </a:r>
          </a:p>
          <a:p>
            <a:pPr marL="0" indent="0">
              <a:lnSpc>
                <a:spcPct val="107000"/>
              </a:lnSpc>
              <a:spcAft>
                <a:spcPts val="800"/>
              </a:spcAft>
              <a:buNone/>
            </a:pPr>
            <a:r>
              <a:rPr lang="en-GB" sz="1200" kern="1800" dirty="0">
                <a:solidFill>
                  <a:srgbClr val="21505C"/>
                </a:solidFill>
              </a:rPr>
              <a:t>Image 7. </a:t>
            </a:r>
            <a:r>
              <a:rPr lang="en-GB" sz="1200" dirty="0">
                <a:ea typeface="Calibri" panose="020F0502020204030204" pitchFamily="34" charset="0"/>
                <a:cs typeface="Times New Roman" panose="02020603050405020304" pitchFamily="18" charset="0"/>
              </a:rPr>
              <a:t>Reading Kingdom Blog (2016) </a:t>
            </a:r>
            <a:r>
              <a:rPr lang="en-GB" sz="1200" i="1" dirty="0">
                <a:ea typeface="Calibri" panose="020F0502020204030204" pitchFamily="34" charset="0"/>
                <a:cs typeface="Times New Roman" panose="02020603050405020304" pitchFamily="18" charset="0"/>
              </a:rPr>
              <a:t>How do we stop bulling in schools</a:t>
            </a:r>
            <a:r>
              <a:rPr lang="en-GB" sz="1200" dirty="0">
                <a:ea typeface="Calibri" panose="020F0502020204030204" pitchFamily="34" charset="0"/>
                <a:cs typeface="Times New Roman" panose="02020603050405020304" pitchFamily="18" charset="0"/>
              </a:rPr>
              <a:t>. Available at: </a:t>
            </a:r>
            <a:r>
              <a:rPr lang="en-GB" sz="1200" u="sng" dirty="0">
                <a:solidFill>
                  <a:srgbClr val="0563C1"/>
                </a:solidFill>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xmlns="" val="tx"/>
                    </a:ext>
                  </a:extLst>
                </a:hlinkClick>
              </a:rPr>
              <a:t>https://www.readingkingdom.com/blog/2016/03/30/how-do-stop-bullying-schools/</a:t>
            </a:r>
            <a:r>
              <a:rPr lang="en-GB" sz="1200" dirty="0">
                <a:ea typeface="Calibri" panose="020F0502020204030204" pitchFamily="34" charset="0"/>
                <a:cs typeface="Times New Roman" panose="02020603050405020304" pitchFamily="18" charset="0"/>
              </a:rPr>
              <a:t> (Accessed 20 January 2019). </a:t>
            </a:r>
          </a:p>
          <a:p>
            <a:pPr marL="0" indent="0">
              <a:lnSpc>
                <a:spcPct val="107000"/>
              </a:lnSpc>
              <a:spcAft>
                <a:spcPts val="800"/>
              </a:spcAft>
              <a:buNone/>
            </a:pPr>
            <a:r>
              <a:rPr lang="en-GB" sz="1200" dirty="0">
                <a:ea typeface="Calibri" panose="020F0502020204030204" pitchFamily="34" charset="0"/>
                <a:cs typeface="Times New Roman" panose="02020603050405020304" pitchFamily="18" charset="0"/>
              </a:rPr>
              <a:t>Image 8. </a:t>
            </a:r>
            <a:r>
              <a:rPr lang="en-GB" sz="1200" dirty="0">
                <a:solidFill>
                  <a:srgbClr val="000000"/>
                </a:solidFill>
                <a:ea typeface="Times New Roman" panose="02020603050405020304" pitchFamily="18" charset="0"/>
              </a:rPr>
              <a:t>Slide share (2019) </a:t>
            </a:r>
            <a:r>
              <a:rPr lang="en-GB" sz="1200" i="1" dirty="0">
                <a:solidFill>
                  <a:srgbClr val="000000"/>
                </a:solidFill>
                <a:ea typeface="Times New Roman" panose="02020603050405020304" pitchFamily="18" charset="0"/>
              </a:rPr>
              <a:t>The Hub and Spoke Model. </a:t>
            </a:r>
            <a:r>
              <a:rPr lang="en-GB" sz="1200" dirty="0">
                <a:solidFill>
                  <a:srgbClr val="000000"/>
                </a:solidFill>
                <a:ea typeface="Times New Roman" panose="02020603050405020304" pitchFamily="18" charset="0"/>
              </a:rPr>
              <a:t>Available at:</a:t>
            </a:r>
            <a:r>
              <a:rPr lang="en-GB" sz="1200" i="1" dirty="0">
                <a:solidFill>
                  <a:srgbClr val="000000"/>
                </a:solidFill>
                <a:ea typeface="Times New Roman" panose="02020603050405020304" pitchFamily="18" charset="0"/>
              </a:rPr>
              <a:t> </a:t>
            </a:r>
            <a:r>
              <a:rPr lang="en-GB" sz="1200" u="sng" dirty="0">
                <a:solidFill>
                  <a:srgbClr val="000000"/>
                </a:solidFill>
                <a:ea typeface="Times New Roman" panose="02020603050405020304" pitchFamily="18" charset="0"/>
                <a:hlinkClick r:id="rId8">
                  <a:extLst>
                    <a:ext uri="{A12FA001-AC4F-418D-AE19-62706E023703}">
                      <ahyp:hlinkClr xmlns:ahyp="http://schemas.microsoft.com/office/drawing/2018/hyperlinkcolor" xmlns="" val="tx"/>
                    </a:ext>
                  </a:extLst>
                </a:hlinkClick>
              </a:rPr>
              <a:t>https://www.slideshare.net/VishalSadar/the-hub-and-spoke-model</a:t>
            </a:r>
            <a:r>
              <a:rPr lang="en-GB" sz="1200" dirty="0">
                <a:solidFill>
                  <a:srgbClr val="000000"/>
                </a:solidFill>
                <a:ea typeface="Times New Roman" panose="02020603050405020304" pitchFamily="18" charset="0"/>
              </a:rPr>
              <a:t> (Accessed 10 January 2019)</a:t>
            </a:r>
          </a:p>
          <a:p>
            <a:pPr marL="0" indent="0">
              <a:lnSpc>
                <a:spcPct val="107000"/>
              </a:lnSpc>
              <a:spcAft>
                <a:spcPts val="800"/>
              </a:spcAft>
              <a:buNone/>
            </a:pPr>
            <a:r>
              <a:rPr lang="en-GB" sz="1200" dirty="0"/>
              <a:t>Image 9. </a:t>
            </a:r>
            <a:r>
              <a:rPr lang="en-GB" sz="1200" dirty="0">
                <a:solidFill>
                  <a:prstClr val="black"/>
                </a:solidFill>
              </a:rPr>
              <a:t>NDNA (2019) </a:t>
            </a:r>
            <a:r>
              <a:rPr lang="en-GB" sz="1200" i="1" dirty="0">
                <a:solidFill>
                  <a:prstClr val="black"/>
                </a:solidFill>
              </a:rPr>
              <a:t>Additional Learning Needs Bill Transformation</a:t>
            </a:r>
            <a:r>
              <a:rPr lang="en-GB" sz="1200" dirty="0">
                <a:solidFill>
                  <a:prstClr val="black"/>
                </a:solidFill>
              </a:rPr>
              <a:t>. Available at: </a:t>
            </a:r>
            <a:r>
              <a:rPr lang="en-GB" sz="1200" dirty="0">
                <a:solidFill>
                  <a:prstClr val="black"/>
                </a:solidFill>
                <a:hlinkClick r:id="rId9"/>
              </a:rPr>
              <a:t>https://www.ndna.org.uk/NDNA/Cymru/Knowledge_Hub/2017/Additional_Learning_Needs_Bill.aspx</a:t>
            </a:r>
            <a:r>
              <a:rPr lang="en-GB" sz="1200" dirty="0">
                <a:solidFill>
                  <a:prstClr val="black"/>
                </a:solidFill>
              </a:rPr>
              <a:t> (Accessed 20 January 2019).</a:t>
            </a:r>
          </a:p>
          <a:p>
            <a:pPr marL="0" lvl="0" indent="0">
              <a:buNone/>
            </a:pPr>
            <a:r>
              <a:rPr lang="en-GB" sz="1200" dirty="0"/>
              <a:t>Image 10. Coleg </a:t>
            </a:r>
            <a:r>
              <a:rPr lang="en-GB" sz="1200" dirty="0" err="1"/>
              <a:t>Elidyr</a:t>
            </a:r>
            <a:r>
              <a:rPr lang="en-GB" sz="1200" dirty="0"/>
              <a:t> (2019) </a:t>
            </a:r>
            <a:r>
              <a:rPr lang="en-GB" sz="1200" i="1" dirty="0"/>
              <a:t>Total Communication Resource: </a:t>
            </a:r>
            <a:r>
              <a:rPr lang="en-GB" sz="1200" i="1" dirty="0" err="1"/>
              <a:t>Adovacay</a:t>
            </a:r>
            <a:r>
              <a:rPr lang="en-GB" sz="1200" dirty="0"/>
              <a:t>. Available at: </a:t>
            </a:r>
            <a:r>
              <a:rPr lang="en-GB" sz="1200" dirty="0">
                <a:hlinkClick r:id="rId3"/>
              </a:rPr>
              <a:t>https://colegelidyr.sharepoint.com/tsresources/AZ%20Symbols/Forms/Thumbnails.aspx?view=7&amp;q=good</a:t>
            </a:r>
            <a:r>
              <a:rPr lang="en-GB" sz="1200" dirty="0"/>
              <a:t> (Accessed 20 January 2019).</a:t>
            </a:r>
          </a:p>
          <a:p>
            <a:pPr marL="0" lvl="0" indent="0">
              <a:buNone/>
            </a:pPr>
            <a:r>
              <a:rPr lang="en-GB" sz="1200" dirty="0"/>
              <a:t>Image 11. Coleg </a:t>
            </a:r>
            <a:r>
              <a:rPr lang="en-GB" sz="1200" dirty="0" err="1"/>
              <a:t>Elidyr</a:t>
            </a:r>
            <a:r>
              <a:rPr lang="en-GB" sz="1200" dirty="0"/>
              <a:t> (2019) </a:t>
            </a:r>
            <a:r>
              <a:rPr lang="en-GB" sz="1200" i="1" dirty="0"/>
              <a:t>Coleg </a:t>
            </a:r>
            <a:r>
              <a:rPr lang="en-GB" sz="1200" i="1" dirty="0" err="1"/>
              <a:t>Elidyr</a:t>
            </a:r>
            <a:r>
              <a:rPr lang="en-GB" sz="1200" i="1" dirty="0"/>
              <a:t> Camphill Communities. </a:t>
            </a:r>
            <a:r>
              <a:rPr lang="en-GB" sz="1200" dirty="0"/>
              <a:t>Available at: </a:t>
            </a:r>
            <a:r>
              <a:rPr lang="en-GB" sz="1200" dirty="0">
                <a:hlinkClick r:id="rId10"/>
              </a:rPr>
              <a:t>https://colegelidyr.ac.uk/</a:t>
            </a:r>
            <a:r>
              <a:rPr lang="en-GB" sz="1200" dirty="0"/>
              <a:t>. (Accessed 20 January 2019).</a:t>
            </a:r>
          </a:p>
          <a:p>
            <a:pPr marL="0" lvl="0" indent="0">
              <a:buNone/>
            </a:pPr>
            <a:r>
              <a:rPr lang="en-GB" sz="1200" dirty="0"/>
              <a:t>Image 12. Coleg </a:t>
            </a:r>
            <a:r>
              <a:rPr lang="en-GB" sz="1200" dirty="0" err="1"/>
              <a:t>Elidyr</a:t>
            </a:r>
            <a:r>
              <a:rPr lang="en-GB" sz="1200" dirty="0"/>
              <a:t> (2019) </a:t>
            </a:r>
            <a:r>
              <a:rPr lang="en-GB" sz="1200" i="1" dirty="0"/>
              <a:t>Total Communication Resource: </a:t>
            </a:r>
            <a:r>
              <a:rPr lang="en-GB" sz="1200" dirty="0"/>
              <a:t>Available at</a:t>
            </a:r>
            <a:r>
              <a:rPr lang="en-GB" sz="1200" dirty="0" smtClean="0"/>
              <a:t>: </a:t>
            </a:r>
            <a:r>
              <a:rPr lang="en-GB" sz="1200" dirty="0" smtClean="0">
                <a:hlinkClick r:id="rId11"/>
              </a:rPr>
              <a:t>https</a:t>
            </a:r>
            <a:r>
              <a:rPr lang="en-GB" sz="1200" dirty="0">
                <a:hlinkClick r:id="rId11"/>
              </a:rPr>
              <a:t>://colegelidyr.sharepoint.com/tsresources/AZ%20Symbols/Forms/Thumbnails.aspx?view=7&amp;q=verysad</a:t>
            </a:r>
            <a:r>
              <a:rPr lang="en-GB" sz="1200" dirty="0"/>
              <a:t> </a:t>
            </a:r>
            <a:r>
              <a:rPr lang="en-GB" sz="1200" dirty="0" smtClean="0"/>
              <a:t>(</a:t>
            </a:r>
            <a:r>
              <a:rPr lang="en-GB" sz="1200" dirty="0"/>
              <a:t>Accessed 20 January 2019).</a:t>
            </a:r>
          </a:p>
          <a:p>
            <a:pPr marL="0" indent="0">
              <a:lnSpc>
                <a:spcPct val="107000"/>
              </a:lnSpc>
              <a:spcAft>
                <a:spcPts val="800"/>
              </a:spcAft>
              <a:buNone/>
            </a:pPr>
            <a:endParaRPr lang="en-GB" sz="12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0931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ED6340-4BA9-4091-9E50-2ECB47CBC5D4}"/>
              </a:ext>
            </a:extLst>
          </p:cNvPr>
          <p:cNvSpPr/>
          <p:nvPr/>
        </p:nvSpPr>
        <p:spPr>
          <a:xfrm>
            <a:off x="825732" y="25360"/>
            <a:ext cx="8965324" cy="7048083"/>
          </a:xfrm>
          <a:prstGeom prst="rect">
            <a:avLst/>
          </a:prstGeom>
        </p:spPr>
        <p:txBody>
          <a:bodyPr wrap="square">
            <a:spAutoFit/>
          </a:bodyPr>
          <a:lstStyle/>
          <a:p>
            <a:r>
              <a:rPr lang="en-GB" sz="1200" b="1" dirty="0" smtClean="0"/>
              <a:t>Online Resources</a:t>
            </a:r>
            <a:endParaRPr lang="en-GB" sz="1200" dirty="0"/>
          </a:p>
          <a:p>
            <a:r>
              <a:rPr lang="en-GB" sz="1200" dirty="0"/>
              <a:t>C</a:t>
            </a:r>
            <a:r>
              <a:rPr lang="en-GB" sz="1000" dirty="0"/>
              <a:t>oleg </a:t>
            </a:r>
            <a:r>
              <a:rPr lang="en-GB" sz="1000" dirty="0" err="1"/>
              <a:t>Elidyr</a:t>
            </a:r>
            <a:r>
              <a:rPr lang="en-GB" sz="1000" dirty="0"/>
              <a:t> (2019) Coleg </a:t>
            </a:r>
            <a:r>
              <a:rPr lang="en-GB" sz="1000" dirty="0" err="1"/>
              <a:t>Eildyr</a:t>
            </a:r>
            <a:r>
              <a:rPr lang="en-GB" sz="1000" dirty="0"/>
              <a:t> Camphill Communities Available at: </a:t>
            </a:r>
            <a:r>
              <a:rPr lang="en-GB" sz="1000" u="sng" dirty="0">
                <a:hlinkClick r:id="rId2"/>
              </a:rPr>
              <a:t>https://colegelidyr.ac.uk/</a:t>
            </a:r>
            <a:r>
              <a:rPr lang="en-GB" sz="1000" dirty="0"/>
              <a:t> (Accessed 20 January 2019).</a:t>
            </a:r>
          </a:p>
          <a:p>
            <a:endParaRPr lang="en-GB" sz="1000" dirty="0"/>
          </a:p>
          <a:p>
            <a:r>
              <a:rPr lang="en-GB" sz="1000" dirty="0"/>
              <a:t>Education in England (2012) </a:t>
            </a:r>
            <a:r>
              <a:rPr lang="en-GB" sz="1000" i="1" dirty="0"/>
              <a:t>The Warnock Report (1978) Special Educational Needs.</a:t>
            </a:r>
            <a:r>
              <a:rPr lang="en-GB" sz="1000" dirty="0"/>
              <a:t> Available at: </a:t>
            </a:r>
            <a:r>
              <a:rPr lang="en-GB" sz="1000" u="sng" dirty="0">
                <a:hlinkClick r:id="rId3"/>
              </a:rPr>
              <a:t>http://www.educationengland.org.uk/documents/warnock/</a:t>
            </a:r>
            <a:r>
              <a:rPr lang="en-GB" sz="1000" dirty="0"/>
              <a:t> (Accessed 20 January 2019).</a:t>
            </a:r>
          </a:p>
          <a:p>
            <a:endParaRPr lang="en-GB" sz="1000" dirty="0"/>
          </a:p>
          <a:p>
            <a:r>
              <a:rPr lang="en-GB" sz="1000" dirty="0"/>
              <a:t>Merrick, R. (2018) ‘Schools fuel mental health crisis by isolating children in harsh ‘consequence booths’.  Ministers warned’ The Independent, 29TH June 2018 Available at: </a:t>
            </a:r>
            <a:r>
              <a:rPr lang="en-GB" sz="1000" u="sng" dirty="0">
                <a:hlinkClick r:id="rId4"/>
              </a:rPr>
              <a:t>https://www.independent.co.uk/news/uk/politics/mental-health-children-uk-school-isolation-punishment-consequence-booths-education-a8423531.html</a:t>
            </a:r>
            <a:r>
              <a:rPr lang="en-GB" sz="1000" dirty="0"/>
              <a:t> (Accessed 11th December 2018).</a:t>
            </a:r>
          </a:p>
          <a:p>
            <a:endParaRPr lang="en-GB" sz="1000" dirty="0"/>
          </a:p>
          <a:p>
            <a:r>
              <a:rPr lang="en-GB" sz="1000" dirty="0"/>
              <a:t>Social care Wales (2017) Social care legislation in Wales information and Learning Hub, Available at: </a:t>
            </a:r>
            <a:r>
              <a:rPr lang="en-GB" sz="1000" u="sng" dirty="0">
                <a:hlinkClick r:id="rId5"/>
              </a:rPr>
              <a:t>https://socialcare.wales/hub/sswbact</a:t>
            </a:r>
            <a:r>
              <a:rPr lang="en-GB" sz="1000" dirty="0"/>
              <a:t> (Accessed 10th December 2018).</a:t>
            </a:r>
          </a:p>
          <a:p>
            <a:endParaRPr lang="en-GB" sz="1000" dirty="0"/>
          </a:p>
          <a:p>
            <a:r>
              <a:rPr lang="en-GB" sz="1000" dirty="0"/>
              <a:t>Social Care Wales (2019) </a:t>
            </a:r>
            <a:r>
              <a:rPr lang="en-GB" sz="1000" i="1" dirty="0"/>
              <a:t>Making referrals to the Protection of Vulnerable Adults (POVA) list: update. </a:t>
            </a:r>
            <a:r>
              <a:rPr lang="en-GB" sz="1000" dirty="0"/>
              <a:t>Available at: </a:t>
            </a:r>
            <a:r>
              <a:rPr lang="en-GB" sz="1000" u="sng" dirty="0">
                <a:hlinkClick r:id="rId6"/>
              </a:rPr>
              <a:t>https://socialcare.wales/research-and-data/research-on-care-finder/making-referrals-to-the-protection-of-vulnerable-adults-pova-list-update</a:t>
            </a:r>
            <a:r>
              <a:rPr lang="en-GB" sz="1000" dirty="0"/>
              <a:t> (Accessed 20 January 2019).</a:t>
            </a:r>
          </a:p>
          <a:p>
            <a:endParaRPr lang="en-GB" sz="1000" dirty="0"/>
          </a:p>
          <a:p>
            <a:r>
              <a:rPr lang="en-GB" sz="1000" dirty="0"/>
              <a:t>The Speech Clinic (2014) </a:t>
            </a:r>
            <a:r>
              <a:rPr lang="en-GB" sz="1000" i="1" dirty="0"/>
              <a:t>Independent Speech and Language Therapy: Communication Resource Strategies Guidelines. </a:t>
            </a:r>
            <a:r>
              <a:rPr lang="en-GB" sz="1000" dirty="0"/>
              <a:t>Available at: </a:t>
            </a:r>
            <a:r>
              <a:rPr lang="en-GB" sz="1000" u="sng" dirty="0">
                <a:hlinkClick r:id="rId7"/>
              </a:rPr>
              <a:t>https://colegelidyr.sharepoint.com/tsresources/Generic%20Resources/Communication%20Boards/Communication%20Resources%20and%20Strategies%20Guidlines%20PDF.pdf</a:t>
            </a:r>
            <a:r>
              <a:rPr lang="en-GB" sz="1000" dirty="0"/>
              <a:t> (Accessed 20January 2019).</a:t>
            </a:r>
          </a:p>
          <a:p>
            <a:endParaRPr lang="en-GB" sz="1000" dirty="0"/>
          </a:p>
          <a:p>
            <a:r>
              <a:rPr lang="en-GB" sz="1000" dirty="0"/>
              <a:t>UNESO (2005) </a:t>
            </a:r>
            <a:r>
              <a:rPr lang="en-GB" sz="1000" i="1" dirty="0"/>
              <a:t>Guidelines for Inclusion.</a:t>
            </a:r>
            <a:r>
              <a:rPr lang="en-GB" sz="1000" dirty="0"/>
              <a:t> Available at: </a:t>
            </a:r>
            <a:r>
              <a:rPr lang="en-GB" sz="1000" u="sng" dirty="0">
                <a:hlinkClick r:id="rId8"/>
              </a:rPr>
              <a:t>https://unesdoc.unesco.org/ark:/48223/pf0000140224</a:t>
            </a:r>
            <a:r>
              <a:rPr lang="en-GB" sz="1000" dirty="0"/>
              <a:t> (Accessed 20 January 2019).</a:t>
            </a:r>
          </a:p>
          <a:p>
            <a:endParaRPr lang="en-GB" sz="1000" dirty="0"/>
          </a:p>
          <a:p>
            <a:r>
              <a:rPr lang="en-GB" sz="1000" dirty="0"/>
              <a:t>Welsh Government (2011) </a:t>
            </a:r>
            <a:r>
              <a:rPr lang="en-GB" sz="1000" i="1" dirty="0"/>
              <a:t>Respecting others: Bullying around special educational needs and disabilities </a:t>
            </a:r>
            <a:r>
              <a:rPr lang="en-GB" sz="1000" dirty="0"/>
              <a:t>Available at: </a:t>
            </a:r>
            <a:r>
              <a:rPr lang="en-GB" sz="1000" u="sng" dirty="0">
                <a:hlinkClick r:id="rId9"/>
              </a:rPr>
              <a:t>https://beta.gov.wales/sites/default/files/publications/2018-05/respecting-others-bullying-around-special-educational-needs-and-disabilities.pdf</a:t>
            </a:r>
            <a:r>
              <a:rPr lang="en-GB" sz="1000" dirty="0"/>
              <a:t> (Accessed 20 January 2019).</a:t>
            </a:r>
          </a:p>
          <a:p>
            <a:endParaRPr lang="en-GB" sz="1000" dirty="0"/>
          </a:p>
          <a:p>
            <a:r>
              <a:rPr lang="en-GB" sz="1000" dirty="0"/>
              <a:t>Welsh Government (2015) </a:t>
            </a:r>
            <a:r>
              <a:rPr lang="en-GB" sz="1000" i="1" dirty="0"/>
              <a:t>Person-centred practice in education: a guide for early years, schools and colleges in Wales. Available at: </a:t>
            </a:r>
            <a:r>
              <a:rPr lang="en-GB" sz="1000" i="1" u="sng" dirty="0">
                <a:hlinkClick r:id="rId10"/>
              </a:rPr>
              <a:t>http://learning.gov.wales/docs/learningwales/publications/151210-person-centred-practice-in-education-en.pdf</a:t>
            </a:r>
            <a:r>
              <a:rPr lang="en-GB" sz="1000" i="1" dirty="0"/>
              <a:t> (Accessed 20 January 2019).</a:t>
            </a:r>
          </a:p>
          <a:p>
            <a:endParaRPr lang="en-GB" sz="1000" dirty="0"/>
          </a:p>
          <a:p>
            <a:r>
              <a:rPr lang="en-GB" sz="1000" dirty="0"/>
              <a:t>Welsh Government (2016) </a:t>
            </a:r>
            <a:r>
              <a:rPr lang="en-GB" sz="1000" i="1" dirty="0"/>
              <a:t>Welsh Government: Consultation of responses: Draft Additional Learning Needs and Education Tribunal (Wales) Bill.</a:t>
            </a:r>
            <a:r>
              <a:rPr lang="en-GB" sz="1000" dirty="0"/>
              <a:t> Available at: </a:t>
            </a:r>
            <a:r>
              <a:rPr lang="en-GB" sz="1000" u="sng" dirty="0">
                <a:hlinkClick r:id="rId11"/>
              </a:rPr>
              <a:t>https://gov.wales/betaconsultations/education/draft-aln-and-education-tribunal-wales-bill/?lang=en</a:t>
            </a:r>
            <a:r>
              <a:rPr lang="en-GB" sz="1000" dirty="0"/>
              <a:t> (Accessed 20 January 2019).</a:t>
            </a:r>
          </a:p>
          <a:p>
            <a:endParaRPr lang="en-GB" sz="1000" dirty="0"/>
          </a:p>
          <a:p>
            <a:r>
              <a:rPr lang="en-GB" sz="1000" dirty="0"/>
              <a:t>Welsh Government (2018) </a:t>
            </a:r>
            <a:r>
              <a:rPr lang="en-GB" sz="1000" i="1" dirty="0"/>
              <a:t>Draft additional learning needs code. Available at: </a:t>
            </a:r>
            <a:r>
              <a:rPr lang="en-GB" sz="1000" i="1" u="sng" dirty="0">
                <a:hlinkClick r:id="rId12"/>
              </a:rPr>
              <a:t>https://beta.gov.wales/draft-additional-learning-needs-code</a:t>
            </a:r>
            <a:r>
              <a:rPr lang="en-GB" sz="1000" i="1" dirty="0"/>
              <a:t> </a:t>
            </a:r>
            <a:r>
              <a:rPr lang="en-GB" sz="1000" dirty="0"/>
              <a:t>(Accessed 20 January 2019). </a:t>
            </a:r>
          </a:p>
          <a:p>
            <a:endParaRPr lang="en-GB" sz="1000" dirty="0"/>
          </a:p>
          <a:p>
            <a:r>
              <a:rPr lang="en-GB" sz="1000" dirty="0"/>
              <a:t>Welsh Government (2018) </a:t>
            </a:r>
            <a:r>
              <a:rPr lang="en-GB" sz="1000" i="1" dirty="0"/>
              <a:t>Inclusion and Pupil Support Guidance Document 203/2016</a:t>
            </a:r>
            <a:r>
              <a:rPr lang="en-GB" sz="1000" dirty="0"/>
              <a:t>. Available at: </a:t>
            </a:r>
            <a:r>
              <a:rPr lang="en-GB" sz="1000" u="sng" dirty="0">
                <a:hlinkClick r:id="rId13"/>
              </a:rPr>
              <a:t>https://beta.gov.wales/sites/default/files/publications/2018-05/guidance-inclusion-and-pupil-support_0.pdf</a:t>
            </a:r>
            <a:r>
              <a:rPr lang="en-GB" sz="1000" dirty="0"/>
              <a:t> (Accessed 20 January 2019).</a:t>
            </a:r>
          </a:p>
          <a:p>
            <a:endParaRPr lang="en-GB" sz="1000" dirty="0"/>
          </a:p>
          <a:p>
            <a:r>
              <a:rPr lang="en-GB" sz="1000" dirty="0"/>
              <a:t>Welsh Government (B) (2018) Additional Learning Needs and Education Tribunal (Wales) Act, factsheet 5. Available at: </a:t>
            </a:r>
            <a:r>
              <a:rPr lang="en-GB" sz="1000" u="sng" dirty="0">
                <a:hlinkClick r:id="rId14"/>
              </a:rPr>
              <a:t>https://beta.gov.wales/sites/default/files/publications/2018-06/aln-factsheet-how-will-the-act-affect-children-young-people-and-parents-carers.pdf</a:t>
            </a:r>
            <a:r>
              <a:rPr lang="en-GB" sz="1000" dirty="0"/>
              <a:t>   (Accessed 20 January 2019). </a:t>
            </a:r>
          </a:p>
          <a:p>
            <a:endParaRPr lang="en-GB" sz="1200" dirty="0"/>
          </a:p>
          <a:p>
            <a:r>
              <a:rPr lang="en-GB" sz="1200" dirty="0" smtClean="0"/>
              <a:t>Welsh Government (2014) </a:t>
            </a:r>
            <a:r>
              <a:rPr lang="en-GB" sz="1200" i="1" dirty="0" smtClean="0"/>
              <a:t>Is Your Child Being Bullied? </a:t>
            </a:r>
            <a:r>
              <a:rPr lang="en-GB" sz="1200" dirty="0"/>
              <a:t>Available at: </a:t>
            </a:r>
            <a:r>
              <a:rPr lang="en-GB" sz="1200" dirty="0" smtClean="0">
                <a:hlinkClick r:id="rId15"/>
              </a:rPr>
              <a:t>https</a:t>
            </a:r>
            <a:r>
              <a:rPr lang="en-GB" sz="1200" dirty="0">
                <a:hlinkClick r:id="rId15"/>
              </a:rPr>
              <a:t>://</a:t>
            </a:r>
            <a:r>
              <a:rPr lang="en-GB" sz="1200" dirty="0" smtClean="0">
                <a:hlinkClick r:id="rId15"/>
              </a:rPr>
              <a:t>beta.gov.wales/sites/default/files/publications/2018-03/is-your-child-being-bullied.pdf</a:t>
            </a:r>
            <a:r>
              <a:rPr lang="en-GB" sz="1200" dirty="0" smtClean="0"/>
              <a:t> (Accessed 20 January 2019).</a:t>
            </a:r>
            <a:endParaRPr lang="en-GB" sz="1200" dirty="0"/>
          </a:p>
        </p:txBody>
      </p:sp>
    </p:spTree>
    <p:extLst>
      <p:ext uri="{BB962C8B-B14F-4D97-AF65-F5344CB8AC3E}">
        <p14:creationId xmlns:p14="http://schemas.microsoft.com/office/powerpoint/2010/main" val="150476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D91311-04EB-8844-886D-90AD6089ABB0}"/>
              </a:ext>
            </a:extLst>
          </p:cNvPr>
          <p:cNvSpPr txBox="1"/>
          <p:nvPr/>
        </p:nvSpPr>
        <p:spPr>
          <a:xfrm>
            <a:off x="562707" y="861647"/>
            <a:ext cx="9319846" cy="3600986"/>
          </a:xfrm>
          <a:prstGeom prst="rect">
            <a:avLst/>
          </a:prstGeom>
          <a:noFill/>
        </p:spPr>
        <p:txBody>
          <a:bodyPr wrap="square" rtlCol="0">
            <a:spAutoFit/>
          </a:bodyPr>
          <a:lstStyle/>
          <a:p>
            <a:r>
              <a:rPr lang="en-GB" sz="1200" b="1" dirty="0" smtClean="0"/>
              <a:t>Books</a:t>
            </a:r>
          </a:p>
          <a:p>
            <a:endParaRPr lang="en-GB" sz="1200" b="1" dirty="0"/>
          </a:p>
          <a:p>
            <a:r>
              <a:rPr lang="en-GB" sz="1200" dirty="0" err="1"/>
              <a:t>Baggot</a:t>
            </a:r>
            <a:r>
              <a:rPr lang="en-GB" sz="1200" dirty="0"/>
              <a:t>, R </a:t>
            </a:r>
            <a:r>
              <a:rPr lang="en-GB" sz="1200" i="1" dirty="0"/>
              <a:t>Partnerships for Public Health and </a:t>
            </a:r>
            <a:r>
              <a:rPr lang="en-GB" sz="1200" i="1" dirty="0" err="1"/>
              <a:t>Well-being:Policy</a:t>
            </a:r>
            <a:r>
              <a:rPr lang="en-GB" sz="1200" i="1" dirty="0"/>
              <a:t> and Practice. </a:t>
            </a:r>
            <a:r>
              <a:rPr lang="en-GB" sz="1200" i="1" dirty="0" err="1"/>
              <a:t>Uk</a:t>
            </a:r>
            <a:r>
              <a:rPr lang="en-GB" sz="1200" i="1" dirty="0"/>
              <a:t>: </a:t>
            </a:r>
            <a:r>
              <a:rPr lang="en-GB" sz="1200" dirty="0"/>
              <a:t>Red Globe Press.</a:t>
            </a:r>
            <a:endParaRPr lang="en-GB" sz="1200" i="1" dirty="0"/>
          </a:p>
          <a:p>
            <a:endParaRPr lang="en-GB" sz="1200" dirty="0"/>
          </a:p>
          <a:p>
            <a:r>
              <a:rPr lang="en-GB" sz="1200" dirty="0"/>
              <a:t>Haralambos A, Holborn M (2008) </a:t>
            </a:r>
            <a:r>
              <a:rPr lang="en-GB" sz="1200" i="1" dirty="0"/>
              <a:t>Sociology Themes and Perspectives. </a:t>
            </a:r>
            <a:r>
              <a:rPr lang="en-GB" sz="1200" dirty="0"/>
              <a:t>7edn. London: Colin Education.</a:t>
            </a:r>
          </a:p>
          <a:p>
            <a:endParaRPr lang="en-GB" sz="1200" dirty="0"/>
          </a:p>
          <a:p>
            <a:r>
              <a:rPr lang="en-GB" sz="1200" dirty="0"/>
              <a:t>Warnock, M. and Norwich, B. (2016) Special Educational Needs: A New look. 2ND </a:t>
            </a:r>
            <a:r>
              <a:rPr lang="en-GB" sz="1200" dirty="0" err="1"/>
              <a:t>edn</a:t>
            </a:r>
            <a:r>
              <a:rPr lang="en-GB" sz="1200" dirty="0"/>
              <a:t>. Edited by Terzi, L. London: Bloomsbury</a:t>
            </a:r>
            <a:r>
              <a:rPr lang="en-GB" sz="1200" dirty="0" smtClean="0"/>
              <a:t>.</a:t>
            </a:r>
          </a:p>
          <a:p>
            <a:endParaRPr lang="en-GB" sz="1200" i="1" dirty="0"/>
          </a:p>
          <a:p>
            <a:r>
              <a:rPr lang="en-GB" sz="1200" b="1" dirty="0" smtClean="0"/>
              <a:t>Journals</a:t>
            </a:r>
            <a:endParaRPr lang="en-GB" sz="1200" b="1" dirty="0"/>
          </a:p>
          <a:p>
            <a:endParaRPr lang="en-GB" sz="1200" b="1" dirty="0"/>
          </a:p>
          <a:p>
            <a:r>
              <a:rPr lang="en-GB" sz="1200" dirty="0" err="1"/>
              <a:t>Lehane</a:t>
            </a:r>
            <a:r>
              <a:rPr lang="en-GB" sz="1200" dirty="0"/>
              <a:t>. T (2017 ) ‘SEN’s completely different now”: critical discourse analysis of three “Codes of Practice for Special Educational Needs” (1994, 2001, 2015)’, Educational Review, 69 (1), pp.51-67. Dol:10.1080/00131911.2016.1237478.</a:t>
            </a:r>
          </a:p>
          <a:p>
            <a:endParaRPr lang="en-GB" sz="1200" dirty="0"/>
          </a:p>
          <a:p>
            <a:r>
              <a:rPr lang="en-GB" sz="1200" dirty="0"/>
              <a:t>Shifter ,D. (2013) ‘Stigma of a Label: Educational Expectations for High School Students Labelled with Learning Disabilities’  Journal of Health and Social Behaviour, 54 (4) pp. 462-480. </a:t>
            </a:r>
            <a:r>
              <a:rPr lang="en-GB" sz="1200" dirty="0" err="1"/>
              <a:t>doi</a:t>
            </a:r>
            <a:r>
              <a:rPr lang="en-GB" sz="1200" dirty="0"/>
              <a:t>: 10.1177/0022146513503346.</a:t>
            </a:r>
          </a:p>
          <a:p>
            <a:endParaRPr lang="en-GB" sz="1200" dirty="0"/>
          </a:p>
          <a:p>
            <a:r>
              <a:rPr lang="en-GB" sz="1200" b="1" dirty="0" smtClean="0"/>
              <a:t>Articles</a:t>
            </a:r>
            <a:endParaRPr lang="en-GB" sz="1200" b="1" dirty="0"/>
          </a:p>
          <a:p>
            <a:r>
              <a:rPr lang="en-GB" sz="1200" dirty="0" smtClean="0"/>
              <a:t>Spencer, C. (2017), ‘School ‘badly let down’ child with disabilities’, Cumbrian News, Thursday 24TH August, pp.5.</a:t>
            </a:r>
          </a:p>
          <a:p>
            <a:endParaRPr lang="en-GB" sz="1200" b="1" dirty="0"/>
          </a:p>
        </p:txBody>
      </p:sp>
    </p:spTree>
    <p:extLst>
      <p:ext uri="{BB962C8B-B14F-4D97-AF65-F5344CB8AC3E}">
        <p14:creationId xmlns:p14="http://schemas.microsoft.com/office/powerpoint/2010/main" val="3738241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801</TotalTime>
  <Words>2443</Words>
  <Application>Microsoft Office PowerPoint</Application>
  <PresentationFormat>Widescreen</PresentationFormat>
  <Paragraphs>152</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 Unicode MS</vt:lpstr>
      <vt:lpstr>Arial</vt:lpstr>
      <vt:lpstr>Calibri</vt:lpstr>
      <vt:lpstr>Calibri Light</vt:lpstr>
      <vt:lpstr>Times New Roman</vt:lpstr>
      <vt:lpstr>Office Theme</vt:lpstr>
      <vt:lpstr>PowerPoint Presentation</vt:lpstr>
      <vt:lpstr>Appendix</vt:lpstr>
      <vt:lpstr> A1. Models </vt:lpstr>
      <vt:lpstr> A2. Models </vt:lpstr>
      <vt:lpstr>A3. Empowerment</vt:lpstr>
      <vt:lpstr>A4. Inclusion</vt:lpstr>
      <vt:lpstr>A5. Legislation</vt:lpstr>
      <vt:lpstr>A6. Advocacy</vt:lpstr>
      <vt:lpstr>A7. Labelling </vt:lpstr>
      <vt:lpstr>A8. Practice</vt:lpstr>
      <vt:lpstr>A9. Multi agency</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Derl-davis (1705570)</dc:creator>
  <cp:lastModifiedBy>Samantha Derl-davis (1705570)</cp:lastModifiedBy>
  <cp:revision>86</cp:revision>
  <dcterms:created xsi:type="dcterms:W3CDTF">2019-01-25T13:38:47Z</dcterms:created>
  <dcterms:modified xsi:type="dcterms:W3CDTF">2019-01-29T14:31:32Z</dcterms:modified>
</cp:coreProperties>
</file>