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6" r:id="rId8"/>
    <p:sldId id="477" r:id="rId9"/>
    <p:sldId id="478" r:id="rId10"/>
    <p:sldId id="479" r:id="rId11"/>
    <p:sldId id="480" r:id="rId12"/>
    <p:sldId id="481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11" autoAdjust="0"/>
    <p:restoredTop sz="94576" autoAdjust="0"/>
  </p:normalViewPr>
  <p:slideViewPr>
    <p:cSldViewPr>
      <p:cViewPr varScale="1">
        <p:scale>
          <a:sx n="158" d="100"/>
          <a:sy n="158" d="100"/>
        </p:scale>
        <p:origin x="105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sthmaandlung.org.uk/symptoms-tests-treatments/symptoms/breathlessness/how-can-i-manage-my-breathlessnes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BMHP5023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2442423  </a:t>
            </a:r>
            <a:endParaRPr lang="en-GB" sz="1600" dirty="0">
              <a:solidFill>
                <a:srgbClr val="191919"/>
              </a:solidFill>
              <a:effectLst/>
              <a:latin typeface="Helvetica Neue" panose="02000503000000020004" pitchFamily="2" charset="0"/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Lubatiko Edwin Seme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9BD2F011-DF57-BF99-BDDF-1B3D00EDF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71"/>
    </mc:Choice>
    <mc:Fallback>
      <p:transition spd="slow" advTm="21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000" y="1350000"/>
            <a:ext cx="5756000" cy="3879200"/>
          </a:xfrm>
        </p:spPr>
        <p:txBody>
          <a:bodyPr wrap="square" anchor="ctr" anchorCtr="0"/>
          <a:lstStyle/>
          <a:p>
            <a:pPr>
              <a:spcBef>
                <a:spcPts val="600"/>
              </a:spcBef>
              <a:spcAft>
                <a:spcPts val="0"/>
              </a:spcAft>
              <a:buFont typeface="Arial"/>
              <a:buChar char="•"/>
            </a:pPr>
            <a:r>
              <a:rPr sz="1600" b="1" i="0" dirty="0">
                <a:solidFill>
                  <a:srgbClr val="0070C0"/>
                </a:solidFill>
              </a:rPr>
              <a:t>Patient and condition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300" b="0" i="0" dirty="0" err="1">
                <a:solidFill>
                  <a:srgbClr val="000000"/>
                </a:solidFill>
              </a:rPr>
              <a:t>Mr</a:t>
            </a:r>
            <a:r>
              <a:rPr sz="1300" b="0" i="0" dirty="0">
                <a:solidFill>
                  <a:srgbClr val="000000"/>
                </a:solidFill>
              </a:rPr>
              <a:t> Robert Hughes, aged 68 (fictional patient)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300" b="0" i="0" dirty="0">
                <a:solidFill>
                  <a:srgbClr val="000000"/>
                </a:solidFill>
              </a:rPr>
              <a:t>Retired factory worker, lives alone in Swansea; former smoker of 40 years, quit 5 years ago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300" b="0" i="0" dirty="0">
                <a:solidFill>
                  <a:srgbClr val="000000"/>
                </a:solidFill>
              </a:rPr>
              <a:t>Presented with a persistent cough, unexplained weight loss and breathlessness; diagnosed with non-small cell lung cancer (chronic respiratory disease)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600" b="1" i="0" dirty="0">
                <a:solidFill>
                  <a:srgbClr val="0070C0"/>
                </a:solidFill>
              </a:rPr>
              <a:t>Why lung cancer matters today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Leading cause of cancer death in the UK: around 35,000 deaths a year, about 21% of all UK cancer deaths (UK Lung Cancer Coalition, n.d.)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Often diagnosed late, as early symptoms are easy to miss</a:t>
            </a:r>
          </a:p>
          <a:p>
            <a:pPr lvl="1">
              <a:spcBef>
                <a:spcPts val="6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One of the lowest long-term survival rates of major cancers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Oval 5"/>
          <p:cNvSpPr/>
          <p:nvPr/>
        </p:nvSpPr>
        <p:spPr>
          <a:xfrm>
            <a:off x="6050000" y="2100000"/>
            <a:ext cx="2500000" cy="2500000"/>
          </a:xfrm>
          <a:prstGeom prst="ellipse">
            <a:avLst/>
          </a:prstGeom>
          <a:solidFill>
            <a:srgbClr val="E8F1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lungs_ic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0000" y="2600000"/>
            <a:ext cx="1500000" cy="1500000"/>
          </a:xfrm>
          <a:prstGeom prst="rect">
            <a:avLst/>
          </a:pr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C131C849-6F3C-8BBF-4BDB-7BBEBA09EE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652"/>
    </mc:Choice>
    <mc:Fallback>
      <p:transition spd="slow" advTm="656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00000"/>
            <a:ext cx="8229600" cy="1550000"/>
          </a:xfrm>
        </p:spPr>
        <p:txBody>
          <a:bodyPr wrap="square"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sz="1700" b="1" i="0" dirty="0">
                <a:solidFill>
                  <a:srgbClr val="0070C0"/>
                </a:solidFill>
              </a:rPr>
              <a:t>Patient profile</a:t>
            </a:r>
          </a:p>
          <a:p>
            <a:pPr lvl="1"/>
            <a:r>
              <a:rPr sz="1300" b="0" i="0" dirty="0" err="1">
                <a:solidFill>
                  <a:srgbClr val="000000"/>
                </a:solidFill>
              </a:rPr>
              <a:t>Mr</a:t>
            </a:r>
            <a:r>
              <a:rPr sz="1300" b="0" i="0" dirty="0">
                <a:solidFill>
                  <a:srgbClr val="000000"/>
                </a:solidFill>
              </a:rPr>
              <a:t> Robert Hughes, 68, male, retired factory worker, lives alone in Swansea; diagnosed with non-small cell lung cancer following investigation of a persistent cough and weight loss</a:t>
            </a:r>
          </a:p>
          <a:p>
            <a:r>
              <a:rPr sz="1700" b="1" i="0" dirty="0">
                <a:solidFill>
                  <a:srgbClr val="0070C0"/>
                </a:solidFill>
              </a:rPr>
              <a:t>Key health measurements (see table below)</a:t>
            </a:r>
          </a:p>
          <a:p>
            <a:pPr lvl="1"/>
            <a:r>
              <a:rPr sz="1200" b="0" i="1" dirty="0">
                <a:solidFill>
                  <a:srgbClr val="000000"/>
                </a:solidFill>
              </a:rPr>
              <a:t>Normal ranges taken from NHS, Asthma + Lung UK and British Heart Foundation guidance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57200" y="3150000"/>
          <a:ext cx="8229600" cy="19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29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0000">
                <a:tc>
                  <a:txBody>
                    <a:bodyPr/>
                    <a:lstStyle/>
                    <a:p>
                      <a:r>
                        <a:rPr sz="1200" b="1">
                          <a:solidFill>
                            <a:srgbClr val="FFFFFF"/>
                          </a:solidFill>
                        </a:rPr>
                        <a:t>Measurement</a:t>
                      </a:r>
                    </a:p>
                  </a:txBody>
                  <a:tcPr marL="60000" marT="20000" marB="20000"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 b="1">
                          <a:solidFill>
                            <a:srgbClr val="FFFFFF"/>
                          </a:solidFill>
                        </a:rPr>
                        <a:t>Mr Hughes' result</a:t>
                      </a:r>
                    </a:p>
                  </a:txBody>
                  <a:tcPr marL="60000" marT="20000" marB="20000"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 b="1">
                          <a:solidFill>
                            <a:srgbClr val="FFFFFF"/>
                          </a:solidFill>
                        </a:rPr>
                        <a:t>Normal range</a:t>
                      </a:r>
                    </a:p>
                  </a:txBody>
                  <a:tcPr marL="60000" marT="20000" marB="20000"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200" b="1">
                          <a:solidFill>
                            <a:srgbClr val="FFFFFF"/>
                          </a:solidFill>
                        </a:rPr>
                        <a:t>Comment</a:t>
                      </a:r>
                    </a:p>
                  </a:txBody>
                  <a:tcPr marL="60000" marT="20000" marB="20000">
                    <a:solidFill>
                      <a:srgbClr val="0033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000">
                <a:tc>
                  <a:txBody>
                    <a:bodyPr/>
                    <a:lstStyle/>
                    <a:p>
                      <a:r>
                        <a:rPr sz="1100" b="1">
                          <a:solidFill>
                            <a:srgbClr val="000000"/>
                          </a:solidFill>
                        </a:rPr>
                        <a:t>Blood pressure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148/92 mmHg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Below 120/80 mmHg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Raised (Stage 1 hypertension)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0000">
                <a:tc>
                  <a:txBody>
                    <a:bodyPr/>
                    <a:lstStyle/>
                    <a:p>
                      <a:r>
                        <a:rPr sz="1100" b="1">
                          <a:solidFill>
                            <a:srgbClr val="000000"/>
                          </a:solidFill>
                        </a:rPr>
                        <a:t>BMI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19.8 kg/m²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18.5–24.9 kg/m²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Low; reflects recent weight loss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0000">
                <a:tc>
                  <a:txBody>
                    <a:bodyPr/>
                    <a:lstStyle/>
                    <a:p>
                      <a:r>
                        <a:rPr sz="1100" b="1">
                          <a:solidFill>
                            <a:srgbClr val="000000"/>
                          </a:solidFill>
                        </a:rPr>
                        <a:t>Oxygen saturation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91%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95–100%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Low; reduced lung function</a:t>
                      </a:r>
                    </a:p>
                  </a:txBody>
                  <a:tcPr marL="60000" marT="15000" marB="1500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0000">
                <a:tc>
                  <a:txBody>
                    <a:bodyPr/>
                    <a:lstStyle/>
                    <a:p>
                      <a:r>
                        <a:rPr sz="1100" b="1">
                          <a:solidFill>
                            <a:srgbClr val="000000"/>
                          </a:solidFill>
                        </a:rPr>
                        <a:t>Fasting blood glucose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5.4 mmol/L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4.0–5.9 mmol/L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100" b="0">
                          <a:solidFill>
                            <a:srgbClr val="000000"/>
                          </a:solidFill>
                        </a:rPr>
                        <a:t>Within normal range</a:t>
                      </a:r>
                    </a:p>
                  </a:txBody>
                  <a:tcPr marL="60000" marT="15000" marB="15000">
                    <a:solidFill>
                      <a:srgbClr val="F2F6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57200" y="5420000"/>
            <a:ext cx="8229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 i="1" dirty="0">
                <a:solidFill>
                  <a:srgbClr val="404040"/>
                </a:solidFill>
              </a:rPr>
              <a:t>NHS (2026a; 2026b); Asthma + Lung UK (2026); British Heart Foundation (2026).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39E07FCD-CFF0-E6CB-7880-894C88E055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763"/>
    </mc:Choice>
    <mc:Fallback>
      <p:transition spd="slow" advTm="97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00" y="1150000"/>
            <a:ext cx="4950000" cy="4151208"/>
          </a:xfrm>
        </p:spPr>
        <p:txBody>
          <a:bodyPr wrap="square" anchor="ctr" anchorCtr="0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sz="1800" b="1" i="0" dirty="0">
                <a:solidFill>
                  <a:srgbClr val="0070C0"/>
                </a:solidFill>
              </a:rPr>
              <a:t>Body system affected: Respiratory system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0" i="0" dirty="0">
                <a:solidFill>
                  <a:srgbClr val="0070C0"/>
                </a:solidFill>
              </a:rPr>
              <a:t>Main parts and what they do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Trachea: windpipe carrying air towards the lungs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Bronchi: two branches carrying air into each lung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Bronchioles: smaller branches spreading air further into the lungs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Alveoli: tiny air sacs where oxygen enters the blood and carbon dioxide leaves it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0" i="0" dirty="0">
                <a:solidFill>
                  <a:srgbClr val="0070C0"/>
                </a:solidFill>
              </a:rPr>
              <a:t>How breathing normally works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Breathing in: air moves down the trachea, through the bronchi and bronchioles, to the alveoli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Gas exchange: oxygen passes into the blood at the alveoli; carbon dioxide passes out to be breathed away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0" i="0" dirty="0">
                <a:solidFill>
                  <a:srgbClr val="0070C0"/>
                </a:solidFill>
              </a:rPr>
              <a:t>How lung cancer changes this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 </a:t>
            </a:r>
            <a:r>
              <a:rPr sz="1100" b="0" i="0" dirty="0" err="1">
                <a:solidFill>
                  <a:srgbClr val="000000"/>
                </a:solidFill>
              </a:rPr>
              <a:t>tumour</a:t>
            </a:r>
            <a:r>
              <a:rPr sz="1100" b="0" i="0" dirty="0">
                <a:solidFill>
                  <a:srgbClr val="000000"/>
                </a:solidFill>
              </a:rPr>
              <a:t> can partly block an airway, making breathing harder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Damaged alveoli pass oxygen into the blood less well, causing tiredness; cancer cells can also spread via lymph nodes</a:t>
            </a:r>
          </a:p>
        </p:txBody>
      </p:sp>
      <p:pic>
        <p:nvPicPr>
          <p:cNvPr id="4" name="Picture 3" descr="lung_diagra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000" y="1500000"/>
            <a:ext cx="2650000" cy="2950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00000" y="4500000"/>
            <a:ext cx="3000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dirty="0">
                <a:solidFill>
                  <a:srgbClr val="404040"/>
                </a:solidFill>
              </a:rPr>
              <a:t>Figure 1: Lung anatomy, showing airways, lymph nodes and </a:t>
            </a:r>
            <a:r>
              <a:rPr sz="1000" dirty="0" err="1">
                <a:solidFill>
                  <a:srgbClr val="404040"/>
                </a:solidFill>
              </a:rPr>
              <a:t>tumour</a:t>
            </a:r>
            <a:r>
              <a:rPr sz="1000" dirty="0">
                <a:solidFill>
                  <a:srgbClr val="404040"/>
                </a:solidFill>
              </a:rPr>
              <a:t> sites (STS, 2018). The right lung has three lobes and the left has two, to leave room for the heart.</a:t>
            </a:r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AF7D4804-9F6E-D7CD-2603-B58B946375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533"/>
    </mc:Choice>
    <mc:Fallback>
      <p:transition spd="slow" advTm="97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0000"/>
            <a:ext cx="8229600" cy="4157192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400" b="1" i="0" dirty="0" err="1">
                <a:solidFill>
                  <a:srgbClr val="0070C0"/>
                </a:solidFill>
              </a:rPr>
              <a:t>Mr</a:t>
            </a:r>
            <a:r>
              <a:rPr sz="1400" b="1" i="0" dirty="0">
                <a:solidFill>
                  <a:srgbClr val="0070C0"/>
                </a:solidFill>
              </a:rPr>
              <a:t> Hughes' current lifestyle and health </a:t>
            </a:r>
            <a:r>
              <a:rPr sz="1400" b="1" i="0" dirty="0" err="1">
                <a:solidFill>
                  <a:srgbClr val="0070C0"/>
                </a:solidFill>
              </a:rPr>
              <a:t>behaviours</a:t>
            </a:r>
            <a:endParaRPr sz="1400" b="1" i="0" dirty="0">
              <a:solidFill>
                <a:srgbClr val="0070C0"/>
              </a:solidFill>
            </a:endParaRP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Diet: reduced appetite and recent unintentional weight loss since diagnosis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Physical activity: mostly sedentary; breathlessness and tiredness have reduced this further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Smoking: former smoker of 40 years; quit 5 years ago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Alcohol: light, social drinker (a few units a week); sleep disturbed by night-time coughing and breathlessness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How these habits affect his health and condition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Reduced appetite and weight loss raise the risk of malnutrition, linked to poorer treatment outcomes and slower recovery (Nutrition Framework for People Affected by Cancer, 2022)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Low activity levels can add to fatigue and loss of physical function, both common in lung cancer (Macmillan Cancer Support, n.d.)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Continuing not to smoke supports better treatment outcomes and fewer complications (NICE, 2019, updated 2024)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What the evidence and research show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NICE guideline NG122 recommends offering stop-smoking support as soon as lung cancer is suspected, as this improves outcomes (NICE, 2019, updated 2024)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Nutritional screening and dietetic support are recommended, as up to a third of people with cancer experience significant weight loss (Nutrition Framework for People Affected by Cancer, 2022)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Short walks and light activity can help reduce fatigue (Macmillan Cancer Support, n.d.)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EE65E3F9-2BB4-D1AC-D51A-7D961384C3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349"/>
    </mc:Choice>
    <mc:Fallback>
      <p:transition spd="slow" advTm="128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0000"/>
            <a:ext cx="8229600" cy="4235184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300" b="1" i="0" dirty="0">
                <a:solidFill>
                  <a:srgbClr val="0070C0"/>
                </a:solidFill>
              </a:rPr>
              <a:t>A typical day for </a:t>
            </a:r>
            <a:r>
              <a:rPr sz="1300" b="1" i="0" dirty="0" err="1">
                <a:solidFill>
                  <a:srgbClr val="0070C0"/>
                </a:solidFill>
              </a:rPr>
              <a:t>Mr</a:t>
            </a:r>
            <a:r>
              <a:rPr sz="1300" b="1" i="0" dirty="0">
                <a:solidFill>
                  <a:srgbClr val="0070C0"/>
                </a:solidFill>
              </a:rPr>
              <a:t> Hughes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Mornings are hardest: breathlessness and fatigue are worse after waking, so washing and dressing take longer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He rests through the day and manages light tasks between rests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Meals are smaller and more frequent, reflecting his reduced appetite; sleep is disrupted by coughing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1" i="0" dirty="0">
                <a:solidFill>
                  <a:srgbClr val="0070C0"/>
                </a:solidFill>
              </a:rPr>
              <a:t>How his condition affects daily activities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Breathlessness on exertion means stairs, bathing and short walks take noticeably more effort and time (Asthma + Lung UK,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Fatigue linked to his condition can make even simple daily tasks feel like hard work (Asthma + Lung UK,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Reduced mobility and a recent fall have made him cautious about the bathroom and stairs, which is why he asked to change his washing routine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1" i="0" dirty="0">
                <a:solidFill>
                  <a:srgbClr val="0070C0"/>
                </a:solidFill>
              </a:rPr>
              <a:t>Support that helps him manage his routine safely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Pacing and energy conservation: breaking tasks into smaller steps and resting between them (Asthma + Lung UK, 2026; Leeds Teaching Hospitals NHS Trust, 2025)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Paced breathing (breathing out for longer than breathing in) can ease breathlessness during activity (Asthma + Lung UK,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Practical adaptations – sitting to wash and dress, keeping essentials within easy reach (Asthma + Lung UK, 2026)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9CCEC3C9-C708-5C1B-367D-8657CC924C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029"/>
    </mc:Choice>
    <mc:Fallback>
      <p:transition spd="slow" advTm="123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0000"/>
            <a:ext cx="8229600" cy="4739240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300" b="1" i="0" dirty="0">
                <a:solidFill>
                  <a:srgbClr val="0070C0"/>
                </a:solidFill>
              </a:rPr>
              <a:t>How I would communicate with </a:t>
            </a:r>
            <a:r>
              <a:rPr sz="1300" b="1" i="0" dirty="0" err="1">
                <a:solidFill>
                  <a:srgbClr val="0070C0"/>
                </a:solidFill>
              </a:rPr>
              <a:t>Mr</a:t>
            </a:r>
            <a:r>
              <a:rPr sz="1300" b="1" i="0" dirty="0">
                <a:solidFill>
                  <a:srgbClr val="0070C0"/>
                </a:solidFill>
              </a:rPr>
              <a:t> Hughes and his family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Ask what he wants to do, rather than telling him what he has to do, and check his understanding of his choices (NMC, 2018)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Give him time to speak, especially when breathless, and avoid rushing conversations about his care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Involve family or carers only with his agreement, keeping him at the </a:t>
            </a:r>
            <a:r>
              <a:rPr sz="1100" b="0" i="0" dirty="0" err="1">
                <a:solidFill>
                  <a:srgbClr val="000000"/>
                </a:solidFill>
              </a:rPr>
              <a:t>centre</a:t>
            </a:r>
            <a:r>
              <a:rPr sz="1100" b="0" i="0" dirty="0">
                <a:solidFill>
                  <a:srgbClr val="000000"/>
                </a:solidFill>
              </a:rPr>
              <a:t> of decisions rather than talking about him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1" i="0" dirty="0">
                <a:solidFill>
                  <a:srgbClr val="0070C0"/>
                </a:solidFill>
              </a:rPr>
              <a:t>Ethical considerations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Consent: changes to his care, such as washing at the sink instead of showering, should be agreed with him, not decided for him (NMC, 2018)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Confidentiality: information about his condition should only be shared with those involved in his care, and with his knowledge (NMC, 2018)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Dignity: supporting his independence and privacy during personal care matters as much as managing physical risk (NMC, 2018)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Autonomy: the Mental Capacity Act 2005 requires practitioners to support a person's own decisions wherever they have capacity to make them (Mental Capacity Act 2005)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300" b="1" i="0" dirty="0">
                <a:solidFill>
                  <a:srgbClr val="0070C0"/>
                </a:solidFill>
              </a:rPr>
              <a:t>How NHS and NICE guidance supports these choices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The NMC (2018) Code requires decisions affecting a person's care to be documented and shared with the wider team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NICE guideline NG122 expects people to be involved in decisions about their own care (NICE, 2019, updated 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865DC36E-8995-FF1C-A03C-B77830FC2D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838"/>
    </mc:Choice>
    <mc:Fallback>
      <p:transition spd="slow" advTm="131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0000"/>
            <a:ext cx="8229600" cy="4589240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400" b="1" i="0" dirty="0">
                <a:solidFill>
                  <a:srgbClr val="0070C0"/>
                </a:solidFill>
              </a:rPr>
              <a:t>Lifestyle risk factors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Smoking is the single biggest risk factor for lung cancer worldwide; the WHO attributes 60–70% of cases to tobacco smoking, and Cleveland Clinic estimates smoking causes around 80% of lung cancer deaths (WHO, 2026; Cleveland Clinic,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 err="1">
                <a:solidFill>
                  <a:srgbClr val="000000"/>
                </a:solidFill>
              </a:rPr>
              <a:t>Mr</a:t>
            </a:r>
            <a:r>
              <a:rPr sz="1100" b="0" i="0" dirty="0">
                <a:solidFill>
                  <a:srgbClr val="000000"/>
                </a:solidFill>
              </a:rPr>
              <a:t> Hughes smoked for 40 years; although he quit 5 years ago, his risk has been falling ever since – Cleveland Clinic notes risk starts to reduce within 5 years of quitting (Cleveland Clinic, 2026)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Other risk factors relevant to his background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Occupational exposure: as a former factory worker, past contact with substances such as asbestos, silica or diesel exhaust may have added to his risk (WHO, 2026; Cleveland Clinic,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Air pollution: both WHO and Cleveland Clinic list outdoor air pollution as a contributing risk factor, alongside smoking (WHO, 2026; Cleveland Clinic,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Prior lung disease: his history of chronic bronchitis fits the pattern of chronic lung conditions the WHO lists as raising risk (WHO, 2026)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Which risk factors could realistically be reduced or managed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Smoking: already stopped; continued support to stay smoke-free will keep lowering his risk over time (Cleveland Clinic,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Chronic bronchitis: cannot be reversed, but can be monitored and managed with treatment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Past occupational exposure and age cannot be changed, but knowing about them helps explain his individual risk and guide follow-up</a:t>
            </a: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08BBDA77-9F6B-2E59-518E-F8E167100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956"/>
    </mc:Choice>
    <mc:Fallback>
      <p:transition spd="slow" advTm="139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0000"/>
            <a:ext cx="8229600" cy="5500000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400" b="1" i="0" dirty="0">
                <a:solidFill>
                  <a:srgbClr val="0070C0"/>
                </a:solidFill>
              </a:rPr>
              <a:t>Evidence-based recommendations for his care routine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Continue washing at the sink rather than showering unsupervised, reviewing this regularly with him rather than reverting to the original plan by default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Introduce pacing and energy conservation techniques into his daily routine to manage fatigue and breathlessness (Asthma + Lung UK,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Refer for a nutritional screening given his weight loss and reduced appetite, in line with recommended practice for people with cancer (Nutrition Framework for People Affected by Cancer, 2022)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Monitoring and future planning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Complete a Holistic Needs Assessment with him to identify concerns beyond his physical symptoms and agree a </a:t>
            </a:r>
            <a:r>
              <a:rPr sz="1100" b="0" i="0" dirty="0" err="1">
                <a:solidFill>
                  <a:srgbClr val="000000"/>
                </a:solidFill>
              </a:rPr>
              <a:t>personalised</a:t>
            </a:r>
            <a:r>
              <a:rPr sz="1100" b="0" i="0" dirty="0">
                <a:solidFill>
                  <a:srgbClr val="000000"/>
                </a:solidFill>
              </a:rPr>
              <a:t> care plan (Macmillan Cancer Support, 2026)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Keep the district nurse and wider team updated on any changes to his mobility, weight or breathlessness, as NICE NG122 expects (NICE, 2019, updated 2024)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Build in a regular review of his smoking-cessation support, even though he has already quit, to reinforce this positive change (NICE, 2019, updated 2024)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sz="1400" b="1" i="0" dirty="0">
                <a:solidFill>
                  <a:srgbClr val="0070C0"/>
                </a:solidFill>
              </a:rPr>
              <a:t>Which NHS and NICE guidelines support these recommendations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NICE guideline NG122 on lung cancer diagnosis and management (NICE, 2019, updated 2024)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sz="1100" b="0" i="0" dirty="0">
                <a:solidFill>
                  <a:srgbClr val="000000"/>
                </a:solidFill>
              </a:rPr>
              <a:t>The NMC (2018) Code, which requires decisions to be documented, shared and reviewed with the person and the team (NMC, 2018)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BC8E85A9-C528-A05F-A1ED-D89100A8F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959"/>
    </mc:Choice>
    <mc:Fallback>
      <p:transition spd="slow" advTm="136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0000"/>
            <a:ext cx="8229600" cy="4800000"/>
          </a:xfrm>
        </p:spPr>
        <p:txBody>
          <a:bodyPr wrap="square" anchor="ctr" anchorCtr="0"/>
          <a:lstStyle/>
          <a:p>
            <a:pPr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sz="1500" b="1" i="0" dirty="0">
                <a:solidFill>
                  <a:srgbClr val="0070C0"/>
                </a:solidFill>
              </a:rPr>
              <a:t>Main points from this presentation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 err="1">
                <a:solidFill>
                  <a:srgbClr val="000000"/>
                </a:solidFill>
              </a:rPr>
              <a:t>Mr</a:t>
            </a:r>
            <a:r>
              <a:rPr sz="1200" b="0" i="0" dirty="0">
                <a:solidFill>
                  <a:srgbClr val="000000"/>
                </a:solidFill>
              </a:rPr>
              <a:t> Hughes is a 68-year-old fictional patient with non-small cell lung cancer, a chronic respiratory disease affecting the airways and alveoli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His main risk factors are 40 years of smoking (now stopped), his age, past occupational exposure and existing chronic bronchitis (WHO, 2026; Cleveland Clinic, 2026)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His care plan reflects his own wishes wherever possible – for example, washing at the sink rather than showering – while balancing safety and professional guidance</a:t>
            </a:r>
          </a:p>
          <a:p>
            <a:pPr>
              <a:spcBef>
                <a:spcPts val="1000"/>
              </a:spcBef>
              <a:spcAft>
                <a:spcPts val="0"/>
              </a:spcAft>
            </a:pPr>
            <a:r>
              <a:rPr sz="1500" b="1" i="0" dirty="0">
                <a:solidFill>
                  <a:srgbClr val="0070C0"/>
                </a:solidFill>
              </a:rPr>
              <a:t>What understanding this condition contributes to his care plan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Knowing how lung cancer affects breathing helps explain his fatigue and breathlessness, and why pacing and energy conservation matter day to day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Understanding his risk factors helps target realistic support, such as continued smoking-cessation encouragement and monitoring his chronic bronchitis</a:t>
            </a:r>
          </a:p>
          <a:p>
            <a:pPr>
              <a:spcBef>
                <a:spcPts val="1000"/>
              </a:spcBef>
              <a:spcAft>
                <a:spcPts val="0"/>
              </a:spcAft>
            </a:pPr>
            <a:r>
              <a:rPr sz="1500" b="1" i="0" dirty="0">
                <a:solidFill>
                  <a:srgbClr val="0070C0"/>
                </a:solidFill>
              </a:rPr>
              <a:t>What this has taught me about impact on daily life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A diagnosis like this does not just affect the lungs – it reaches into every part of daily life, from washing and eating to sleep and independence</a:t>
            </a:r>
          </a:p>
          <a:p>
            <a:pPr lvl="1">
              <a:spcBef>
                <a:spcPts val="400"/>
              </a:spcBef>
              <a:spcAft>
                <a:spcPts val="0"/>
              </a:spcAft>
            </a:pPr>
            <a:r>
              <a:rPr sz="1200" b="0" i="0" dirty="0">
                <a:solidFill>
                  <a:srgbClr val="000000"/>
                </a:solidFill>
              </a:rPr>
              <a:t>Good care means listening to what someone wants, not only managing the risks of their condition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84A5213D-EAFA-2716-1EDA-6F971C77CA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626"/>
    </mc:Choice>
    <mc:Fallback>
      <p:transition spd="slow" advTm="113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 (1/2)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0000"/>
            <a:ext cx="8282800" cy="3419160"/>
          </a:xfrm>
        </p:spPr>
        <p:txBody>
          <a:bodyPr wrap="square" anchor="ctr" anchorCtr="0"/>
          <a:lstStyle/>
          <a:p>
            <a:pPr>
              <a:spcBef>
                <a:spcPts val="600"/>
              </a:spcBef>
              <a:spcAft>
                <a:spcPts val="0"/>
              </a:spcAft>
              <a:buFont typeface="Arial"/>
              <a:buChar char="•"/>
            </a:pPr>
            <a:r>
              <a:rPr sz="1000" dirty="0">
                <a:solidFill>
                  <a:srgbClr val="000000"/>
                </a:solidFill>
              </a:rPr>
              <a:t>Asthma + Lung UK (2026) </a:t>
            </a:r>
            <a:r>
              <a:rPr sz="1000" i="1" dirty="0">
                <a:solidFill>
                  <a:srgbClr val="000000"/>
                </a:solidFill>
              </a:rPr>
              <a:t>How can I manage my breathlessness? </a:t>
            </a:r>
            <a:r>
              <a:rPr sz="1000" dirty="0">
                <a:solidFill>
                  <a:srgbClr val="000000"/>
                </a:solidFill>
              </a:rPr>
              <a:t>Available at: </a:t>
            </a:r>
            <a:r>
              <a:rPr sz="1000" dirty="0">
                <a:solidFill>
                  <a:srgbClr val="000000"/>
                </a:solidFill>
                <a:hlinkClick r:id="rId2"/>
              </a:rPr>
              <a:t>https://www.asthmaandlung.org.uk/symptoms-tests-treatments/symptoms/breathlessness/how-can-i-manage-my-breathlessness</a:t>
            </a:r>
            <a:r>
              <a:rPr lang="en-GB" sz="1000" dirty="0">
                <a:solidFill>
                  <a:srgbClr val="000000"/>
                </a:solidFill>
              </a:rPr>
              <a:t> </a:t>
            </a:r>
            <a:r>
              <a:rPr sz="1000" dirty="0">
                <a:solidFill>
                  <a:srgbClr val="000000"/>
                </a:solidFill>
              </a:rPr>
              <a:t>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Asthma + Lung UK (2026) </a:t>
            </a:r>
            <a:r>
              <a:rPr sz="1000" i="1" dirty="0">
                <a:solidFill>
                  <a:srgbClr val="000000"/>
                </a:solidFill>
              </a:rPr>
              <a:t>Pulse oximetry.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www.asthmaandlung.org.uk</a:t>
            </a:r>
            <a:r>
              <a:rPr sz="1000" dirty="0">
                <a:solidFill>
                  <a:srgbClr val="000000"/>
                </a:solidFill>
              </a:rPr>
              <a:t>/symptoms-tests-treatments/tests/oxygen-level-tests/pulse-oximetry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British Heart Foundation (2026) </a:t>
            </a:r>
            <a:r>
              <a:rPr sz="1000" i="1" dirty="0">
                <a:solidFill>
                  <a:srgbClr val="000000"/>
                </a:solidFill>
              </a:rPr>
              <a:t>Blood sugar levels: what is normal?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www.bhf.org.uk</a:t>
            </a:r>
            <a:r>
              <a:rPr sz="1000" dirty="0">
                <a:solidFill>
                  <a:srgbClr val="000000"/>
                </a:solidFill>
              </a:rPr>
              <a:t>/</a:t>
            </a:r>
            <a:r>
              <a:rPr sz="1000" dirty="0" err="1">
                <a:solidFill>
                  <a:srgbClr val="000000"/>
                </a:solidFill>
              </a:rPr>
              <a:t>informationsupport</a:t>
            </a:r>
            <a:r>
              <a:rPr sz="1000" dirty="0">
                <a:solidFill>
                  <a:srgbClr val="000000"/>
                </a:solidFill>
              </a:rPr>
              <a:t>/heart-matters-magazine/medical/tests/blood-sugar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Cleveland Clinic (2026) </a:t>
            </a:r>
            <a:r>
              <a:rPr sz="1000" i="1" dirty="0">
                <a:solidFill>
                  <a:srgbClr val="000000"/>
                </a:solidFill>
              </a:rPr>
              <a:t>Lung Cancer: Causes, Signs, Diagnosis &amp; Treatment</a:t>
            </a:r>
            <a:r>
              <a:rPr sz="1000" dirty="0">
                <a:solidFill>
                  <a:srgbClr val="000000"/>
                </a:solidFill>
              </a:rPr>
              <a:t>. Available at: https://</a:t>
            </a:r>
            <a:r>
              <a:rPr sz="1000" dirty="0" err="1">
                <a:solidFill>
                  <a:srgbClr val="000000"/>
                </a:solidFill>
              </a:rPr>
              <a:t>my.clevelandclinic.org</a:t>
            </a:r>
            <a:r>
              <a:rPr sz="1000" dirty="0">
                <a:solidFill>
                  <a:srgbClr val="000000"/>
                </a:solidFill>
              </a:rPr>
              <a:t>/health/diseases/4375-lung-cancer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Leeds Teaching Hospitals NHS Trust (2025) </a:t>
            </a:r>
            <a:r>
              <a:rPr sz="1000" i="1" dirty="0">
                <a:solidFill>
                  <a:srgbClr val="000000"/>
                </a:solidFill>
              </a:rPr>
              <a:t>Energy conservation and daily activities</a:t>
            </a:r>
            <a:r>
              <a:rPr sz="1000" dirty="0">
                <a:solidFill>
                  <a:srgbClr val="000000"/>
                </a:solidFill>
              </a:rPr>
              <a:t>. Available at: https://</a:t>
            </a:r>
            <a:r>
              <a:rPr sz="1000" dirty="0" err="1">
                <a:solidFill>
                  <a:srgbClr val="000000"/>
                </a:solidFill>
              </a:rPr>
              <a:t>www.leedsth.nhs.uk</a:t>
            </a:r>
            <a:r>
              <a:rPr sz="1000" dirty="0">
                <a:solidFill>
                  <a:srgbClr val="000000"/>
                </a:solidFill>
              </a:rPr>
              <a:t>/patients/resources/energy-conservation-and-daily-activities/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Macmillan Cancer Support (2026) </a:t>
            </a:r>
            <a:r>
              <a:rPr sz="1000" i="1" dirty="0">
                <a:solidFill>
                  <a:srgbClr val="000000"/>
                </a:solidFill>
              </a:rPr>
              <a:t>What is a Holistic Needs Assessment (HNA)?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www.macmillan.org.uk</a:t>
            </a:r>
            <a:r>
              <a:rPr sz="1000" dirty="0">
                <a:solidFill>
                  <a:srgbClr val="000000"/>
                </a:solidFill>
              </a:rPr>
              <a:t>/cancer-information-and-support/treatment/coping-with-treatment/holistic-needs-assessment-</a:t>
            </a:r>
            <a:r>
              <a:rPr sz="1000" dirty="0" err="1">
                <a:solidFill>
                  <a:srgbClr val="000000"/>
                </a:solidFill>
              </a:rPr>
              <a:t>hna</a:t>
            </a:r>
            <a:r>
              <a:rPr sz="1000" dirty="0">
                <a:solidFill>
                  <a:srgbClr val="000000"/>
                </a:solidFill>
              </a:rPr>
              <a:t>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Macmillan Cancer Support (n.d.) </a:t>
            </a:r>
            <a:r>
              <a:rPr sz="1000" i="1" dirty="0">
                <a:solidFill>
                  <a:srgbClr val="000000"/>
                </a:solidFill>
              </a:rPr>
              <a:t>Physical activity and cancer</a:t>
            </a:r>
            <a:r>
              <a:rPr sz="1000" dirty="0">
                <a:solidFill>
                  <a:srgbClr val="000000"/>
                </a:solidFill>
              </a:rPr>
              <a:t>. Available at: https://</a:t>
            </a:r>
            <a:r>
              <a:rPr sz="1000" dirty="0" err="1">
                <a:solidFill>
                  <a:srgbClr val="000000"/>
                </a:solidFill>
              </a:rPr>
              <a:t>www.macmillan.org.uk</a:t>
            </a:r>
            <a:r>
              <a:rPr sz="1000" dirty="0">
                <a:solidFill>
                  <a:srgbClr val="000000"/>
                </a:solidFill>
              </a:rPr>
              <a:t> (Accessed: 18 August 2026).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 (2/2)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0000"/>
            <a:ext cx="8282800" cy="3851208"/>
          </a:xfrm>
        </p:spPr>
        <p:txBody>
          <a:bodyPr wrap="square" anchor="ctr" anchorCtr="0"/>
          <a:lstStyle/>
          <a:p>
            <a:pPr>
              <a:spcBef>
                <a:spcPts val="600"/>
              </a:spcBef>
              <a:spcAft>
                <a:spcPts val="0"/>
              </a:spcAft>
              <a:buFont typeface="Arial"/>
              <a:buChar char="•"/>
            </a:pPr>
            <a:r>
              <a:rPr sz="1000" dirty="0">
                <a:solidFill>
                  <a:srgbClr val="000000"/>
                </a:solidFill>
              </a:rPr>
              <a:t>Macmillan Cancer Support, Royal College of </a:t>
            </a:r>
            <a:r>
              <a:rPr sz="1000" dirty="0" err="1">
                <a:solidFill>
                  <a:srgbClr val="000000"/>
                </a:solidFill>
              </a:rPr>
              <a:t>Anaesthetists</a:t>
            </a:r>
            <a:r>
              <a:rPr sz="1000" dirty="0">
                <a:solidFill>
                  <a:srgbClr val="000000"/>
                </a:solidFill>
              </a:rPr>
              <a:t> and NIHR Cancer and Nutrition Collaboration (2022) </a:t>
            </a:r>
            <a:r>
              <a:rPr sz="1000" i="1" dirty="0">
                <a:solidFill>
                  <a:srgbClr val="000000"/>
                </a:solidFill>
              </a:rPr>
              <a:t>Nutrition Framework for People Affected by Cancer.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www.prehab.nhs.scot</a:t>
            </a:r>
            <a:r>
              <a:rPr sz="1000" dirty="0">
                <a:solidFill>
                  <a:srgbClr val="000000"/>
                </a:solidFill>
              </a:rPr>
              <a:t>/wp-content/uploads/Published-Nutrition-Framework-Nov-2022-1.pdf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Mental Capacity Act 2005, c. 9. Available at: https://</a:t>
            </a:r>
            <a:r>
              <a:rPr sz="1000" dirty="0" err="1">
                <a:solidFill>
                  <a:srgbClr val="000000"/>
                </a:solidFill>
              </a:rPr>
              <a:t>www.legislation.gov.uk</a:t>
            </a:r>
            <a:r>
              <a:rPr sz="1000" dirty="0">
                <a:solidFill>
                  <a:srgbClr val="000000"/>
                </a:solidFill>
              </a:rPr>
              <a:t>/</a:t>
            </a:r>
            <a:r>
              <a:rPr sz="1000" dirty="0" err="1">
                <a:solidFill>
                  <a:srgbClr val="000000"/>
                </a:solidFill>
              </a:rPr>
              <a:t>ukpga</a:t>
            </a:r>
            <a:r>
              <a:rPr sz="1000" dirty="0">
                <a:solidFill>
                  <a:srgbClr val="000000"/>
                </a:solidFill>
              </a:rPr>
              <a:t>/2005/9/contents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National Institute for Health and Care Excellence (2019, updated 2024) </a:t>
            </a:r>
            <a:r>
              <a:rPr sz="1000" i="1" dirty="0">
                <a:solidFill>
                  <a:srgbClr val="000000"/>
                </a:solidFill>
              </a:rPr>
              <a:t>Lung cancer: diagnosis and management [NG122].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www.nice.org.uk</a:t>
            </a:r>
            <a:r>
              <a:rPr sz="1000" dirty="0">
                <a:solidFill>
                  <a:srgbClr val="000000"/>
                </a:solidFill>
              </a:rPr>
              <a:t>/guidance/ng122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NHS (2026a) </a:t>
            </a:r>
            <a:r>
              <a:rPr sz="1000" i="1" dirty="0">
                <a:solidFill>
                  <a:srgbClr val="000000"/>
                </a:solidFill>
              </a:rPr>
              <a:t>High blood pressure (hypertension</a:t>
            </a:r>
            <a:r>
              <a:rPr sz="1000" dirty="0">
                <a:solidFill>
                  <a:srgbClr val="000000"/>
                </a:solidFill>
              </a:rPr>
              <a:t>). Available at: https://</a:t>
            </a:r>
            <a:r>
              <a:rPr sz="1000" dirty="0" err="1">
                <a:solidFill>
                  <a:srgbClr val="000000"/>
                </a:solidFill>
              </a:rPr>
              <a:t>www.nhs.uk</a:t>
            </a:r>
            <a:r>
              <a:rPr sz="1000" dirty="0">
                <a:solidFill>
                  <a:srgbClr val="000000"/>
                </a:solidFill>
              </a:rPr>
              <a:t>/conditions/high-blood-pressure/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NHS (2026b) </a:t>
            </a:r>
            <a:r>
              <a:rPr sz="1000" i="1" dirty="0">
                <a:solidFill>
                  <a:srgbClr val="000000"/>
                </a:solidFill>
              </a:rPr>
              <a:t>Calculate your body mass index (BMI) for adults</a:t>
            </a:r>
            <a:r>
              <a:rPr sz="1000" dirty="0">
                <a:solidFill>
                  <a:srgbClr val="000000"/>
                </a:solidFill>
              </a:rPr>
              <a:t>. Available at: https://</a:t>
            </a:r>
            <a:r>
              <a:rPr sz="1000" dirty="0" err="1">
                <a:solidFill>
                  <a:srgbClr val="000000"/>
                </a:solidFill>
              </a:rPr>
              <a:t>www.nhs.uk</a:t>
            </a:r>
            <a:r>
              <a:rPr sz="1000" dirty="0">
                <a:solidFill>
                  <a:srgbClr val="000000"/>
                </a:solidFill>
              </a:rPr>
              <a:t>/health-assessment-tools/calculate-your-body-mass-index/calculate-</a:t>
            </a:r>
            <a:r>
              <a:rPr sz="1000" dirty="0" err="1">
                <a:solidFill>
                  <a:srgbClr val="000000"/>
                </a:solidFill>
              </a:rPr>
              <a:t>bmi</a:t>
            </a:r>
            <a:r>
              <a:rPr sz="1000" dirty="0">
                <a:solidFill>
                  <a:srgbClr val="000000"/>
                </a:solidFill>
              </a:rPr>
              <a:t>-for-adults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Nursing and Midwifery Council (2018) </a:t>
            </a:r>
            <a:r>
              <a:rPr sz="1000" i="1" dirty="0">
                <a:solidFill>
                  <a:srgbClr val="000000"/>
                </a:solidFill>
              </a:rPr>
              <a:t>The Code: Professional standards of practice and </a:t>
            </a:r>
            <a:r>
              <a:rPr sz="1000" i="1" dirty="0" err="1">
                <a:solidFill>
                  <a:srgbClr val="000000"/>
                </a:solidFill>
              </a:rPr>
              <a:t>behaviour</a:t>
            </a:r>
            <a:r>
              <a:rPr sz="1000" i="1" dirty="0">
                <a:solidFill>
                  <a:srgbClr val="000000"/>
                </a:solidFill>
              </a:rPr>
              <a:t> for nurses, midwives and nursing associates.</a:t>
            </a:r>
            <a:r>
              <a:rPr sz="1000" dirty="0">
                <a:solidFill>
                  <a:srgbClr val="000000"/>
                </a:solidFill>
              </a:rPr>
              <a:t> Available at: https://</a:t>
            </a:r>
            <a:r>
              <a:rPr sz="1000" dirty="0" err="1">
                <a:solidFill>
                  <a:srgbClr val="000000"/>
                </a:solidFill>
              </a:rPr>
              <a:t>www.nmc.org.uk</a:t>
            </a:r>
            <a:r>
              <a:rPr sz="1000" dirty="0">
                <a:solidFill>
                  <a:srgbClr val="000000"/>
                </a:solidFill>
              </a:rPr>
              <a:t>/standards/code/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Society of Thoracic Surgeons (2018) </a:t>
            </a:r>
            <a:r>
              <a:rPr sz="1000" i="1" dirty="0">
                <a:solidFill>
                  <a:srgbClr val="000000"/>
                </a:solidFill>
              </a:rPr>
              <a:t>Lung Anatomy [diagram]. </a:t>
            </a:r>
            <a:r>
              <a:rPr sz="1000" dirty="0">
                <a:solidFill>
                  <a:srgbClr val="000000"/>
                </a:solidFill>
              </a:rPr>
              <a:t>Reproduced in presentation with attribution.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UK Lung Cancer Coalition (n.d.) </a:t>
            </a:r>
            <a:r>
              <a:rPr sz="1000" i="1" dirty="0">
                <a:solidFill>
                  <a:srgbClr val="000000"/>
                </a:solidFill>
              </a:rPr>
              <a:t>About lung cancer. </a:t>
            </a:r>
            <a:r>
              <a:rPr sz="1000" dirty="0">
                <a:solidFill>
                  <a:srgbClr val="000000"/>
                </a:solidFill>
              </a:rPr>
              <a:t>Available at: https://</a:t>
            </a:r>
            <a:r>
              <a:rPr sz="1000" dirty="0" err="1">
                <a:solidFill>
                  <a:srgbClr val="000000"/>
                </a:solidFill>
              </a:rPr>
              <a:t>www.uklcc.org.uk</a:t>
            </a:r>
            <a:r>
              <a:rPr sz="1000" dirty="0">
                <a:solidFill>
                  <a:srgbClr val="000000"/>
                </a:solidFill>
              </a:rPr>
              <a:t>/about-lung-cancer (Accessed: 18 August 2026).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sz="1000" dirty="0">
                <a:solidFill>
                  <a:srgbClr val="000000"/>
                </a:solidFill>
              </a:rPr>
              <a:t>World Health Organization (2026) </a:t>
            </a:r>
            <a:r>
              <a:rPr sz="1000" i="1" dirty="0">
                <a:solidFill>
                  <a:srgbClr val="000000"/>
                </a:solidFill>
              </a:rPr>
              <a:t>Lung cancer</a:t>
            </a:r>
            <a:r>
              <a:rPr sz="1000" dirty="0">
                <a:solidFill>
                  <a:srgbClr val="000000"/>
                </a:solidFill>
              </a:rPr>
              <a:t>. Available at: https://</a:t>
            </a:r>
            <a:r>
              <a:rPr sz="1000" dirty="0" err="1">
                <a:solidFill>
                  <a:srgbClr val="000000"/>
                </a:solidFill>
              </a:rPr>
              <a:t>www.who.int</a:t>
            </a:r>
            <a:r>
              <a:rPr sz="1000" dirty="0">
                <a:solidFill>
                  <a:srgbClr val="000000"/>
                </a:solidFill>
              </a:rPr>
              <a:t>/news-room/fact-sheets/detail/lung-cancer (Accessed: 18 August 2026).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2554</TotalTime>
  <Words>2476</Words>
  <Application>Microsoft Macintosh PowerPoint</Application>
  <PresentationFormat>On-screen Show (4:3)</PresentationFormat>
  <Paragraphs>169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Helvetica Neue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 (1/2)</vt:lpstr>
      <vt:lpstr>References (2/2)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Bianca Sanfilippo</cp:lastModifiedBy>
  <cp:revision>229</cp:revision>
  <cp:lastPrinted>2018-07-09T15:27:01Z</cp:lastPrinted>
  <dcterms:created xsi:type="dcterms:W3CDTF">2002-10-07T19:43:58Z</dcterms:created>
  <dcterms:modified xsi:type="dcterms:W3CDTF">2026-08-20T10:58:57Z</dcterms:modified>
</cp:coreProperties>
</file>