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296" r:id="rId3"/>
    <p:sldId id="299" r:id="rId4"/>
    <p:sldId id="300" r:id="rId5"/>
    <p:sldId id="301" r:id="rId6"/>
    <p:sldId id="302" r:id="rId7"/>
    <p:sldId id="303" r:id="rId8"/>
    <p:sldId id="284" r:id="rId9"/>
    <p:sldId id="304" r:id="rId10"/>
    <p:sldId id="305" r:id="rId11"/>
    <p:sldId id="283" r:id="rId12"/>
    <p:sldId id="285" r:id="rId13"/>
    <p:sldId id="286" r:id="rId14"/>
    <p:sldId id="287" r:id="rId15"/>
    <p:sldId id="288" r:id="rId16"/>
    <p:sldId id="306" r:id="rId17"/>
    <p:sldId id="290" r:id="rId18"/>
    <p:sldId id="289" r:id="rId19"/>
    <p:sldId id="291" r:id="rId20"/>
    <p:sldId id="292" r:id="rId21"/>
    <p:sldId id="293" r:id="rId22"/>
    <p:sldId id="294" r:id="rId23"/>
    <p:sldId id="295" r:id="rId24"/>
    <p:sldId id="297" r:id="rId25"/>
    <p:sldId id="29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C8EED-69E7-4CBD-964F-4548608D38DA}" v="10" dt="2026-02-14T13:56:38.7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1" d="100"/>
          <a:sy n="61" d="100"/>
        </p:scale>
        <p:origin x="1348" y="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AC4CDA24-E8AC-4AFF-ABBA-9178745B2EBF}"/>
    <pc:docChg chg="custSel addSld modSld">
      <pc:chgData name="Piyumika Kithulgoda Gamage" userId="8130ac14-9727-4963-a006-512f362f8357" providerId="ADAL" clId="{AC4CDA24-E8AC-4AFF-ABBA-9178745B2EBF}" dt="2026-02-14T13:56:38.789" v="47" actId="403"/>
      <pc:docMkLst>
        <pc:docMk/>
      </pc:docMkLst>
      <pc:sldChg chg="addSp delSp modSp new mod modClrScheme chgLayout">
        <pc:chgData name="Piyumika Kithulgoda Gamage" userId="8130ac14-9727-4963-a006-512f362f8357" providerId="ADAL" clId="{AC4CDA24-E8AC-4AFF-ABBA-9178745B2EBF}" dt="2026-02-14T13:55:12.248" v="15"/>
        <pc:sldMkLst>
          <pc:docMk/>
          <pc:sldMk cId="647044381" sldId="305"/>
        </pc:sldMkLst>
        <pc:spChg chg="del mod ord">
          <ac:chgData name="Piyumika Kithulgoda Gamage" userId="8130ac14-9727-4963-a006-512f362f8357" providerId="ADAL" clId="{AC4CDA24-E8AC-4AFF-ABBA-9178745B2EBF}" dt="2026-02-14T13:53:34.164" v="1" actId="700"/>
          <ac:spMkLst>
            <pc:docMk/>
            <pc:sldMk cId="647044381" sldId="305"/>
            <ac:spMk id="2" creationId="{5A400679-D9E6-DA85-8BCA-BD532E1F321F}"/>
          </ac:spMkLst>
        </pc:spChg>
        <pc:spChg chg="del">
          <ac:chgData name="Piyumika Kithulgoda Gamage" userId="8130ac14-9727-4963-a006-512f362f8357" providerId="ADAL" clId="{AC4CDA24-E8AC-4AFF-ABBA-9178745B2EBF}" dt="2026-02-14T13:53:34.164" v="1" actId="700"/>
          <ac:spMkLst>
            <pc:docMk/>
            <pc:sldMk cId="647044381" sldId="305"/>
            <ac:spMk id="3" creationId="{ECE37C50-4DA5-C360-7167-B6FE6CD061E7}"/>
          </ac:spMkLst>
        </pc:spChg>
        <pc:spChg chg="del">
          <ac:chgData name="Piyumika Kithulgoda Gamage" userId="8130ac14-9727-4963-a006-512f362f8357" providerId="ADAL" clId="{AC4CDA24-E8AC-4AFF-ABBA-9178745B2EBF}" dt="2026-02-14T13:53:34.164" v="1" actId="700"/>
          <ac:spMkLst>
            <pc:docMk/>
            <pc:sldMk cId="647044381" sldId="305"/>
            <ac:spMk id="4" creationId="{1A02D14C-68CB-3ECF-E6C1-A5DC44D2AF08}"/>
          </ac:spMkLst>
        </pc:spChg>
        <pc:spChg chg="mod ord">
          <ac:chgData name="Piyumika Kithulgoda Gamage" userId="8130ac14-9727-4963-a006-512f362f8357" providerId="ADAL" clId="{AC4CDA24-E8AC-4AFF-ABBA-9178745B2EBF}" dt="2026-02-14T13:53:34.164" v="1" actId="700"/>
          <ac:spMkLst>
            <pc:docMk/>
            <pc:sldMk cId="647044381" sldId="305"/>
            <ac:spMk id="5" creationId="{7A9BF9CC-92E9-2C2A-13F9-D5BE96C7AFFC}"/>
          </ac:spMkLst>
        </pc:spChg>
        <pc:spChg chg="mod ord">
          <ac:chgData name="Piyumika Kithulgoda Gamage" userId="8130ac14-9727-4963-a006-512f362f8357" providerId="ADAL" clId="{AC4CDA24-E8AC-4AFF-ABBA-9178745B2EBF}" dt="2026-02-14T13:53:34.164" v="1" actId="700"/>
          <ac:spMkLst>
            <pc:docMk/>
            <pc:sldMk cId="647044381" sldId="305"/>
            <ac:spMk id="6" creationId="{2E55B883-E633-648D-86B6-AB943F76C3F3}"/>
          </ac:spMkLst>
        </pc:spChg>
        <pc:spChg chg="add mod ord">
          <ac:chgData name="Piyumika Kithulgoda Gamage" userId="8130ac14-9727-4963-a006-512f362f8357" providerId="ADAL" clId="{AC4CDA24-E8AC-4AFF-ABBA-9178745B2EBF}" dt="2026-02-14T13:55:12.248" v="15"/>
          <ac:spMkLst>
            <pc:docMk/>
            <pc:sldMk cId="647044381" sldId="305"/>
            <ac:spMk id="7" creationId="{E0D2B17F-995D-F4A6-C5A9-BE4AA2C3B479}"/>
          </ac:spMkLst>
        </pc:spChg>
        <pc:spChg chg="add mod">
          <ac:chgData name="Piyumika Kithulgoda Gamage" userId="8130ac14-9727-4963-a006-512f362f8357" providerId="ADAL" clId="{AC4CDA24-E8AC-4AFF-ABBA-9178745B2EBF}" dt="2026-02-14T13:54:04.015" v="11" actId="1076"/>
          <ac:spMkLst>
            <pc:docMk/>
            <pc:sldMk cId="647044381" sldId="305"/>
            <ac:spMk id="9" creationId="{B385ABE7-7C17-16DC-9237-2C2AAC5383DD}"/>
          </ac:spMkLst>
        </pc:spChg>
      </pc:sldChg>
      <pc:sldChg chg="modSp new mod">
        <pc:chgData name="Piyumika Kithulgoda Gamage" userId="8130ac14-9727-4963-a006-512f362f8357" providerId="ADAL" clId="{AC4CDA24-E8AC-4AFF-ABBA-9178745B2EBF}" dt="2026-02-14T13:56:38.789" v="47" actId="403"/>
        <pc:sldMkLst>
          <pc:docMk/>
          <pc:sldMk cId="1639282827" sldId="306"/>
        </pc:sldMkLst>
        <pc:spChg chg="mod">
          <ac:chgData name="Piyumika Kithulgoda Gamage" userId="8130ac14-9727-4963-a006-512f362f8357" providerId="ADAL" clId="{AC4CDA24-E8AC-4AFF-ABBA-9178745B2EBF}" dt="2026-02-14T13:56:24.285" v="41" actId="20577"/>
          <ac:spMkLst>
            <pc:docMk/>
            <pc:sldMk cId="1639282827" sldId="306"/>
            <ac:spMk id="2" creationId="{9ED33174-321E-D09C-1F0A-734AA3DCF362}"/>
          </ac:spMkLst>
        </pc:spChg>
        <pc:spChg chg="mod">
          <ac:chgData name="Piyumika Kithulgoda Gamage" userId="8130ac14-9727-4963-a006-512f362f8357" providerId="ADAL" clId="{AC4CDA24-E8AC-4AFF-ABBA-9178745B2EBF}" dt="2026-02-14T13:56:38.789" v="47" actId="403"/>
          <ac:spMkLst>
            <pc:docMk/>
            <pc:sldMk cId="1639282827" sldId="306"/>
            <ac:spMk id="3" creationId="{A73B4746-1919-0A9E-3581-D4361C07ABA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r>
              <a:rPr lang="en-GB" altLang="en-US" dirty="0">
                <a:solidFill>
                  <a:schemeClr val="accent2"/>
                </a:solidFill>
              </a:rPr>
              <a:t>Week 1 Session 2</a:t>
            </a:r>
          </a:p>
          <a:p>
            <a:pPr eaLnBrk="1" hangingPunct="1"/>
            <a:r>
              <a:rPr lang="en-GB" altLang="en-US" dirty="0">
                <a:solidFill>
                  <a:schemeClr val="accent2"/>
                </a:solidFill>
              </a:rPr>
              <a:t>Marketing Concepts and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To understand and analyse </a:t>
            </a:r>
            <a:r>
              <a:rPr lang="en-GB" sz="2400"/>
              <a:t>the various </a:t>
            </a:r>
            <a:r>
              <a:rPr lang="en-GB" sz="2400" dirty="0"/>
              <a:t>marketing orientations.</a:t>
            </a:r>
          </a:p>
          <a:p>
            <a:pPr marL="0" indent="0">
              <a:buNone/>
            </a:pPr>
            <a:endParaRPr lang="en-GB" sz="2400" dirty="0"/>
          </a:p>
          <a:p>
            <a:r>
              <a:rPr lang="en-GB" sz="2400" dirty="0"/>
              <a:t>To determine the Ansoff Matrix and be able to apply the four growth strategies to a company.</a:t>
            </a:r>
          </a:p>
          <a:p>
            <a:pPr marL="0" indent="0">
              <a:buNone/>
            </a:pPr>
            <a:endParaRPr lang="en-GB" sz="2400" dirty="0"/>
          </a:p>
          <a:p>
            <a:r>
              <a:rPr lang="en-GB" sz="2400" dirty="0"/>
              <a:t>To identify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0E4A-F496-65B8-B58D-49C5FA4D6CF8}"/>
              </a:ext>
            </a:extLst>
          </p:cNvPr>
          <p:cNvSpPr>
            <a:spLocks noGrp="1"/>
          </p:cNvSpPr>
          <p:nvPr>
            <p:ph type="title"/>
          </p:nvPr>
        </p:nvSpPr>
        <p:spPr/>
        <p:txBody>
          <a:bodyPr/>
          <a:lstStyle/>
          <a:p>
            <a:r>
              <a:rPr lang="en-GB" sz="2800" b="1" dirty="0"/>
              <a:t>Five Marketing Concepts</a:t>
            </a:r>
          </a:p>
        </p:txBody>
      </p:sp>
      <p:sp>
        <p:nvSpPr>
          <p:cNvPr id="4" name="Date Placeholder 3">
            <a:extLst>
              <a:ext uri="{FF2B5EF4-FFF2-40B4-BE49-F238E27FC236}">
                <a16:creationId xmlns:a16="http://schemas.microsoft.com/office/drawing/2014/main" id="{C643A914-D143-B95B-BDE6-3BA530204F1F}"/>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569581BE-113B-3BDB-C54C-17A9D59E8BD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five marketing concepts explained with examples">
            <a:extLst>
              <a:ext uri="{FF2B5EF4-FFF2-40B4-BE49-F238E27FC236}">
                <a16:creationId xmlns:a16="http://schemas.microsoft.com/office/drawing/2014/main" id="{CEF9F688-EAC7-B013-4DD2-581D06F99D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196752"/>
            <a:ext cx="6867470" cy="4190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1360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a:xfrm>
            <a:off x="457200" y="274638"/>
            <a:ext cx="8229600" cy="1143000"/>
          </a:xfrm>
        </p:spPr>
        <p:txBody>
          <a:bodyPr wrap="square" anchor="ctr">
            <a:normAutofit/>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The production concept holds that consumers will prefer products that are widely available and inexpensive.</a:t>
            </a:r>
          </a:p>
          <a:p>
            <a:endParaRPr lang="en-GB" dirty="0"/>
          </a:p>
        </p:txBody>
      </p:sp>
      <p:pic>
        <p:nvPicPr>
          <p:cNvPr id="4098" name="Picture 2" descr="Production Concept">
            <a:extLst>
              <a:ext uri="{FF2B5EF4-FFF2-40B4-BE49-F238E27FC236}">
                <a16:creationId xmlns:a16="http://schemas.microsoft.com/office/drawing/2014/main" id="{4F280EDD-FF26-576D-7B06-443E982D11E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250656" cy="2373283"/>
          </a:xfrm>
          <a:prstGeom prst="rect">
            <a:avLst/>
          </a:prstGeom>
          <a:solidFill>
            <a:srgbClr val="FFFFFF"/>
          </a:solidFill>
        </p:spPr>
      </p:pic>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9719895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a:xfrm>
            <a:off x="457200" y="274638"/>
            <a:ext cx="8229600" cy="1143000"/>
          </a:xfrm>
        </p:spPr>
        <p:txBody>
          <a:bodyPr wrap="square" anchor="ctr">
            <a:normAutofit/>
          </a:bodyPr>
          <a:lstStyle/>
          <a:p>
            <a:r>
              <a:rPr lang="en-GB" b="1" dirty="0"/>
              <a:t>The Product Concept</a:t>
            </a:r>
            <a:endParaRPr lang="en-GB" dirty="0"/>
          </a:p>
        </p:txBody>
      </p:sp>
      <p:pic>
        <p:nvPicPr>
          <p:cNvPr id="2050" name="Picture 2" descr="Product Concept">
            <a:extLst>
              <a:ext uri="{FF2B5EF4-FFF2-40B4-BE49-F238E27FC236}">
                <a16:creationId xmlns:a16="http://schemas.microsoft.com/office/drawing/2014/main" id="{9EB2392B-7DE7-9E45-BB48-6387BAF010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85501" y="2564904"/>
            <a:ext cx="4110299" cy="2024322"/>
          </a:xfrm>
          <a:prstGeom prst="rect">
            <a:avLst/>
          </a:prstGeom>
          <a:solidFill>
            <a:srgbClr val="FFFFFF"/>
          </a:solidFill>
        </p:spPr>
      </p:pic>
      <p:sp>
        <p:nvSpPr>
          <p:cNvPr id="3" name="Content Placeholder 2">
            <a:extLst>
              <a:ext uri="{FF2B5EF4-FFF2-40B4-BE49-F238E27FC236}">
                <a16:creationId xmlns:a16="http://schemas.microsoft.com/office/drawing/2014/main" id="{78492E25-6F73-4380-BA54-ED2D9349DA68}"/>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1998186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a:xfrm>
            <a:off x="457200" y="274638"/>
            <a:ext cx="8229600" cy="1143000"/>
          </a:xfrm>
        </p:spPr>
        <p:txBody>
          <a:bodyPr wrap="square" anchor="ctr">
            <a:normAutofit/>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dirty="0"/>
              <a:t>The selling concept holds that consumers and businesses, if left alone, will ordinarily not buy enough of the organisation’s products. The organisation must, therefore, undertake an aggressive selling and promotion effort.</a:t>
            </a:r>
            <a:endParaRPr lang="en-GB"/>
          </a:p>
          <a:p>
            <a:pPr marL="0" indent="0">
              <a:lnSpc>
                <a:spcPct val="90000"/>
              </a:lnSpc>
              <a:buNone/>
            </a:pPr>
            <a:endParaRPr lang="en-GB"/>
          </a:p>
        </p:txBody>
      </p:sp>
      <p:pic>
        <p:nvPicPr>
          <p:cNvPr id="2050" name="Picture 2" descr="Selling Concept">
            <a:extLst>
              <a:ext uri="{FF2B5EF4-FFF2-40B4-BE49-F238E27FC236}">
                <a16:creationId xmlns:a16="http://schemas.microsoft.com/office/drawing/2014/main" id="{A8FEC5ED-48DA-9777-90D6-4725A86AEB2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347170" cy="2326540"/>
          </a:xfrm>
          <a:prstGeom prst="rect">
            <a:avLst/>
          </a:prstGeom>
          <a:solidFill>
            <a:srgbClr val="FFFFFF"/>
          </a:solidFill>
        </p:spPr>
      </p:pic>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74854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a:xfrm>
            <a:off x="457200" y="274638"/>
            <a:ext cx="8229600" cy="1143000"/>
          </a:xfrm>
        </p:spPr>
        <p:txBody>
          <a:bodyPr wrap="square" anchor="ctr">
            <a:normAutofit/>
          </a:bodyPr>
          <a:lstStyle/>
          <a:p>
            <a:r>
              <a:rPr lang="en-GB" b="1" dirty="0"/>
              <a:t>The Marketing Concept</a:t>
            </a:r>
          </a:p>
        </p:txBody>
      </p:sp>
      <p:pic>
        <p:nvPicPr>
          <p:cNvPr id="5122" name="Picture 2" descr="Marketing Concept">
            <a:extLst>
              <a:ext uri="{FF2B5EF4-FFF2-40B4-BE49-F238E27FC236}">
                <a16:creationId xmlns:a16="http://schemas.microsoft.com/office/drawing/2014/main" id="{BC35A8E3-F725-6910-A281-9FFFA5B84B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15831"/>
            <a:ext cx="4038600" cy="2557780"/>
          </a:xfrm>
          <a:prstGeom prst="rect">
            <a:avLst/>
          </a:prstGeom>
          <a:solidFill>
            <a:srgbClr val="FFFFFF"/>
          </a:solidFill>
        </p:spPr>
      </p:pic>
      <p:sp>
        <p:nvSpPr>
          <p:cNvPr id="3" name="Content Placeholder 2">
            <a:extLst>
              <a:ext uri="{FF2B5EF4-FFF2-40B4-BE49-F238E27FC236}">
                <a16:creationId xmlns:a16="http://schemas.microsoft.com/office/drawing/2014/main" id="{C8FB4C35-2A66-48E3-9702-0DFB29C21D15}"/>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a:t>The marketing concept holds that the key to achieving its organisational goals, consists of the company being more effective than competitors in creating, delivering, and communicating customer value to its chosen target markets.</a:t>
            </a:r>
          </a:p>
          <a:p>
            <a:pPr marL="0" indent="0">
              <a:lnSpc>
                <a:spcPct val="90000"/>
              </a:lnSpc>
              <a:buNone/>
            </a:pPr>
            <a:endParaRPr lang="en-GB" sz="240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39234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15632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a:xfrm>
            <a:off x="457200" y="274638"/>
            <a:ext cx="8229600" cy="1143000"/>
          </a:xfrm>
        </p:spPr>
        <p:txBody>
          <a:bodyPr wrap="square" anchor="ctr">
            <a:normAutofit/>
          </a:bodyPr>
          <a:lstStyle/>
          <a:p>
            <a:r>
              <a:rPr lang="en-GB" sz="4100" b="1"/>
              <a:t>The Societal Marketing Concept</a:t>
            </a:r>
          </a:p>
        </p:txBody>
      </p:sp>
      <p:pic>
        <p:nvPicPr>
          <p:cNvPr id="6146" name="Picture 2" descr="Societal Marketing Concept">
            <a:extLst>
              <a:ext uri="{FF2B5EF4-FFF2-40B4-BE49-F238E27FC236}">
                <a16:creationId xmlns:a16="http://schemas.microsoft.com/office/drawing/2014/main" id="{FC349DDF-07D5-FA67-BEC7-5202A72993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19533" y="1600201"/>
            <a:ext cx="3520419" cy="3781192"/>
          </a:xfrm>
          <a:prstGeom prst="rect">
            <a:avLst/>
          </a:prstGeom>
          <a:solidFill>
            <a:srgbClr val="FFFFFF"/>
          </a:solidFill>
        </p:spPr>
      </p:pic>
      <p:sp>
        <p:nvSpPr>
          <p:cNvPr id="3" name="Content Placeholder 2">
            <a:extLst>
              <a:ext uri="{FF2B5EF4-FFF2-40B4-BE49-F238E27FC236}">
                <a16:creationId xmlns:a16="http://schemas.microsoft.com/office/drawing/2014/main" id="{32D14567-A825-49CD-A6C9-D2BF78B2841E}"/>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200" dirty="0"/>
              <a:t>The societal marketing concept holds that the organisation’s task is to determine the needs, wants and interests of target markets and to deliver the desired satisfactions more effectively and efficiently than competitors in a way that preserves or enhances the consumer’s and the society’s well-being.</a:t>
            </a:r>
          </a:p>
          <a:p>
            <a:pPr>
              <a:lnSpc>
                <a:spcPct val="90000"/>
              </a:lnSpc>
            </a:pPr>
            <a:endParaRPr lang="en-GB" sz="2200"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14/02/2026</a:t>
            </a:fld>
            <a:endParaRPr lang="en-GB" altLang="en-US" sz="900"/>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15030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D2B17F-995D-F4A6-C5A9-BE4AA2C3B479}"/>
              </a:ext>
            </a:extLst>
          </p:cNvPr>
          <p:cNvSpPr>
            <a:spLocks noGrp="1"/>
          </p:cNvSpPr>
          <p:nvPr>
            <p:ph type="title"/>
          </p:nvPr>
        </p:nvSpPr>
        <p:spPr/>
        <p:txBody>
          <a:bodyPr/>
          <a:lstStyle/>
          <a:p>
            <a:r>
              <a:rPr lang="en-GB" sz="3000" b="1" dirty="0"/>
              <a:t>Activity: find a short video that promotes a product, service, or brand</a:t>
            </a:r>
            <a:endParaRPr lang="en-GB" sz="3000" dirty="0"/>
          </a:p>
        </p:txBody>
      </p:sp>
      <p:sp>
        <p:nvSpPr>
          <p:cNvPr id="5" name="Date Placeholder 4">
            <a:extLst>
              <a:ext uri="{FF2B5EF4-FFF2-40B4-BE49-F238E27FC236}">
                <a16:creationId xmlns:a16="http://schemas.microsoft.com/office/drawing/2014/main" id="{7A9BF9CC-92E9-2C2A-13F9-D5BE96C7AFFC}"/>
              </a:ext>
            </a:extLst>
          </p:cNvPr>
          <p:cNvSpPr>
            <a:spLocks noGrp="1"/>
          </p:cNvSpPr>
          <p:nvPr>
            <p:ph type="dt" sz="half" idx="10"/>
          </p:nvPr>
        </p:nvSpPr>
        <p:spPr/>
        <p:txBody>
          <a:bodyPr/>
          <a:lstStyle/>
          <a:p>
            <a:pPr>
              <a:defRPr/>
            </a:pPr>
            <a:fld id="{F7614AD2-EBEE-4B9C-B8EB-7B45076136C4}" type="datetime1">
              <a:rPr lang="en-GB" altLang="en-US" smtClean="0"/>
              <a:pPr>
                <a:defRPr/>
              </a:pPr>
              <a:t>14/02/2026</a:t>
            </a:fld>
            <a:endParaRPr lang="en-GB" altLang="en-US"/>
          </a:p>
        </p:txBody>
      </p:sp>
      <p:sp>
        <p:nvSpPr>
          <p:cNvPr id="6" name="Slide Number Placeholder 5">
            <a:extLst>
              <a:ext uri="{FF2B5EF4-FFF2-40B4-BE49-F238E27FC236}">
                <a16:creationId xmlns:a16="http://schemas.microsoft.com/office/drawing/2014/main" id="{2E55B883-E633-648D-86B6-AB943F76C3F3}"/>
              </a:ext>
            </a:extLst>
          </p:cNvPr>
          <p:cNvSpPr>
            <a:spLocks noGrp="1"/>
          </p:cNvSpPr>
          <p:nvPr>
            <p:ph type="sldNum" sz="quarter" idx="11"/>
          </p:nvPr>
        </p:nvSpPr>
        <p:spPr/>
        <p:txBody>
          <a:bodyPr/>
          <a:lstStyle/>
          <a:p>
            <a:pPr>
              <a:defRPr/>
            </a:pPr>
            <a:fld id="{386495F9-B3F5-4DDF-9323-6CEC80C52C17}" type="slidenum">
              <a:rPr lang="en-GB" altLang="en-US" smtClean="0"/>
              <a:pPr>
                <a:defRPr/>
              </a:pPr>
              <a:t>10</a:t>
            </a:fld>
            <a:endParaRPr lang="en-GB" altLang="en-US"/>
          </a:p>
        </p:txBody>
      </p:sp>
      <p:sp>
        <p:nvSpPr>
          <p:cNvPr id="9" name="TextBox 8">
            <a:extLst>
              <a:ext uri="{FF2B5EF4-FFF2-40B4-BE49-F238E27FC236}">
                <a16:creationId xmlns:a16="http://schemas.microsoft.com/office/drawing/2014/main" id="{B385ABE7-7C17-16DC-9237-2C2AAC5383DD}"/>
              </a:ext>
            </a:extLst>
          </p:cNvPr>
          <p:cNvSpPr txBox="1"/>
          <p:nvPr/>
        </p:nvSpPr>
        <p:spPr>
          <a:xfrm>
            <a:off x="611560" y="1791051"/>
            <a:ext cx="8229600" cy="3275897"/>
          </a:xfrm>
          <a:prstGeom prst="rect">
            <a:avLst/>
          </a:prstGeom>
          <a:noFill/>
        </p:spPr>
        <p:txBody>
          <a:bodyPr wrap="square">
            <a:spAutoFit/>
          </a:bodyPr>
          <a:lstStyle/>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Search </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YouTube, TikTok, or Instagram</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and find a short video that promotes a product, service, or brand.</a:t>
            </a:r>
            <a:br>
              <a:rPr lang="en-GB" sz="1400" kern="100" dirty="0">
                <a:effectLst/>
                <a:latin typeface="Aptos" panose="020B0004020202020204" pitchFamily="34" charset="0"/>
                <a:ea typeface="DengXian" panose="02010600030101010101" pitchFamily="2" charset="-122"/>
                <a:cs typeface="Times New Roman" panose="02020603050405020304" pitchFamily="18" charset="0"/>
              </a:rPr>
            </a:b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Watch it together and discuss:</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What marketing concept(s) does it illustrate? (e.g. product concept, societal marketing, relationship marketing)</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Why is this video important or effective in marketing terms?</a:t>
            </a:r>
          </a:p>
          <a:p>
            <a:pPr>
              <a:lnSpc>
                <a:spcPct val="115000"/>
              </a:lnSpc>
              <a:spcAft>
                <a:spcPts val="800"/>
              </a:spcAft>
              <a:buNone/>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Be ready to present:</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brand or product</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link to the video</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marketing concept applied</a:t>
            </a:r>
            <a:endParaRPr lang="en-GB" sz="14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One reason why it’s a strong example (e.g. emotional appeal, targeting, creativity, innovation)</a:t>
            </a:r>
          </a:p>
        </p:txBody>
      </p:sp>
    </p:spTree>
    <p:extLst>
      <p:ext uri="{BB962C8B-B14F-4D97-AF65-F5344CB8AC3E}">
        <p14:creationId xmlns:p14="http://schemas.microsoft.com/office/powerpoint/2010/main" val="647044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336886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188393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380830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708207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3174-321E-D09C-1F0A-734AA3DCF362}"/>
              </a:ext>
            </a:extLst>
          </p:cNvPr>
          <p:cNvSpPr>
            <a:spLocks noGrp="1"/>
          </p:cNvSpPr>
          <p:nvPr>
            <p:ph type="title"/>
          </p:nvPr>
        </p:nvSpPr>
        <p:spPr/>
        <p:txBody>
          <a:bodyPr/>
          <a:lstStyle/>
          <a:p>
            <a:r>
              <a:rPr lang="en-GB" sz="3000" b="1" dirty="0"/>
              <a:t>Activity 3- Build a Growth Strategy (Ansoff Matrix Challenge)</a:t>
            </a:r>
          </a:p>
        </p:txBody>
      </p:sp>
      <p:sp>
        <p:nvSpPr>
          <p:cNvPr id="3" name="Content Placeholder 2">
            <a:extLst>
              <a:ext uri="{FF2B5EF4-FFF2-40B4-BE49-F238E27FC236}">
                <a16:creationId xmlns:a16="http://schemas.microsoft.com/office/drawing/2014/main" id="{A73B4746-1919-0A9E-3581-D4361C07ABA3}"/>
              </a:ext>
            </a:extLst>
          </p:cNvPr>
          <p:cNvSpPr>
            <a:spLocks noGrp="1"/>
          </p:cNvSpPr>
          <p:nvPr>
            <p:ph idx="1"/>
          </p:nvPr>
        </p:nvSpPr>
        <p:spPr/>
        <p:txBody>
          <a:bodyPr/>
          <a:lstStyle/>
          <a:p>
            <a:pPr marL="0" indent="0">
              <a:buNone/>
            </a:pPr>
            <a:r>
              <a:rPr lang="en-GB" sz="2000" b="1" dirty="0"/>
              <a:t>Goal:</a:t>
            </a:r>
            <a:r>
              <a:rPr lang="en-GB" sz="2000" dirty="0"/>
              <a:t> Apply the Ansoff Matrix + marketing concepts.</a:t>
            </a:r>
          </a:p>
          <a:p>
            <a:r>
              <a:rPr lang="en-GB" sz="2000" b="1" dirty="0"/>
              <a:t>Instructions:</a:t>
            </a:r>
            <a:br>
              <a:rPr lang="en-GB" sz="2000" dirty="0"/>
            </a:br>
            <a:r>
              <a:rPr lang="en-GB" sz="2000" dirty="0"/>
              <a:t>Choose a </a:t>
            </a:r>
            <a:r>
              <a:rPr lang="en-GB" sz="2000" b="1" dirty="0"/>
              <a:t>famous company or brand</a:t>
            </a:r>
            <a:r>
              <a:rPr lang="en-GB" sz="2000" dirty="0"/>
              <a:t> (e.g. Netflix, Tesla, Starbucks, IKEA).</a:t>
            </a:r>
            <a:br>
              <a:rPr lang="en-GB" sz="2000" dirty="0"/>
            </a:br>
            <a:r>
              <a:rPr lang="en-GB" sz="2000" dirty="0"/>
              <a:t>Ask them to brainstorm </a:t>
            </a:r>
            <a:r>
              <a:rPr lang="en-GB" sz="2000" b="1" dirty="0"/>
              <a:t>one idea</a:t>
            </a:r>
            <a:r>
              <a:rPr lang="en-GB" sz="2000" dirty="0"/>
              <a:t> for each Ansoff Matrix strategy:</a:t>
            </a:r>
          </a:p>
          <a:p>
            <a:pPr lvl="1"/>
            <a:r>
              <a:rPr lang="en-GB" sz="1200" dirty="0"/>
              <a:t>Market Penetration</a:t>
            </a:r>
          </a:p>
          <a:p>
            <a:pPr lvl="1"/>
            <a:r>
              <a:rPr lang="en-GB" sz="1200" dirty="0"/>
              <a:t>Market Development</a:t>
            </a:r>
          </a:p>
          <a:p>
            <a:pPr lvl="1"/>
            <a:r>
              <a:rPr lang="en-GB" sz="1200" dirty="0"/>
              <a:t>Product Development</a:t>
            </a:r>
          </a:p>
          <a:p>
            <a:pPr lvl="1"/>
            <a:r>
              <a:rPr lang="en-GB" sz="1200" dirty="0"/>
              <a:t>Diversification</a:t>
            </a:r>
          </a:p>
          <a:p>
            <a:r>
              <a:rPr lang="en-GB" sz="2000" dirty="0"/>
              <a:t>The group explains how their ideas align with one of the five marketing concepts (e.g. societal marketing concept, product concept).</a:t>
            </a:r>
          </a:p>
          <a:p>
            <a:endParaRPr lang="en-GB" sz="2000" dirty="0"/>
          </a:p>
        </p:txBody>
      </p:sp>
      <p:sp>
        <p:nvSpPr>
          <p:cNvPr id="4" name="Date Placeholder 3">
            <a:extLst>
              <a:ext uri="{FF2B5EF4-FFF2-40B4-BE49-F238E27FC236}">
                <a16:creationId xmlns:a16="http://schemas.microsoft.com/office/drawing/2014/main" id="{F12FE412-F427-B601-4E3A-6B401B863F41}"/>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106FB0B8-16F1-DF20-91B0-0B0B91CBBB1E}"/>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639282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pPr marL="0" indent="0">
              <a:buNone/>
            </a:pP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596305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111728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159448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5349733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592831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b="1" u="sng" dirty="0"/>
              <a:t>Group Exercise</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r>
              <a:rPr lang="en-GB" sz="2400" dirty="0"/>
              <a:t>The Kelly Bottling Company, located in a large metropolitan area of some five million people, produced and marketed a line of carbonated beverages consisting mainly of flavoured soft drinks (not including colas), soda water and tonics. They were sold in different types of packages and sizes to a wide variety of retail </a:t>
            </a:r>
            <a:r>
              <a:rPr lang="en-GB" sz="2400"/>
              <a:t>accounts.</a:t>
            </a:r>
          </a:p>
          <a:p>
            <a:pPr marL="0" indent="0">
              <a:buNone/>
            </a:pPr>
            <a:r>
              <a:rPr lang="en-GB" sz="2400"/>
              <a:t> </a:t>
            </a:r>
            <a:r>
              <a:rPr lang="en-GB" sz="2400" b="1" dirty="0"/>
              <a:t>How might such a company expand its revenues by pursuing each of the different expansion strategies discussed in the Ansoff Matrix.</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080698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In this lecture we have analysed the various marketing orientations.</a:t>
            </a:r>
          </a:p>
          <a:p>
            <a:pPr marL="0" indent="0">
              <a:buNone/>
            </a:pPr>
            <a:endParaRPr lang="en-GB" sz="2400" dirty="0"/>
          </a:p>
          <a:p>
            <a:r>
              <a:rPr lang="en-GB" sz="2400" dirty="0"/>
              <a:t>We have determined the Ansoff Matrix and have applied the four growth strategies to a company.</a:t>
            </a:r>
          </a:p>
          <a:p>
            <a:pPr marL="0" indent="0">
              <a:buNone/>
            </a:pPr>
            <a:endParaRPr lang="en-GB" sz="2400" dirty="0"/>
          </a:p>
          <a:p>
            <a:r>
              <a:rPr lang="en-GB" sz="2400" dirty="0"/>
              <a:t>We have identified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4222528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sz="2800" b="1" dirty="0"/>
              <a:t>References</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pPr>
              <a:lnSpc>
                <a:spcPct val="200000"/>
              </a:lnSpc>
            </a:pPr>
            <a:r>
              <a:rPr lang="en-GB" sz="1600" dirty="0">
                <a:effectLst/>
                <a:latin typeface="Arial" panose="020B0604020202020204" pitchFamily="34" charset="0"/>
                <a:cs typeface="Arial" panose="020B0604020202020204" pitchFamily="34" charset="0"/>
              </a:rPr>
              <a:t>Hague, Paul. </a:t>
            </a:r>
            <a:r>
              <a:rPr lang="en-GB" sz="1600" i="1" dirty="0">
                <a:effectLst/>
                <a:latin typeface="Arial" panose="020B0604020202020204" pitchFamily="34" charset="0"/>
                <a:cs typeface="Arial" panose="020B0604020202020204" pitchFamily="34" charset="0"/>
              </a:rPr>
              <a:t>The Business Models Handbook : Templates, Theory and Case Studies</a:t>
            </a:r>
            <a:r>
              <a:rPr lang="en-GB" sz="1600" dirty="0">
                <a:effectLst/>
                <a:latin typeface="Arial" panose="020B0604020202020204" pitchFamily="34" charset="0"/>
                <a:cs typeface="Arial" panose="020B0604020202020204" pitchFamily="34" charset="0"/>
              </a:rPr>
              <a:t>. London, United Kingdom ; New York, Ny, Kogan Page Limited, 2019.</a:t>
            </a:r>
          </a:p>
          <a:p>
            <a:pPr marL="457200" indent="-457200">
              <a:lnSpc>
                <a:spcPct val="200000"/>
              </a:lnSpc>
            </a:pPr>
            <a:r>
              <a:rPr lang="en-GB" sz="1600" dirty="0">
                <a:effectLst/>
                <a:latin typeface="Arial" panose="020B0604020202020204" pitchFamily="34" charset="0"/>
                <a:cs typeface="Arial" panose="020B0604020202020204" pitchFamily="34" charset="0"/>
              </a:rPr>
              <a:t>Jenkins, Abby. “How Does Vertical Integration Work?” </a:t>
            </a:r>
            <a:r>
              <a:rPr lang="en-GB" sz="1600" i="1" dirty="0">
                <a:effectLst/>
                <a:latin typeface="Arial" panose="020B0604020202020204" pitchFamily="34" charset="0"/>
                <a:cs typeface="Arial" panose="020B0604020202020204" pitchFamily="34" charset="0"/>
              </a:rPr>
              <a:t>Oracle NetSuite</a:t>
            </a:r>
            <a:r>
              <a:rPr lang="en-GB" sz="1600" dirty="0">
                <a:effectLst/>
                <a:latin typeface="Arial" panose="020B0604020202020204" pitchFamily="34" charset="0"/>
                <a:cs typeface="Arial" panose="020B0604020202020204" pitchFamily="34" charset="0"/>
              </a:rPr>
              <a:t>, 5 Jan. 2023, www.netsuite.com/portal/resource/articles/erp/vertical-integration.shtml.</a:t>
            </a:r>
          </a:p>
          <a:p>
            <a:pPr marL="457200" indent="-457200">
              <a:lnSpc>
                <a:spcPct val="200000"/>
              </a:lnSpc>
            </a:pPr>
            <a:r>
              <a:rPr lang="en-GB" sz="1600" dirty="0">
                <a:effectLst/>
                <a:latin typeface="Arial" panose="020B0604020202020204" pitchFamily="34" charset="0"/>
                <a:cs typeface="Arial" panose="020B0604020202020204" pitchFamily="34" charset="0"/>
              </a:rPr>
              <a:t>Kotler, Philip, et al. </a:t>
            </a:r>
            <a:r>
              <a:rPr lang="en-GB" sz="1600" i="1" dirty="0">
                <a:effectLst/>
                <a:latin typeface="Arial" panose="020B0604020202020204" pitchFamily="34" charset="0"/>
                <a:cs typeface="Arial" panose="020B0604020202020204" pitchFamily="34" charset="0"/>
              </a:rPr>
              <a:t>Principles of Marketing</a:t>
            </a:r>
            <a:r>
              <a:rPr lang="en-GB" sz="1600" dirty="0">
                <a:effectLst/>
                <a:latin typeface="Arial" panose="020B0604020202020204" pitchFamily="34" charset="0"/>
                <a:cs typeface="Arial" panose="020B0604020202020204" pitchFamily="34" charset="0"/>
              </a:rPr>
              <a:t>. 8th ed., Harlow, Pearson, 2019.</a:t>
            </a:r>
          </a:p>
          <a:p>
            <a:pPr marL="457200" indent="-457200">
              <a:lnSpc>
                <a:spcPct val="200000"/>
              </a:lnSpc>
            </a:pPr>
            <a:r>
              <a:rPr lang="en-GB" sz="1600" dirty="0">
                <a:effectLst/>
                <a:latin typeface="Arial" panose="020B0604020202020204" pitchFamily="34" charset="0"/>
                <a:cs typeface="Arial" panose="020B0604020202020204" pitchFamily="34" charset="0"/>
              </a:rPr>
              <a:t>“What Is Vertical Integration? Definition and Types - Business Jargons.” </a:t>
            </a:r>
            <a:r>
              <a:rPr lang="en-GB" sz="1600" i="1" dirty="0">
                <a:effectLst/>
                <a:latin typeface="Arial" panose="020B0604020202020204" pitchFamily="34" charset="0"/>
                <a:cs typeface="Arial" panose="020B0604020202020204" pitchFamily="34" charset="0"/>
              </a:rPr>
              <a:t>Business Jargons</a:t>
            </a:r>
            <a:r>
              <a:rPr lang="en-GB" sz="1600" dirty="0">
                <a:effectLst/>
                <a:latin typeface="Arial" panose="020B0604020202020204" pitchFamily="34" charset="0"/>
                <a:cs typeface="Arial" panose="020B0604020202020204" pitchFamily="34" charset="0"/>
              </a:rPr>
              <a:t>, 19 June 2017, businessjargons.com/vertical-integration.html.</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14/02/2026</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31467825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2330</TotalTime>
  <Words>1144</Words>
  <Application>Microsoft Office PowerPoint</Application>
  <PresentationFormat>On-screen Show (4:3)</PresentationFormat>
  <Paragraphs>154</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Myriad Pro</vt:lpstr>
      <vt:lpstr>Aptos</vt:lpstr>
      <vt:lpstr>Arial</vt:lpstr>
      <vt:lpstr>Symbol</vt:lpstr>
      <vt:lpstr>Verdana</vt:lpstr>
      <vt:lpstr>20140311PresentationUWTSDTemplate</vt:lpstr>
      <vt:lpstr>LCBB5015</vt:lpstr>
      <vt:lpstr>Learning Objectives</vt:lpstr>
      <vt:lpstr>Five Marketing Concepts</vt:lpstr>
      <vt:lpstr>The Production Concept</vt:lpstr>
      <vt:lpstr>The Product Concept</vt:lpstr>
      <vt:lpstr>The Selling Concept</vt:lpstr>
      <vt:lpstr>The Marketing Concept</vt:lpstr>
      <vt:lpstr>The Marketing Concept</vt:lpstr>
      <vt:lpstr>The Societal Marketing Concept</vt:lpstr>
      <vt:lpstr>Activity: find a short video that promotes a product, service, or brand</vt:lpstr>
      <vt:lpstr>The Ansoff Matrix</vt:lpstr>
      <vt:lpstr>Market Penetration</vt:lpstr>
      <vt:lpstr>Product Development</vt:lpstr>
      <vt:lpstr> Market Development</vt:lpstr>
      <vt:lpstr>Diversification</vt:lpstr>
      <vt:lpstr>Activity 3- Build a Growth Strategy (Ansoff Matrix Challenge)</vt:lpstr>
      <vt:lpstr>Different Types of Diversification</vt:lpstr>
      <vt:lpstr>Vertical Integration</vt:lpstr>
      <vt:lpstr>SWOT Analysis</vt:lpstr>
      <vt:lpstr>Weaknesses</vt:lpstr>
      <vt:lpstr>Opportunities</vt:lpstr>
      <vt:lpstr>Threats</vt:lpstr>
      <vt:lpstr> Group Exercise </vt:lpstr>
      <vt:lpstr>Summary</vt:lpstr>
      <vt:lpstr> 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147</cp:revision>
  <cp:lastPrinted>2018-07-09T15:27:01Z</cp:lastPrinted>
  <dcterms:created xsi:type="dcterms:W3CDTF">2002-10-07T19:43:58Z</dcterms:created>
  <dcterms:modified xsi:type="dcterms:W3CDTF">2026-02-14T13:56:46Z</dcterms:modified>
</cp:coreProperties>
</file>