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0" r:id="rId3"/>
    <p:sldId id="258" r:id="rId4"/>
    <p:sldId id="259" r:id="rId5"/>
    <p:sldId id="261" r:id="rId6"/>
    <p:sldId id="263" r:id="rId7"/>
    <p:sldId id="264" r:id="rId8"/>
    <p:sldId id="265" r:id="rId9"/>
    <p:sldId id="266" r:id="rId10"/>
    <p:sldId id="267" r:id="rId11"/>
    <p:sldId id="268" r:id="rId12"/>
    <p:sldId id="271"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9F223-13E2-4E67-B614-891E11B432FF}" v="75" dt="2026-03-24T21:56:21.7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5" d="100"/>
          <a:sy n="105" d="100"/>
        </p:scale>
        <p:origin x="7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esson, Alex" userId="ffc86181-197e-4085-9889-2e678fb458d4" providerId="ADAL" clId="{423EBDA3-29E5-4F23-B104-093B25AF18DB}"/>
    <pc:docChg chg="undo custSel addSld delSld modSld">
      <pc:chgData name="Yesson, Alex" userId="ffc86181-197e-4085-9889-2e678fb458d4" providerId="ADAL" clId="{423EBDA3-29E5-4F23-B104-093B25AF18DB}" dt="2026-03-24T22:05:37.834" v="12198" actId="33524"/>
      <pc:docMkLst>
        <pc:docMk/>
      </pc:docMkLst>
      <pc:sldChg chg="del">
        <pc:chgData name="Yesson, Alex" userId="ffc86181-197e-4085-9889-2e678fb458d4" providerId="ADAL" clId="{423EBDA3-29E5-4F23-B104-093B25AF18DB}" dt="2026-03-24T21:57:39.171" v="11911" actId="2696"/>
        <pc:sldMkLst>
          <pc:docMk/>
          <pc:sldMk cId="3744913915" sldId="257"/>
        </pc:sldMkLst>
      </pc:sldChg>
      <pc:sldChg chg="addSp delSp modSp mod">
        <pc:chgData name="Yesson, Alex" userId="ffc86181-197e-4085-9889-2e678fb458d4" providerId="ADAL" clId="{423EBDA3-29E5-4F23-B104-093B25AF18DB}" dt="2026-03-24T22:01:09.121" v="11937" actId="20577"/>
        <pc:sldMkLst>
          <pc:docMk/>
          <pc:sldMk cId="304796017" sldId="258"/>
        </pc:sldMkLst>
        <pc:spChg chg="mod">
          <ac:chgData name="Yesson, Alex" userId="ffc86181-197e-4085-9889-2e678fb458d4" providerId="ADAL" clId="{423EBDA3-29E5-4F23-B104-093B25AF18DB}" dt="2026-03-24T16:34:35.659" v="4801" actId="122"/>
          <ac:spMkLst>
            <pc:docMk/>
            <pc:sldMk cId="304796017" sldId="258"/>
            <ac:spMk id="2" creationId="{64C6D06E-2485-5A68-6463-B074F9FBCEAF}"/>
          </ac:spMkLst>
        </pc:spChg>
        <pc:spChg chg="mod">
          <ac:chgData name="Yesson, Alex" userId="ffc86181-197e-4085-9889-2e678fb458d4" providerId="ADAL" clId="{423EBDA3-29E5-4F23-B104-093B25AF18DB}" dt="2026-03-24T21:56:38.557" v="11910" actId="13926"/>
          <ac:spMkLst>
            <pc:docMk/>
            <pc:sldMk cId="304796017" sldId="258"/>
            <ac:spMk id="3" creationId="{93121865-A849-8648-84DE-541D5AE836F3}"/>
          </ac:spMkLst>
        </pc:spChg>
        <pc:spChg chg="add del mod">
          <ac:chgData name="Yesson, Alex" userId="ffc86181-197e-4085-9889-2e678fb458d4" providerId="ADAL" clId="{423EBDA3-29E5-4F23-B104-093B25AF18DB}" dt="2026-03-24T22:01:09.121" v="11937" actId="20577"/>
          <ac:spMkLst>
            <pc:docMk/>
            <pc:sldMk cId="304796017" sldId="258"/>
            <ac:spMk id="4" creationId="{55341DE9-3F13-91DD-B75C-117992EA3526}"/>
          </ac:spMkLst>
        </pc:spChg>
      </pc:sldChg>
      <pc:sldChg chg="addSp modSp mod">
        <pc:chgData name="Yesson, Alex" userId="ffc86181-197e-4085-9889-2e678fb458d4" providerId="ADAL" clId="{423EBDA3-29E5-4F23-B104-093B25AF18DB}" dt="2026-03-24T21:56:32.895" v="11909" actId="1076"/>
        <pc:sldMkLst>
          <pc:docMk/>
          <pc:sldMk cId="3754570840" sldId="259"/>
        </pc:sldMkLst>
        <pc:spChg chg="mod">
          <ac:chgData name="Yesson, Alex" userId="ffc86181-197e-4085-9889-2e678fb458d4" providerId="ADAL" clId="{423EBDA3-29E5-4F23-B104-093B25AF18DB}" dt="2026-03-24T21:55:57.920" v="11899" actId="1076"/>
          <ac:spMkLst>
            <pc:docMk/>
            <pc:sldMk cId="3754570840" sldId="259"/>
            <ac:spMk id="2" creationId="{65F9B704-7D9F-8271-128A-85EC8C497B52}"/>
          </ac:spMkLst>
        </pc:spChg>
        <pc:spChg chg="mod">
          <ac:chgData name="Yesson, Alex" userId="ffc86181-197e-4085-9889-2e678fb458d4" providerId="ADAL" clId="{423EBDA3-29E5-4F23-B104-093B25AF18DB}" dt="2026-03-24T21:56:00.384" v="11900" actId="1076"/>
          <ac:spMkLst>
            <pc:docMk/>
            <pc:sldMk cId="3754570840" sldId="259"/>
            <ac:spMk id="3" creationId="{8343762E-442A-DE4C-1575-92C49DDC9C15}"/>
          </ac:spMkLst>
        </pc:spChg>
        <pc:spChg chg="add mod">
          <ac:chgData name="Yesson, Alex" userId="ffc86181-197e-4085-9889-2e678fb458d4" providerId="ADAL" clId="{423EBDA3-29E5-4F23-B104-093B25AF18DB}" dt="2026-03-24T21:56:32.895" v="11909" actId="1076"/>
          <ac:spMkLst>
            <pc:docMk/>
            <pc:sldMk cId="3754570840" sldId="259"/>
            <ac:spMk id="4" creationId="{FAA14C07-11CF-1579-B4C5-B5170D463C26}"/>
          </ac:spMkLst>
        </pc:spChg>
        <pc:picChg chg="add mod">
          <ac:chgData name="Yesson, Alex" userId="ffc86181-197e-4085-9889-2e678fb458d4" providerId="ADAL" clId="{423EBDA3-29E5-4F23-B104-093B25AF18DB}" dt="2026-03-24T21:56:21.741" v="11907" actId="1076"/>
          <ac:picMkLst>
            <pc:docMk/>
            <pc:sldMk cId="3754570840" sldId="259"/>
            <ac:picMk id="3074" creationId="{73AF4D6C-D170-1AD7-7490-9A4DC606DF0E}"/>
          </ac:picMkLst>
        </pc:picChg>
      </pc:sldChg>
      <pc:sldChg chg="modSp new mod">
        <pc:chgData name="Yesson, Alex" userId="ffc86181-197e-4085-9889-2e678fb458d4" providerId="ADAL" clId="{423EBDA3-29E5-4F23-B104-093B25AF18DB}" dt="2026-03-24T21:52:21.181" v="11884" actId="20577"/>
        <pc:sldMkLst>
          <pc:docMk/>
          <pc:sldMk cId="1467539284" sldId="260"/>
        </pc:sldMkLst>
        <pc:spChg chg="mod">
          <ac:chgData name="Yesson, Alex" userId="ffc86181-197e-4085-9889-2e678fb458d4" providerId="ADAL" clId="{423EBDA3-29E5-4F23-B104-093B25AF18DB}" dt="2026-03-24T16:55:56" v="5511" actId="20577"/>
          <ac:spMkLst>
            <pc:docMk/>
            <pc:sldMk cId="1467539284" sldId="260"/>
            <ac:spMk id="2" creationId="{6A05BFBE-9ADC-6498-C582-201DCC0C5748}"/>
          </ac:spMkLst>
        </pc:spChg>
        <pc:spChg chg="mod">
          <ac:chgData name="Yesson, Alex" userId="ffc86181-197e-4085-9889-2e678fb458d4" providerId="ADAL" clId="{423EBDA3-29E5-4F23-B104-093B25AF18DB}" dt="2026-03-24T21:52:21.181" v="11884" actId="20577"/>
          <ac:spMkLst>
            <pc:docMk/>
            <pc:sldMk cId="1467539284" sldId="260"/>
            <ac:spMk id="3" creationId="{0F7A3672-63AF-676D-1068-00338A49BD2E}"/>
          </ac:spMkLst>
        </pc:spChg>
      </pc:sldChg>
      <pc:sldChg chg="addSp modSp new mod">
        <pc:chgData name="Yesson, Alex" userId="ffc86181-197e-4085-9889-2e678fb458d4" providerId="ADAL" clId="{423EBDA3-29E5-4F23-B104-093B25AF18DB}" dt="2026-03-24T13:30:42.650" v="3978" actId="20577"/>
        <pc:sldMkLst>
          <pc:docMk/>
          <pc:sldMk cId="269740612" sldId="261"/>
        </pc:sldMkLst>
        <pc:spChg chg="mod">
          <ac:chgData name="Yesson, Alex" userId="ffc86181-197e-4085-9889-2e678fb458d4" providerId="ADAL" clId="{423EBDA3-29E5-4F23-B104-093B25AF18DB}" dt="2026-03-24T13:30:42.650" v="3978" actId="20577"/>
          <ac:spMkLst>
            <pc:docMk/>
            <pc:sldMk cId="269740612" sldId="261"/>
            <ac:spMk id="2" creationId="{87626354-1FC0-6567-F424-1C265E5CD18D}"/>
          </ac:spMkLst>
        </pc:spChg>
        <pc:spChg chg="mod">
          <ac:chgData name="Yesson, Alex" userId="ffc86181-197e-4085-9889-2e678fb458d4" providerId="ADAL" clId="{423EBDA3-29E5-4F23-B104-093B25AF18DB}" dt="2026-03-19T15:16:48.559" v="1750" actId="122"/>
          <ac:spMkLst>
            <pc:docMk/>
            <pc:sldMk cId="269740612" sldId="261"/>
            <ac:spMk id="3" creationId="{3A664904-C6DB-657F-443E-BAA6843024A8}"/>
          </ac:spMkLst>
        </pc:spChg>
        <pc:spChg chg="add mod">
          <ac:chgData name="Yesson, Alex" userId="ffc86181-197e-4085-9889-2e678fb458d4" providerId="ADAL" clId="{423EBDA3-29E5-4F23-B104-093B25AF18DB}" dt="2026-03-19T16:11:31.969" v="2375" actId="20577"/>
          <ac:spMkLst>
            <pc:docMk/>
            <pc:sldMk cId="269740612" sldId="261"/>
            <ac:spMk id="4" creationId="{E27D2DA4-AE12-2924-C317-B0FEB36C0818}"/>
          </ac:spMkLst>
        </pc:spChg>
      </pc:sldChg>
      <pc:sldChg chg="modSp add del mod">
        <pc:chgData name="Yesson, Alex" userId="ffc86181-197e-4085-9889-2e678fb458d4" providerId="ADAL" clId="{423EBDA3-29E5-4F23-B104-093B25AF18DB}" dt="2026-03-24T13:28:01.996" v="3585" actId="2696"/>
        <pc:sldMkLst>
          <pc:docMk/>
          <pc:sldMk cId="3486496029" sldId="262"/>
        </pc:sldMkLst>
      </pc:sldChg>
      <pc:sldChg chg="addSp modSp add mod">
        <pc:chgData name="Yesson, Alex" userId="ffc86181-197e-4085-9889-2e678fb458d4" providerId="ADAL" clId="{423EBDA3-29E5-4F23-B104-093B25AF18DB}" dt="2026-03-24T21:54:13.097" v="11897" actId="14100"/>
        <pc:sldMkLst>
          <pc:docMk/>
          <pc:sldMk cId="2285951334" sldId="263"/>
        </pc:sldMkLst>
        <pc:spChg chg="mod">
          <ac:chgData name="Yesson, Alex" userId="ffc86181-197e-4085-9889-2e678fb458d4" providerId="ADAL" clId="{423EBDA3-29E5-4F23-B104-093B25AF18DB}" dt="2026-03-24T16:16:30.717" v="4509" actId="1076"/>
          <ac:spMkLst>
            <pc:docMk/>
            <pc:sldMk cId="2285951334" sldId="263"/>
            <ac:spMk id="2" creationId="{A09DB844-F1DD-619D-A3CF-1CD331AB1203}"/>
          </ac:spMkLst>
        </pc:spChg>
        <pc:spChg chg="mod">
          <ac:chgData name="Yesson, Alex" userId="ffc86181-197e-4085-9889-2e678fb458d4" providerId="ADAL" clId="{423EBDA3-29E5-4F23-B104-093B25AF18DB}" dt="2026-03-24T16:16:34.349" v="4510" actId="33524"/>
          <ac:spMkLst>
            <pc:docMk/>
            <pc:sldMk cId="2285951334" sldId="263"/>
            <ac:spMk id="3" creationId="{08B8EE1C-A5F0-FBCF-36DB-7DD65F723FD7}"/>
          </ac:spMkLst>
        </pc:spChg>
        <pc:spChg chg="add mod">
          <ac:chgData name="Yesson, Alex" userId="ffc86181-197e-4085-9889-2e678fb458d4" providerId="ADAL" clId="{423EBDA3-29E5-4F23-B104-093B25AF18DB}" dt="2026-03-24T21:54:13.097" v="11897" actId="14100"/>
          <ac:spMkLst>
            <pc:docMk/>
            <pc:sldMk cId="2285951334" sldId="263"/>
            <ac:spMk id="4" creationId="{4C2D20CC-0E80-494B-1B70-2AF871EF669E}"/>
          </ac:spMkLst>
        </pc:spChg>
        <pc:picChg chg="add mod">
          <ac:chgData name="Yesson, Alex" userId="ffc86181-197e-4085-9889-2e678fb458d4" providerId="ADAL" clId="{423EBDA3-29E5-4F23-B104-093B25AF18DB}" dt="2026-03-24T21:54:09.975" v="11896" actId="1076"/>
          <ac:picMkLst>
            <pc:docMk/>
            <pc:sldMk cId="2285951334" sldId="263"/>
            <ac:picMk id="2050" creationId="{2B3E8E0A-4683-9059-6A61-2F7390F75FE0}"/>
          </ac:picMkLst>
        </pc:picChg>
      </pc:sldChg>
      <pc:sldChg chg="addSp modSp add mod">
        <pc:chgData name="Yesson, Alex" userId="ffc86181-197e-4085-9889-2e678fb458d4" providerId="ADAL" clId="{423EBDA3-29E5-4F23-B104-093B25AF18DB}" dt="2026-03-24T22:03:27.624" v="12197" actId="20577"/>
        <pc:sldMkLst>
          <pc:docMk/>
          <pc:sldMk cId="132859633" sldId="264"/>
        </pc:sldMkLst>
        <pc:spChg chg="mod">
          <ac:chgData name="Yesson, Alex" userId="ffc86181-197e-4085-9889-2e678fb458d4" providerId="ADAL" clId="{423EBDA3-29E5-4F23-B104-093B25AF18DB}" dt="2026-03-19T15:51:57.009" v="2326" actId="122"/>
          <ac:spMkLst>
            <pc:docMk/>
            <pc:sldMk cId="132859633" sldId="264"/>
            <ac:spMk id="2" creationId="{B5F9BFAE-5360-793F-4E55-145FB3EC3B56}"/>
          </ac:spMkLst>
        </pc:spChg>
        <pc:spChg chg="mod">
          <ac:chgData name="Yesson, Alex" userId="ffc86181-197e-4085-9889-2e678fb458d4" providerId="ADAL" clId="{423EBDA3-29E5-4F23-B104-093B25AF18DB}" dt="2026-03-24T17:38:17.036" v="5819" actId="14100"/>
          <ac:spMkLst>
            <pc:docMk/>
            <pc:sldMk cId="132859633" sldId="264"/>
            <ac:spMk id="3" creationId="{24B69E62-FF36-662E-A1C9-9FD1CF50ACC7}"/>
          </ac:spMkLst>
        </pc:spChg>
        <pc:spChg chg="add mod">
          <ac:chgData name="Yesson, Alex" userId="ffc86181-197e-4085-9889-2e678fb458d4" providerId="ADAL" clId="{423EBDA3-29E5-4F23-B104-093B25AF18DB}" dt="2026-03-24T22:03:27.624" v="12197" actId="20577"/>
          <ac:spMkLst>
            <pc:docMk/>
            <pc:sldMk cId="132859633" sldId="264"/>
            <ac:spMk id="4" creationId="{ADB1CB83-D0AA-F147-6336-AC6E12B59CFE}"/>
          </ac:spMkLst>
        </pc:spChg>
      </pc:sldChg>
      <pc:sldChg chg="addSp delSp modSp add mod">
        <pc:chgData name="Yesson, Alex" userId="ffc86181-197e-4085-9889-2e678fb458d4" providerId="ADAL" clId="{423EBDA3-29E5-4F23-B104-093B25AF18DB}" dt="2026-03-24T21:44:14.379" v="10568" actId="1076"/>
        <pc:sldMkLst>
          <pc:docMk/>
          <pc:sldMk cId="2072339522" sldId="265"/>
        </pc:sldMkLst>
        <pc:spChg chg="mod">
          <ac:chgData name="Yesson, Alex" userId="ffc86181-197e-4085-9889-2e678fb458d4" providerId="ADAL" clId="{423EBDA3-29E5-4F23-B104-093B25AF18DB}" dt="2026-03-24T21:44:10.597" v="10566" actId="1076"/>
          <ac:spMkLst>
            <pc:docMk/>
            <pc:sldMk cId="2072339522" sldId="265"/>
            <ac:spMk id="2" creationId="{89D9FB85-79C0-824D-DE79-E89E95BC20E8}"/>
          </ac:spMkLst>
        </pc:spChg>
        <pc:spChg chg="mod">
          <ac:chgData name="Yesson, Alex" userId="ffc86181-197e-4085-9889-2e678fb458d4" providerId="ADAL" clId="{423EBDA3-29E5-4F23-B104-093B25AF18DB}" dt="2026-03-24T21:44:12.699" v="10567" actId="1076"/>
          <ac:spMkLst>
            <pc:docMk/>
            <pc:sldMk cId="2072339522" sldId="265"/>
            <ac:spMk id="3" creationId="{F670127C-3A08-BCFA-9466-3390019185BC}"/>
          </ac:spMkLst>
        </pc:spChg>
        <pc:spChg chg="add mod">
          <ac:chgData name="Yesson, Alex" userId="ffc86181-197e-4085-9889-2e678fb458d4" providerId="ADAL" clId="{423EBDA3-29E5-4F23-B104-093B25AF18DB}" dt="2026-03-24T16:14:12.305" v="4018" actId="1076"/>
          <ac:spMkLst>
            <pc:docMk/>
            <pc:sldMk cId="2072339522" sldId="265"/>
            <ac:spMk id="4" creationId="{74D88D17-8BF9-F1B5-04EB-CBA840982318}"/>
          </ac:spMkLst>
        </pc:spChg>
        <pc:spChg chg="add del">
          <ac:chgData name="Yesson, Alex" userId="ffc86181-197e-4085-9889-2e678fb458d4" providerId="ADAL" clId="{423EBDA3-29E5-4F23-B104-093B25AF18DB}" dt="2026-03-24T16:13:15.807" v="4007" actId="478"/>
          <ac:spMkLst>
            <pc:docMk/>
            <pc:sldMk cId="2072339522" sldId="265"/>
            <ac:spMk id="5" creationId="{D1B42E40-6D74-7226-5481-BB9FFEC02E8D}"/>
          </ac:spMkLst>
        </pc:spChg>
        <pc:spChg chg="add del mod">
          <ac:chgData name="Yesson, Alex" userId="ffc86181-197e-4085-9889-2e678fb458d4" providerId="ADAL" clId="{423EBDA3-29E5-4F23-B104-093B25AF18DB}" dt="2026-03-24T16:13:30.102" v="4010" actId="478"/>
          <ac:spMkLst>
            <pc:docMk/>
            <pc:sldMk cId="2072339522" sldId="265"/>
            <ac:spMk id="6" creationId="{755804DF-50DE-238B-6FD6-F44B2E3CEA45}"/>
          </ac:spMkLst>
        </pc:spChg>
        <pc:spChg chg="add del">
          <ac:chgData name="Yesson, Alex" userId="ffc86181-197e-4085-9889-2e678fb458d4" providerId="ADAL" clId="{423EBDA3-29E5-4F23-B104-093B25AF18DB}" dt="2026-03-24T16:13:39.649" v="4012" actId="478"/>
          <ac:spMkLst>
            <pc:docMk/>
            <pc:sldMk cId="2072339522" sldId="265"/>
            <ac:spMk id="7" creationId="{C28CA4CA-CE43-B0C4-92A4-737CDC2D3DA8}"/>
          </ac:spMkLst>
        </pc:spChg>
        <pc:picChg chg="add del mod">
          <ac:chgData name="Yesson, Alex" userId="ffc86181-197e-4085-9889-2e678fb458d4" providerId="ADAL" clId="{423EBDA3-29E5-4F23-B104-093B25AF18DB}" dt="2026-03-24T16:13:12.402" v="4005" actId="478"/>
          <ac:picMkLst>
            <pc:docMk/>
            <pc:sldMk cId="2072339522" sldId="265"/>
            <ac:picMk id="1026" creationId="{B42D1476-5D9A-1B56-9511-EF9C0984ED7F}"/>
          </ac:picMkLst>
        </pc:picChg>
        <pc:picChg chg="add mod">
          <ac:chgData name="Yesson, Alex" userId="ffc86181-197e-4085-9889-2e678fb458d4" providerId="ADAL" clId="{423EBDA3-29E5-4F23-B104-093B25AF18DB}" dt="2026-03-24T21:44:14.379" v="10568" actId="1076"/>
          <ac:picMkLst>
            <pc:docMk/>
            <pc:sldMk cId="2072339522" sldId="265"/>
            <ac:picMk id="1034" creationId="{B71B695A-8813-DE56-0AC4-D92C77F86A21}"/>
          </ac:picMkLst>
        </pc:picChg>
      </pc:sldChg>
      <pc:sldChg chg="addSp delSp modSp add mod">
        <pc:chgData name="Yesson, Alex" userId="ffc86181-197e-4085-9889-2e678fb458d4" providerId="ADAL" clId="{423EBDA3-29E5-4F23-B104-093B25AF18DB}" dt="2026-03-24T21:39:42.271" v="10393" actId="27636"/>
        <pc:sldMkLst>
          <pc:docMk/>
          <pc:sldMk cId="527677475" sldId="266"/>
        </pc:sldMkLst>
        <pc:spChg chg="mod">
          <ac:chgData name="Yesson, Alex" userId="ffc86181-197e-4085-9889-2e678fb458d4" providerId="ADAL" clId="{423EBDA3-29E5-4F23-B104-093B25AF18DB}" dt="2026-03-24T18:39:25.686" v="7166" actId="1076"/>
          <ac:spMkLst>
            <pc:docMk/>
            <pc:sldMk cId="527677475" sldId="266"/>
            <ac:spMk id="2" creationId="{203A32D8-2A17-80FD-39F8-464002E46F7C}"/>
          </ac:spMkLst>
        </pc:spChg>
        <pc:spChg chg="mod">
          <ac:chgData name="Yesson, Alex" userId="ffc86181-197e-4085-9889-2e678fb458d4" providerId="ADAL" clId="{423EBDA3-29E5-4F23-B104-093B25AF18DB}" dt="2026-03-24T21:39:42.271" v="10393" actId="27636"/>
          <ac:spMkLst>
            <pc:docMk/>
            <pc:sldMk cId="527677475" sldId="266"/>
            <ac:spMk id="3" creationId="{6E7B1B59-1A60-483F-2D2A-6D62B3C89DE2}"/>
          </ac:spMkLst>
        </pc:spChg>
        <pc:spChg chg="add mod">
          <ac:chgData name="Yesson, Alex" userId="ffc86181-197e-4085-9889-2e678fb458d4" providerId="ADAL" clId="{423EBDA3-29E5-4F23-B104-093B25AF18DB}" dt="2026-03-24T21:39:38.207" v="10389" actId="1076"/>
          <ac:spMkLst>
            <pc:docMk/>
            <pc:sldMk cId="527677475" sldId="266"/>
            <ac:spMk id="4" creationId="{0D0BB9A4-1C02-ADDF-E7CD-2AF09A8AADBB}"/>
          </ac:spMkLst>
        </pc:spChg>
        <pc:spChg chg="add del mod">
          <ac:chgData name="Yesson, Alex" userId="ffc86181-197e-4085-9889-2e678fb458d4" providerId="ADAL" clId="{423EBDA3-29E5-4F23-B104-093B25AF18DB}" dt="2026-03-23T20:40:10.767" v="3583"/>
          <ac:spMkLst>
            <pc:docMk/>
            <pc:sldMk cId="527677475" sldId="266"/>
            <ac:spMk id="4" creationId="{B8C2087D-9724-D02F-581F-F75C08CF6909}"/>
          </ac:spMkLst>
        </pc:spChg>
      </pc:sldChg>
      <pc:sldChg chg="addSp delSp modSp add mod">
        <pc:chgData name="Yesson, Alex" userId="ffc86181-197e-4085-9889-2e678fb458d4" providerId="ADAL" clId="{423EBDA3-29E5-4F23-B104-093B25AF18DB}" dt="2026-03-24T21:42:32.207" v="10524" actId="14100"/>
        <pc:sldMkLst>
          <pc:docMk/>
          <pc:sldMk cId="582806779" sldId="267"/>
        </pc:sldMkLst>
        <pc:spChg chg="mod">
          <ac:chgData name="Yesson, Alex" userId="ffc86181-197e-4085-9889-2e678fb458d4" providerId="ADAL" clId="{423EBDA3-29E5-4F23-B104-093B25AF18DB}" dt="2026-03-24T21:42:23.054" v="10518" actId="1076"/>
          <ac:spMkLst>
            <pc:docMk/>
            <pc:sldMk cId="582806779" sldId="267"/>
            <ac:spMk id="2" creationId="{F0B5D109-A316-CCCC-83C8-F4A4B093E508}"/>
          </ac:spMkLst>
        </pc:spChg>
        <pc:spChg chg="mod">
          <ac:chgData name="Yesson, Alex" userId="ffc86181-197e-4085-9889-2e678fb458d4" providerId="ADAL" clId="{423EBDA3-29E5-4F23-B104-093B25AF18DB}" dt="2026-03-24T21:42:28.371" v="10523" actId="27636"/>
          <ac:spMkLst>
            <pc:docMk/>
            <pc:sldMk cId="582806779" sldId="267"/>
            <ac:spMk id="3" creationId="{638C97D5-99A1-3988-0C81-76C178B884EC}"/>
          </ac:spMkLst>
        </pc:spChg>
        <pc:spChg chg="add del mod">
          <ac:chgData name="Yesson, Alex" userId="ffc86181-197e-4085-9889-2e678fb458d4" providerId="ADAL" clId="{423EBDA3-29E5-4F23-B104-093B25AF18DB}" dt="2026-03-24T18:49:29.479" v="7346"/>
          <ac:spMkLst>
            <pc:docMk/>
            <pc:sldMk cId="582806779" sldId="267"/>
            <ac:spMk id="4" creationId="{D57102ED-B21A-3C4C-B1AB-A9363EB0B5AB}"/>
          </ac:spMkLst>
        </pc:spChg>
        <pc:spChg chg="add mod">
          <ac:chgData name="Yesson, Alex" userId="ffc86181-197e-4085-9889-2e678fb458d4" providerId="ADAL" clId="{423EBDA3-29E5-4F23-B104-093B25AF18DB}" dt="2026-03-24T21:42:32.207" v="10524" actId="14100"/>
          <ac:spMkLst>
            <pc:docMk/>
            <pc:sldMk cId="582806779" sldId="267"/>
            <ac:spMk id="5" creationId="{E32CEE08-3F43-00A2-F4C5-B9EAFE4E5AC1}"/>
          </ac:spMkLst>
        </pc:spChg>
      </pc:sldChg>
      <pc:sldChg chg="addSp modSp add mod">
        <pc:chgData name="Yesson, Alex" userId="ffc86181-197e-4085-9889-2e678fb458d4" providerId="ADAL" clId="{423EBDA3-29E5-4F23-B104-093B25AF18DB}" dt="2026-03-24T19:26:11.661" v="8722" actId="1076"/>
        <pc:sldMkLst>
          <pc:docMk/>
          <pc:sldMk cId="699243241" sldId="268"/>
        </pc:sldMkLst>
        <pc:spChg chg="mod">
          <ac:chgData name="Yesson, Alex" userId="ffc86181-197e-4085-9889-2e678fb458d4" providerId="ADAL" clId="{423EBDA3-29E5-4F23-B104-093B25AF18DB}" dt="2026-03-19T15:52:36.081" v="2342" actId="20577"/>
          <ac:spMkLst>
            <pc:docMk/>
            <pc:sldMk cId="699243241" sldId="268"/>
            <ac:spMk id="2" creationId="{A9C0A1D7-5C90-9470-1B3F-1BAF18EDDFC0}"/>
          </ac:spMkLst>
        </pc:spChg>
        <pc:spChg chg="mod">
          <ac:chgData name="Yesson, Alex" userId="ffc86181-197e-4085-9889-2e678fb458d4" providerId="ADAL" clId="{423EBDA3-29E5-4F23-B104-093B25AF18DB}" dt="2026-03-24T19:20:14.425" v="8370" actId="14100"/>
          <ac:spMkLst>
            <pc:docMk/>
            <pc:sldMk cId="699243241" sldId="268"/>
            <ac:spMk id="3" creationId="{3429B0D3-F71B-5FAB-0998-8549C512B260}"/>
          </ac:spMkLst>
        </pc:spChg>
        <pc:spChg chg="add mod">
          <ac:chgData name="Yesson, Alex" userId="ffc86181-197e-4085-9889-2e678fb458d4" providerId="ADAL" clId="{423EBDA3-29E5-4F23-B104-093B25AF18DB}" dt="2026-03-24T19:26:11.661" v="8722" actId="1076"/>
          <ac:spMkLst>
            <pc:docMk/>
            <pc:sldMk cId="699243241" sldId="268"/>
            <ac:spMk id="4" creationId="{84FD00D4-6D42-9096-B701-62993105A4E3}"/>
          </ac:spMkLst>
        </pc:spChg>
      </pc:sldChg>
      <pc:sldChg chg="modSp new mod">
        <pc:chgData name="Yesson, Alex" userId="ffc86181-197e-4085-9889-2e678fb458d4" providerId="ADAL" clId="{423EBDA3-29E5-4F23-B104-093B25AF18DB}" dt="2026-03-24T22:05:37.834" v="12198" actId="33524"/>
        <pc:sldMkLst>
          <pc:docMk/>
          <pc:sldMk cId="2791820505" sldId="269"/>
        </pc:sldMkLst>
        <pc:spChg chg="mod">
          <ac:chgData name="Yesson, Alex" userId="ffc86181-197e-4085-9889-2e678fb458d4" providerId="ADAL" clId="{423EBDA3-29E5-4F23-B104-093B25AF18DB}" dt="2026-03-24T21:17:30.588" v="8724" actId="1076"/>
          <ac:spMkLst>
            <pc:docMk/>
            <pc:sldMk cId="2791820505" sldId="269"/>
            <ac:spMk id="2" creationId="{22F84559-E7A5-AE5C-B678-0A4C66ACC4CC}"/>
          </ac:spMkLst>
        </pc:spChg>
        <pc:spChg chg="mod">
          <ac:chgData name="Yesson, Alex" userId="ffc86181-197e-4085-9889-2e678fb458d4" providerId="ADAL" clId="{423EBDA3-29E5-4F23-B104-093B25AF18DB}" dt="2026-03-24T22:05:37.834" v="12198" actId="33524"/>
          <ac:spMkLst>
            <pc:docMk/>
            <pc:sldMk cId="2791820505" sldId="269"/>
            <ac:spMk id="3" creationId="{A0EE4EB2-6F3A-1AA4-BF1A-568FFDFDC72D}"/>
          </ac:spMkLst>
        </pc:spChg>
      </pc:sldChg>
      <pc:sldChg chg="modSp new mod">
        <pc:chgData name="Yesson, Alex" userId="ffc86181-197e-4085-9889-2e678fb458d4" providerId="ADAL" clId="{423EBDA3-29E5-4F23-B104-093B25AF18DB}" dt="2026-03-24T21:45:49.600" v="10606"/>
        <pc:sldMkLst>
          <pc:docMk/>
          <pc:sldMk cId="2416302307" sldId="270"/>
        </pc:sldMkLst>
        <pc:spChg chg="mod">
          <ac:chgData name="Yesson, Alex" userId="ffc86181-197e-4085-9889-2e678fb458d4" providerId="ADAL" clId="{423EBDA3-29E5-4F23-B104-093B25AF18DB}" dt="2026-03-24T16:41:18.371" v="4993" actId="20577"/>
          <ac:spMkLst>
            <pc:docMk/>
            <pc:sldMk cId="2416302307" sldId="270"/>
            <ac:spMk id="2" creationId="{A88E6989-E3D9-41B6-CCA5-A6F75B525E3A}"/>
          </ac:spMkLst>
        </pc:spChg>
        <pc:spChg chg="mod">
          <ac:chgData name="Yesson, Alex" userId="ffc86181-197e-4085-9889-2e678fb458d4" providerId="ADAL" clId="{423EBDA3-29E5-4F23-B104-093B25AF18DB}" dt="2026-03-24T21:45:49.600" v="10606"/>
          <ac:spMkLst>
            <pc:docMk/>
            <pc:sldMk cId="2416302307" sldId="270"/>
            <ac:spMk id="3" creationId="{E8A9E00C-1A62-3BD3-7170-3E1461912059}"/>
          </ac:spMkLst>
        </pc:spChg>
      </pc:sldChg>
      <pc:sldChg chg="addSp modSp new mod">
        <pc:chgData name="Yesson, Alex" userId="ffc86181-197e-4085-9889-2e678fb458d4" providerId="ADAL" clId="{423EBDA3-29E5-4F23-B104-093B25AF18DB}" dt="2026-03-24T21:52:49.893" v="11887" actId="1076"/>
        <pc:sldMkLst>
          <pc:docMk/>
          <pc:sldMk cId="159019278" sldId="271"/>
        </pc:sldMkLst>
        <pc:spChg chg="mod">
          <ac:chgData name="Yesson, Alex" userId="ffc86181-197e-4085-9889-2e678fb458d4" providerId="ADAL" clId="{423EBDA3-29E5-4F23-B104-093B25AF18DB}" dt="2026-03-24T21:52:49.893" v="11887" actId="1076"/>
          <ac:spMkLst>
            <pc:docMk/>
            <pc:sldMk cId="159019278" sldId="271"/>
            <ac:spMk id="2" creationId="{9BA297BE-61D8-7E4F-58BC-8D02AB2861F2}"/>
          </ac:spMkLst>
        </pc:spChg>
        <pc:spChg chg="mod">
          <ac:chgData name="Yesson, Alex" userId="ffc86181-197e-4085-9889-2e678fb458d4" providerId="ADAL" clId="{423EBDA3-29E5-4F23-B104-093B25AF18DB}" dt="2026-03-24T21:52:08.200" v="11834" actId="20577"/>
          <ac:spMkLst>
            <pc:docMk/>
            <pc:sldMk cId="159019278" sldId="271"/>
            <ac:spMk id="3" creationId="{B36ECC2C-9531-7C9A-A835-948F300ECF7D}"/>
          </ac:spMkLst>
        </pc:spChg>
        <pc:picChg chg="add mod">
          <ac:chgData name="Yesson, Alex" userId="ffc86181-197e-4085-9889-2e678fb458d4" providerId="ADAL" clId="{423EBDA3-29E5-4F23-B104-093B25AF18DB}" dt="2026-03-24T21:52:47.411" v="11886" actId="1076"/>
          <ac:picMkLst>
            <pc:docMk/>
            <pc:sldMk cId="159019278" sldId="271"/>
            <ac:picMk id="1026" creationId="{1519DA51-C0DB-6340-5607-2BFE6A46324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F4C20-5097-44E0-B77A-8743AB9C0BE5}"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D4E5CE-9474-425E-8CB8-711EFD561F7F}" type="slidenum">
              <a:rPr lang="en-GB" smtClean="0"/>
              <a:t>‹#›</a:t>
            </a:fld>
            <a:endParaRPr lang="en-GB"/>
          </a:p>
        </p:txBody>
      </p:sp>
    </p:spTree>
    <p:extLst>
      <p:ext uri="{BB962C8B-B14F-4D97-AF65-F5344CB8AC3E}">
        <p14:creationId xmlns:p14="http://schemas.microsoft.com/office/powerpoint/2010/main" val="3491419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D4E5CE-9474-425E-8CB8-711EFD561F7F}" type="slidenum">
              <a:rPr lang="en-GB" smtClean="0"/>
              <a:t>9</a:t>
            </a:fld>
            <a:endParaRPr lang="en-GB"/>
          </a:p>
        </p:txBody>
      </p:sp>
    </p:spTree>
    <p:extLst>
      <p:ext uri="{BB962C8B-B14F-4D97-AF65-F5344CB8AC3E}">
        <p14:creationId xmlns:p14="http://schemas.microsoft.com/office/powerpoint/2010/main" val="147958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A4EFD-A8F6-0689-F849-A506CC4DAE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7F5897-6CD8-8FC2-016D-D2BAE2C1CF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3204BE-618F-98FB-F112-B62144EABA61}"/>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98C65B5B-5A3A-90F6-7DC5-782C9B29B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CFABE-39BB-B24C-FD9F-1F7B025EF2A9}"/>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2389790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9413-67FD-D52A-9309-930BC0BFA5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1346A-D5E0-37DE-2A09-95D0B8F3D9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F1A08-B40D-A39E-6FC1-E680FFEB634B}"/>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208204FF-5B33-B1B3-6931-67C210257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942E5C-66EB-41C1-A850-994A67AEADAB}"/>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123133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2AFF-5CC3-3014-DCEF-9DE16240E4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E9F039-CBA5-1D28-4471-AE27458264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6A1FCD-2BC1-738C-CBED-98E5446C866E}"/>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E64F89AE-FE16-A0BE-8BF5-D32189B1C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1271B-0A01-AB9F-FA23-508AAD999020}"/>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3190715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ED235-CD01-157F-C3BC-CBC78649FA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BD0F70-7BEE-A525-3C83-A456AD95FA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1A2B69-003C-9C30-9661-15D0BAA96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24470D-D690-3A24-D496-28EC171AECCD}"/>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6" name="Footer Placeholder 5">
            <a:extLst>
              <a:ext uri="{FF2B5EF4-FFF2-40B4-BE49-F238E27FC236}">
                <a16:creationId xmlns:a16="http://schemas.microsoft.com/office/drawing/2014/main" id="{31DAF4CB-D628-00FA-D708-1DA2119C92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1DFAB-55ED-9C39-C2F7-3FB710F03EE8}"/>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2381318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0586-B898-E64B-7565-4F9BF27F2D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92050-838E-BC19-FBC1-839A33DEA5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1EACD5-91D1-1052-B359-4609913D48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A43A4B-0C61-3114-6F14-324668912D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8D7BE5-7992-91FA-896C-00CAD09A5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F3202A-CFE7-AA73-272E-907F5AD58D6E}"/>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8" name="Footer Placeholder 7">
            <a:extLst>
              <a:ext uri="{FF2B5EF4-FFF2-40B4-BE49-F238E27FC236}">
                <a16:creationId xmlns:a16="http://schemas.microsoft.com/office/drawing/2014/main" id="{8D9079E6-22A1-764D-BE0B-EE4C8FA921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4AA336-51E7-4657-32FC-7476491EA4C4}"/>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1996537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7F444-4E76-F4CF-09B4-7C4D7579E4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5CEC63-3E98-4F7F-C26C-BE9B2E2BF278}"/>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4" name="Footer Placeholder 3">
            <a:extLst>
              <a:ext uri="{FF2B5EF4-FFF2-40B4-BE49-F238E27FC236}">
                <a16:creationId xmlns:a16="http://schemas.microsoft.com/office/drawing/2014/main" id="{21DCB685-CF6A-BA01-6327-C839C0DFBE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1BD607-98FD-7EC4-B5CF-2E078A7122F3}"/>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1060760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FD2F6-5B54-5C6C-6D99-EB218C599132}"/>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3" name="Footer Placeholder 2">
            <a:extLst>
              <a:ext uri="{FF2B5EF4-FFF2-40B4-BE49-F238E27FC236}">
                <a16:creationId xmlns:a16="http://schemas.microsoft.com/office/drawing/2014/main" id="{E172679D-BBA2-8623-E32A-F3219BFD24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45EA46-F5AF-F0A7-22D7-DEFC29FC27C8}"/>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388115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CC51-D2D4-7693-C3F1-2D820B66F2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0E1D7D-AC23-B5BE-3B7E-C8F5601128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4D6F5B-4587-10FF-BD6C-1DA17E84FB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118DFD-0A97-B1F0-1CB3-598E09666FA1}"/>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6" name="Footer Placeholder 5">
            <a:extLst>
              <a:ext uri="{FF2B5EF4-FFF2-40B4-BE49-F238E27FC236}">
                <a16:creationId xmlns:a16="http://schemas.microsoft.com/office/drawing/2014/main" id="{E8FD383E-123F-1F41-A791-ACC02FBBF8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658E2-F493-527B-F983-CA27B78A7888}"/>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354768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4A02-B540-1D89-4736-CC1AB90317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B18C64-BD52-3919-845E-4B2C44EADE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19CD2-707C-5132-0450-7612F41745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E9E0C2-0958-0EE6-77CC-E91287FDDBE8}"/>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6" name="Footer Placeholder 5">
            <a:extLst>
              <a:ext uri="{FF2B5EF4-FFF2-40B4-BE49-F238E27FC236}">
                <a16:creationId xmlns:a16="http://schemas.microsoft.com/office/drawing/2014/main" id="{8FA50BAD-2ECB-D47E-30B4-1F3294A223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C6B886-0A26-36AC-964D-89159B24032D}"/>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1910140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6CAF6-6154-7D16-9A83-FF998FA8D9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2386B6-65C7-B5AB-CAE1-8A7DBBB9A9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1DFA6-446A-707E-E93B-B4944AFBF4F1}"/>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FB9D04DF-C5CB-ED0F-AE1E-C039D0EF59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EE9F2E-D799-24DD-FBD4-540B60219CC1}"/>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1762071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CC9E8F-EE79-A11E-7090-7672BABFD9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261C36-447A-AA8E-F75A-F66F3021AF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79CB1B-BF43-B919-8D6C-CBD945DCD0AA}"/>
              </a:ext>
            </a:extLst>
          </p:cNvPr>
          <p:cNvSpPr>
            <a:spLocks noGrp="1"/>
          </p:cNvSpPr>
          <p:nvPr>
            <p:ph type="dt" sz="half" idx="10"/>
          </p:nvPr>
        </p:nvSpPr>
        <p:spPr/>
        <p:txBody>
          <a:body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E4140965-9150-48AC-3106-7ECFFE147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196C2-2B2F-DB7B-4CB0-4E887DDD9E8A}"/>
              </a:ext>
            </a:extLst>
          </p:cNvPr>
          <p:cNvSpPr>
            <a:spLocks noGrp="1"/>
          </p:cNvSpPr>
          <p:nvPr>
            <p:ph type="sldNum" sz="quarter" idx="12"/>
          </p:nvPr>
        </p:nvSpPr>
        <p:spPr/>
        <p:txBody>
          <a:bodyPr/>
          <a:lstStyle/>
          <a:p>
            <a:fld id="{AEBC5404-FF2C-4EF8-BCF9-BC33B2C5CCEA}" type="slidenum">
              <a:rPr lang="en-GB" smtClean="0"/>
              <a:t>‹#›</a:t>
            </a:fld>
            <a:endParaRPr lang="en-GB"/>
          </a:p>
        </p:txBody>
      </p:sp>
    </p:spTree>
    <p:extLst>
      <p:ext uri="{BB962C8B-B14F-4D97-AF65-F5344CB8AC3E}">
        <p14:creationId xmlns:p14="http://schemas.microsoft.com/office/powerpoint/2010/main" val="2945146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8AE74D-ED19-46F2-F326-53B488CFC1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5DA879-C97D-5E01-306E-C0E8FC8BAD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624D92-706D-09D6-2F29-B86E242D77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748CA8-ED3F-47F1-8E3C-409062F649F6}" type="datetimeFigureOut">
              <a:rPr lang="en-GB" smtClean="0"/>
              <a:t>24/03/2026</a:t>
            </a:fld>
            <a:endParaRPr lang="en-GB"/>
          </a:p>
        </p:txBody>
      </p:sp>
      <p:sp>
        <p:nvSpPr>
          <p:cNvPr id="5" name="Footer Placeholder 4">
            <a:extLst>
              <a:ext uri="{FF2B5EF4-FFF2-40B4-BE49-F238E27FC236}">
                <a16:creationId xmlns:a16="http://schemas.microsoft.com/office/drawing/2014/main" id="{9DBEABB0-A3A4-C104-861A-0C9407027B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D3DB5E-028A-B295-F71E-8387795888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BC5404-FF2C-4EF8-BCF9-BC33B2C5CCEA}" type="slidenum">
              <a:rPr lang="en-GB" smtClean="0"/>
              <a:t>‹#›</a:t>
            </a:fld>
            <a:endParaRPr lang="en-GB"/>
          </a:p>
        </p:txBody>
      </p:sp>
    </p:spTree>
    <p:extLst>
      <p:ext uri="{BB962C8B-B14F-4D97-AF65-F5344CB8AC3E}">
        <p14:creationId xmlns:p14="http://schemas.microsoft.com/office/powerpoint/2010/main" val="3339105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207C9E8-B0E9-1923-3834-DFF844F192E7}"/>
              </a:ext>
            </a:extLst>
          </p:cNvPr>
          <p:cNvSpPr>
            <a:spLocks noGrp="1"/>
          </p:cNvSpPr>
          <p:nvPr>
            <p:ph type="subTitle" idx="1"/>
          </p:nvPr>
        </p:nvSpPr>
        <p:spPr>
          <a:xfrm>
            <a:off x="1524000" y="3602038"/>
            <a:ext cx="9144000" cy="3100514"/>
          </a:xfrm>
        </p:spPr>
        <p:txBody>
          <a:bodyPr>
            <a:normAutofit/>
          </a:bodyPr>
          <a:lstStyle/>
          <a:p>
            <a:r>
              <a:rPr lang="en-GB" b="1" dirty="0"/>
              <a:t>BSc Supply Chain and Logistics</a:t>
            </a:r>
          </a:p>
          <a:p>
            <a:endParaRPr lang="en-GB" b="1" dirty="0"/>
          </a:p>
          <a:p>
            <a:r>
              <a:rPr lang="en-GB" b="1" dirty="0"/>
              <a:t>Warehousing and Inventory Operations</a:t>
            </a:r>
          </a:p>
          <a:p>
            <a:endParaRPr lang="en-GB" b="1" dirty="0"/>
          </a:p>
          <a:p>
            <a:endParaRPr lang="en-GB" b="1" dirty="0"/>
          </a:p>
          <a:p>
            <a:r>
              <a:rPr lang="en-GB" sz="2000" dirty="0"/>
              <a:t>Alex Yesson</a:t>
            </a:r>
          </a:p>
          <a:p>
            <a:r>
              <a:rPr lang="en-GB" sz="2000" dirty="0"/>
              <a:t>26/03/2026</a:t>
            </a:r>
          </a:p>
          <a:p>
            <a:endParaRPr lang="en-GB" b="1" dirty="0"/>
          </a:p>
          <a:p>
            <a:endParaRPr lang="en-GB" dirty="0"/>
          </a:p>
        </p:txBody>
      </p:sp>
      <p:pic>
        <p:nvPicPr>
          <p:cNvPr id="4" name="Picture 3">
            <a:extLst>
              <a:ext uri="{FF2B5EF4-FFF2-40B4-BE49-F238E27FC236}">
                <a16:creationId xmlns:a16="http://schemas.microsoft.com/office/drawing/2014/main" id="{BA822A8A-DEFE-54D8-3181-33D8491159E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2852" y="435038"/>
            <a:ext cx="7186295" cy="2494915"/>
          </a:xfrm>
          <a:prstGeom prst="rect">
            <a:avLst/>
          </a:prstGeom>
          <a:noFill/>
          <a:ln>
            <a:noFill/>
          </a:ln>
        </p:spPr>
      </p:pic>
    </p:spTree>
    <p:extLst>
      <p:ext uri="{BB962C8B-B14F-4D97-AF65-F5344CB8AC3E}">
        <p14:creationId xmlns:p14="http://schemas.microsoft.com/office/powerpoint/2010/main" val="2062688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BFBE-9ADC-6498-C582-201DCC0C5748}"/>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0F7A3672-63AF-676D-1068-00338A49BD2E}"/>
              </a:ext>
            </a:extLst>
          </p:cNvPr>
          <p:cNvSpPr>
            <a:spLocks noGrp="1"/>
          </p:cNvSpPr>
          <p:nvPr>
            <p:ph idx="1"/>
          </p:nvPr>
        </p:nvSpPr>
        <p:spPr/>
        <p:txBody>
          <a:bodyPr>
            <a:normAutofit fontScale="85000" lnSpcReduction="20000"/>
          </a:bodyPr>
          <a:lstStyle/>
          <a:p>
            <a:r>
              <a:rPr lang="en-GB" dirty="0"/>
              <a:t>Introduction </a:t>
            </a:r>
          </a:p>
          <a:p>
            <a:r>
              <a:rPr lang="en-GB" dirty="0"/>
              <a:t>Location </a:t>
            </a:r>
          </a:p>
          <a:p>
            <a:r>
              <a:rPr lang="en-GB" dirty="0"/>
              <a:t>Customer service level expectations </a:t>
            </a:r>
          </a:p>
          <a:p>
            <a:r>
              <a:rPr lang="en-GB" dirty="0"/>
              <a:t>Warehouse layout </a:t>
            </a:r>
          </a:p>
          <a:p>
            <a:r>
              <a:rPr lang="en-GB" dirty="0"/>
              <a:t>Warehouse management systems </a:t>
            </a:r>
          </a:p>
          <a:p>
            <a:r>
              <a:rPr lang="en-GB" dirty="0"/>
              <a:t>Staffing </a:t>
            </a:r>
          </a:p>
          <a:p>
            <a:r>
              <a:rPr lang="en-GB" dirty="0"/>
              <a:t>Financial </a:t>
            </a:r>
          </a:p>
          <a:p>
            <a:r>
              <a:rPr lang="en-GB" dirty="0"/>
              <a:t>Sustainability </a:t>
            </a:r>
          </a:p>
          <a:p>
            <a:r>
              <a:rPr lang="en-GB" dirty="0"/>
              <a:t>Risk management </a:t>
            </a:r>
          </a:p>
          <a:p>
            <a:r>
              <a:rPr lang="en-GB" dirty="0"/>
              <a:t>Link to Honeywell Yeovil</a:t>
            </a:r>
          </a:p>
          <a:p>
            <a:r>
              <a:rPr lang="en-GB" dirty="0"/>
              <a:t>Conclusion </a:t>
            </a:r>
          </a:p>
        </p:txBody>
      </p:sp>
    </p:spTree>
    <p:extLst>
      <p:ext uri="{BB962C8B-B14F-4D97-AF65-F5344CB8AC3E}">
        <p14:creationId xmlns:p14="http://schemas.microsoft.com/office/powerpoint/2010/main" val="1467539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6D06E-2485-5A68-6463-B074F9FBCEAF}"/>
              </a:ext>
            </a:extLst>
          </p:cNvPr>
          <p:cNvSpPr>
            <a:spLocks noGrp="1"/>
          </p:cNvSpPr>
          <p:nvPr>
            <p:ph type="title"/>
          </p:nvPr>
        </p:nvSpPr>
        <p:spPr/>
        <p:txBody>
          <a:bodyPr/>
          <a:lstStyle/>
          <a:p>
            <a:pPr algn="ctr"/>
            <a:r>
              <a:rPr lang="en-GB" dirty="0"/>
              <a:t>Introduction </a:t>
            </a:r>
          </a:p>
        </p:txBody>
      </p:sp>
      <p:sp>
        <p:nvSpPr>
          <p:cNvPr id="3" name="Content Placeholder 2">
            <a:extLst>
              <a:ext uri="{FF2B5EF4-FFF2-40B4-BE49-F238E27FC236}">
                <a16:creationId xmlns:a16="http://schemas.microsoft.com/office/drawing/2014/main" id="{93121865-A849-8648-84DE-541D5AE836F3}"/>
              </a:ext>
            </a:extLst>
          </p:cNvPr>
          <p:cNvSpPr>
            <a:spLocks noGrp="1"/>
          </p:cNvSpPr>
          <p:nvPr>
            <p:ph idx="1"/>
          </p:nvPr>
        </p:nvSpPr>
        <p:spPr>
          <a:xfrm>
            <a:off x="838200" y="1440014"/>
            <a:ext cx="10515600" cy="2371471"/>
          </a:xfrm>
        </p:spPr>
        <p:txBody>
          <a:bodyPr>
            <a:normAutofit/>
          </a:bodyPr>
          <a:lstStyle/>
          <a:p>
            <a:pPr marL="0" indent="0" algn="ctr">
              <a:buNone/>
            </a:pPr>
            <a:r>
              <a:rPr lang="en-GB" sz="2000" dirty="0"/>
              <a:t>Setting up a warehouse is a major operational task that requires extensive planning. Designing and establishing a warehouse requires careful consideration of location, layout, equipment, processes and people, as each decision has a long‑term impact on cost, efficiency and service (G. Richards, 2017) </a:t>
            </a:r>
          </a:p>
          <a:p>
            <a:pPr marL="0" indent="0" algn="ctr">
              <a:buNone/>
            </a:pPr>
            <a:endParaRPr lang="en-GB" sz="2000" dirty="0"/>
          </a:p>
          <a:p>
            <a:pPr marL="0" indent="0" algn="ctr">
              <a:buNone/>
            </a:pPr>
            <a:r>
              <a:rPr lang="en-GB" sz="2000" dirty="0"/>
              <a:t>Objectives -</a:t>
            </a:r>
          </a:p>
        </p:txBody>
      </p:sp>
      <p:sp>
        <p:nvSpPr>
          <p:cNvPr id="4" name="TextBox 3">
            <a:extLst>
              <a:ext uri="{FF2B5EF4-FFF2-40B4-BE49-F238E27FC236}">
                <a16:creationId xmlns:a16="http://schemas.microsoft.com/office/drawing/2014/main" id="{55341DE9-3F13-91DD-B75C-117992EA3526}"/>
              </a:ext>
            </a:extLst>
          </p:cNvPr>
          <p:cNvSpPr txBox="1"/>
          <p:nvPr/>
        </p:nvSpPr>
        <p:spPr>
          <a:xfrm>
            <a:off x="4218432" y="3560811"/>
            <a:ext cx="5677356" cy="3108543"/>
          </a:xfrm>
          <a:prstGeom prst="rect">
            <a:avLst/>
          </a:prstGeom>
          <a:noFill/>
        </p:spPr>
        <p:txBody>
          <a:bodyPr wrap="square" rtlCol="0">
            <a:spAutoFit/>
          </a:bodyPr>
          <a:lstStyle/>
          <a:p>
            <a:pPr marL="285750" indent="-285750">
              <a:buFont typeface="Arial" panose="020B0604020202020204" pitchFamily="34" charset="0"/>
              <a:buChar char="•"/>
            </a:pPr>
            <a:r>
              <a:rPr lang="en-GB" sz="1600" dirty="0"/>
              <a:t>Understand the location requirements.</a:t>
            </a:r>
          </a:p>
          <a:p>
            <a:r>
              <a:rPr lang="en-GB" sz="1600" dirty="0"/>
              <a:t> </a:t>
            </a:r>
          </a:p>
          <a:p>
            <a:pPr marL="285750" indent="-285750">
              <a:buFont typeface="Arial" panose="020B0604020202020204" pitchFamily="34" charset="0"/>
              <a:buChar char="•"/>
            </a:pPr>
            <a:r>
              <a:rPr lang="en-GB" sz="1600" dirty="0"/>
              <a:t>Understand the required layout of the warehouse. </a:t>
            </a:r>
          </a:p>
          <a:p>
            <a:endParaRPr lang="en-GB" sz="1600" dirty="0"/>
          </a:p>
          <a:p>
            <a:pPr marL="285750" indent="-285750">
              <a:buFont typeface="Arial" panose="020B0604020202020204" pitchFamily="34" charset="0"/>
              <a:buChar char="•"/>
            </a:pPr>
            <a:r>
              <a:rPr lang="en-GB" sz="1600" dirty="0"/>
              <a:t>Understand the storage requirements. </a:t>
            </a:r>
          </a:p>
          <a:p>
            <a:endParaRPr lang="en-GB" sz="1600" dirty="0"/>
          </a:p>
          <a:p>
            <a:pPr marL="285750" indent="-285750">
              <a:buFont typeface="Arial" panose="020B0604020202020204" pitchFamily="34" charset="0"/>
              <a:buChar char="•"/>
            </a:pPr>
            <a:r>
              <a:rPr lang="en-GB" sz="1600" dirty="0"/>
              <a:t>Recognise the workforce requirements and challenges.</a:t>
            </a:r>
          </a:p>
          <a:p>
            <a:r>
              <a:rPr lang="en-GB" sz="1600" dirty="0"/>
              <a:t> </a:t>
            </a:r>
          </a:p>
          <a:p>
            <a:pPr marL="285750" indent="-285750">
              <a:buFont typeface="Arial" panose="020B0604020202020204" pitchFamily="34" charset="0"/>
              <a:buChar char="•"/>
            </a:pPr>
            <a:r>
              <a:rPr lang="en-GB" sz="1600" dirty="0"/>
              <a:t>Look at the different WMS used. </a:t>
            </a:r>
          </a:p>
          <a:p>
            <a:endParaRPr lang="en-GB" sz="1600" dirty="0"/>
          </a:p>
          <a:p>
            <a:pPr marL="285750" indent="-285750">
              <a:buFont typeface="Arial" panose="020B0604020202020204" pitchFamily="34" charset="0"/>
              <a:buChar char="•"/>
            </a:pPr>
            <a:r>
              <a:rPr lang="en-GB" sz="1600" dirty="0"/>
              <a:t>Review the financial aspects. </a:t>
            </a:r>
            <a:br>
              <a:rPr lang="en-GB" sz="1600" dirty="0"/>
            </a:br>
            <a:endParaRPr lang="en-GB" sz="1600" dirty="0"/>
          </a:p>
        </p:txBody>
      </p:sp>
    </p:spTree>
    <p:extLst>
      <p:ext uri="{BB962C8B-B14F-4D97-AF65-F5344CB8AC3E}">
        <p14:creationId xmlns:p14="http://schemas.microsoft.com/office/powerpoint/2010/main" val="304796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9B704-7D9F-8271-128A-85EC8C497B52}"/>
              </a:ext>
            </a:extLst>
          </p:cNvPr>
          <p:cNvSpPr>
            <a:spLocks noGrp="1"/>
          </p:cNvSpPr>
          <p:nvPr>
            <p:ph type="title"/>
          </p:nvPr>
        </p:nvSpPr>
        <p:spPr>
          <a:xfrm>
            <a:off x="838200" y="73786"/>
            <a:ext cx="10515600" cy="1325563"/>
          </a:xfrm>
        </p:spPr>
        <p:txBody>
          <a:bodyPr/>
          <a:lstStyle/>
          <a:p>
            <a:pPr algn="ctr"/>
            <a:r>
              <a:rPr lang="en-GB" dirty="0"/>
              <a:t>Location </a:t>
            </a:r>
          </a:p>
        </p:txBody>
      </p:sp>
      <p:sp>
        <p:nvSpPr>
          <p:cNvPr id="3" name="Content Placeholder 2">
            <a:extLst>
              <a:ext uri="{FF2B5EF4-FFF2-40B4-BE49-F238E27FC236}">
                <a16:creationId xmlns:a16="http://schemas.microsoft.com/office/drawing/2014/main" id="{8343762E-442A-DE4C-1575-92C49DDC9C15}"/>
              </a:ext>
            </a:extLst>
          </p:cNvPr>
          <p:cNvSpPr>
            <a:spLocks noGrp="1"/>
          </p:cNvSpPr>
          <p:nvPr>
            <p:ph idx="1"/>
          </p:nvPr>
        </p:nvSpPr>
        <p:spPr>
          <a:xfrm>
            <a:off x="143256" y="1249553"/>
            <a:ext cx="11905488" cy="1137031"/>
          </a:xfrm>
        </p:spPr>
        <p:txBody>
          <a:bodyPr>
            <a:normAutofit fontScale="85000" lnSpcReduction="10000"/>
          </a:bodyPr>
          <a:lstStyle/>
          <a:p>
            <a:pPr marL="0" indent="0" algn="ctr">
              <a:buNone/>
            </a:pPr>
            <a:r>
              <a:rPr lang="en-GB" sz="2000" dirty="0"/>
              <a:t>Choosing the location for a new warehouse is pivotal to ensuring it’s success. The location will influence how easily product can be moved in and out, the cost attached to transportation. Choosing the correct location can push a competitive advantage, however choosing the incorrect location can accumulate high costs and lock a business into years of poor operational performance. Selecting the right warehouse location is one of the most critical and difficult decisions in logistics, as it must balance transport costs, service levels, labour availability and long‑term strategic needs. (Frazelle, 2002)  </a:t>
            </a:r>
          </a:p>
          <a:p>
            <a:pPr marL="0" indent="0">
              <a:buNone/>
            </a:pPr>
            <a:endParaRPr lang="en-GB" dirty="0"/>
          </a:p>
        </p:txBody>
      </p:sp>
      <p:sp>
        <p:nvSpPr>
          <p:cNvPr id="4" name="TextBox 3">
            <a:extLst>
              <a:ext uri="{FF2B5EF4-FFF2-40B4-BE49-F238E27FC236}">
                <a16:creationId xmlns:a16="http://schemas.microsoft.com/office/drawing/2014/main" id="{FAA14C07-11CF-1579-B4C5-B5170D463C26}"/>
              </a:ext>
            </a:extLst>
          </p:cNvPr>
          <p:cNvSpPr txBox="1"/>
          <p:nvPr/>
        </p:nvSpPr>
        <p:spPr>
          <a:xfrm>
            <a:off x="554736" y="2675700"/>
            <a:ext cx="5541264" cy="4308872"/>
          </a:xfrm>
          <a:prstGeom prst="rect">
            <a:avLst/>
          </a:prstGeom>
          <a:noFill/>
        </p:spPr>
        <p:txBody>
          <a:bodyPr wrap="square" rtlCol="0">
            <a:spAutoFit/>
          </a:bodyPr>
          <a:lstStyle/>
          <a:p>
            <a:pPr marL="285750" indent="-285750">
              <a:buFont typeface="Arial" panose="020B0604020202020204" pitchFamily="34" charset="0"/>
              <a:buChar char="•"/>
            </a:pPr>
            <a:r>
              <a:rPr lang="en-GB" dirty="0"/>
              <a:t>Transport Connectivity – Proximity to major roads, airports or ports with access for HGVs.</a:t>
            </a:r>
          </a:p>
          <a:p>
            <a:endParaRPr lang="en-GB" dirty="0"/>
          </a:p>
          <a:p>
            <a:pPr marL="285750" indent="-285750">
              <a:buFont typeface="Arial" panose="020B0604020202020204" pitchFamily="34" charset="0"/>
              <a:buChar char="•"/>
            </a:pPr>
            <a:r>
              <a:rPr lang="en-GB" dirty="0"/>
              <a:t>Labour Availability – Local workforce and nearby competitors. </a:t>
            </a:r>
          </a:p>
          <a:p>
            <a:endParaRPr lang="en-GB" dirty="0"/>
          </a:p>
          <a:p>
            <a:pPr marL="285750" indent="-285750">
              <a:buFont typeface="Arial" panose="020B0604020202020204" pitchFamily="34" charset="0"/>
              <a:buChar char="•"/>
            </a:pPr>
            <a:r>
              <a:rPr lang="en-GB" dirty="0"/>
              <a:t>Cost – Property prices and Utility costs. </a:t>
            </a:r>
          </a:p>
          <a:p>
            <a:endParaRPr lang="en-GB" dirty="0"/>
          </a:p>
          <a:p>
            <a:pPr marL="285750" indent="-285750">
              <a:buFont typeface="Arial" panose="020B0604020202020204" pitchFamily="34" charset="0"/>
              <a:buChar char="•"/>
            </a:pPr>
            <a:r>
              <a:rPr lang="en-GB" dirty="0"/>
              <a:t>Infrastructure – Reliable utilities and maintenance providers.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Customers and Suppliers – Nearby customers and suppliers?</a:t>
            </a:r>
          </a:p>
          <a:p>
            <a:pPr marL="285750" indent="-285750">
              <a:buFont typeface="Arial" panose="020B0604020202020204" pitchFamily="34" charset="0"/>
              <a:buChar char="•"/>
            </a:pPr>
            <a:endParaRPr lang="en-GB" sz="2000" dirty="0"/>
          </a:p>
          <a:p>
            <a:r>
              <a:rPr lang="en-GB" sz="2000" dirty="0"/>
              <a:t> </a:t>
            </a:r>
            <a:endParaRPr lang="en-GB" dirty="0"/>
          </a:p>
        </p:txBody>
      </p:sp>
      <p:pic>
        <p:nvPicPr>
          <p:cNvPr id="3074" name="Picture 2" descr="Points To Consider While Choosing A Warehouse Location | IThink Logistics">
            <a:extLst>
              <a:ext uri="{FF2B5EF4-FFF2-40B4-BE49-F238E27FC236}">
                <a16:creationId xmlns:a16="http://schemas.microsoft.com/office/drawing/2014/main" id="{73AF4D6C-D170-1AD7-7490-9A4DC606DF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747"/>
          <a:stretch>
            <a:fillRect/>
          </a:stretch>
        </p:blipFill>
        <p:spPr bwMode="auto">
          <a:xfrm>
            <a:off x="6483096" y="2575116"/>
            <a:ext cx="5071872" cy="3587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4570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26354-1FC0-6567-F424-1C265E5CD18D}"/>
              </a:ext>
            </a:extLst>
          </p:cNvPr>
          <p:cNvSpPr>
            <a:spLocks noGrp="1"/>
          </p:cNvSpPr>
          <p:nvPr>
            <p:ph type="title"/>
          </p:nvPr>
        </p:nvSpPr>
        <p:spPr/>
        <p:txBody>
          <a:bodyPr/>
          <a:lstStyle/>
          <a:p>
            <a:pPr algn="ctr"/>
            <a:r>
              <a:rPr lang="en-GB" dirty="0"/>
              <a:t>Product Related Requirements</a:t>
            </a:r>
          </a:p>
        </p:txBody>
      </p:sp>
      <p:sp>
        <p:nvSpPr>
          <p:cNvPr id="3" name="Content Placeholder 2">
            <a:extLst>
              <a:ext uri="{FF2B5EF4-FFF2-40B4-BE49-F238E27FC236}">
                <a16:creationId xmlns:a16="http://schemas.microsoft.com/office/drawing/2014/main" id="{3A664904-C6DB-657F-443E-BAA6843024A8}"/>
              </a:ext>
            </a:extLst>
          </p:cNvPr>
          <p:cNvSpPr>
            <a:spLocks noGrp="1"/>
          </p:cNvSpPr>
          <p:nvPr>
            <p:ph idx="1"/>
          </p:nvPr>
        </p:nvSpPr>
        <p:spPr>
          <a:xfrm>
            <a:off x="265176" y="1825625"/>
            <a:ext cx="11521440" cy="862711"/>
          </a:xfrm>
        </p:spPr>
        <p:txBody>
          <a:bodyPr>
            <a:normAutofit lnSpcReduction="10000"/>
          </a:bodyPr>
          <a:lstStyle/>
          <a:p>
            <a:pPr marL="0" indent="0" algn="ctr">
              <a:buNone/>
            </a:pPr>
            <a:r>
              <a:rPr lang="en-GB" sz="2000" dirty="0"/>
              <a:t>The type of products being stored in the warehouse impacts the equipment, the housing requirements and technology required. Understanding what products will be kept in the warehouse, is essential before designing or processing the plans. </a:t>
            </a:r>
          </a:p>
        </p:txBody>
      </p:sp>
      <p:sp>
        <p:nvSpPr>
          <p:cNvPr id="4" name="TextBox 3">
            <a:extLst>
              <a:ext uri="{FF2B5EF4-FFF2-40B4-BE49-F238E27FC236}">
                <a16:creationId xmlns:a16="http://schemas.microsoft.com/office/drawing/2014/main" id="{E27D2DA4-AE12-2924-C317-B0FEB36C0818}"/>
              </a:ext>
            </a:extLst>
          </p:cNvPr>
          <p:cNvSpPr txBox="1"/>
          <p:nvPr/>
        </p:nvSpPr>
        <p:spPr>
          <a:xfrm>
            <a:off x="838200" y="3227832"/>
            <a:ext cx="1051560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Storage Conditions – Temperature, Humidity, Lighting, cleanliness, FOD.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Product Specifications – Weight, Shape, Fragility, Hazard Classifications.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Shelf life – Rotation, Batch Tracking, Recall Readiness and quarantine zones.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Package and Load requirements – Stack ability, Packaging durability, Hazard Labelling.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Special Handling and Equipment needs – Specialist lifting gear, secure cages, Anti-static flooring.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974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4F23C-BE35-6E2B-5CF4-FCE735A41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DB844-F1DD-619D-A3CF-1CD331AB1203}"/>
              </a:ext>
            </a:extLst>
          </p:cNvPr>
          <p:cNvSpPr>
            <a:spLocks noGrp="1"/>
          </p:cNvSpPr>
          <p:nvPr>
            <p:ph type="title"/>
          </p:nvPr>
        </p:nvSpPr>
        <p:spPr>
          <a:xfrm>
            <a:off x="838200" y="475298"/>
            <a:ext cx="10515600" cy="1315022"/>
          </a:xfrm>
        </p:spPr>
        <p:txBody>
          <a:bodyPr/>
          <a:lstStyle/>
          <a:p>
            <a:pPr algn="ctr"/>
            <a:r>
              <a:rPr lang="en-GB" dirty="0"/>
              <a:t>Warehouse layout </a:t>
            </a:r>
            <a:br>
              <a:rPr lang="en-GB" dirty="0"/>
            </a:br>
            <a:endParaRPr lang="en-GB" dirty="0"/>
          </a:p>
        </p:txBody>
      </p:sp>
      <p:sp>
        <p:nvSpPr>
          <p:cNvPr id="3" name="Content Placeholder 2">
            <a:extLst>
              <a:ext uri="{FF2B5EF4-FFF2-40B4-BE49-F238E27FC236}">
                <a16:creationId xmlns:a16="http://schemas.microsoft.com/office/drawing/2014/main" id="{08B8EE1C-A5F0-FBCF-36DB-7DD65F723FD7}"/>
              </a:ext>
            </a:extLst>
          </p:cNvPr>
          <p:cNvSpPr>
            <a:spLocks noGrp="1"/>
          </p:cNvSpPr>
          <p:nvPr>
            <p:ph idx="1"/>
          </p:nvPr>
        </p:nvSpPr>
        <p:spPr>
          <a:xfrm>
            <a:off x="838200" y="1337453"/>
            <a:ext cx="10515600" cy="1070039"/>
          </a:xfrm>
        </p:spPr>
        <p:txBody>
          <a:bodyPr>
            <a:normAutofit fontScale="92500" lnSpcReduction="10000"/>
          </a:bodyPr>
          <a:lstStyle/>
          <a:p>
            <a:pPr marL="0" indent="0" algn="ctr">
              <a:buNone/>
            </a:pPr>
            <a:r>
              <a:rPr lang="en-GB" sz="2000" dirty="0"/>
              <a:t>The final design and layout of the warehouse will impact how efficient the Warehouse is. Every detail impacts how products flow through the building, how the employees work, and how quickly orders can be fulfilled. Ultimately every detail will affect the processes, the cost and the safety of goods and employees. </a:t>
            </a:r>
          </a:p>
        </p:txBody>
      </p:sp>
      <p:sp>
        <p:nvSpPr>
          <p:cNvPr id="4" name="TextBox 3">
            <a:extLst>
              <a:ext uri="{FF2B5EF4-FFF2-40B4-BE49-F238E27FC236}">
                <a16:creationId xmlns:a16="http://schemas.microsoft.com/office/drawing/2014/main" id="{4C2D20CC-0E80-494B-1B70-2AF871EF669E}"/>
              </a:ext>
            </a:extLst>
          </p:cNvPr>
          <p:cNvSpPr txBox="1"/>
          <p:nvPr/>
        </p:nvSpPr>
        <p:spPr>
          <a:xfrm>
            <a:off x="310896" y="2652476"/>
            <a:ext cx="6656832" cy="3416320"/>
          </a:xfrm>
          <a:prstGeom prst="rect">
            <a:avLst/>
          </a:prstGeom>
          <a:noFill/>
        </p:spPr>
        <p:txBody>
          <a:bodyPr wrap="square" rtlCol="0">
            <a:spAutoFit/>
          </a:bodyPr>
          <a:lstStyle/>
          <a:p>
            <a:pPr marL="285750" indent="-285750">
              <a:buFont typeface="Arial" panose="020B0604020202020204" pitchFamily="34" charset="0"/>
              <a:buChar char="•"/>
            </a:pPr>
            <a:r>
              <a:rPr lang="en-GB" dirty="0"/>
              <a:t>Flow of Goods – Inbound, Storage, Picking, Outbound.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Space – Goods in, Bulk Storage, Returns, Offices, Quarantine, Packing, plan for 15% more space.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Yard layout – Delivery Bays, HGV offloading and manoeuvring, Traffic flow.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Safety and compliance – Fire exits, pedestrian walkways, vehicle movement.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Storage – Pallet racking, Aisle space, shelving units. </a:t>
            </a:r>
          </a:p>
        </p:txBody>
      </p:sp>
      <p:pic>
        <p:nvPicPr>
          <p:cNvPr id="2050" name="Picture 2" descr="Warehouse Infographic Template - Icograms Template">
            <a:extLst>
              <a:ext uri="{FF2B5EF4-FFF2-40B4-BE49-F238E27FC236}">
                <a16:creationId xmlns:a16="http://schemas.microsoft.com/office/drawing/2014/main" id="{2B3E8E0A-4683-9059-6A61-2F7390F75F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8342" y="2686430"/>
            <a:ext cx="4557284" cy="3038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951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5C9E3-638F-F01B-7865-37E0458935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F9BFAE-5360-793F-4E55-145FB3EC3B56}"/>
              </a:ext>
            </a:extLst>
          </p:cNvPr>
          <p:cNvSpPr>
            <a:spLocks noGrp="1"/>
          </p:cNvSpPr>
          <p:nvPr>
            <p:ph type="title"/>
          </p:nvPr>
        </p:nvSpPr>
        <p:spPr/>
        <p:txBody>
          <a:bodyPr/>
          <a:lstStyle/>
          <a:p>
            <a:pPr algn="ctr"/>
            <a:r>
              <a:rPr lang="en-GB" dirty="0"/>
              <a:t>Warehouse management systems </a:t>
            </a:r>
          </a:p>
        </p:txBody>
      </p:sp>
      <p:sp>
        <p:nvSpPr>
          <p:cNvPr id="3" name="Content Placeholder 2">
            <a:extLst>
              <a:ext uri="{FF2B5EF4-FFF2-40B4-BE49-F238E27FC236}">
                <a16:creationId xmlns:a16="http://schemas.microsoft.com/office/drawing/2014/main" id="{24B69E62-FF36-662E-A1C9-9FD1CF50ACC7}"/>
              </a:ext>
            </a:extLst>
          </p:cNvPr>
          <p:cNvSpPr>
            <a:spLocks noGrp="1"/>
          </p:cNvSpPr>
          <p:nvPr>
            <p:ph idx="1"/>
          </p:nvPr>
        </p:nvSpPr>
        <p:spPr>
          <a:xfrm>
            <a:off x="838200" y="1478153"/>
            <a:ext cx="10515600" cy="1082167"/>
          </a:xfrm>
        </p:spPr>
        <p:txBody>
          <a:bodyPr>
            <a:normAutofit/>
          </a:bodyPr>
          <a:lstStyle/>
          <a:p>
            <a:pPr marL="0" indent="0" algn="ctr">
              <a:buNone/>
            </a:pPr>
            <a:r>
              <a:rPr lang="en-GB" sz="2000" dirty="0"/>
              <a:t>A Warehouse management system (WMS) is a software that tracks and regulates the warehouse operations. It effects productivity, visibility and is crucial to ensuring  a smooth operation and quick turnaround when required. </a:t>
            </a:r>
          </a:p>
        </p:txBody>
      </p:sp>
      <p:sp>
        <p:nvSpPr>
          <p:cNvPr id="4" name="TextBox 3">
            <a:extLst>
              <a:ext uri="{FF2B5EF4-FFF2-40B4-BE49-F238E27FC236}">
                <a16:creationId xmlns:a16="http://schemas.microsoft.com/office/drawing/2014/main" id="{ADB1CB83-D0AA-F147-6336-AC6E12B59CFE}"/>
              </a:ext>
            </a:extLst>
          </p:cNvPr>
          <p:cNvSpPr txBox="1"/>
          <p:nvPr/>
        </p:nvSpPr>
        <p:spPr>
          <a:xfrm>
            <a:off x="228600" y="3118104"/>
            <a:ext cx="11777472" cy="3693319"/>
          </a:xfrm>
          <a:prstGeom prst="rect">
            <a:avLst/>
          </a:prstGeom>
          <a:noFill/>
        </p:spPr>
        <p:txBody>
          <a:bodyPr wrap="square" rtlCol="0">
            <a:spAutoFit/>
          </a:bodyPr>
          <a:lstStyle/>
          <a:p>
            <a:pPr marL="285750" indent="-285750">
              <a:buFont typeface="Arial" panose="020B0604020202020204" pitchFamily="34" charset="0"/>
              <a:buChar char="•"/>
            </a:pPr>
            <a:r>
              <a:rPr lang="en-GB" dirty="0"/>
              <a:t>Selecting and Integrating – Required Processes, Warehouse needs, Integration into ERP systems. </a:t>
            </a:r>
          </a:p>
          <a:p>
            <a:endParaRPr lang="en-GB" dirty="0"/>
          </a:p>
          <a:p>
            <a:pPr marL="285750" indent="-285750">
              <a:buFont typeface="Arial" panose="020B0604020202020204" pitchFamily="34" charset="0"/>
              <a:buChar char="•"/>
            </a:pPr>
            <a:r>
              <a:rPr lang="en-GB" dirty="0"/>
              <a:t>Inventory Accuracy – Recording put away, outbound changes, stock visibility, counting cycles.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Training – New Processes, Reporting routines, time taken.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Cost – Customisation, training, maintenance.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Standalone WMS – Inventory control, basic reporting. </a:t>
            </a:r>
          </a:p>
          <a:p>
            <a:pPr marL="285750" indent="-285750">
              <a:buFont typeface="Arial" panose="020B0604020202020204" pitchFamily="34" charset="0"/>
              <a:buChar char="•"/>
            </a:pPr>
            <a:r>
              <a:rPr lang="en-GB" dirty="0"/>
              <a:t>ERP integrated WMS – one stop shop, centralised data. </a:t>
            </a:r>
          </a:p>
          <a:p>
            <a:pPr marL="285750" indent="-285750">
              <a:buFont typeface="Arial" panose="020B0604020202020204" pitchFamily="34" charset="0"/>
              <a:buChar char="•"/>
            </a:pPr>
            <a:r>
              <a:rPr lang="en-GB" dirty="0"/>
              <a:t>On Premise WMS vs Cloud WMS – Subscription vs installation.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2859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2EC9C-5880-5D58-33CE-22C78090A9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D9FB85-79C0-824D-DE79-E89E95BC20E8}"/>
              </a:ext>
            </a:extLst>
          </p:cNvPr>
          <p:cNvSpPr>
            <a:spLocks noGrp="1"/>
          </p:cNvSpPr>
          <p:nvPr>
            <p:ph type="title"/>
          </p:nvPr>
        </p:nvSpPr>
        <p:spPr>
          <a:xfrm>
            <a:off x="838200" y="43141"/>
            <a:ext cx="10515600" cy="1325563"/>
          </a:xfrm>
        </p:spPr>
        <p:txBody>
          <a:bodyPr/>
          <a:lstStyle/>
          <a:p>
            <a:pPr algn="ctr"/>
            <a:r>
              <a:rPr lang="en-GB" dirty="0"/>
              <a:t>Staffing </a:t>
            </a:r>
          </a:p>
        </p:txBody>
      </p:sp>
      <p:sp>
        <p:nvSpPr>
          <p:cNvPr id="3" name="Content Placeholder 2">
            <a:extLst>
              <a:ext uri="{FF2B5EF4-FFF2-40B4-BE49-F238E27FC236}">
                <a16:creationId xmlns:a16="http://schemas.microsoft.com/office/drawing/2014/main" id="{F670127C-3A08-BCFA-9466-3390019185BC}"/>
              </a:ext>
            </a:extLst>
          </p:cNvPr>
          <p:cNvSpPr>
            <a:spLocks noGrp="1"/>
          </p:cNvSpPr>
          <p:nvPr>
            <p:ph idx="1"/>
          </p:nvPr>
        </p:nvSpPr>
        <p:spPr>
          <a:xfrm>
            <a:off x="166116" y="1167248"/>
            <a:ext cx="11859768" cy="1858772"/>
          </a:xfrm>
        </p:spPr>
        <p:txBody>
          <a:bodyPr>
            <a:normAutofit/>
          </a:bodyPr>
          <a:lstStyle/>
          <a:p>
            <a:pPr marL="0" indent="0" algn="ctr">
              <a:buNone/>
            </a:pPr>
            <a:r>
              <a:rPr lang="en-GB" sz="2000" dirty="0"/>
              <a:t>Staffing can be the most important factor contributing to a warehouse’s success. Having a reliable, productive team can ensure a smooth operation. It can be an extremely difficult area to get right, so time and effort need to be applied to ensure its success. Labour availability is a critical constraint for warehouse operations, and shortages of trained workers can severely limit a facility’s ability to function effectively (Gwynne and Strauss- Wieder, 2015) </a:t>
            </a:r>
          </a:p>
        </p:txBody>
      </p:sp>
      <p:sp>
        <p:nvSpPr>
          <p:cNvPr id="4" name="TextBox 3">
            <a:extLst>
              <a:ext uri="{FF2B5EF4-FFF2-40B4-BE49-F238E27FC236}">
                <a16:creationId xmlns:a16="http://schemas.microsoft.com/office/drawing/2014/main" id="{74D88D17-8BF9-F1B5-04EB-CBA840982318}"/>
              </a:ext>
            </a:extLst>
          </p:cNvPr>
          <p:cNvSpPr txBox="1"/>
          <p:nvPr/>
        </p:nvSpPr>
        <p:spPr>
          <a:xfrm>
            <a:off x="344150" y="2738916"/>
            <a:ext cx="6656405" cy="4126086"/>
          </a:xfrm>
          <a:prstGeom prst="rect">
            <a:avLst/>
          </a:prstGeom>
          <a:noFill/>
        </p:spPr>
        <p:txBody>
          <a:bodyPr wrap="square" rtlCol="0">
            <a:spAutoFit/>
          </a:bodyPr>
          <a:lstStyle/>
          <a:p>
            <a:pPr marL="285750" indent="-285750">
              <a:buFont typeface="Arial" panose="020B0604020202020204" pitchFamily="34" charset="0"/>
              <a:buChar char="•"/>
            </a:pPr>
            <a:r>
              <a:rPr lang="en-GB" dirty="0"/>
              <a:t>Labour availability – Labour pool, Competition, Market pressures, Specialist Skills.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Recruitment and Onboarding – Time taken, Background checks, Onboarding process, seasonal recruitment.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Training Requirements – Safety, Equipment licenses, WMS training, Handling, Supervisory.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 Retention – Pay, Career progression, Recognition, Working conditions. </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p:txBody>
      </p:sp>
      <p:pic>
        <p:nvPicPr>
          <p:cNvPr id="1034" name="Picture 10" descr="Maslow's hierarchy of needs pyramid: Uses and criticism">
            <a:extLst>
              <a:ext uri="{FF2B5EF4-FFF2-40B4-BE49-F238E27FC236}">
                <a16:creationId xmlns:a16="http://schemas.microsoft.com/office/drawing/2014/main" id="{B71B695A-8813-DE56-0AC4-D92C77F86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6466" y="2738916"/>
            <a:ext cx="4691384" cy="336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339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B3E4E-1F1D-72B2-C58A-3182F5FAE8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A32D8-2A17-80FD-39F8-464002E46F7C}"/>
              </a:ext>
            </a:extLst>
          </p:cNvPr>
          <p:cNvSpPr>
            <a:spLocks noGrp="1"/>
          </p:cNvSpPr>
          <p:nvPr>
            <p:ph type="title"/>
          </p:nvPr>
        </p:nvSpPr>
        <p:spPr>
          <a:xfrm>
            <a:off x="838200" y="169164"/>
            <a:ext cx="10515600" cy="1325563"/>
          </a:xfrm>
        </p:spPr>
        <p:txBody>
          <a:bodyPr/>
          <a:lstStyle/>
          <a:p>
            <a:pPr algn="ctr"/>
            <a:r>
              <a:rPr lang="en-GB" dirty="0"/>
              <a:t>Financial </a:t>
            </a:r>
          </a:p>
        </p:txBody>
      </p:sp>
      <p:sp>
        <p:nvSpPr>
          <p:cNvPr id="3" name="Content Placeholder 2">
            <a:extLst>
              <a:ext uri="{FF2B5EF4-FFF2-40B4-BE49-F238E27FC236}">
                <a16:creationId xmlns:a16="http://schemas.microsoft.com/office/drawing/2014/main" id="{6E7B1B59-1A60-483F-2D2A-6D62B3C89DE2}"/>
              </a:ext>
            </a:extLst>
          </p:cNvPr>
          <p:cNvSpPr>
            <a:spLocks noGrp="1"/>
          </p:cNvSpPr>
          <p:nvPr>
            <p:ph idx="1"/>
          </p:nvPr>
        </p:nvSpPr>
        <p:spPr>
          <a:xfrm>
            <a:off x="182880" y="1286844"/>
            <a:ext cx="11792712" cy="1325563"/>
          </a:xfrm>
        </p:spPr>
        <p:txBody>
          <a:bodyPr>
            <a:normAutofit fontScale="92500" lnSpcReduction="10000"/>
          </a:bodyPr>
          <a:lstStyle/>
          <a:p>
            <a:pPr marL="0" indent="0" algn="ctr">
              <a:buNone/>
            </a:pPr>
            <a:r>
              <a:rPr lang="en-GB" sz="2000" dirty="0"/>
              <a:t>Setting up a new warehouse is a financial commitment that needs to be justified and carefully planned out before the go ahead is given. The costs are layered, both short term and long term, in every operation that takes place. Poor planning and understanding can lock the business into a massive expense for years. Establishing a new warehouse requires substantial capital investment and brings significant ongoing operating costs, making financial planning and cost control critical from the outset (Rushton, Croucher and Baker, 2017)</a:t>
            </a:r>
          </a:p>
          <a:p>
            <a:pPr marL="0" indent="0" algn="ctr">
              <a:buNone/>
            </a:pPr>
            <a:endParaRPr lang="en-GB" sz="2000" dirty="0"/>
          </a:p>
        </p:txBody>
      </p:sp>
      <p:sp>
        <p:nvSpPr>
          <p:cNvPr id="4" name="TextBox 3">
            <a:extLst>
              <a:ext uri="{FF2B5EF4-FFF2-40B4-BE49-F238E27FC236}">
                <a16:creationId xmlns:a16="http://schemas.microsoft.com/office/drawing/2014/main" id="{0D0BB9A4-1C02-ADDF-E7CD-2AF09A8AADBB}"/>
              </a:ext>
            </a:extLst>
          </p:cNvPr>
          <p:cNvSpPr txBox="1"/>
          <p:nvPr/>
        </p:nvSpPr>
        <p:spPr>
          <a:xfrm>
            <a:off x="527304" y="3072384"/>
            <a:ext cx="11137392" cy="2585323"/>
          </a:xfrm>
          <a:prstGeom prst="rect">
            <a:avLst/>
          </a:prstGeom>
          <a:noFill/>
        </p:spPr>
        <p:txBody>
          <a:bodyPr wrap="square" rtlCol="0">
            <a:spAutoFit/>
          </a:bodyPr>
          <a:lstStyle/>
          <a:p>
            <a:pPr marL="285750" indent="-285750">
              <a:buFont typeface="Arial" panose="020B0604020202020204" pitchFamily="34" charset="0"/>
              <a:buChar char="•"/>
            </a:pPr>
            <a:r>
              <a:rPr lang="en-GB" dirty="0"/>
              <a:t>Capital Investment – Building Lease, Fitting, Material Handling Equipment, IT.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Operating Costs – Labour, Utilities, Maintenance, Insurance.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Capital Holding – Capital tied inventory, Obsolescence, Damage, Working Capital.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Transport Costs – Delivery routes, Driver costs, delivery lead times, carrier contracts.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Staffing – Recruitment, competitive wages, overtime, temporary labour agencies. </a:t>
            </a:r>
          </a:p>
        </p:txBody>
      </p:sp>
    </p:spTree>
    <p:extLst>
      <p:ext uri="{BB962C8B-B14F-4D97-AF65-F5344CB8AC3E}">
        <p14:creationId xmlns:p14="http://schemas.microsoft.com/office/powerpoint/2010/main" val="527677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C2DA3-4DC1-ECAD-3D6A-325E3D33F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B5D109-A316-CCCC-83C8-F4A4B093E508}"/>
              </a:ext>
            </a:extLst>
          </p:cNvPr>
          <p:cNvSpPr>
            <a:spLocks noGrp="1"/>
          </p:cNvSpPr>
          <p:nvPr>
            <p:ph type="title"/>
          </p:nvPr>
        </p:nvSpPr>
        <p:spPr>
          <a:xfrm>
            <a:off x="838200" y="24718"/>
            <a:ext cx="10515600" cy="1325563"/>
          </a:xfrm>
        </p:spPr>
        <p:txBody>
          <a:bodyPr/>
          <a:lstStyle/>
          <a:p>
            <a:pPr algn="ctr"/>
            <a:r>
              <a:rPr lang="en-GB" dirty="0"/>
              <a:t>Sustainability </a:t>
            </a:r>
          </a:p>
        </p:txBody>
      </p:sp>
      <p:sp>
        <p:nvSpPr>
          <p:cNvPr id="3" name="Content Placeholder 2">
            <a:extLst>
              <a:ext uri="{FF2B5EF4-FFF2-40B4-BE49-F238E27FC236}">
                <a16:creationId xmlns:a16="http://schemas.microsoft.com/office/drawing/2014/main" id="{638C97D5-99A1-3988-0C81-76C178B884EC}"/>
              </a:ext>
            </a:extLst>
          </p:cNvPr>
          <p:cNvSpPr>
            <a:spLocks noGrp="1"/>
          </p:cNvSpPr>
          <p:nvPr>
            <p:ph idx="1"/>
          </p:nvPr>
        </p:nvSpPr>
        <p:spPr>
          <a:xfrm>
            <a:off x="397764" y="1242227"/>
            <a:ext cx="11396472" cy="1409533"/>
          </a:xfrm>
        </p:spPr>
        <p:txBody>
          <a:bodyPr>
            <a:normAutofit fontScale="92500"/>
          </a:bodyPr>
          <a:lstStyle/>
          <a:p>
            <a:pPr marL="0" indent="0" algn="ctr">
              <a:buNone/>
            </a:pPr>
            <a:r>
              <a:rPr lang="en-GB" sz="2000" dirty="0"/>
              <a:t>Sustainability needs to be at the front of operations. New warehouses need to operate efficiently whilst minimalizing the impact to the environment. There are a number of environmental and social challenges that the business will need to consider before committing to processes. “Warehousing can have a significant environmental impact through its energy use, land requirements and waste generation, making sustainability a central challenge in facility design and operation. (McKinnon et al, 2015)</a:t>
            </a:r>
          </a:p>
        </p:txBody>
      </p:sp>
      <p:sp>
        <p:nvSpPr>
          <p:cNvPr id="5" name="TextBox 4">
            <a:extLst>
              <a:ext uri="{FF2B5EF4-FFF2-40B4-BE49-F238E27FC236}">
                <a16:creationId xmlns:a16="http://schemas.microsoft.com/office/drawing/2014/main" id="{E32CEE08-3F43-00A2-F4C5-B9EAFE4E5AC1}"/>
              </a:ext>
            </a:extLst>
          </p:cNvPr>
          <p:cNvSpPr txBox="1"/>
          <p:nvPr/>
        </p:nvSpPr>
        <p:spPr>
          <a:xfrm>
            <a:off x="210312" y="3209544"/>
            <a:ext cx="1166774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Energy Consumption – Lighting, equipment, heating, renewable energy.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Transport Emissions – Delivery routes, public transport, low emission vehicles.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Waste Management – Sustainable packaging, recycling systems, reverse logistics.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Automation – Robots, reduced labour, smart systems. </a:t>
            </a:r>
          </a:p>
        </p:txBody>
      </p:sp>
    </p:spTree>
    <p:extLst>
      <p:ext uri="{BB962C8B-B14F-4D97-AF65-F5344CB8AC3E}">
        <p14:creationId xmlns:p14="http://schemas.microsoft.com/office/powerpoint/2010/main" val="582806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BC650-A12E-4EE6-C650-F509B461F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C0A1D7-5C90-9470-1B3F-1BAF18EDDFC0}"/>
              </a:ext>
            </a:extLst>
          </p:cNvPr>
          <p:cNvSpPr>
            <a:spLocks noGrp="1"/>
          </p:cNvSpPr>
          <p:nvPr>
            <p:ph type="title"/>
          </p:nvPr>
        </p:nvSpPr>
        <p:spPr/>
        <p:txBody>
          <a:bodyPr/>
          <a:lstStyle/>
          <a:p>
            <a:pPr algn="ctr"/>
            <a:r>
              <a:rPr lang="en-GB" dirty="0"/>
              <a:t>Risk management </a:t>
            </a:r>
          </a:p>
        </p:txBody>
      </p:sp>
      <p:sp>
        <p:nvSpPr>
          <p:cNvPr id="3" name="Content Placeholder 2">
            <a:extLst>
              <a:ext uri="{FF2B5EF4-FFF2-40B4-BE49-F238E27FC236}">
                <a16:creationId xmlns:a16="http://schemas.microsoft.com/office/drawing/2014/main" id="{3429B0D3-F71B-5FAB-0998-8549C512B260}"/>
              </a:ext>
            </a:extLst>
          </p:cNvPr>
          <p:cNvSpPr>
            <a:spLocks noGrp="1"/>
          </p:cNvSpPr>
          <p:nvPr>
            <p:ph idx="1"/>
          </p:nvPr>
        </p:nvSpPr>
        <p:spPr>
          <a:xfrm>
            <a:off x="838200" y="1779905"/>
            <a:ext cx="10515600" cy="1447927"/>
          </a:xfrm>
        </p:spPr>
        <p:txBody>
          <a:bodyPr>
            <a:normAutofit/>
          </a:bodyPr>
          <a:lstStyle/>
          <a:p>
            <a:pPr marL="0" indent="0" algn="ctr">
              <a:buNone/>
            </a:pPr>
            <a:r>
              <a:rPr lang="en-GB" sz="2000" dirty="0"/>
              <a:t>A new warehouse not only comes with short term risks, but also long term strategic risks. Without careful planning and consideration, the warehouse can become a bottleneck. A business must mitigate this risk to ensure long term strategic success. </a:t>
            </a:r>
          </a:p>
        </p:txBody>
      </p:sp>
      <p:sp>
        <p:nvSpPr>
          <p:cNvPr id="4" name="TextBox 3">
            <a:extLst>
              <a:ext uri="{FF2B5EF4-FFF2-40B4-BE49-F238E27FC236}">
                <a16:creationId xmlns:a16="http://schemas.microsoft.com/office/drawing/2014/main" id="{84FD00D4-6D42-9096-B701-62993105A4E3}"/>
              </a:ext>
            </a:extLst>
          </p:cNvPr>
          <p:cNvSpPr txBox="1"/>
          <p:nvPr/>
        </p:nvSpPr>
        <p:spPr>
          <a:xfrm>
            <a:off x="993648" y="3429000"/>
            <a:ext cx="1083868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Operations – Layout, Processes, Equipment, contingency planning.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Health and Safety – Handling, Racking, Fire prevention, training.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Supply chain and Inventory – Stockouts, Excess stock, supplier delays, forecasting.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Financial – Underestimating costs, rising costs, Payback periods, compliance. </a:t>
            </a:r>
          </a:p>
        </p:txBody>
      </p:sp>
    </p:spTree>
    <p:extLst>
      <p:ext uri="{BB962C8B-B14F-4D97-AF65-F5344CB8AC3E}">
        <p14:creationId xmlns:p14="http://schemas.microsoft.com/office/powerpoint/2010/main" val="699243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297BE-61D8-7E4F-58BC-8D02AB2861F2}"/>
              </a:ext>
            </a:extLst>
          </p:cNvPr>
          <p:cNvSpPr>
            <a:spLocks noGrp="1"/>
          </p:cNvSpPr>
          <p:nvPr>
            <p:ph type="title"/>
          </p:nvPr>
        </p:nvSpPr>
        <p:spPr>
          <a:xfrm>
            <a:off x="838200" y="295275"/>
            <a:ext cx="10515600" cy="1325563"/>
          </a:xfrm>
        </p:spPr>
        <p:txBody>
          <a:bodyPr/>
          <a:lstStyle/>
          <a:p>
            <a:r>
              <a:rPr lang="en-GB" dirty="0"/>
              <a:t>Link to Honeywell Yeovil </a:t>
            </a:r>
          </a:p>
        </p:txBody>
      </p:sp>
      <p:sp>
        <p:nvSpPr>
          <p:cNvPr id="3" name="Content Placeholder 2">
            <a:extLst>
              <a:ext uri="{FF2B5EF4-FFF2-40B4-BE49-F238E27FC236}">
                <a16:creationId xmlns:a16="http://schemas.microsoft.com/office/drawing/2014/main" id="{B36ECC2C-9531-7C9A-A835-948F300ECF7D}"/>
              </a:ext>
            </a:extLst>
          </p:cNvPr>
          <p:cNvSpPr>
            <a:spLocks noGrp="1"/>
          </p:cNvSpPr>
          <p:nvPr>
            <p:ph idx="1"/>
          </p:nvPr>
        </p:nvSpPr>
        <p:spPr/>
        <p:txBody>
          <a:bodyPr>
            <a:normAutofit lnSpcReduction="10000"/>
          </a:bodyPr>
          <a:lstStyle/>
          <a:p>
            <a:r>
              <a:rPr lang="en-GB" sz="2000" dirty="0"/>
              <a:t>Honeywell Aerospace Yeovil have to ensure a smooth flow of products from the factory to storage and despatch. To ensure this smooth flow, they have put multiple planning processes in place. </a:t>
            </a:r>
          </a:p>
          <a:p>
            <a:r>
              <a:rPr lang="en-GB" sz="2000" dirty="0"/>
              <a:t>Goods in is in a stand alone building with a drive through for HGVs and vans to make deliveries. </a:t>
            </a:r>
          </a:p>
          <a:p>
            <a:r>
              <a:rPr lang="en-GB" sz="2000" dirty="0"/>
              <a:t>Storage locations are easily accessible from goods in via wide walkways suitable for forklifts. </a:t>
            </a:r>
          </a:p>
          <a:p>
            <a:r>
              <a:rPr lang="en-GB" sz="2000" dirty="0"/>
              <a:t>Despatch is on the other side of the goods in and the drive through. This again makes it easily accessible for HGVs and vans. </a:t>
            </a:r>
          </a:p>
          <a:p>
            <a:r>
              <a:rPr lang="en-GB" sz="2000" dirty="0"/>
              <a:t>Honeywell has implemented a smooth flow from receiving goods, to shipping goods to customers that means it can turn products around incredibly quickly and to the customers satisfaction.</a:t>
            </a:r>
          </a:p>
          <a:p>
            <a:r>
              <a:rPr lang="en-GB" sz="2000" dirty="0"/>
              <a:t>This smooth process has ensured Honeywell maintains a strong operational output, with processes in place via WMS and ERP systems to allow a streamlined process once units are available to despatch. </a:t>
            </a:r>
          </a:p>
        </p:txBody>
      </p:sp>
      <p:pic>
        <p:nvPicPr>
          <p:cNvPr id="1026" name="Picture 2" descr="Honeywell Logo and symbol, meaning ...">
            <a:extLst>
              <a:ext uri="{FF2B5EF4-FFF2-40B4-BE49-F238E27FC236}">
                <a16:creationId xmlns:a16="http://schemas.microsoft.com/office/drawing/2014/main" id="{1519DA51-C0DB-6340-5607-2BFE6A4632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6300" y="15795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19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84559-E7A5-AE5C-B678-0A4C66ACC4CC}"/>
              </a:ext>
            </a:extLst>
          </p:cNvPr>
          <p:cNvSpPr>
            <a:spLocks noGrp="1"/>
          </p:cNvSpPr>
          <p:nvPr>
            <p:ph type="title"/>
          </p:nvPr>
        </p:nvSpPr>
        <p:spPr>
          <a:xfrm>
            <a:off x="838200" y="145669"/>
            <a:ext cx="10515600" cy="1325563"/>
          </a:xfrm>
        </p:spPr>
        <p:txBody>
          <a:bodyPr/>
          <a:lstStyle/>
          <a:p>
            <a:pPr algn="ctr"/>
            <a:r>
              <a:rPr lang="en-GB" dirty="0"/>
              <a:t>Conclusion</a:t>
            </a:r>
          </a:p>
        </p:txBody>
      </p:sp>
      <p:sp>
        <p:nvSpPr>
          <p:cNvPr id="3" name="Content Placeholder 2">
            <a:extLst>
              <a:ext uri="{FF2B5EF4-FFF2-40B4-BE49-F238E27FC236}">
                <a16:creationId xmlns:a16="http://schemas.microsoft.com/office/drawing/2014/main" id="{A0EE4EB2-6F3A-1AA4-BF1A-568FFDFDC72D}"/>
              </a:ext>
            </a:extLst>
          </p:cNvPr>
          <p:cNvSpPr>
            <a:spLocks noGrp="1"/>
          </p:cNvSpPr>
          <p:nvPr>
            <p:ph idx="1"/>
          </p:nvPr>
        </p:nvSpPr>
        <p:spPr>
          <a:xfrm>
            <a:off x="838200" y="1253330"/>
            <a:ext cx="10515600" cy="5266341"/>
          </a:xfrm>
        </p:spPr>
        <p:txBody>
          <a:bodyPr>
            <a:normAutofit/>
          </a:bodyPr>
          <a:lstStyle/>
          <a:p>
            <a:r>
              <a:rPr lang="en-GB" sz="2000" dirty="0"/>
              <a:t>There are several challenges associated with starting up a warehouse. These come with risks to cost, customer satisfaction, sustainability and overall operational performance. </a:t>
            </a:r>
          </a:p>
          <a:p>
            <a:r>
              <a:rPr lang="en-GB" sz="2000" dirty="0"/>
              <a:t>The location of the warehouse is fundamental to its success. Choose the wrong location and the warehouse will never truly be successful.</a:t>
            </a:r>
          </a:p>
          <a:p>
            <a:r>
              <a:rPr lang="en-GB" sz="2000" dirty="0"/>
              <a:t>The warehouse layout needs to be a seamless process. Avoiding congestion is fundamental to a smooth process and contributes massively to the customers satisfaction. </a:t>
            </a:r>
          </a:p>
          <a:p>
            <a:r>
              <a:rPr lang="en-GB" sz="2000" dirty="0"/>
              <a:t>To ensure the success of the warehouse, sufficient market research needs to go into recruitment. Without a productive workforce, the warehouse will never reach it’s potential. </a:t>
            </a:r>
          </a:p>
          <a:p>
            <a:r>
              <a:rPr lang="en-GB" sz="2000" dirty="0"/>
              <a:t>The costs that come in warehousing can determine its success. Controlled measurements need to be in place to control the fixed and variable costs. </a:t>
            </a:r>
          </a:p>
          <a:p>
            <a:endParaRPr lang="en-GB" sz="2000" dirty="0"/>
          </a:p>
          <a:p>
            <a:r>
              <a:rPr lang="en-GB" sz="2000" dirty="0"/>
              <a:t>In Summary, setting up a warehouse is a strategic decision that needs planning. Layout, staffing and operational processes must work together to create a successful operation. Without cross-functional collaboration and clear planning, the warehouse will never become a corporate asset. </a:t>
            </a:r>
          </a:p>
          <a:p>
            <a:endParaRPr lang="en-GB" sz="2000" dirty="0"/>
          </a:p>
        </p:txBody>
      </p:sp>
    </p:spTree>
    <p:extLst>
      <p:ext uri="{BB962C8B-B14F-4D97-AF65-F5344CB8AC3E}">
        <p14:creationId xmlns:p14="http://schemas.microsoft.com/office/powerpoint/2010/main" val="2791820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E6989-E3D9-41B6-CCA5-A6F75B525E3A}"/>
              </a:ext>
            </a:extLst>
          </p:cNvPr>
          <p:cNvSpPr>
            <a:spLocks noGrp="1"/>
          </p:cNvSpPr>
          <p:nvPr>
            <p:ph type="title"/>
          </p:nvPr>
        </p:nvSpPr>
        <p:spPr/>
        <p:txBody>
          <a:bodyPr/>
          <a:lstStyle/>
          <a:p>
            <a:r>
              <a:rPr lang="en-GB" dirty="0"/>
              <a:t>References - </a:t>
            </a:r>
          </a:p>
        </p:txBody>
      </p:sp>
      <p:sp>
        <p:nvSpPr>
          <p:cNvPr id="3" name="Content Placeholder 2">
            <a:extLst>
              <a:ext uri="{FF2B5EF4-FFF2-40B4-BE49-F238E27FC236}">
                <a16:creationId xmlns:a16="http://schemas.microsoft.com/office/drawing/2014/main" id="{E8A9E00C-1A62-3BD3-7170-3E1461912059}"/>
              </a:ext>
            </a:extLst>
          </p:cNvPr>
          <p:cNvSpPr>
            <a:spLocks noGrp="1"/>
          </p:cNvSpPr>
          <p:nvPr>
            <p:ph idx="1"/>
          </p:nvPr>
        </p:nvSpPr>
        <p:spPr/>
        <p:txBody>
          <a:bodyPr>
            <a:normAutofit/>
          </a:bodyPr>
          <a:lstStyle/>
          <a:p>
            <a:r>
              <a:rPr lang="en-GB" sz="2400" dirty="0"/>
              <a:t>Richards, G. (2017) </a:t>
            </a:r>
            <a:r>
              <a:rPr lang="en-GB" sz="2400" i="1" dirty="0"/>
              <a:t>Warehouse Management: A Complete Guide to Improving Efficiency and Minimizing Costs in the Modern Warehouse.</a:t>
            </a:r>
          </a:p>
          <a:p>
            <a:r>
              <a:rPr lang="en-GB" sz="2400" dirty="0"/>
              <a:t>Frazelle, E. (2002) </a:t>
            </a:r>
            <a:r>
              <a:rPr lang="en-GB" sz="2400" i="1" dirty="0"/>
              <a:t>World-Class Warehousing and Material Handling</a:t>
            </a:r>
            <a:r>
              <a:rPr lang="en-GB" sz="2400" dirty="0"/>
              <a:t>.</a:t>
            </a:r>
            <a:endParaRPr lang="en-GB" sz="2400" i="1" dirty="0"/>
          </a:p>
          <a:p>
            <a:r>
              <a:rPr lang="en-GB" sz="2400" dirty="0"/>
              <a:t>Gwynne, R. and Strauss‑Wieder, A. (2015) </a:t>
            </a:r>
            <a:r>
              <a:rPr lang="en-GB" sz="2400" i="1" dirty="0"/>
              <a:t>The Geography of Transport Systems</a:t>
            </a:r>
            <a:r>
              <a:rPr lang="en-GB" sz="2400" dirty="0"/>
              <a:t>.</a:t>
            </a:r>
            <a:endParaRPr lang="en-GB" sz="2400" i="1" dirty="0"/>
          </a:p>
          <a:p>
            <a:r>
              <a:rPr lang="en-GB" sz="2400" dirty="0"/>
              <a:t>Rushton, Croucher and Baker (2017) The handbook of logistics and distribution.</a:t>
            </a:r>
          </a:p>
          <a:p>
            <a:r>
              <a:rPr lang="en-GB" sz="2400" dirty="0"/>
              <a:t>McKinnon, A., Browne, M., Whiteing, A. and Piecyk, M. (2015) </a:t>
            </a:r>
            <a:r>
              <a:rPr lang="en-GB" sz="2400" i="1" dirty="0"/>
              <a:t>Green Logistics: Improving the Environmental Sustainability of Logistics</a:t>
            </a:r>
            <a:r>
              <a:rPr lang="en-GB" sz="2400" dirty="0"/>
              <a:t>.</a:t>
            </a:r>
          </a:p>
        </p:txBody>
      </p:sp>
    </p:spTree>
    <p:extLst>
      <p:ext uri="{BB962C8B-B14F-4D97-AF65-F5344CB8AC3E}">
        <p14:creationId xmlns:p14="http://schemas.microsoft.com/office/powerpoint/2010/main" val="2416302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d546e5e1-5d42-4630-bacd-c69bfdcbd5e8}" enabled="1" method="Standard" siteId="{96ece526-9c7d-48b0-8daf-8b93c90a5d18}" contentBits="0" removed="0"/>
</clbl:labelList>
</file>

<file path=docProps/app.xml><?xml version="1.0" encoding="utf-8"?>
<Properties xmlns="http://schemas.openxmlformats.org/officeDocument/2006/extended-properties" xmlns:vt="http://schemas.openxmlformats.org/officeDocument/2006/docPropsVTypes">
  <TotalTime>1985</TotalTime>
  <Words>1631</Words>
  <Application>Microsoft Office PowerPoint</Application>
  <PresentationFormat>Widescreen</PresentationFormat>
  <Paragraphs>143</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Agenda </vt:lpstr>
      <vt:lpstr>Introduction </vt:lpstr>
      <vt:lpstr>Location </vt:lpstr>
      <vt:lpstr>Product Related Requirements</vt:lpstr>
      <vt:lpstr>Warehouse layout  </vt:lpstr>
      <vt:lpstr>Warehouse management systems </vt:lpstr>
      <vt:lpstr>Staffing </vt:lpstr>
      <vt:lpstr>Financial </vt:lpstr>
      <vt:lpstr>Sustainability </vt:lpstr>
      <vt:lpstr>Risk management </vt:lpstr>
      <vt:lpstr>Link to Honeywell Yeovil </vt:lpstr>
      <vt:lpstr>Conclusion</vt:lpstr>
      <vt:lpstr>References - </vt:lpstr>
    </vt:vector>
  </TitlesOfParts>
  <Company>Honeywell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Yesson, Alex</dc:creator>
  <cp:lastModifiedBy>Yesson, Alex</cp:lastModifiedBy>
  <cp:revision>1</cp:revision>
  <dcterms:created xsi:type="dcterms:W3CDTF">2026-03-12T15:34:04Z</dcterms:created>
  <dcterms:modified xsi:type="dcterms:W3CDTF">2026-03-24T22:05:46Z</dcterms:modified>
</cp:coreProperties>
</file>