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38"/>
  </p:notesMasterIdLst>
  <p:handoutMasterIdLst>
    <p:handoutMasterId r:id="rId39"/>
  </p:handoutMasterIdLst>
  <p:sldIdLst>
    <p:sldId id="256" r:id="rId6"/>
    <p:sldId id="658" r:id="rId7"/>
    <p:sldId id="463" r:id="rId8"/>
    <p:sldId id="660" r:id="rId9"/>
    <p:sldId id="661" r:id="rId10"/>
    <p:sldId id="619" r:id="rId11"/>
    <p:sldId id="666" r:id="rId12"/>
    <p:sldId id="668" r:id="rId13"/>
    <p:sldId id="667" r:id="rId14"/>
    <p:sldId id="537" r:id="rId15"/>
    <p:sldId id="286" r:id="rId16"/>
    <p:sldId id="289" r:id="rId17"/>
    <p:sldId id="676" r:id="rId18"/>
    <p:sldId id="259" r:id="rId19"/>
    <p:sldId id="260" r:id="rId20"/>
    <p:sldId id="664" r:id="rId21"/>
    <p:sldId id="294" r:id="rId22"/>
    <p:sldId id="670" r:id="rId23"/>
    <p:sldId id="671" r:id="rId24"/>
    <p:sldId id="321" r:id="rId25"/>
    <p:sldId id="328" r:id="rId26"/>
    <p:sldId id="615" r:id="rId27"/>
    <p:sldId id="324" r:id="rId28"/>
    <p:sldId id="669" r:id="rId29"/>
    <p:sldId id="672" r:id="rId30"/>
    <p:sldId id="326" r:id="rId31"/>
    <p:sldId id="656" r:id="rId32"/>
    <p:sldId id="524" r:id="rId33"/>
    <p:sldId id="673" r:id="rId34"/>
    <p:sldId id="674" r:id="rId35"/>
    <p:sldId id="675" r:id="rId36"/>
    <p:sldId id="323" r:id="rId37"/>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7DDAFC-91D9-4DB6-86C1-8FA86449B17B}" v="179" dt="2025-05-09T11:45:23.5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12" autoAdjust="0"/>
    <p:restoredTop sz="63654" autoAdjust="0"/>
  </p:normalViewPr>
  <p:slideViewPr>
    <p:cSldViewPr>
      <p:cViewPr varScale="1">
        <p:scale>
          <a:sx n="79" d="100"/>
          <a:sy n="79" d="100"/>
        </p:scale>
        <p:origin x="594" y="9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handoutMaster" Target="handoutMasters/handout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DD7DDAFC-91D9-4DB6-86C1-8FA86449B17B}"/>
    <pc:docChg chg="undo custSel addSld modSld">
      <pc:chgData name="Rhiannon Akers" userId="fb3c9d12-5c8c-42d7-8dc7-d872d7a3d202" providerId="ADAL" clId="{DD7DDAFC-91D9-4DB6-86C1-8FA86449B17B}" dt="2025-05-09T12:07:00.088" v="1029" actId="14100"/>
      <pc:docMkLst>
        <pc:docMk/>
      </pc:docMkLst>
      <pc:sldChg chg="modSp mod">
        <pc:chgData name="Rhiannon Akers" userId="fb3c9d12-5c8c-42d7-8dc7-d872d7a3d202" providerId="ADAL" clId="{DD7DDAFC-91D9-4DB6-86C1-8FA86449B17B}" dt="2025-05-01T22:14:12.774" v="58" actId="20577"/>
        <pc:sldMkLst>
          <pc:docMk/>
          <pc:sldMk cId="2087353130" sldId="256"/>
        </pc:sldMkLst>
        <pc:spChg chg="mod">
          <ac:chgData name="Rhiannon Akers" userId="fb3c9d12-5c8c-42d7-8dc7-d872d7a3d202" providerId="ADAL" clId="{DD7DDAFC-91D9-4DB6-86C1-8FA86449B17B}" dt="2025-05-01T22:14:12.774" v="58" actId="20577"/>
          <ac:spMkLst>
            <pc:docMk/>
            <pc:sldMk cId="2087353130" sldId="256"/>
            <ac:spMk id="3" creationId="{22C6E451-9A9C-40B0-8CEB-03CB8540F3F1}"/>
          </ac:spMkLst>
        </pc:spChg>
      </pc:sldChg>
      <pc:sldChg chg="modSp">
        <pc:chgData name="Rhiannon Akers" userId="fb3c9d12-5c8c-42d7-8dc7-d872d7a3d202" providerId="ADAL" clId="{DD7DDAFC-91D9-4DB6-86C1-8FA86449B17B}" dt="2025-05-09T11:41:58.415" v="852" actId="20577"/>
        <pc:sldMkLst>
          <pc:docMk/>
          <pc:sldMk cId="1988963514" sldId="259"/>
        </pc:sldMkLst>
        <pc:spChg chg="mod">
          <ac:chgData name="Rhiannon Akers" userId="fb3c9d12-5c8c-42d7-8dc7-d872d7a3d202" providerId="ADAL" clId="{DD7DDAFC-91D9-4DB6-86C1-8FA86449B17B}" dt="2025-05-09T11:41:58.415" v="852" actId="20577"/>
          <ac:spMkLst>
            <pc:docMk/>
            <pc:sldMk cId="1988963514" sldId="259"/>
            <ac:spMk id="3" creationId="{088A23BE-BF4B-41BD-A944-2DBCFF304D1E}"/>
          </ac:spMkLst>
        </pc:spChg>
      </pc:sldChg>
      <pc:sldChg chg="modSp mod modNotesTx">
        <pc:chgData name="Rhiannon Akers" userId="fb3c9d12-5c8c-42d7-8dc7-d872d7a3d202" providerId="ADAL" clId="{DD7DDAFC-91D9-4DB6-86C1-8FA86449B17B}" dt="2025-05-09T11:48:20.107" v="1024" actId="20577"/>
        <pc:sldMkLst>
          <pc:docMk/>
          <pc:sldMk cId="4207981340" sldId="260"/>
        </pc:sldMkLst>
        <pc:spChg chg="mod">
          <ac:chgData name="Rhiannon Akers" userId="fb3c9d12-5c8c-42d7-8dc7-d872d7a3d202" providerId="ADAL" clId="{DD7DDAFC-91D9-4DB6-86C1-8FA86449B17B}" dt="2025-05-09T11:40:13.716" v="850" actId="20577"/>
          <ac:spMkLst>
            <pc:docMk/>
            <pc:sldMk cId="4207981340" sldId="260"/>
            <ac:spMk id="2" creationId="{8409A2BD-4958-4AEB-BEF4-8AB6C3DFA10A}"/>
          </ac:spMkLst>
        </pc:spChg>
        <pc:spChg chg="mod">
          <ac:chgData name="Rhiannon Akers" userId="fb3c9d12-5c8c-42d7-8dc7-d872d7a3d202" providerId="ADAL" clId="{DD7DDAFC-91D9-4DB6-86C1-8FA86449B17B}" dt="2025-05-09T11:48:20.107" v="1024" actId="20577"/>
          <ac:spMkLst>
            <pc:docMk/>
            <pc:sldMk cId="4207981340" sldId="260"/>
            <ac:spMk id="4" creationId="{4CB0E1AF-51FC-48A3-8E07-9369120EE475}"/>
          </ac:spMkLst>
        </pc:spChg>
      </pc:sldChg>
      <pc:sldChg chg="modNotesTx">
        <pc:chgData name="Rhiannon Akers" userId="fb3c9d12-5c8c-42d7-8dc7-d872d7a3d202" providerId="ADAL" clId="{DD7DDAFC-91D9-4DB6-86C1-8FA86449B17B}" dt="2025-05-09T11:18:09.617" v="299" actId="6549"/>
        <pc:sldMkLst>
          <pc:docMk/>
          <pc:sldMk cId="1550550437" sldId="524"/>
        </pc:sldMkLst>
      </pc:sldChg>
      <pc:sldChg chg="modSp">
        <pc:chgData name="Rhiannon Akers" userId="fb3c9d12-5c8c-42d7-8dc7-d872d7a3d202" providerId="ADAL" clId="{DD7DDAFC-91D9-4DB6-86C1-8FA86449B17B}" dt="2025-05-09T11:02:02.790" v="82" actId="20577"/>
        <pc:sldMkLst>
          <pc:docMk/>
          <pc:sldMk cId="3748452510" sldId="658"/>
        </pc:sldMkLst>
        <pc:spChg chg="mod">
          <ac:chgData name="Rhiannon Akers" userId="fb3c9d12-5c8c-42d7-8dc7-d872d7a3d202" providerId="ADAL" clId="{DD7DDAFC-91D9-4DB6-86C1-8FA86449B17B}" dt="2025-05-09T11:02:02.790" v="82" actId="20577"/>
          <ac:spMkLst>
            <pc:docMk/>
            <pc:sldMk cId="3748452510" sldId="658"/>
            <ac:spMk id="2" creationId="{2A207C74-AB0C-51A6-DE3D-7B20B3577E6F}"/>
          </ac:spMkLst>
        </pc:spChg>
      </pc:sldChg>
      <pc:sldChg chg="modSp mod modAnim modNotesTx">
        <pc:chgData name="Rhiannon Akers" userId="fb3c9d12-5c8c-42d7-8dc7-d872d7a3d202" providerId="ADAL" clId="{DD7DDAFC-91D9-4DB6-86C1-8FA86449B17B}" dt="2025-05-09T11:15:29.472" v="259" actId="122"/>
        <pc:sldMkLst>
          <pc:docMk/>
          <pc:sldMk cId="444061831" sldId="669"/>
        </pc:sldMkLst>
        <pc:spChg chg="mod">
          <ac:chgData name="Rhiannon Akers" userId="fb3c9d12-5c8c-42d7-8dc7-d872d7a3d202" providerId="ADAL" clId="{DD7DDAFC-91D9-4DB6-86C1-8FA86449B17B}" dt="2025-05-09T11:15:29.472" v="259" actId="122"/>
          <ac:spMkLst>
            <pc:docMk/>
            <pc:sldMk cId="444061831" sldId="669"/>
            <ac:spMk id="3" creationId="{8278CD75-BC25-413D-B823-09954F78522F}"/>
          </ac:spMkLst>
        </pc:spChg>
      </pc:sldChg>
      <pc:sldChg chg="modNotesTx">
        <pc:chgData name="Rhiannon Akers" userId="fb3c9d12-5c8c-42d7-8dc7-d872d7a3d202" providerId="ADAL" clId="{DD7DDAFC-91D9-4DB6-86C1-8FA86449B17B}" dt="2025-05-09T11:17:13.964" v="297" actId="20577"/>
        <pc:sldMkLst>
          <pc:docMk/>
          <pc:sldMk cId="1365476331" sldId="671"/>
        </pc:sldMkLst>
      </pc:sldChg>
      <pc:sldChg chg="modSp new mod modNotesTx">
        <pc:chgData name="Rhiannon Akers" userId="fb3c9d12-5c8c-42d7-8dc7-d872d7a3d202" providerId="ADAL" clId="{DD7DDAFC-91D9-4DB6-86C1-8FA86449B17B}" dt="2025-05-09T11:17:44.086" v="298" actId="113"/>
        <pc:sldMkLst>
          <pc:docMk/>
          <pc:sldMk cId="4011980818" sldId="672"/>
        </pc:sldMkLst>
        <pc:spChg chg="mod">
          <ac:chgData name="Rhiannon Akers" userId="fb3c9d12-5c8c-42d7-8dc7-d872d7a3d202" providerId="ADAL" clId="{DD7DDAFC-91D9-4DB6-86C1-8FA86449B17B}" dt="2025-05-09T11:17:44.086" v="298" actId="113"/>
          <ac:spMkLst>
            <pc:docMk/>
            <pc:sldMk cId="4011980818" sldId="672"/>
            <ac:spMk id="2" creationId="{58F7673C-948B-1358-720D-2FE2FAF1DE46}"/>
          </ac:spMkLst>
        </pc:spChg>
        <pc:spChg chg="mod">
          <ac:chgData name="Rhiannon Akers" userId="fb3c9d12-5c8c-42d7-8dc7-d872d7a3d202" providerId="ADAL" clId="{DD7DDAFC-91D9-4DB6-86C1-8FA86449B17B}" dt="2025-05-09T11:08:35.388" v="114" actId="20577"/>
          <ac:spMkLst>
            <pc:docMk/>
            <pc:sldMk cId="4011980818" sldId="672"/>
            <ac:spMk id="3" creationId="{F5C7D7C5-FB6D-0EA3-479F-851586F514AF}"/>
          </ac:spMkLst>
        </pc:spChg>
      </pc:sldChg>
      <pc:sldChg chg="addSp delSp modSp new mod modClrScheme chgLayout modNotesTx">
        <pc:chgData name="Rhiannon Akers" userId="fb3c9d12-5c8c-42d7-8dc7-d872d7a3d202" providerId="ADAL" clId="{DD7DDAFC-91D9-4DB6-86C1-8FA86449B17B}" dt="2025-05-09T12:05:02.920" v="1026" actId="20577"/>
        <pc:sldMkLst>
          <pc:docMk/>
          <pc:sldMk cId="4051918683" sldId="673"/>
        </pc:sldMkLst>
        <pc:spChg chg="del">
          <ac:chgData name="Rhiannon Akers" userId="fb3c9d12-5c8c-42d7-8dc7-d872d7a3d202" providerId="ADAL" clId="{DD7DDAFC-91D9-4DB6-86C1-8FA86449B17B}" dt="2025-05-09T11:19:01.426" v="304" actId="26606"/>
          <ac:spMkLst>
            <pc:docMk/>
            <pc:sldMk cId="4051918683" sldId="673"/>
            <ac:spMk id="2" creationId="{BDAF8384-638A-1610-7650-0D93ECBCBC46}"/>
          </ac:spMkLst>
        </pc:spChg>
        <pc:spChg chg="del">
          <ac:chgData name="Rhiannon Akers" userId="fb3c9d12-5c8c-42d7-8dc7-d872d7a3d202" providerId="ADAL" clId="{DD7DDAFC-91D9-4DB6-86C1-8FA86449B17B}" dt="2025-05-09T11:18:53.097" v="301"/>
          <ac:spMkLst>
            <pc:docMk/>
            <pc:sldMk cId="4051918683" sldId="673"/>
            <ac:spMk id="3" creationId="{FD44EB70-5D1E-3E07-62D1-90883E71B452}"/>
          </ac:spMkLst>
        </pc:spChg>
        <pc:spChg chg="add mod">
          <ac:chgData name="Rhiannon Akers" userId="fb3c9d12-5c8c-42d7-8dc7-d872d7a3d202" providerId="ADAL" clId="{DD7DDAFC-91D9-4DB6-86C1-8FA86449B17B}" dt="2025-05-09T11:29:05.148" v="624" actId="6549"/>
          <ac:spMkLst>
            <pc:docMk/>
            <pc:sldMk cId="4051918683" sldId="673"/>
            <ac:spMk id="9" creationId="{997F1D1D-59F1-7127-52E0-076466BD910A}"/>
          </ac:spMkLst>
        </pc:spChg>
        <pc:spChg chg="add mod">
          <ac:chgData name="Rhiannon Akers" userId="fb3c9d12-5c8c-42d7-8dc7-d872d7a3d202" providerId="ADAL" clId="{DD7DDAFC-91D9-4DB6-86C1-8FA86449B17B}" dt="2025-05-09T11:28:31.767" v="623" actId="20577"/>
          <ac:spMkLst>
            <pc:docMk/>
            <pc:sldMk cId="4051918683" sldId="673"/>
            <ac:spMk id="11" creationId="{AABE9D53-DAE6-F83F-B703-FF9DB31E6DCB}"/>
          </ac:spMkLst>
        </pc:spChg>
        <pc:picChg chg="add mod">
          <ac:chgData name="Rhiannon Akers" userId="fb3c9d12-5c8c-42d7-8dc7-d872d7a3d202" providerId="ADAL" clId="{DD7DDAFC-91D9-4DB6-86C1-8FA86449B17B}" dt="2025-05-09T11:29:25.896" v="625" actId="1076"/>
          <ac:picMkLst>
            <pc:docMk/>
            <pc:sldMk cId="4051918683" sldId="673"/>
            <ac:picMk id="4" creationId="{6E26F672-2F7E-3692-0A2E-E2D95ACB570D}"/>
          </ac:picMkLst>
        </pc:picChg>
      </pc:sldChg>
      <pc:sldChg chg="delSp modSp new mod">
        <pc:chgData name="Rhiannon Akers" userId="fb3c9d12-5c8c-42d7-8dc7-d872d7a3d202" providerId="ADAL" clId="{DD7DDAFC-91D9-4DB6-86C1-8FA86449B17B}" dt="2025-05-09T11:33:41.065" v="833" actId="20577"/>
        <pc:sldMkLst>
          <pc:docMk/>
          <pc:sldMk cId="1741182517" sldId="674"/>
        </pc:sldMkLst>
        <pc:spChg chg="mod">
          <ac:chgData name="Rhiannon Akers" userId="fb3c9d12-5c8c-42d7-8dc7-d872d7a3d202" providerId="ADAL" clId="{DD7DDAFC-91D9-4DB6-86C1-8FA86449B17B}" dt="2025-05-09T11:21:16.406" v="434" actId="20577"/>
          <ac:spMkLst>
            <pc:docMk/>
            <pc:sldMk cId="1741182517" sldId="674"/>
            <ac:spMk id="2" creationId="{D1984562-8465-0B64-F51D-22E7DAFD9888}"/>
          </ac:spMkLst>
        </pc:spChg>
        <pc:spChg chg="mod">
          <ac:chgData name="Rhiannon Akers" userId="fb3c9d12-5c8c-42d7-8dc7-d872d7a3d202" providerId="ADAL" clId="{DD7DDAFC-91D9-4DB6-86C1-8FA86449B17B}" dt="2025-05-09T11:33:41.065" v="833" actId="20577"/>
          <ac:spMkLst>
            <pc:docMk/>
            <pc:sldMk cId="1741182517" sldId="674"/>
            <ac:spMk id="3" creationId="{681B8157-7F22-6EE6-C2E7-8096589440CC}"/>
          </ac:spMkLst>
        </pc:spChg>
        <pc:spChg chg="del mod">
          <ac:chgData name="Rhiannon Akers" userId="fb3c9d12-5c8c-42d7-8dc7-d872d7a3d202" providerId="ADAL" clId="{DD7DDAFC-91D9-4DB6-86C1-8FA86449B17B}" dt="2025-05-09T11:32:17.421" v="627" actId="478"/>
          <ac:spMkLst>
            <pc:docMk/>
            <pc:sldMk cId="1741182517" sldId="674"/>
            <ac:spMk id="4" creationId="{329EA02E-2C4A-A599-3389-A9D33DCCF991}"/>
          </ac:spMkLst>
        </pc:spChg>
      </pc:sldChg>
      <pc:sldChg chg="addSp delSp modSp new mod modClrScheme chgLayout">
        <pc:chgData name="Rhiannon Akers" userId="fb3c9d12-5c8c-42d7-8dc7-d872d7a3d202" providerId="ADAL" clId="{DD7DDAFC-91D9-4DB6-86C1-8FA86449B17B}" dt="2025-05-09T12:07:00.088" v="1029" actId="14100"/>
        <pc:sldMkLst>
          <pc:docMk/>
          <pc:sldMk cId="3300760006" sldId="675"/>
        </pc:sldMkLst>
        <pc:spChg chg="mod">
          <ac:chgData name="Rhiannon Akers" userId="fb3c9d12-5c8c-42d7-8dc7-d872d7a3d202" providerId="ADAL" clId="{DD7DDAFC-91D9-4DB6-86C1-8FA86449B17B}" dt="2025-05-09T12:06:57.872" v="1028" actId="26606"/>
          <ac:spMkLst>
            <pc:docMk/>
            <pc:sldMk cId="3300760006" sldId="675"/>
            <ac:spMk id="2" creationId="{92BC2CAE-F2B3-FC33-7EF7-ED4E17C9A80C}"/>
          </ac:spMkLst>
        </pc:spChg>
        <pc:spChg chg="del mod">
          <ac:chgData name="Rhiannon Akers" userId="fb3c9d12-5c8c-42d7-8dc7-d872d7a3d202" providerId="ADAL" clId="{DD7DDAFC-91D9-4DB6-86C1-8FA86449B17B}" dt="2025-05-09T12:06:53.011" v="1027" actId="22"/>
          <ac:spMkLst>
            <pc:docMk/>
            <pc:sldMk cId="3300760006" sldId="675"/>
            <ac:spMk id="3" creationId="{0187F1FD-90BD-B4F2-ACE8-B627C025763D}"/>
          </ac:spMkLst>
        </pc:spChg>
        <pc:spChg chg="del">
          <ac:chgData name="Rhiannon Akers" userId="fb3c9d12-5c8c-42d7-8dc7-d872d7a3d202" providerId="ADAL" clId="{DD7DDAFC-91D9-4DB6-86C1-8FA86449B17B}" dt="2025-05-09T11:34:05.296" v="847" actId="478"/>
          <ac:spMkLst>
            <pc:docMk/>
            <pc:sldMk cId="3300760006" sldId="675"/>
            <ac:spMk id="4" creationId="{8AB7BD0C-00BD-271D-777D-C51DD056EC52}"/>
          </ac:spMkLst>
        </pc:spChg>
        <pc:picChg chg="add mod ord">
          <ac:chgData name="Rhiannon Akers" userId="fb3c9d12-5c8c-42d7-8dc7-d872d7a3d202" providerId="ADAL" clId="{DD7DDAFC-91D9-4DB6-86C1-8FA86449B17B}" dt="2025-05-09T12:07:00.088" v="1029" actId="14100"/>
          <ac:picMkLst>
            <pc:docMk/>
            <pc:sldMk cId="3300760006" sldId="675"/>
            <ac:picMk id="6" creationId="{7F30B7AA-8A30-8FEC-6A39-A64D519D1FDC}"/>
          </ac:picMkLst>
        </pc:picChg>
      </pc:sldChg>
      <pc:sldChg chg="addSp delSp modSp new mod modClrScheme modAnim chgLayout modNotesTx">
        <pc:chgData name="Rhiannon Akers" userId="fb3c9d12-5c8c-42d7-8dc7-d872d7a3d202" providerId="ADAL" clId="{DD7DDAFC-91D9-4DB6-86C1-8FA86449B17B}" dt="2025-05-09T11:43:47.982" v="995" actId="20577"/>
        <pc:sldMkLst>
          <pc:docMk/>
          <pc:sldMk cId="2695530292" sldId="676"/>
        </pc:sldMkLst>
        <pc:spChg chg="mod">
          <ac:chgData name="Rhiannon Akers" userId="fb3c9d12-5c8c-42d7-8dc7-d872d7a3d202" providerId="ADAL" clId="{DD7DDAFC-91D9-4DB6-86C1-8FA86449B17B}" dt="2025-05-09T11:43:12.994" v="879" actId="26606"/>
          <ac:spMkLst>
            <pc:docMk/>
            <pc:sldMk cId="2695530292" sldId="676"/>
            <ac:spMk id="2" creationId="{0667059F-5A27-79F0-5A7D-87D7122FEFF9}"/>
          </ac:spMkLst>
        </pc:spChg>
        <pc:spChg chg="del">
          <ac:chgData name="Rhiannon Akers" userId="fb3c9d12-5c8c-42d7-8dc7-d872d7a3d202" providerId="ADAL" clId="{DD7DDAFC-91D9-4DB6-86C1-8FA86449B17B}" dt="2025-05-09T11:43:10.427" v="878"/>
          <ac:spMkLst>
            <pc:docMk/>
            <pc:sldMk cId="2695530292" sldId="676"/>
            <ac:spMk id="3" creationId="{C2A76627-8B9B-745B-6E39-EA0740D9BB7C}"/>
          </ac:spMkLst>
        </pc:spChg>
        <pc:spChg chg="del">
          <ac:chgData name="Rhiannon Akers" userId="fb3c9d12-5c8c-42d7-8dc7-d872d7a3d202" providerId="ADAL" clId="{DD7DDAFC-91D9-4DB6-86C1-8FA86449B17B}" dt="2025-05-09T11:43:12.994" v="879" actId="26606"/>
          <ac:spMkLst>
            <pc:docMk/>
            <pc:sldMk cId="2695530292" sldId="676"/>
            <ac:spMk id="4" creationId="{BECFCD60-B9F1-FB20-8985-823A5A4FF15A}"/>
          </ac:spMkLst>
        </pc:spChg>
        <pc:picChg chg="add mod">
          <ac:chgData name="Rhiannon Akers" userId="fb3c9d12-5c8c-42d7-8dc7-d872d7a3d202" providerId="ADAL" clId="{DD7DDAFC-91D9-4DB6-86C1-8FA86449B17B}" dt="2025-05-09T11:43:12.994" v="879" actId="26606"/>
          <ac:picMkLst>
            <pc:docMk/>
            <pc:sldMk cId="2695530292" sldId="676"/>
            <ac:picMk id="5" creationId="{4633BA2B-C853-0986-232F-0AFE1C48D91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09/05/2025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09/05/2025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758055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a:p>
            <a:r>
              <a:rPr lang="en-GB" dirty="0"/>
              <a:t>Spend 5-7 minutes recapping on slides 3-11 – 30-60 seconds per slide.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BFB425-B183-42E8-B64A-79CD177D6D4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40982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F128B-AB18-A561-5C2C-D1FD573FFF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877DCB-F324-72ED-BF04-E7560660F3E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29B75210-6E1A-551C-804E-FFC7EEC3BE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a:extLst>
              <a:ext uri="{FF2B5EF4-FFF2-40B4-BE49-F238E27FC236}">
                <a16:creationId xmlns:a16="http://schemas.microsoft.com/office/drawing/2014/main" id="{30EEA092-4BD9-D47E-6E76-A9BE207AA0B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FC75E2F-BE2A-9BAC-1993-D902E5A979CB}"/>
              </a:ext>
            </a:extLst>
          </p:cNvPr>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525166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split into pairs – find someone they don’t know/know less well.</a:t>
            </a:r>
          </a:p>
          <a:p>
            <a:endParaRPr lang="en-GB" dirty="0"/>
          </a:p>
          <a:p>
            <a:r>
              <a:rPr lang="en-GB" dirty="0"/>
              <a:t>Spend 9-10 minutes reflecting on their learning over the last 7 days focusing on relationships and their importance: particularly to achieving tasks.</a:t>
            </a:r>
          </a:p>
          <a:p>
            <a:endParaRPr lang="en-GB" dirty="0"/>
          </a:p>
          <a:p>
            <a:r>
              <a:rPr lang="en-GB" dirty="0"/>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8829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Purpose and Goals</a:t>
            </a:r>
          </a:p>
          <a:p>
            <a:pPr>
              <a:buFont typeface="Arial" panose="020B0604020202020204" pitchFamily="34" charset="0"/>
              <a:buChar char="•"/>
            </a:pPr>
            <a:r>
              <a:rPr lang="en-GB" b="1" dirty="0"/>
              <a:t>Groups</a:t>
            </a:r>
            <a:r>
              <a:rPr lang="en-GB" dirty="0"/>
              <a:t>: Typically formed with individuals assembled together without a common performance goal. Their objectives might be to share information or make decisions collectively but independently.</a:t>
            </a:r>
          </a:p>
          <a:p>
            <a:pPr>
              <a:buFont typeface="Arial" panose="020B0604020202020204" pitchFamily="34" charset="0"/>
              <a:buChar char="•"/>
            </a:pPr>
            <a:r>
              <a:rPr lang="en-GB" b="1" dirty="0"/>
              <a:t>Teams</a:t>
            </a:r>
            <a:r>
              <a:rPr lang="en-GB" dirty="0"/>
              <a:t>: Formed specifically to achieve shared goals or complete tasks together. Teams have a strong, defined purpose and collective performance goals where members are mutually accountable.</a:t>
            </a:r>
          </a:p>
          <a:p>
            <a:r>
              <a:rPr lang="en-GB" b="1" dirty="0"/>
              <a:t>2. Structure and Roles</a:t>
            </a:r>
          </a:p>
          <a:p>
            <a:pPr>
              <a:buFont typeface="Arial" panose="020B0604020202020204" pitchFamily="34" charset="0"/>
              <a:buChar char="•"/>
            </a:pPr>
            <a:r>
              <a:rPr lang="en-GB" b="1" dirty="0"/>
              <a:t>Groups</a:t>
            </a:r>
            <a:r>
              <a:rPr lang="en-GB" dirty="0"/>
              <a:t>: Members may have similar or overlapping roles within the group's structure. Leadership might be less defined, with one or more members acting as facilitators.</a:t>
            </a:r>
          </a:p>
          <a:p>
            <a:pPr>
              <a:buFont typeface="Arial" panose="020B0604020202020204" pitchFamily="34" charset="0"/>
              <a:buChar char="•"/>
            </a:pPr>
            <a:r>
              <a:rPr lang="en-GB" b="1" dirty="0"/>
              <a:t>Teams</a:t>
            </a:r>
            <a:r>
              <a:rPr lang="en-GB" dirty="0"/>
              <a:t>: Typically features clearly defined roles for each team member based on their strengths and job functions. Teams often have a designated leader, and the structure is designed to optimize performance towards the team's objectives.</a:t>
            </a:r>
          </a:p>
          <a:p>
            <a:r>
              <a:rPr lang="en-GB" b="1" dirty="0"/>
              <a:t>3. Interdependence</a:t>
            </a:r>
          </a:p>
          <a:p>
            <a:pPr>
              <a:buFont typeface="Arial" panose="020B0604020202020204" pitchFamily="34" charset="0"/>
              <a:buChar char="•"/>
            </a:pPr>
            <a:r>
              <a:rPr lang="en-GB" b="1" dirty="0"/>
              <a:t>Groups</a:t>
            </a:r>
            <a:r>
              <a:rPr lang="en-GB" dirty="0"/>
              <a:t>: Members operate more independently, with less reliance on others within the group to carry out tasks. Group performance might be the sum of each member's individual contributions.</a:t>
            </a:r>
          </a:p>
          <a:p>
            <a:pPr>
              <a:buFont typeface="Arial" panose="020B0604020202020204" pitchFamily="34" charset="0"/>
              <a:buChar char="•"/>
            </a:pPr>
            <a:r>
              <a:rPr lang="en-GB" b="1" dirty="0"/>
              <a:t>Teams</a:t>
            </a:r>
            <a:r>
              <a:rPr lang="en-GB" dirty="0"/>
              <a:t>: High interdependence among members who need to work closely and coordinate their efforts to achieve the team’s objectives. Success is contingent on collaboration and the collective performance.</a:t>
            </a:r>
          </a:p>
          <a:p>
            <a:r>
              <a:rPr lang="en-GB" b="1" dirty="0"/>
              <a:t>4. Accountability</a:t>
            </a:r>
          </a:p>
          <a:p>
            <a:pPr>
              <a:buFont typeface="Arial" panose="020B0604020202020204" pitchFamily="34" charset="0"/>
              <a:buChar char="•"/>
            </a:pPr>
            <a:r>
              <a:rPr lang="en-GB" b="1" dirty="0"/>
              <a:t>Groups</a:t>
            </a:r>
            <a:r>
              <a:rPr lang="en-GB" dirty="0"/>
              <a:t>: Accountability is generally individual. Each member is responsible for their contributions or decisions within the group setting.</a:t>
            </a:r>
          </a:p>
          <a:p>
            <a:pPr>
              <a:buFont typeface="Arial" panose="020B0604020202020204" pitchFamily="34" charset="0"/>
              <a:buChar char="•"/>
            </a:pPr>
            <a:r>
              <a:rPr lang="en-GB" b="1" dirty="0"/>
              <a:t>Teams</a:t>
            </a:r>
            <a:r>
              <a:rPr lang="en-GB" dirty="0"/>
              <a:t>: Emphasizes both individual and mutual accountability. The entire team shares responsibility for outcomes, successes, and failures.</a:t>
            </a:r>
          </a:p>
          <a:p>
            <a:r>
              <a:rPr lang="en-GB" b="1" dirty="0"/>
              <a:t>5. Cohesion and Identity</a:t>
            </a:r>
          </a:p>
          <a:p>
            <a:pPr>
              <a:buFont typeface="Arial" panose="020B0604020202020204" pitchFamily="34" charset="0"/>
              <a:buChar char="•"/>
            </a:pPr>
            <a:r>
              <a:rPr lang="en-GB" b="1" dirty="0"/>
              <a:t>Groups</a:t>
            </a:r>
            <a:r>
              <a:rPr lang="en-GB" dirty="0"/>
              <a:t>: Cohesion may vary, and the sense of identity is often tied more to the group's purpose than to each other. Personal bonds may be less pronounced.</a:t>
            </a:r>
          </a:p>
          <a:p>
            <a:pPr>
              <a:buFont typeface="Arial" panose="020B0604020202020204" pitchFamily="34" charset="0"/>
              <a:buChar char="•"/>
            </a:pPr>
            <a:r>
              <a:rPr lang="en-GB" b="1" dirty="0"/>
              <a:t>Teams</a:t>
            </a:r>
            <a:r>
              <a:rPr lang="en-GB" dirty="0"/>
              <a:t>: Strong sense of identity and cohesion, often developing a unique team culture. Emotional bonds and loyalty to the team can enhance performance and motivation.</a:t>
            </a:r>
          </a:p>
          <a:p>
            <a:r>
              <a:rPr lang="en-GB" b="1" dirty="0"/>
              <a:t>6. Outcome and Performance Measurement</a:t>
            </a:r>
          </a:p>
          <a:p>
            <a:pPr>
              <a:buFont typeface="Arial" panose="020B0604020202020204" pitchFamily="34" charset="0"/>
              <a:buChar char="•"/>
            </a:pPr>
            <a:r>
              <a:rPr lang="en-GB" b="1" dirty="0"/>
              <a:t>Groups</a:t>
            </a:r>
            <a:r>
              <a:rPr lang="en-GB" dirty="0"/>
              <a:t>: Performance is often measured individually. Even in a group setting, the outcomes can be traced back to individual efforts.</a:t>
            </a:r>
          </a:p>
          <a:p>
            <a:pPr>
              <a:buFont typeface="Arial" panose="020B0604020202020204" pitchFamily="34" charset="0"/>
              <a:buChar char="•"/>
            </a:pPr>
            <a:r>
              <a:rPr lang="en-GB" b="1" dirty="0"/>
              <a:t>Teams</a:t>
            </a:r>
            <a:r>
              <a:rPr lang="en-GB" dirty="0"/>
              <a:t>: Performance is measured based on the team’s collective output. The success of the team reflects the integrated efforts of all members.</a:t>
            </a:r>
          </a:p>
          <a:p>
            <a:r>
              <a:rPr lang="en-GB" b="1" dirty="0"/>
              <a:t>7. Communication Dynamics</a:t>
            </a:r>
          </a:p>
          <a:p>
            <a:pPr>
              <a:buFont typeface="Arial" panose="020B0604020202020204" pitchFamily="34" charset="0"/>
              <a:buChar char="•"/>
            </a:pPr>
            <a:r>
              <a:rPr lang="en-GB" b="1" dirty="0"/>
              <a:t>Groups</a:t>
            </a:r>
            <a:r>
              <a:rPr lang="en-GB" dirty="0"/>
              <a:t>: Communication may be more formal and structured around agendas, minutes, and scheduled discussions.</a:t>
            </a:r>
          </a:p>
          <a:p>
            <a:pPr>
              <a:buFont typeface="Arial" panose="020B0604020202020204" pitchFamily="34" charset="0"/>
              <a:buChar char="•"/>
            </a:pPr>
            <a:r>
              <a:rPr lang="en-GB" b="1" dirty="0"/>
              <a:t>Teams</a:t>
            </a:r>
            <a:r>
              <a:rPr lang="en-GB" dirty="0"/>
              <a:t>: Communication tends to be more open and ongoing, with a focus on frequent, informal interactions that are crucial for coordination and building trust.</a:t>
            </a:r>
          </a:p>
          <a:p>
            <a:r>
              <a:rPr lang="en-GB" b="1" dirty="0"/>
              <a:t>8. Decision-Making</a:t>
            </a:r>
          </a:p>
          <a:p>
            <a:pPr>
              <a:buFont typeface="Arial" panose="020B0604020202020204" pitchFamily="34" charset="0"/>
              <a:buChar char="•"/>
            </a:pPr>
            <a:r>
              <a:rPr lang="en-GB" b="1" dirty="0"/>
              <a:t>Groups</a:t>
            </a:r>
            <a:r>
              <a:rPr lang="en-GB" dirty="0"/>
              <a:t>: Decision-making might be more democratic or might follow a majority rule, without needing to reach a consensus.</a:t>
            </a:r>
          </a:p>
          <a:p>
            <a:pPr>
              <a:buFont typeface="Arial" panose="020B0604020202020204" pitchFamily="34" charset="0"/>
              <a:buChar char="•"/>
            </a:pPr>
            <a:r>
              <a:rPr lang="en-GB" b="1" dirty="0"/>
              <a:t>Teams</a:t>
            </a:r>
            <a:r>
              <a:rPr lang="en-GB" dirty="0"/>
              <a:t>: Decision-making often requires consensus and collective agreement, reflecting the collaborative nature of the team.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452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t>Purpose and Goals</a:t>
            </a:r>
            <a:endParaRPr lang="en-GB" sz="1600" dirty="0"/>
          </a:p>
          <a:p>
            <a:pPr marL="0" indent="0">
              <a:buNone/>
            </a:pPr>
            <a:r>
              <a:rPr lang="en-GB" dirty="0"/>
              <a:t>	A jury is formed with the specific purpose of deliberating on evidence and reaching a verdict in a legal case. </a:t>
            </a:r>
          </a:p>
          <a:p>
            <a:r>
              <a:rPr lang="en-GB" sz="1600" b="1" dirty="0"/>
              <a:t>Structure and Roles</a:t>
            </a:r>
            <a:endParaRPr lang="en-GB" sz="1600" dirty="0"/>
          </a:p>
          <a:p>
            <a:pPr marL="0" indent="0">
              <a:buNone/>
            </a:pPr>
            <a:r>
              <a:rPr lang="en-GB" dirty="0"/>
              <a:t>	functioning as a unit towards a common goal under a structured legal process mirrors team dynamics.</a:t>
            </a:r>
          </a:p>
          <a:p>
            <a:r>
              <a:rPr lang="en-GB" sz="1600" b="1" dirty="0"/>
              <a:t>Interdependence</a:t>
            </a:r>
            <a:endParaRPr lang="en-GB" sz="1600" dirty="0"/>
          </a:p>
          <a:p>
            <a:pPr marL="0" indent="0">
              <a:buNone/>
            </a:pPr>
            <a:r>
              <a:rPr lang="en-GB" dirty="0"/>
              <a:t>	Jurors must work closely together, discussing and analysing case details to reach a unanimous or majority decision. </a:t>
            </a:r>
          </a:p>
          <a:p>
            <a:r>
              <a:rPr lang="en-GB" sz="1600" b="1" dirty="0"/>
              <a:t>Accountability</a:t>
            </a:r>
            <a:endParaRPr lang="en-GB" sz="1600" dirty="0"/>
          </a:p>
          <a:p>
            <a:pPr marL="0" indent="0">
              <a:buNone/>
            </a:pPr>
            <a:r>
              <a:rPr lang="en-GB" dirty="0"/>
              <a:t>	Accountability in a jury is primarily collective. While individual jurors are responsible for their participation and decision-making, the final verdict is a result of the jury’s decision.</a:t>
            </a:r>
          </a:p>
          <a:p>
            <a:r>
              <a:rPr lang="en-GB" sz="1600" b="1" dirty="0"/>
              <a:t>Outcome and Performance Measurement</a:t>
            </a:r>
            <a:endParaRPr lang="en-GB" sz="1600" dirty="0"/>
          </a:p>
          <a:p>
            <a:pPr marL="0" indent="0">
              <a:buNone/>
            </a:pPr>
            <a:r>
              <a:rPr lang="en-GB" dirty="0"/>
              <a:t>	The performance of a jury is evaluated based on the collective outcome—the verdict. </a:t>
            </a:r>
          </a:p>
          <a:p>
            <a:r>
              <a:rPr lang="en-GB" sz="1600" b="1" dirty="0"/>
              <a:t>Decision-Making</a:t>
            </a:r>
            <a:endParaRPr lang="en-GB" sz="1600" dirty="0"/>
          </a:p>
          <a:p>
            <a:pPr marL="0" indent="0">
              <a:buNone/>
            </a:pPr>
            <a:r>
              <a:rPr lang="en-GB" dirty="0"/>
              <a:t>	Team-Like: Decision-making within a jury requires consensus or near-consensus depending on the legal system. This 	need to reach a collective agreement before delivering a verdict is a key characteristic of team-based decision-making.</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827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video and advise student you will be discussing in more detail.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8601156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3929919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D0D52-B7B8-4C70-AE2E-EA49A1FAC79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44705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effective relationships and teamwork is based on trying to create “I’m ok, you’re ok”.</a:t>
            </a:r>
          </a:p>
          <a:p>
            <a:endParaRPr lang="en-GB" dirty="0"/>
          </a:p>
          <a:p>
            <a:r>
              <a:rPr lang="en-GB" dirty="0"/>
              <a:t>Talk through the model briefly. </a:t>
            </a:r>
          </a:p>
          <a:p>
            <a:r>
              <a:rPr lang="en-GB" dirty="0"/>
              <a:t>Highlight that a basic human instinct is to power play, and recognising but moving on from this is essential for teams. The crucial word to draw out here is that when you here people being blamed, you’re not going to get effective relationships and teamwork.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18233754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Communication Barriers</a:t>
            </a:r>
          </a:p>
          <a:p>
            <a:r>
              <a:rPr lang="en-GB" dirty="0"/>
              <a:t>Effective communication is the cornerstone of any strong relationship. Barriers such as language differences, poor listening skills, and non-verbal communication misinterpretations can hinder understanding and trust.</a:t>
            </a:r>
          </a:p>
          <a:p>
            <a:r>
              <a:rPr lang="en-GB" b="1" dirty="0"/>
              <a:t>2. Trust Issues</a:t>
            </a:r>
          </a:p>
          <a:p>
            <a:r>
              <a:rPr lang="en-GB" dirty="0"/>
              <a:t>Building trust takes time and effort. Past experiences of betrayal or disappointment can make individuals wary of opening up or trusting others, which can impede the development of new relationships.</a:t>
            </a:r>
          </a:p>
          <a:p>
            <a:r>
              <a:rPr lang="en-GB" b="1" dirty="0"/>
              <a:t>3. Different Values and Beliefs</a:t>
            </a:r>
          </a:p>
          <a:p>
            <a:r>
              <a:rPr lang="en-GB" dirty="0"/>
              <a:t>Conflicts can arise when individuals hold different values, beliefs, or worldviews. These differences can be challenging to navigate and can lead to misunderstandings or disagreements that strain relationships.</a:t>
            </a:r>
          </a:p>
          <a:p>
            <a:r>
              <a:rPr lang="en-GB" b="1" dirty="0"/>
              <a:t>4. Time Constraints</a:t>
            </a:r>
          </a:p>
          <a:p>
            <a:r>
              <a:rPr lang="en-GB" dirty="0"/>
              <a:t>Building and maintaining relationships requires time. Busy schedules and prior commitments can limit the time available for developing new relationships or strengthening existing ones.</a:t>
            </a:r>
          </a:p>
          <a:p>
            <a:r>
              <a:rPr lang="en-GB" b="1" dirty="0"/>
              <a:t>5. Personality Clashes</a:t>
            </a:r>
          </a:p>
          <a:p>
            <a:r>
              <a:rPr lang="en-GB" dirty="0"/>
              <a:t>Differing personalities can lead to conflicts. For example, an introverted person might struggle to connect with someone who is extremely extroverted, which can create discomfort and misunderstanding.</a:t>
            </a:r>
          </a:p>
          <a:p>
            <a:r>
              <a:rPr lang="en-GB" b="1" dirty="0"/>
              <a:t>6. Fear of Rejection</a:t>
            </a:r>
          </a:p>
          <a:p>
            <a:r>
              <a:rPr lang="en-GB" dirty="0"/>
              <a:t>The fear of being rejected can prevent individuals from reaching out and making connections. This fear can stem from low self-esteem, previous rejections, or anxiety, making it hard to initiate or deepen relationships.</a:t>
            </a:r>
          </a:p>
          <a:p>
            <a:r>
              <a:rPr lang="en-GB" b="1" dirty="0"/>
              <a:t>7. Technological Interference</a:t>
            </a:r>
          </a:p>
          <a:p>
            <a:r>
              <a:rPr lang="en-GB" dirty="0"/>
              <a:t>While technology can facilitate connections, excessive use can also create a barrier. Reliance on digital communication can lead to a lack of deep, face-to-face interactions, which are crucial for building emotional bonds.</a:t>
            </a:r>
          </a:p>
          <a:p>
            <a:r>
              <a:rPr lang="en-GB" b="1" dirty="0"/>
              <a:t>8. Cultural Differences</a:t>
            </a:r>
          </a:p>
          <a:p>
            <a:r>
              <a:rPr lang="en-GB" dirty="0"/>
              <a:t>In a multicultural setting, cultural misunderstandings can occur. Differences in social norms, communication styles, and traditions can lead to misinterpretations and conflicts.</a:t>
            </a:r>
          </a:p>
          <a:p>
            <a:r>
              <a:rPr lang="en-GB" b="1" dirty="0"/>
              <a:t>9. Lack of Empathy</a:t>
            </a:r>
          </a:p>
          <a:p>
            <a:r>
              <a:rPr lang="en-GB" dirty="0"/>
              <a:t>Empathy involves understanding and sharing the feelings of another. A lack of empathy can make it difficult to form emotional connections or to respond appropriately to others' needs and feelings.</a:t>
            </a:r>
          </a:p>
          <a:p>
            <a:r>
              <a:rPr lang="en-GB" b="1" dirty="0"/>
              <a:t>10. Environmental Stress</a:t>
            </a:r>
          </a:p>
          <a:p>
            <a:r>
              <a:rPr lang="en-GB" dirty="0"/>
              <a:t>External pressures such as work stress, financial problems, or family issues can affect one's emotional availability and capacity to engage in relationships. Stress can make individuals irritable, withdrawn, or overly dependent, which can strain interactions with others.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3866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668C9-BA55-BF32-208B-99719B0019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DB1B1-491F-50DC-FC17-689233E02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911F2A-6D9C-E95A-E7EC-62A67AEFE1CC}"/>
              </a:ext>
            </a:extLst>
          </p:cNvPr>
          <p:cNvSpPr>
            <a:spLocks noGrp="1"/>
          </p:cNvSpPr>
          <p:nvPr>
            <p:ph type="body" idx="1"/>
          </p:nvPr>
        </p:nvSpPr>
        <p:spPr/>
        <p:txBody>
          <a:bodyPr/>
          <a:lstStyle/>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DA2A779-C6C5-C9B6-1A33-72B43F5AE49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12732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84EB6-A03F-CA4F-0578-F73054A45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D050EE-394F-35B3-0F7D-F446B9C18A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2591F3-8909-FA4E-9ECC-B306D6E8F625}"/>
              </a:ext>
            </a:extLst>
          </p:cNvPr>
          <p:cNvSpPr>
            <a:spLocks noGrp="1"/>
          </p:cNvSpPr>
          <p:nvPr>
            <p:ph type="body" idx="1"/>
          </p:nvPr>
        </p:nvSpPr>
        <p:spPr/>
        <p:txBody>
          <a:bodyPr/>
          <a:lstStyle/>
          <a:p>
            <a:r>
              <a:rPr lang="en-GB" b="1" dirty="0"/>
              <a:t>Understanding Behaviour:</a:t>
            </a:r>
            <a:endParaRPr lang="en-GB" dirty="0"/>
          </a:p>
          <a:p>
            <a:pPr>
              <a:buFont typeface="Arial" panose="020B0604020202020204" pitchFamily="34" charset="0"/>
              <a:buChar char="•"/>
            </a:pPr>
            <a:r>
              <a:rPr lang="en-GB" b="1" dirty="0"/>
              <a:t>Note:</a:t>
            </a:r>
            <a:r>
              <a:rPr lang="en-GB" dirty="0"/>
              <a:t> Understanding which 'state' an individual is operating from can clarify motivations and reactions within the team.</a:t>
            </a:r>
          </a:p>
          <a:p>
            <a:pPr>
              <a:buFont typeface="Arial" panose="020B0604020202020204" pitchFamily="34" charset="0"/>
              <a:buChar char="•"/>
            </a:pPr>
            <a:r>
              <a:rPr lang="en-GB" b="1" dirty="0"/>
              <a:t>Example:</a:t>
            </a:r>
            <a:r>
              <a:rPr lang="en-GB" dirty="0"/>
              <a:t> If a team member reacts defensively to feedback, recognizing this as a 'Child' state reaction can guide others in responding more supportively rather than critically.</a:t>
            </a:r>
          </a:p>
          <a:p>
            <a:r>
              <a:rPr lang="en-GB" b="1" dirty="0"/>
              <a:t>Impact on Others:</a:t>
            </a:r>
            <a:endParaRPr lang="en-GB" dirty="0"/>
          </a:p>
          <a:p>
            <a:pPr>
              <a:buFont typeface="Arial" panose="020B0604020202020204" pitchFamily="34" charset="0"/>
              <a:buChar char="•"/>
            </a:pPr>
            <a:r>
              <a:rPr lang="en-GB" b="1" dirty="0"/>
              <a:t>Note:</a:t>
            </a:r>
            <a:r>
              <a:rPr lang="en-GB" dirty="0"/>
              <a:t> Interactions between different states can either foster or hinder communication and team dynamics.</a:t>
            </a:r>
          </a:p>
          <a:p>
            <a:pPr>
              <a:buFont typeface="Arial" panose="020B0604020202020204" pitchFamily="34" charset="0"/>
              <a:buChar char="•"/>
            </a:pPr>
            <a:r>
              <a:rPr lang="en-GB" b="1" dirty="0"/>
              <a:t>Example:</a:t>
            </a:r>
            <a:endParaRPr lang="en-GB" dirty="0"/>
          </a:p>
          <a:p>
            <a:pPr marL="742950" lvl="1" indent="-285750">
              <a:buFont typeface="Arial" panose="020B0604020202020204" pitchFamily="34" charset="0"/>
              <a:buChar char="•"/>
            </a:pPr>
            <a:r>
              <a:rPr lang="en-GB" b="1" dirty="0"/>
              <a:t>Parent to Child:</a:t>
            </a:r>
            <a:r>
              <a:rPr lang="en-GB" dirty="0"/>
              <a:t> A team leader in the 'Parent' state giving orders might trigger rebellious or compliant </a:t>
            </a:r>
            <a:r>
              <a:rPr lang="en-GB" dirty="0" err="1"/>
              <a:t>behaviors</a:t>
            </a:r>
            <a:r>
              <a:rPr lang="en-GB" dirty="0"/>
              <a:t> from team members in the 'Child' state.</a:t>
            </a:r>
          </a:p>
          <a:p>
            <a:pPr marL="742950" lvl="1" indent="-285750">
              <a:buFont typeface="Arial" panose="020B0604020202020204" pitchFamily="34" charset="0"/>
              <a:buChar char="•"/>
            </a:pPr>
            <a:r>
              <a:rPr lang="en-GB" b="1" dirty="0"/>
              <a:t>Adult to Adult:</a:t>
            </a:r>
            <a:r>
              <a:rPr lang="en-GB" dirty="0"/>
              <a:t> Encouraging an 'Adult' to 'Adult' interaction promotes rational and objective discussions, ideal for problem-solving and collaboration.</a:t>
            </a:r>
          </a:p>
          <a:p>
            <a:r>
              <a:rPr lang="en-GB" b="1" dirty="0"/>
              <a:t>Practical Use:</a:t>
            </a:r>
            <a:endParaRPr lang="en-GB" dirty="0"/>
          </a:p>
          <a:p>
            <a:pPr>
              <a:buFont typeface="Arial" panose="020B0604020202020204" pitchFamily="34" charset="0"/>
              <a:buChar char="•"/>
            </a:pPr>
            <a:r>
              <a:rPr lang="en-GB" b="1" dirty="0"/>
              <a:t>Note:</a:t>
            </a:r>
            <a:r>
              <a:rPr lang="en-GB" dirty="0"/>
              <a:t> Awareness of these states can lead to more effective communication strategies and conflict resolution within teams.</a:t>
            </a:r>
          </a:p>
          <a:p>
            <a:pPr>
              <a:buFont typeface="Arial" panose="020B0604020202020204" pitchFamily="34" charset="0"/>
              <a:buChar char="•"/>
            </a:pPr>
            <a:r>
              <a:rPr lang="en-GB" b="1" dirty="0"/>
              <a:t>Example 1:</a:t>
            </a:r>
            <a:r>
              <a:rPr lang="en-GB" dirty="0"/>
              <a:t> In meetings, if a team member consistently speaks from the 'Parent' state, it might create resentment or passivity in others. Training in recognizing these states can help the team encourage more 'Adult' state dialogue, fostering a more inclusive and productive environment.</a:t>
            </a:r>
          </a:p>
          <a:p>
            <a:pPr>
              <a:buFont typeface="Arial" panose="020B0604020202020204" pitchFamily="34" charset="0"/>
              <a:buChar char="•"/>
            </a:pPr>
            <a:r>
              <a:rPr lang="en-GB" b="1" dirty="0"/>
              <a:t>Example 2:</a:t>
            </a:r>
            <a:r>
              <a:rPr lang="en-GB" dirty="0"/>
              <a:t> During conflict, a team member may slip into a 'Child' state, reacting emotionally. Recognizing this, other members can shift their approach by engaging from their 'Adult' state, focusing on facts and logic to help de-escalate the situation.</a:t>
            </a:r>
          </a:p>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83B591B-CDBB-BC0B-0D36-4F730FE5AEE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60735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model:</a:t>
            </a:r>
          </a:p>
          <a:p>
            <a:endParaRPr lang="en-US" dirty="0"/>
          </a:p>
          <a:p>
            <a:pPr marL="171450" indent="-171450">
              <a:buFontTx/>
              <a:buChar char="-"/>
            </a:pPr>
            <a:r>
              <a:rPr lang="en-US" dirty="0"/>
              <a:t>The research points to us being in one of these states at any given point, and that we move between them very easily. It also points to us having a preference.</a:t>
            </a:r>
          </a:p>
          <a:p>
            <a:pPr marL="171450" indent="-171450">
              <a:buFontTx/>
              <a:buChar char="-"/>
            </a:pPr>
            <a:r>
              <a:rPr lang="en-US" dirty="0"/>
              <a:t>There are upsides and downsides of all of these states.</a:t>
            </a:r>
          </a:p>
          <a:p>
            <a:pPr marL="171450" indent="-171450">
              <a:buFontTx/>
              <a:buChar char="-"/>
            </a:pPr>
            <a:r>
              <a:rPr lang="en-US" dirty="0"/>
              <a:t>There are 3 main states (Parent, Adult, Child)</a:t>
            </a:r>
          </a:p>
          <a:p>
            <a:pPr marL="171450" indent="-171450">
              <a:buFontTx/>
              <a:buChar char="-"/>
            </a:pPr>
            <a:r>
              <a:rPr lang="en-US" dirty="0"/>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20</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upsides and downsides:</a:t>
            </a:r>
          </a:p>
          <a:p>
            <a:r>
              <a:rPr lang="en-GB" dirty="0"/>
              <a:t>e.g. if a fire officer tells you to get out of the building, it’s probably not a moment to sit down and chat; BUT if you are told what to do (and don't make decisions for yourself) you will become an adapted child.</a:t>
            </a:r>
          </a:p>
          <a:p>
            <a:endParaRPr lang="en-GB" dirty="0">
              <a:ea typeface="Calibri"/>
              <a:cs typeface="Calibri"/>
            </a:endParaRPr>
          </a:p>
          <a:p>
            <a:r>
              <a:rPr lang="en-GB" i="1"/>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21</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most likely response depending on the state that you pick.</a:t>
            </a:r>
          </a:p>
          <a:p>
            <a:endParaRPr lang="en-US" dirty="0">
              <a:ea typeface="Calibri"/>
              <a:cs typeface="Calibri"/>
            </a:endParaRPr>
          </a:p>
          <a:p>
            <a:r>
              <a:rPr lang="en-US" i="1" dirty="0"/>
              <a:t>Telling someone what to do ultimately gets 2 answers back: a child-like response (compliance or resistance) or a returned parental response (I’m more right than you)...this can rapidly slip into childlike behaviors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9593511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The drama triangle plays out every day. It’s really damaging as everyone ultimately becomes a victim. </a:t>
            </a:r>
            <a:endParaRPr lang="en-US" dirty="0"/>
          </a:p>
          <a:p>
            <a:r>
              <a:rPr lang="en-US" i="1" dirty="0"/>
              <a:t>Roles that attract nurturers (e.g. public services, education, </a:t>
            </a:r>
            <a:r>
              <a:rPr lang="en-US" i="1" dirty="0" err="1"/>
              <a:t>etc</a:t>
            </a:r>
            <a:r>
              <a:rPr lang="en-US" i="1" dirty="0"/>
              <a:t>) tend to attract rescuers, who need victims, but we give worse services as a result.</a:t>
            </a:r>
          </a:p>
          <a:p>
            <a:endParaRPr lang="en-US" i="1" dirty="0"/>
          </a:p>
          <a:p>
            <a:r>
              <a:rPr lang="en-GB" dirty="0"/>
              <a:t>The concept of the drama triangle is a social model of human interaction introduced by Stephen </a:t>
            </a:r>
            <a:r>
              <a:rPr lang="en-GB" dirty="0" err="1"/>
              <a:t>Karpman</a:t>
            </a:r>
            <a:r>
              <a:rPr lang="en-GB" dirty="0"/>
              <a:t>. Here are five main points about drama triangles within relationships:</a:t>
            </a:r>
          </a:p>
          <a:p>
            <a:pPr>
              <a:buFont typeface="+mj-lt"/>
              <a:buAutoNum type="arabicPeriod"/>
            </a:pPr>
            <a:r>
              <a:rPr lang="en-GB" b="1" dirty="0"/>
              <a:t>Roles in the Triangle</a:t>
            </a:r>
            <a:r>
              <a:rPr lang="en-GB"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b="1" dirty="0"/>
              <a:t>Shifting Roles</a:t>
            </a:r>
            <a:r>
              <a:rPr lang="en-GB"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b="1" dirty="0"/>
              <a:t>Cycle of Dysfunction</a:t>
            </a:r>
            <a:r>
              <a:rPr lang="en-GB" dirty="0"/>
              <a:t>: The drama triangle perpetuates dysfunctional relationships because it focuses on blame, avoidance of responsibility, and a lack of resolution. The roles support each other in a way that can keep the cycle going indefinitely.</a:t>
            </a:r>
          </a:p>
          <a:p>
            <a:pPr>
              <a:buFont typeface="+mj-lt"/>
              <a:buAutoNum type="arabicPeriod"/>
            </a:pPr>
            <a:r>
              <a:rPr lang="en-GB" b="1" dirty="0"/>
              <a:t>Emotional Payoff</a:t>
            </a:r>
            <a:r>
              <a:rPr lang="en-GB"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b="1" dirty="0"/>
              <a:t>Breaking the Cycle</a:t>
            </a:r>
            <a:r>
              <a:rPr lang="en-GB"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dirty="0"/>
              <a:t>Understanding and addressing the dynamics of the drama triangle can lead to healthier and more mature interpersonal relationships.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41558048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sz="1200" b="1" dirty="0"/>
              <a:t>Roles in the Triangle</a:t>
            </a:r>
            <a:r>
              <a:rPr lang="en-GB" sz="1200"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sz="1200" b="1" dirty="0"/>
              <a:t>Shifting Roles</a:t>
            </a:r>
            <a:r>
              <a:rPr lang="en-GB" sz="1200"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sz="1200" b="1" dirty="0"/>
              <a:t>Cycle of Dysfunction</a:t>
            </a:r>
            <a:r>
              <a:rPr lang="en-GB" sz="1200" dirty="0"/>
              <a:t>: The drama triangle perpetuates dysfunctional relationships because it focuses on blame, avoidance of responsibility, and a lack of resolution. </a:t>
            </a:r>
          </a:p>
          <a:p>
            <a:pPr>
              <a:buFont typeface="+mj-lt"/>
              <a:buAutoNum type="arabicPeriod"/>
            </a:pPr>
            <a:r>
              <a:rPr lang="en-GB" sz="1200" b="1" dirty="0"/>
              <a:t>Emotional Payoff</a:t>
            </a:r>
            <a:r>
              <a:rPr lang="en-GB" sz="1200"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sz="1200" b="1" dirty="0"/>
              <a:t>Breaking the Cycle</a:t>
            </a:r>
            <a:r>
              <a:rPr lang="en-GB" sz="1200"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pPr marL="0" indent="0">
              <a:buNone/>
            </a:pPr>
            <a:r>
              <a:rPr lang="en-GB" sz="1200" dirty="0"/>
              <a:t>Understanding and addressing the dynamics of the drama triangle can lead to healthier and more mature interpersonal relationships.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5487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 In pairs or small groups, ask students to share a time when they or someone they know played one of these roles.</a:t>
            </a:r>
          </a:p>
          <a:p>
            <a:pPr algn="l">
              <a:buFont typeface="Arial" panose="020B0604020202020204" pitchFamily="34" charset="0"/>
              <a:buChar char="•"/>
            </a:pPr>
            <a:r>
              <a:rPr lang="en-GB" b="0" i="0" dirty="0">
                <a:effectLst/>
                <a:latin typeface="fkGroteskNeue"/>
              </a:rPr>
              <a:t> Prompt with questions:</a:t>
            </a:r>
          </a:p>
          <a:p>
            <a:pPr marL="742950" lvl="1" indent="-285750" algn="l">
              <a:buFont typeface="Arial" panose="020B0604020202020204" pitchFamily="34" charset="0"/>
              <a:buChar char="•"/>
            </a:pPr>
            <a:r>
              <a:rPr lang="en-GB" b="0" i="0" dirty="0">
                <a:effectLst/>
                <a:latin typeface="fkGroteskNeue"/>
              </a:rPr>
              <a:t>“Have you ever felt like a Victim or a Rescuer?”</a:t>
            </a:r>
          </a:p>
          <a:p>
            <a:pPr marL="742950" lvl="1" indent="-285750" algn="l">
              <a:buFont typeface="Arial" panose="020B0604020202020204" pitchFamily="34" charset="0"/>
              <a:buChar char="•"/>
            </a:pPr>
            <a:r>
              <a:rPr lang="en-GB" b="0" i="0" dirty="0">
                <a:effectLst/>
                <a:latin typeface="fkGroteskNeue"/>
              </a:rPr>
              <a:t>“When have you seen someone act as a Persecutor?”</a:t>
            </a:r>
          </a:p>
          <a:p>
            <a:pPr algn="l">
              <a:buFont typeface="Arial" panose="020B0604020202020204" pitchFamily="34" charset="0"/>
              <a:buChar char="•"/>
            </a:pPr>
            <a:r>
              <a:rPr lang="en-GB" b="0" i="0" dirty="0">
                <a:effectLst/>
                <a:latin typeface="fkGroteskNeue"/>
              </a:rPr>
              <a:t> Volunteers share insights with the class.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0651091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pPr marL="171450" indent="-171450">
              <a:buFont typeface="Calibri"/>
              <a:buChar char="-"/>
            </a:pPr>
            <a:endParaRPr lang="en-US" i="1" dirty="0">
              <a:ea typeface="Calibri"/>
              <a:cs typeface="Calibri"/>
            </a:endParaRPr>
          </a:p>
          <a:p>
            <a:pPr>
              <a:buFont typeface="+mj-lt"/>
              <a:buAutoNum type="arabicPeriod"/>
            </a:pPr>
            <a:r>
              <a:rPr lang="en-GB" b="1" dirty="0"/>
              <a:t>The Enabler as a Coach</a:t>
            </a:r>
            <a:r>
              <a:rPr lang="en-GB" dirty="0"/>
              <a:t>: In this reframed role, the enabler acts more like a coach who guides and supports the victim (now better termed as the "protégé" or "client") in overcoming challenges. Unlike the traditional enabler who prevents the client from facing the consequences of their actions, the coach encourages personal responsibility and self-awareness, providing tools and guidance to help the client make healthier decisions.</a:t>
            </a:r>
          </a:p>
          <a:p>
            <a:pPr>
              <a:buFont typeface="+mj-lt"/>
              <a:buAutoNum type="arabicPeriod"/>
            </a:pPr>
            <a:r>
              <a:rPr lang="en-GB" b="1" dirty="0"/>
              <a:t>The Persecutor as a Challenger</a:t>
            </a:r>
            <a:r>
              <a:rPr lang="en-GB" dirty="0"/>
              <a:t>: The persecutor, traditionally seen as an antagonist, can be viewed as a challenger who provides necessary feedback and adversity that can be used as a growth opportunity. This role is not about creating harm but about challenging the client to step out of their comfort zone, face reality, and develop resilience.</a:t>
            </a:r>
          </a:p>
          <a:p>
            <a:pPr>
              <a:buFont typeface="+mj-lt"/>
              <a:buAutoNum type="arabicPeriod"/>
            </a:pPr>
            <a:r>
              <a:rPr lang="en-GB" b="1" dirty="0"/>
              <a:t>Positive Stress and Growth</a:t>
            </a:r>
            <a:r>
              <a:rPr lang="en-GB" dirty="0"/>
              <a:t>: In this model, stress is not something to be avoided at all costs but is seen as an essential element of growth. The challenger introduces stress in a controlled and constructive manner, helping the client learn to cope with difficulties and build resilience. This is similar to how a trainer designs exercises that are challenging yet manageable to promote physical strength.</a:t>
            </a:r>
          </a:p>
          <a:p>
            <a:pPr>
              <a:buFont typeface="+mj-lt"/>
              <a:buAutoNum type="arabicPeriod"/>
            </a:pPr>
            <a:r>
              <a:rPr lang="en-GB" b="1" dirty="0"/>
              <a:t>Focus on Empowerment</a:t>
            </a:r>
            <a:r>
              <a:rPr lang="en-GB" dirty="0"/>
              <a:t>: The coach focuses on empowering the client, encouraging self-reflection and independence rather than dependency. This shift is crucial for the client's development, as it moves the focus from shielding them from reality to preparing them to face it confidently.</a:t>
            </a:r>
          </a:p>
          <a:p>
            <a:pPr>
              <a:buFont typeface="+mj-lt"/>
              <a:buAutoNum type="arabicPeriod"/>
            </a:pPr>
            <a:r>
              <a:rPr lang="en-GB" b="1" dirty="0"/>
              <a:t>Outcome-Oriented Approach</a:t>
            </a:r>
            <a:r>
              <a:rPr lang="en-GB" dirty="0"/>
              <a:t>: Both the coach and the challenger work with an outcome-oriented approach, where the goal is clear and all actions are aimed at achieving specific developmental milestones. This helps in setting clear expectations and measuring progress, which is crucial for the client’s growth.</a:t>
            </a:r>
          </a:p>
          <a:p>
            <a:r>
              <a:rPr lang="en-GB" dirty="0"/>
              <a:t>This approach fosters a more functional and healthy dynamic where the emphasis is on empowerment, skill development, and personal growth. It can lead to much more positive results, turning potentially negative interactions into opportunities for learning and improvement.</a:t>
            </a:r>
          </a:p>
          <a:p>
            <a:pPr marL="171450" indent="-171450">
              <a:buFont typeface="Calibri"/>
              <a:buChar char="-"/>
            </a:pPr>
            <a:endParaRPr lang="en-US" i="1"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23269076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p>
          <a:p>
            <a:endParaRPr lang="en-GB" b="0" i="0" dirty="0">
              <a:latin typeface="Arial" panose="020B0604020202020204" pitchFamily="34" charset="0"/>
              <a:cs typeface="Arial" panose="020B0604020202020204" pitchFamily="34" charset="0"/>
            </a:endParaRPr>
          </a:p>
          <a:p>
            <a:r>
              <a:rPr lang="en-GB" b="1" dirty="0"/>
              <a:t>Strategies for Harnessing Wellness and Energy at Work</a:t>
            </a:r>
          </a:p>
          <a:p>
            <a:pPr>
              <a:buFont typeface="+mj-lt"/>
              <a:buAutoNum type="arabicPeriod"/>
            </a:pPr>
            <a:r>
              <a:rPr lang="en-GB" b="1" dirty="0"/>
              <a:t>Flexible Scheduling</a:t>
            </a:r>
            <a:r>
              <a:rPr lang="en-GB" dirty="0"/>
              <a:t>: Recognize that different people peak at different times of the day. Implementing flexible working hours can allow employees to work when they are most energetic and productive. This could include options for starting and ending the day at varying times, or even working from home on certain days.</a:t>
            </a:r>
          </a:p>
          <a:p>
            <a:pPr>
              <a:buFont typeface="+mj-lt"/>
              <a:buAutoNum type="arabicPeriod"/>
            </a:pPr>
            <a:r>
              <a:rPr lang="en-GB" b="1" dirty="0"/>
              <a:t>Wellness Programs</a:t>
            </a:r>
            <a:r>
              <a:rPr lang="en-GB" dirty="0"/>
              <a:t>: Develop comprehensive wellness programs that address physical, mental, and emotional health. These could include subsidized gym memberships, mental health days, workshops on stress management, and access to </a:t>
            </a:r>
            <a:r>
              <a:rPr lang="en-GB" dirty="0" err="1"/>
              <a:t>counseling</a:t>
            </a:r>
            <a:r>
              <a:rPr lang="en-GB" dirty="0"/>
              <a:t> services. Such programs can boost overall energy levels and job satisfaction.</a:t>
            </a:r>
          </a:p>
          <a:p>
            <a:pPr>
              <a:buFont typeface="+mj-lt"/>
              <a:buAutoNum type="arabicPeriod"/>
            </a:pPr>
            <a:r>
              <a:rPr lang="en-GB" b="1" dirty="0"/>
              <a:t>Healthy Work Environment</a:t>
            </a:r>
            <a:r>
              <a:rPr lang="en-GB" dirty="0"/>
              <a:t>: Create a workplace that encourages a healthy lifestyle. This can include ergonomic workstations, standing desks, relaxation areas, and providing healthy snacks. Such an environment can improve physical wellness and increase energy levels.</a:t>
            </a:r>
          </a:p>
          <a:p>
            <a:pPr>
              <a:buFont typeface="+mj-lt"/>
              <a:buAutoNum type="arabicPeriod"/>
            </a:pPr>
            <a:r>
              <a:rPr lang="en-GB" b="1" dirty="0"/>
              <a:t>Regular Breaks and Downtime</a:t>
            </a:r>
            <a:r>
              <a:rPr lang="en-GB" dirty="0"/>
              <a:t>: Encourage employees to take regular breaks to recharge, especially for those in high-stress roles or those who perform monotonous tasks. Periodic breaks can help maintain high energy levels throughout the day.</a:t>
            </a:r>
          </a:p>
          <a:p>
            <a:pPr>
              <a:buFont typeface="+mj-lt"/>
              <a:buAutoNum type="arabicPeriod"/>
            </a:pPr>
            <a:r>
              <a:rPr lang="en-GB" b="1" dirty="0"/>
              <a:t>Employee Autonomy</a:t>
            </a:r>
            <a:r>
              <a:rPr lang="en-GB" dirty="0"/>
              <a:t>: Give employees more control over how they do their work. Autonomy can increase job satisfaction and energy as employees feel more invested in their work and less like they are just following orders.</a:t>
            </a:r>
          </a:p>
          <a:p>
            <a:r>
              <a:rPr lang="en-GB" b="1" dirty="0"/>
              <a:t>Challenges Faced by Management</a:t>
            </a:r>
          </a:p>
          <a:p>
            <a:pPr>
              <a:buFont typeface="+mj-lt"/>
              <a:buAutoNum type="arabicPeriod"/>
            </a:pPr>
            <a:r>
              <a:rPr lang="en-GB" b="1" dirty="0"/>
              <a:t>Diverse Needs</a:t>
            </a:r>
            <a:r>
              <a:rPr lang="en-GB" dirty="0"/>
              <a:t>: Different employees have different needs and what works for one might not work for another. For instance, morning people and night owls have different productive times. Balancing these diverse needs while maintaining consistent productivity can be challenging.</a:t>
            </a:r>
          </a:p>
          <a:p>
            <a:pPr>
              <a:buFont typeface="+mj-lt"/>
              <a:buAutoNum type="arabicPeriod"/>
            </a:pPr>
            <a:r>
              <a:rPr lang="en-GB" b="1" dirty="0"/>
              <a:t>Cost of Programs</a:t>
            </a:r>
            <a:r>
              <a:rPr lang="en-GB" dirty="0"/>
              <a:t>: Implementing comprehensive wellness programs can be expensive. The challenge is to demonstrate the return on investment to stakeholders to secure the necessary funding.</a:t>
            </a:r>
          </a:p>
          <a:p>
            <a:pPr>
              <a:buFont typeface="+mj-lt"/>
              <a:buAutoNum type="arabicPeriod"/>
            </a:pPr>
            <a:r>
              <a:rPr lang="en-GB" b="1" dirty="0"/>
              <a:t>Cultural Resistance</a:t>
            </a:r>
            <a:r>
              <a:rPr lang="en-GB" dirty="0"/>
              <a:t>: In many workplaces, there can be a stigma associated with utilizing wellness resources, especially those pertaining to mental health. Overcoming this stigma and encouraging a healthy dialogue about wellness is a significant challenge.</a:t>
            </a:r>
          </a:p>
          <a:p>
            <a:pPr>
              <a:buFont typeface="+mj-lt"/>
              <a:buAutoNum type="arabicPeriod"/>
            </a:pPr>
            <a:r>
              <a:rPr lang="en-GB" b="1" dirty="0"/>
              <a:t>Measurement of Outcomes</a:t>
            </a:r>
            <a:r>
              <a:rPr lang="en-GB" dirty="0"/>
              <a:t>: It can be difficult to directly measure the impact of wellness programs on productivity and employee satisfaction. Management must find effective ways to track these metrics to adjust programs for maximum benefit.</a:t>
            </a:r>
          </a:p>
          <a:p>
            <a:pPr>
              <a:buFont typeface="+mj-lt"/>
              <a:buAutoNum type="arabicPeriod"/>
            </a:pPr>
            <a:r>
              <a:rPr lang="en-GB" b="1" dirty="0"/>
              <a:t>Maintaining Engagement</a:t>
            </a:r>
            <a:r>
              <a:rPr lang="en-GB" dirty="0"/>
              <a:t>: Keeping employees consistently engaged with wellness initiatives over time is challenging. Interest can wane after the novelty wears off, so programs need to be dynamic and evolve to keep engagement high.</a:t>
            </a:r>
          </a:p>
          <a:p>
            <a:r>
              <a:rPr lang="en-GB" dirty="0"/>
              <a:t>By addressing these challenges and implementing strategic solutions, management can effectively harness the diverse energy and wellness rhythms of a large workforce, leading to a more productive, healthy, and energized workplace.</a:t>
            </a:r>
          </a:p>
          <a:p>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27</a:t>
            </a:fld>
            <a:endParaRPr lang="en-GB"/>
          </a:p>
        </p:txBody>
      </p:sp>
    </p:spTree>
    <p:extLst>
      <p:ext uri="{BB962C8B-B14F-4D97-AF65-F5344CB8AC3E}">
        <p14:creationId xmlns:p14="http://schemas.microsoft.com/office/powerpoint/2010/main" val="2028246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a:p>
            <a:endParaRPr lang="en-US" dirty="0"/>
          </a:p>
          <a:p>
            <a:pPr>
              <a:buFont typeface="Arial" panose="020B0604020202020204" pitchFamily="34" charset="0"/>
              <a:buChar char="•"/>
            </a:pPr>
            <a:r>
              <a:rPr lang="en-GB" b="1" dirty="0"/>
              <a:t>Physiological Needs</a:t>
            </a:r>
            <a:r>
              <a:rPr lang="en-GB" dirty="0"/>
              <a:t>: Basic survival needs like air, water, food, and shelter.</a:t>
            </a:r>
          </a:p>
          <a:p>
            <a:pPr>
              <a:buFont typeface="Arial" panose="020B0604020202020204" pitchFamily="34" charset="0"/>
              <a:buChar char="•"/>
            </a:pPr>
            <a:r>
              <a:rPr lang="en-GB" b="1" dirty="0"/>
              <a:t>Safety Needs</a:t>
            </a:r>
            <a:r>
              <a:rPr lang="en-GB" dirty="0"/>
              <a:t>: Security through stable employment, health insurance, and safe living conditions.</a:t>
            </a:r>
          </a:p>
          <a:p>
            <a:pPr>
              <a:buFont typeface="Arial" panose="020B0604020202020204" pitchFamily="34" charset="0"/>
              <a:buChar char="•"/>
            </a:pPr>
            <a:r>
              <a:rPr lang="en-GB" b="1" dirty="0"/>
              <a:t>Love and Belonging</a:t>
            </a:r>
            <a:r>
              <a:rPr lang="en-GB" dirty="0"/>
              <a:t>: Relationships such as friendships, romantic attachments, and family.</a:t>
            </a:r>
          </a:p>
          <a:p>
            <a:pPr>
              <a:buFont typeface="Arial" panose="020B0604020202020204" pitchFamily="34" charset="0"/>
              <a:buChar char="•"/>
            </a:pPr>
            <a:r>
              <a:rPr lang="en-GB" b="1" dirty="0"/>
              <a:t>Esteem</a:t>
            </a:r>
            <a:r>
              <a:rPr lang="en-GB" dirty="0"/>
              <a:t>: Recognition and respect from others, as well as self-esteem and personal sense of accomplishment.</a:t>
            </a:r>
          </a:p>
          <a:p>
            <a:pPr>
              <a:buFont typeface="Arial" panose="020B0604020202020204" pitchFamily="34" charset="0"/>
              <a:buChar char="•"/>
            </a:pPr>
            <a:r>
              <a:rPr lang="en-GB" b="1" dirty="0"/>
              <a:t>Self-Actualization</a:t>
            </a:r>
            <a:r>
              <a:rPr lang="en-GB" dirty="0"/>
              <a:t>: Personal growth and </a:t>
            </a:r>
            <a:r>
              <a:rPr lang="en-GB" dirty="0" err="1"/>
              <a:t>fulfillment</a:t>
            </a:r>
            <a:r>
              <a:rPr lang="en-GB" dirty="0"/>
              <a:t>, achieving one’s potential and creative activities.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38066533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solidFill>
                  <a:srgbClr val="000000"/>
                </a:solidFill>
                <a:effectLst/>
                <a:latin typeface="fkGroteskNeue"/>
              </a:rPr>
              <a:t>A team leader in a manufacturing company notices that production line workers are becoming less motivated. To address this, the leader applies Maslow’s Hierarchy of Needs:</a:t>
            </a:r>
          </a:p>
          <a:p>
            <a:pPr algn="l">
              <a:buFont typeface="Arial" panose="020B0604020202020204" pitchFamily="34" charset="0"/>
              <a:buChar char="•"/>
            </a:pPr>
            <a:r>
              <a:rPr lang="en-GB" b="0" i="0" dirty="0">
                <a:solidFill>
                  <a:srgbClr val="000000"/>
                </a:solidFill>
                <a:effectLst/>
                <a:latin typeface="fkGroteskNeue"/>
              </a:rPr>
              <a:t>Physiological Needs: The leader ensures workers have access to clean bathrooms, break areas, drinking water, and a comfortable working environment. Proper safety equipment and regular maintenance checks are provided to meet basic physical needs</a:t>
            </a:r>
          </a:p>
          <a:p>
            <a:pPr algn="l">
              <a:buFont typeface="Arial" panose="020B0604020202020204" pitchFamily="34" charset="0"/>
              <a:buChar char="•"/>
            </a:pPr>
            <a:r>
              <a:rPr lang="en-GB" b="0" i="0" dirty="0">
                <a:solidFill>
                  <a:srgbClr val="000000"/>
                </a:solidFill>
                <a:effectLst/>
                <a:latin typeface="fkGroteskNeue"/>
              </a:rPr>
              <a:t>Safety Needs: Regular safety training sessions are conducted, and a system is set up for workers to confidentially report safety concerns. This helps workers feel secure and valued, both physically and emotionally</a:t>
            </a:r>
          </a:p>
          <a:p>
            <a:pPr algn="l">
              <a:buFont typeface="Arial" panose="020B0604020202020204" pitchFamily="34" charset="0"/>
              <a:buChar char="•"/>
            </a:pPr>
            <a:r>
              <a:rPr lang="en-GB" b="0" i="0" dirty="0">
                <a:solidFill>
                  <a:srgbClr val="000000"/>
                </a:solidFill>
                <a:effectLst/>
                <a:latin typeface="fkGroteskNeue"/>
              </a:rPr>
              <a:t>Love and Belonging: The leader encourages teamwork and organises social events to help employees build relationships and feel part of the group</a:t>
            </a:r>
          </a:p>
          <a:p>
            <a:pPr algn="l">
              <a:buFont typeface="Arial" panose="020B0604020202020204" pitchFamily="34" charset="0"/>
              <a:buChar char="•"/>
            </a:pPr>
            <a:r>
              <a:rPr lang="en-GB" b="0" i="0" dirty="0">
                <a:solidFill>
                  <a:srgbClr val="000000"/>
                </a:solidFill>
                <a:effectLst/>
                <a:latin typeface="fkGroteskNeue"/>
              </a:rPr>
              <a:t>Esteem Needs: Workers are publicly recognised for their achievements and contributions. The leader provides opportunities for employees to take on new responsibilities and grow in their roles, boosting their confidence and sense of accomplishment</a:t>
            </a:r>
          </a:p>
          <a:p>
            <a:pPr algn="l">
              <a:buFont typeface="Arial" panose="020B0604020202020204" pitchFamily="34" charset="0"/>
              <a:buChar char="•"/>
            </a:pPr>
            <a:r>
              <a:rPr lang="en-GB" b="0" i="0" dirty="0">
                <a:solidFill>
                  <a:srgbClr val="000000"/>
                </a:solidFill>
                <a:effectLst/>
                <a:latin typeface="fkGroteskNeue"/>
              </a:rPr>
              <a:t>Self-Actualisation: Employees are encouraged to use their skills and creativity to solve problems and improve processes, helping them reach their full potential at work</a:t>
            </a:r>
          </a:p>
          <a:p>
            <a:pPr algn="l">
              <a:buNone/>
            </a:pPr>
            <a:r>
              <a:rPr lang="en-GB" b="0" i="0" dirty="0">
                <a:solidFill>
                  <a:srgbClr val="000000"/>
                </a:solidFill>
                <a:effectLst/>
                <a:latin typeface="fkGroteskNeue"/>
              </a:rPr>
              <a:t>By systematically addressing each level of need, the leader improves motivation, satisfaction, and performance across the team</a:t>
            </a:r>
          </a:p>
          <a:p>
            <a:pPr algn="l">
              <a:buNone/>
            </a:pPr>
            <a:endParaRPr lang="en-GB" b="0" i="0" dirty="0">
              <a:solidFill>
                <a:srgbClr val="000000"/>
              </a:solidFill>
              <a:effectLst/>
              <a:latin typeface="fkGroteskNeue"/>
            </a:endParaRPr>
          </a:p>
          <a:p>
            <a:pPr algn="l">
              <a:buNone/>
            </a:pPr>
            <a:r>
              <a:rPr lang="en-GB" b="0" i="0" dirty="0">
                <a:solidFill>
                  <a:srgbClr val="000000"/>
                </a:solidFill>
                <a:effectLst/>
                <a:latin typeface="fkGroteskNeue"/>
              </a:rPr>
              <a:t>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fkGroteskNeue"/>
              </a:rPr>
              <a:t>Which basic (physiological) needs did the team leader address for the workers? Why are these important in a workplace?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fkGroteskNeue"/>
              </a:rPr>
              <a:t>What actions did the leader take to help workers feel a sense of belonging?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fkGroteskNeue"/>
              </a:rPr>
              <a:t>Why is it important for employees to have the chance to use creativity and solve problems at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fkGroteskNeue"/>
              </a:rPr>
              <a:t>Can you think of a time when you (or someone you know) felt unmotivated at work or school? Which of Maslow’s needs were not being met?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effectLst/>
              <a:latin typeface="fkGroteskNeue"/>
            </a:endParaRPr>
          </a:p>
          <a:p>
            <a:pPr algn="l">
              <a:buNone/>
            </a:pP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2023022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09/05/2025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7819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6818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5261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49059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8884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88110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376989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89497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73565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42262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3582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6.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52424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4.xml"/><Relationship Id="rId1" Type="http://schemas.openxmlformats.org/officeDocument/2006/relationships/video" Target="https://www.youtube.com/embed/hMesDq_rNOw?feature=oembed" TargetMode="Externa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2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6.jpeg"/><Relationship Id="rId7"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2.jpeg"/></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3.jpeg"/><Relationship Id="rId7" Type="http://schemas.openxmlformats.org/officeDocument/2006/relationships/image" Target="../media/image25.jpe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2.jpe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12.xml"/><Relationship Id="rId4" Type="http://schemas.openxmlformats.org/officeDocument/2006/relationships/image" Target="../media/image28.jpe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2927648" y="3707110"/>
            <a:ext cx="6768752" cy="2386186"/>
          </a:xfrm>
        </p:spPr>
        <p:txBody>
          <a:bodyPr>
            <a:normAutofit fontScale="92500"/>
          </a:bodyPr>
          <a:lstStyle/>
          <a:p>
            <a:r>
              <a:rPr lang="en-GB" b="1" dirty="0">
                <a:solidFill>
                  <a:schemeClr val="bg1"/>
                </a:solidFill>
              </a:rPr>
              <a:t>Week 2</a:t>
            </a:r>
          </a:p>
          <a:p>
            <a:r>
              <a:rPr lang="en-GB" b="1" dirty="0">
                <a:solidFill>
                  <a:schemeClr val="bg1"/>
                </a:solidFill>
              </a:rPr>
              <a:t>Summer Term 2025</a:t>
            </a:r>
          </a:p>
          <a:p>
            <a:endParaRPr lang="en-GB" b="1" dirty="0">
              <a:solidFill>
                <a:schemeClr val="bg1"/>
              </a:solidFill>
            </a:endParaRPr>
          </a:p>
          <a:p>
            <a:r>
              <a:rPr lang="en-GB" b="1" dirty="0">
                <a:solidFill>
                  <a:schemeClr val="bg1"/>
                </a:solidFill>
              </a:rPr>
              <a:t>Rhiannon Akers and Melanie Squire</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201096"/>
            <a:ext cx="9649072" cy="3903569"/>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Reflect on Relationships – Recap from last week</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Focus on people dynamics: Transactional Analysis &amp; the Drama Triangle </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How to get the best responses: Applied Positive Psychology</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Listening and Coaching Styles: the importance of creating space to understand and collaborate</a:t>
            </a:r>
          </a:p>
        </p:txBody>
      </p:sp>
    </p:spTree>
    <p:extLst>
      <p:ext uri="{BB962C8B-B14F-4D97-AF65-F5344CB8AC3E}">
        <p14:creationId xmlns:p14="http://schemas.microsoft.com/office/powerpoint/2010/main" val="374845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0" normalizeH="0" baseline="0" noProof="0" dirty="0">
                <a:ln>
                  <a:noFill/>
                </a:ln>
                <a:solidFill>
                  <a:prstClr val="black"/>
                </a:solidFill>
                <a:effectLst/>
                <a:uLnTx/>
                <a:uFillTx/>
                <a:latin typeface="Arial"/>
                <a:ea typeface="+mn-ea"/>
                <a:cs typeface="Arial"/>
              </a:rPr>
              <a:t>There is nowt so queer as folk</a:t>
            </a:r>
            <a:endParaRPr kumimoji="0" lang="en-US" sz="6600" b="0" i="0" u="none" strike="noStrike" kern="1200" cap="none" spc="0" normalizeH="0" baseline="0" noProof="0" dirty="0">
              <a:ln>
                <a:noFill/>
              </a:ln>
              <a:solidFill>
                <a:prstClr val="black"/>
              </a:solidFill>
              <a:effectLst/>
              <a:uLnTx/>
              <a:uFillTx/>
              <a:latin typeface="Arial"/>
              <a:ea typeface="+mn-ea"/>
              <a:cs typeface="Arial"/>
            </a:endParaRP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fade">
                                      <p:cBhvr>
                                        <p:cTn id="3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909E0-3CA8-B744-30CD-088B82FBA501}"/>
            </a:ext>
          </a:extLst>
        </p:cNvPr>
        <p:cNvGrpSpPr/>
        <p:nvPr/>
      </p:nvGrpSpPr>
      <p:grpSpPr>
        <a:xfrm>
          <a:off x="0" y="0"/>
          <a:ext cx="0" cy="0"/>
          <a:chOff x="0" y="0"/>
          <a:chExt cx="0" cy="0"/>
        </a:xfrm>
      </p:grpSpPr>
      <p:sp>
        <p:nvSpPr>
          <p:cNvPr id="13314" name="Text Box 2">
            <a:extLst>
              <a:ext uri="{FF2B5EF4-FFF2-40B4-BE49-F238E27FC236}">
                <a16:creationId xmlns:a16="http://schemas.microsoft.com/office/drawing/2014/main" id="{C394DF32-6EBE-0F7A-62BD-79D189F218BC}"/>
              </a:ext>
            </a:extLst>
          </p:cNvPr>
          <p:cNvSpPr txBox="1">
            <a:spLocks noChangeArrowheads="1"/>
          </p:cNvSpPr>
          <p:nvPr/>
        </p:nvSpPr>
        <p:spPr bwMode="auto">
          <a:xfrm>
            <a:off x="669499" y="2798387"/>
            <a:ext cx="2376488"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2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8540CC48-03A6-6232-7A55-E1D3784441D4}"/>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D8629E24-6377-3725-DECF-6E150D593ECF}"/>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Your Attitude</a:t>
            </a:r>
          </a:p>
        </p:txBody>
      </p:sp>
      <p:sp>
        <p:nvSpPr>
          <p:cNvPr id="13322" name="AutoShape 10">
            <a:extLst>
              <a:ext uri="{FF2B5EF4-FFF2-40B4-BE49-F238E27FC236}">
                <a16:creationId xmlns:a16="http://schemas.microsoft.com/office/drawing/2014/main" id="{8FB896B7-5D48-64E0-47F7-AF445270F51E}"/>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0B178166-F2AB-4DE9-3973-93A6D79D8FD6}"/>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40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E88F1F16-4601-E18C-D929-EA0338A8F3FE}"/>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12DAEE32-43BD-A200-1DAC-1596710CFA61}"/>
              </a:ext>
            </a:extLst>
          </p:cNvPr>
          <p:cNvSpPr/>
          <p:nvPr/>
        </p:nvSpPr>
        <p:spPr>
          <a:xfrm>
            <a:off x="330528" y="453671"/>
            <a:ext cx="11494772" cy="1200329"/>
          </a:xfrm>
          <a:prstGeom prst="rect">
            <a:avLst/>
          </a:prstGeom>
        </p:spPr>
        <p:txBody>
          <a:bodyPr wrap="square" lIns="91440" tIns="45720" rIns="91440" bIns="45720" anchor="t">
            <a:spAutoFit/>
          </a:bodyPr>
          <a:lstStyle/>
          <a:p>
            <a:pPr algn="ctr"/>
            <a:r>
              <a:rPr lang="en-GB" altLang="en-US" sz="3600" dirty="0">
                <a:latin typeface="Arial"/>
                <a:cs typeface="Arial"/>
              </a:rPr>
              <a:t>The impact our attitudes and behaviours have on the attitudes and behaviours of the people around us. </a:t>
            </a:r>
            <a:endParaRPr lang="en-US" sz="3600">
              <a:latin typeface="Arial"/>
              <a:cs typeface="Arial"/>
            </a:endParaRPr>
          </a:p>
        </p:txBody>
      </p:sp>
    </p:spTree>
    <p:extLst>
      <p:ext uri="{BB962C8B-B14F-4D97-AF65-F5344CB8AC3E}">
        <p14:creationId xmlns:p14="http://schemas.microsoft.com/office/powerpoint/2010/main" val="1101138102"/>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What did you recognise about yourself in relationships?</a:t>
            </a:r>
          </a:p>
          <a:p>
            <a:pPr marL="0" indent="0">
              <a:buNone/>
            </a:pPr>
            <a:br>
              <a:rPr lang="en-GB" dirty="0">
                <a:latin typeface="Arial"/>
              </a:rPr>
            </a:br>
            <a:r>
              <a:rPr lang="en-GB" dirty="0">
                <a:latin typeface="Arial"/>
                <a:cs typeface="Arial"/>
              </a:rPr>
              <a:t>What situations have you noticed yourself focusing more on relationships?</a:t>
            </a:r>
          </a:p>
          <a:p>
            <a:pPr marL="0" indent="0">
              <a:buNone/>
            </a:pPr>
            <a:endParaRPr lang="en-GB" dirty="0">
              <a:latin typeface="Arial"/>
              <a:cs typeface="Arial"/>
            </a:endParaRPr>
          </a:p>
          <a:p>
            <a:pPr marL="0" indent="0">
              <a:buNone/>
            </a:pPr>
            <a:r>
              <a:rPr lang="en-GB" dirty="0">
                <a:latin typeface="Arial"/>
                <a:cs typeface="Arial"/>
              </a:rPr>
              <a:t>What do you agree/disagree with? </a:t>
            </a:r>
          </a:p>
        </p:txBody>
      </p:sp>
    </p:spTree>
    <p:extLst>
      <p:ext uri="{BB962C8B-B14F-4D97-AF65-F5344CB8AC3E}">
        <p14:creationId xmlns:p14="http://schemas.microsoft.com/office/powerpoint/2010/main" val="350694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983432" y="1981339"/>
            <a:ext cx="3096344"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rial"/>
                <a:ea typeface="+mn-ea"/>
                <a:cs typeface="Arial"/>
              </a:rPr>
              <a:t>From the coloured “cheeses”, work out your list of values in order</a:t>
            </a:r>
          </a:p>
        </p:txBody>
      </p:sp>
    </p:spTree>
    <p:extLst>
      <p:ext uri="{BB962C8B-B14F-4D97-AF65-F5344CB8AC3E}">
        <p14:creationId xmlns:p14="http://schemas.microsoft.com/office/powerpoint/2010/main" val="2437778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b="1" dirty="0">
                <a:cs typeface="Arial" panose="020B0604020202020204" pitchFamily="34" charset="0"/>
              </a:rPr>
              <a:t>What is the difference between a team </a:t>
            </a:r>
            <a:br>
              <a:rPr lang="en-GB" b="1" dirty="0">
                <a:cs typeface="Arial" panose="020B0604020202020204" pitchFamily="34" charset="0"/>
              </a:rPr>
            </a:br>
            <a:r>
              <a:rPr lang="en-GB" b="1" dirty="0">
                <a:cs typeface="Arial" panose="020B0604020202020204" pitchFamily="34" charset="0"/>
              </a:rPr>
              <a:t>and a group?</a:t>
            </a:r>
            <a:endParaRPr lang="en-GB" b="1"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1981200" y="1600201"/>
            <a:ext cx="7931224" cy="3917032"/>
          </a:xfrm>
        </p:spPr>
        <p:txBody>
          <a:bodyPr/>
          <a:lstStyle/>
          <a:p>
            <a:pPr marL="0" indent="0">
              <a:buNone/>
            </a:pPr>
            <a:endParaRPr lang="en-GB" dirty="0"/>
          </a:p>
          <a:p>
            <a:pPr marL="0" indent="0">
              <a:buNone/>
            </a:pPr>
            <a:endParaRPr lang="en-GB" dirty="0"/>
          </a:p>
          <a:p>
            <a:pPr marL="0" indent="0" algn="ctr">
              <a:buNone/>
            </a:pPr>
            <a:r>
              <a:rPr lang="en-GB" sz="4800" b="1" dirty="0"/>
              <a:t>Discuss….</a:t>
            </a:r>
          </a:p>
        </p:txBody>
      </p:sp>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a:xfrm>
            <a:off x="609600" y="274638"/>
            <a:ext cx="10972800" cy="1143000"/>
          </a:xfrm>
        </p:spPr>
        <p:txBody>
          <a:bodyPr anchor="ctr">
            <a:normAutofit/>
          </a:bodyPr>
          <a:lstStyle/>
          <a:p>
            <a:r>
              <a:rPr lang="en-GB" b="1"/>
              <a:t>Is a Jury a Group or a Team?</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sz="half" idx="1"/>
          </p:nvPr>
        </p:nvSpPr>
        <p:spPr>
          <a:xfrm>
            <a:off x="609600" y="1600201"/>
            <a:ext cx="5384800" cy="3989040"/>
          </a:xfrm>
        </p:spPr>
        <p:txBody>
          <a:bodyPr>
            <a:normAutofit lnSpcReduction="10000"/>
          </a:bodyPr>
          <a:lstStyle/>
          <a:p>
            <a:pPr>
              <a:lnSpc>
                <a:spcPct val="90000"/>
              </a:lnSpc>
            </a:pPr>
            <a:r>
              <a:rPr lang="en-GB" sz="3200" b="1" dirty="0"/>
              <a:t>Purpose and Goals</a:t>
            </a:r>
            <a:endParaRPr lang="en-GB" sz="3200" dirty="0"/>
          </a:p>
          <a:p>
            <a:pPr>
              <a:lnSpc>
                <a:spcPct val="90000"/>
              </a:lnSpc>
            </a:pPr>
            <a:r>
              <a:rPr lang="en-GB" sz="3200" b="1" dirty="0"/>
              <a:t>Structure and Roles</a:t>
            </a:r>
            <a:endParaRPr lang="en-GB" sz="3200" dirty="0"/>
          </a:p>
          <a:p>
            <a:pPr>
              <a:lnSpc>
                <a:spcPct val="90000"/>
              </a:lnSpc>
            </a:pPr>
            <a:r>
              <a:rPr lang="en-GB" sz="3200" b="1" dirty="0"/>
              <a:t>Interdependence</a:t>
            </a:r>
            <a:endParaRPr lang="en-GB" sz="3200" dirty="0"/>
          </a:p>
          <a:p>
            <a:pPr>
              <a:lnSpc>
                <a:spcPct val="90000"/>
              </a:lnSpc>
            </a:pPr>
            <a:r>
              <a:rPr lang="en-GB" sz="3200" b="1" dirty="0"/>
              <a:t>Accountability</a:t>
            </a:r>
            <a:endParaRPr lang="en-GB" sz="3200" dirty="0"/>
          </a:p>
          <a:p>
            <a:pPr>
              <a:lnSpc>
                <a:spcPct val="90000"/>
              </a:lnSpc>
            </a:pPr>
            <a:r>
              <a:rPr lang="en-GB" sz="3200" b="1" dirty="0"/>
              <a:t>Outcome and Performance Measurement</a:t>
            </a:r>
            <a:endParaRPr lang="en-GB" sz="3200" dirty="0"/>
          </a:p>
          <a:p>
            <a:pPr>
              <a:lnSpc>
                <a:spcPct val="90000"/>
              </a:lnSpc>
            </a:pPr>
            <a:r>
              <a:rPr lang="en-GB" sz="3200" b="1" dirty="0"/>
              <a:t>Decision-Making</a:t>
            </a:r>
            <a:endParaRPr lang="en-GB" sz="3200" dirty="0"/>
          </a:p>
          <a:p>
            <a:pPr marL="0" indent="0">
              <a:lnSpc>
                <a:spcPct val="90000"/>
              </a:lnSpc>
              <a:buNone/>
            </a:pPr>
            <a:r>
              <a:rPr lang="en-GB" sz="1800" dirty="0"/>
              <a:t>	 </a:t>
            </a:r>
          </a:p>
          <a:p>
            <a:pPr marL="0" indent="0">
              <a:lnSpc>
                <a:spcPct val="90000"/>
              </a:lnSpc>
              <a:buNone/>
            </a:pPr>
            <a:endParaRPr lang="en-GB" sz="1800" dirty="0"/>
          </a:p>
        </p:txBody>
      </p:sp>
      <p:sp>
        <p:nvSpPr>
          <p:cNvPr id="8" name="Content Placeholder 3">
            <a:extLst>
              <a:ext uri="{FF2B5EF4-FFF2-40B4-BE49-F238E27FC236}">
                <a16:creationId xmlns:a16="http://schemas.microsoft.com/office/drawing/2014/main" id="{844949DA-ECCE-D8B0-7227-CB9DCD8A2200}"/>
              </a:ext>
            </a:extLst>
          </p:cNvPr>
          <p:cNvSpPr>
            <a:spLocks noGrp="1"/>
          </p:cNvSpPr>
          <p:nvPr>
            <p:ph sz="half" idx="2"/>
          </p:nvPr>
        </p:nvSpPr>
        <p:spPr>
          <a:xfrm>
            <a:off x="6197600" y="1600201"/>
            <a:ext cx="5384800" cy="3989040"/>
          </a:xfrm>
        </p:spPr>
        <p:txBody>
          <a:bodyPr>
            <a:normAutofit lnSpcReduction="10000"/>
          </a:bodyPr>
          <a:lstStyle/>
          <a:p>
            <a:r>
              <a:rPr lang="en-GB" sz="2800" dirty="0"/>
              <a:t>Thus, while a jury starts as a group of individuals assembled from the public, it functions as a team due to its purpose, the need for collaboration and consensus, collective accountability, and the structured process it must follow to reach a legal verdict.</a:t>
            </a:r>
          </a:p>
          <a:p>
            <a:endParaRPr lang="en-US" dirty="0"/>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 calcmode="lin" valueType="num">
                                      <p:cBhvr additive="base">
                                        <p:cTn id="3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7059F-5A27-79F0-5A7D-87D7122FEFF9}"/>
              </a:ext>
            </a:extLst>
          </p:cNvPr>
          <p:cNvSpPr>
            <a:spLocks noGrp="1"/>
          </p:cNvSpPr>
          <p:nvPr>
            <p:ph type="title"/>
          </p:nvPr>
        </p:nvSpPr>
        <p:spPr>
          <a:xfrm>
            <a:off x="609600" y="274638"/>
            <a:ext cx="10972800" cy="1143000"/>
          </a:xfrm>
        </p:spPr>
        <p:txBody>
          <a:bodyPr anchor="ctr">
            <a:normAutofit/>
          </a:bodyPr>
          <a:lstStyle/>
          <a:p>
            <a:r>
              <a:rPr lang="en-GB" dirty="0"/>
              <a:t>Belbin’s Theory</a:t>
            </a:r>
          </a:p>
        </p:txBody>
      </p:sp>
      <p:pic>
        <p:nvPicPr>
          <p:cNvPr id="5" name="Online Media 4" title="Belbin’s Theory on Team Dynamics">
            <a:hlinkClick r:id="" action="ppaction://media"/>
            <a:extLst>
              <a:ext uri="{FF2B5EF4-FFF2-40B4-BE49-F238E27FC236}">
                <a16:creationId xmlns:a16="http://schemas.microsoft.com/office/drawing/2014/main" id="{4633BA2B-C853-0986-232F-0AFE1C48D910}"/>
              </a:ext>
            </a:extLst>
          </p:cNvPr>
          <p:cNvPicPr>
            <a:picLocks noGrp="1" noRot="1" noChangeAspect="1"/>
          </p:cNvPicPr>
          <p:nvPr>
            <p:ph idx="1"/>
            <a:videoFile r:link="rId1"/>
          </p:nvPr>
        </p:nvPicPr>
        <p:blipFill>
          <a:blip r:embed="rId4"/>
          <a:stretch>
            <a:fillRect/>
          </a:stretch>
        </p:blipFill>
        <p:spPr>
          <a:xfrm>
            <a:off x="2629600" y="1600201"/>
            <a:ext cx="6932800" cy="3917032"/>
          </a:xfrm>
          <a:prstGeom prst="rect">
            <a:avLst/>
          </a:prstGeom>
          <a:noFill/>
        </p:spPr>
      </p:pic>
    </p:spTree>
    <p:extLst>
      <p:ext uri="{BB962C8B-B14F-4D97-AF65-F5344CB8AC3E}">
        <p14:creationId xmlns:p14="http://schemas.microsoft.com/office/powerpoint/2010/main" val="269553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92500" lnSpcReduction="10000"/>
          </a:bodyPr>
          <a:lstStyle/>
          <a:p>
            <a:pPr marL="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None/>
              <a:defRPr/>
            </a:pPr>
            <a:r>
              <a:rPr lang="en-GB" dirty="0">
                <a:cs typeface="Arial" pitchFamily="34" charset="0"/>
              </a:rPr>
              <a:t>Based on these traits he identified 9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9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335360" y="1268760"/>
            <a:ext cx="10729192" cy="4278094"/>
          </a:xfrm>
          <a:prstGeom prst="rect">
            <a:avLst/>
          </a:prstGeom>
        </p:spPr>
        <p:txBody>
          <a:bodyPr wrap="square">
            <a:spAutoFit/>
          </a:bodyPr>
          <a:lstStyle/>
          <a:p>
            <a:pPr algn="l">
              <a:buNone/>
            </a:pPr>
            <a:r>
              <a:rPr lang="en-GB" sz="2000" b="1" i="0" dirty="0">
                <a:effectLst/>
                <a:latin typeface="fkGrotesk"/>
              </a:rPr>
              <a:t>Action-Oriented Roles</a:t>
            </a:r>
          </a:p>
          <a:p>
            <a:pPr algn="l">
              <a:buFont typeface="Arial" panose="020B0604020202020204" pitchFamily="34" charset="0"/>
              <a:buChar char="•"/>
            </a:pPr>
            <a:r>
              <a:rPr lang="en-GB" sz="2000" b="0" i="0" dirty="0">
                <a:effectLst/>
                <a:latin typeface="fkGroteskNeue"/>
              </a:rPr>
              <a:t> Shaper: Drives the team forward and thrives on pressure and challenge.</a:t>
            </a:r>
          </a:p>
          <a:p>
            <a:pPr algn="l">
              <a:buFont typeface="Arial" panose="020B0604020202020204" pitchFamily="34" charset="0"/>
              <a:buChar char="•"/>
            </a:pPr>
            <a:r>
              <a:rPr lang="en-GB" sz="2000" b="0" i="0" dirty="0">
                <a:effectLst/>
                <a:latin typeface="fkGroteskNeue"/>
              </a:rPr>
              <a:t> Implementer: Turns ideas into practical actions and organises work that needs to be done.</a:t>
            </a:r>
          </a:p>
          <a:p>
            <a:pPr algn="l">
              <a:buFont typeface="Arial" panose="020B0604020202020204" pitchFamily="34" charset="0"/>
              <a:buChar char="•"/>
            </a:pPr>
            <a:r>
              <a:rPr lang="en-GB" sz="2000" b="0" i="0" dirty="0">
                <a:effectLst/>
                <a:latin typeface="fkGroteskNeue"/>
              </a:rPr>
              <a:t> Completer Finisher: Pays attention to detail, ensures thorough, timely completion of tasks.</a:t>
            </a:r>
          </a:p>
          <a:p>
            <a:pPr algn="l">
              <a:buNone/>
            </a:pPr>
            <a:r>
              <a:rPr lang="en-GB" sz="2000" b="1" i="0" dirty="0">
                <a:effectLst/>
                <a:latin typeface="fkGrotesk"/>
              </a:rPr>
              <a:t>People-Oriented Roles</a:t>
            </a:r>
          </a:p>
          <a:p>
            <a:pPr algn="l">
              <a:buFont typeface="Arial" panose="020B0604020202020204" pitchFamily="34" charset="0"/>
              <a:buChar char="•"/>
            </a:pPr>
            <a:r>
              <a:rPr lang="en-GB" sz="2000" b="0" i="0" dirty="0">
                <a:effectLst/>
                <a:latin typeface="fkGroteskNeue"/>
              </a:rPr>
              <a:t> Coordinator: Clarifies goals, delegates tasks, and promotes decision-making.</a:t>
            </a:r>
          </a:p>
          <a:p>
            <a:pPr algn="l">
              <a:buFont typeface="Arial" panose="020B0604020202020204" pitchFamily="34" charset="0"/>
              <a:buChar char="•"/>
            </a:pPr>
            <a:r>
              <a:rPr lang="en-GB" sz="2000" b="0" i="0" dirty="0">
                <a:effectLst/>
                <a:latin typeface="fkGroteskNeue"/>
              </a:rPr>
              <a:t> Team worker: Fosters team spirit, supports others, and helps the team to gel.</a:t>
            </a:r>
          </a:p>
          <a:p>
            <a:pPr algn="l">
              <a:buFont typeface="Arial" panose="020B0604020202020204" pitchFamily="34" charset="0"/>
              <a:buChar char="•"/>
            </a:pPr>
            <a:r>
              <a:rPr lang="en-GB" sz="2000" b="0" i="0" dirty="0">
                <a:effectLst/>
                <a:latin typeface="fkGroteskNeue"/>
              </a:rPr>
              <a:t> Resource Investigator: Explores opportunities, develops contacts, and brings in new ideas.</a:t>
            </a:r>
          </a:p>
          <a:p>
            <a:pPr algn="l">
              <a:buNone/>
            </a:pPr>
            <a:r>
              <a:rPr lang="en-GB" sz="2000" b="1" i="0" dirty="0">
                <a:effectLst/>
                <a:latin typeface="fkGrotesk"/>
              </a:rPr>
              <a:t>Thinking-Oriented Roles</a:t>
            </a:r>
          </a:p>
          <a:p>
            <a:pPr algn="l">
              <a:buFont typeface="Arial" panose="020B0604020202020204" pitchFamily="34" charset="0"/>
              <a:buChar char="•"/>
            </a:pPr>
            <a:r>
              <a:rPr lang="en-GB" sz="2000" b="0" i="0" dirty="0">
                <a:effectLst/>
                <a:latin typeface="fkGroteskNeue"/>
              </a:rPr>
              <a:t> Plant: Provides creative ideas and solves difficult problems.</a:t>
            </a:r>
          </a:p>
          <a:p>
            <a:pPr algn="l">
              <a:buFont typeface="Arial" panose="020B0604020202020204" pitchFamily="34" charset="0"/>
              <a:buChar char="•"/>
            </a:pPr>
            <a:r>
              <a:rPr lang="en-GB" sz="2000" b="0" i="0" dirty="0">
                <a:effectLst/>
                <a:latin typeface="fkGroteskNeue"/>
              </a:rPr>
              <a:t> Monitor Evaluator: Offers logical analysis and objective judgment.</a:t>
            </a:r>
          </a:p>
          <a:p>
            <a:pPr algn="l">
              <a:buFont typeface="Arial" panose="020B0604020202020204" pitchFamily="34" charset="0"/>
              <a:buChar char="•"/>
            </a:pPr>
            <a:r>
              <a:rPr lang="en-GB" sz="2000" b="0" i="0" dirty="0">
                <a:effectLst/>
                <a:latin typeface="fkGroteskNeue"/>
              </a:rPr>
              <a:t> Specialist: Brings in-depth knowledge and expertise in a specific area.</a:t>
            </a:r>
          </a:p>
          <a:p>
            <a:pPr algn="ctr">
              <a:defRPr/>
            </a:pPr>
            <a:r>
              <a:rPr lang="en-GB" altLang="en-US" sz="3200" b="1" dirty="0">
                <a:solidFill>
                  <a:srgbClr val="FF0000"/>
                </a:solidFill>
                <a:effectLst>
                  <a:outerShdw blurRad="38100" dist="38100" dir="2700000" algn="tl">
                    <a:srgbClr val="000000">
                      <a:alpha val="43137"/>
                    </a:srgbClr>
                  </a:outerShdw>
                </a:effectLst>
                <a:latin typeface="Myriad Pro"/>
                <a:cs typeface="Arial" pitchFamily="34" charset="0"/>
              </a:rPr>
              <a:t>Which are you?</a:t>
            </a:r>
            <a:endParaRPr lang="en-GB" sz="3200" dirty="0">
              <a:solidFill>
                <a:prstClr val="black"/>
              </a:solidFill>
              <a:latin typeface="Myriad Pro"/>
            </a:endParaRPr>
          </a:p>
        </p:txBody>
      </p:sp>
    </p:spTree>
    <p:extLst>
      <p:ext uri="{BB962C8B-B14F-4D97-AF65-F5344CB8AC3E}">
        <p14:creationId xmlns:p14="http://schemas.microsoft.com/office/powerpoint/2010/main" val="4207981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a:xfrm>
            <a:off x="10049314" y="3032956"/>
            <a:ext cx="1872208" cy="792088"/>
          </a:xfrm>
        </p:spPr>
        <p:txBody>
          <a:bodyPr>
            <a:normAutofit/>
          </a:bodyPr>
          <a:lstStyle/>
          <a:p>
            <a:pPr marL="0" indent="0">
              <a:buNone/>
            </a:pPr>
            <a:r>
              <a:rPr lang="en-GB" sz="2000" i="1" dirty="0">
                <a:latin typeface="Arial" panose="020B0604020202020204" pitchFamily="34" charset="0"/>
                <a:cs typeface="Arial" panose="020B0604020202020204" pitchFamily="34" charset="0"/>
              </a:rPr>
              <a:t>The OK Corral</a:t>
            </a:r>
          </a:p>
          <a:p>
            <a:pPr marL="0" indent="0" algn="ctr">
              <a:buNone/>
            </a:pPr>
            <a:r>
              <a:rPr lang="en-GB" sz="2000" dirty="0">
                <a:latin typeface="Arial" panose="020B0604020202020204" pitchFamily="34" charset="0"/>
                <a:cs typeface="Arial" panose="020B0604020202020204" pitchFamily="34" charset="0"/>
              </a:rPr>
              <a:t>Ernst (1971)</a:t>
            </a: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Relationships:  </a:t>
            </a:r>
            <a:endParaRPr lang="en-US" sz="4000" i="1" dirty="0">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extLst>
              <p:ext uri="{D42A27DB-BD31-4B8C-83A1-F6EECF244321}">
                <p14:modId xmlns:p14="http://schemas.microsoft.com/office/powerpoint/2010/main" val="3580417274"/>
              </p:ext>
            </p:extLst>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384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1981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92942-4644-5DCF-6AB2-8B39ED2D9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072F8-FFF3-9607-ED7E-B27BC464D56A}"/>
              </a:ext>
            </a:extLst>
          </p:cNvPr>
          <p:cNvSpPr>
            <a:spLocks noGrp="1"/>
          </p:cNvSpPr>
          <p:nvPr>
            <p:ph type="title"/>
          </p:nvPr>
        </p:nvSpPr>
        <p:spPr/>
        <p:txBody>
          <a:bodyPr>
            <a:normAutofit/>
          </a:bodyPr>
          <a:lstStyle/>
          <a:p>
            <a:r>
              <a:rPr lang="en-GB" b="1" dirty="0"/>
              <a:t>PAC Model</a:t>
            </a:r>
          </a:p>
        </p:txBody>
      </p:sp>
      <p:sp>
        <p:nvSpPr>
          <p:cNvPr id="3" name="Content Placeholder 2">
            <a:extLst>
              <a:ext uri="{FF2B5EF4-FFF2-40B4-BE49-F238E27FC236}">
                <a16:creationId xmlns:a16="http://schemas.microsoft.com/office/drawing/2014/main" id="{6DA041F9-3249-F0FA-58B7-0C52781CC807}"/>
              </a:ext>
            </a:extLst>
          </p:cNvPr>
          <p:cNvSpPr>
            <a:spLocks noGrp="1"/>
          </p:cNvSpPr>
          <p:nvPr>
            <p:ph idx="1"/>
          </p:nvPr>
        </p:nvSpPr>
        <p:spPr>
          <a:xfrm>
            <a:off x="811832" y="1417638"/>
            <a:ext cx="10972800" cy="4099595"/>
          </a:xfrm>
        </p:spPr>
        <p:txBody>
          <a:bodyPr>
            <a:normAutofit fontScale="92500" lnSpcReduction="20000"/>
          </a:bodyPr>
          <a:lstStyle/>
          <a:p>
            <a:pPr marL="0" indent="0" algn="ctr">
              <a:buNone/>
            </a:pPr>
            <a:r>
              <a:rPr lang="en-GB" sz="3500" dirty="0"/>
              <a:t>Parent/Adult/Child</a:t>
            </a:r>
          </a:p>
          <a:p>
            <a:endParaRPr lang="en-GB" dirty="0"/>
          </a:p>
          <a:p>
            <a:r>
              <a:rPr lang="en-GB" sz="2800" b="1" dirty="0"/>
              <a:t>Parent: </a:t>
            </a:r>
            <a:r>
              <a:rPr lang="en-GB" sz="2800" dirty="0"/>
              <a:t>Represents a state of authority, adopting attitudes copied from parents or authority figures.</a:t>
            </a:r>
          </a:p>
          <a:p>
            <a:endParaRPr lang="en-GB" sz="2800" dirty="0"/>
          </a:p>
          <a:p>
            <a:r>
              <a:rPr lang="en-GB" sz="2800" b="1" dirty="0"/>
              <a:t>Adult:</a:t>
            </a:r>
            <a:r>
              <a:rPr lang="en-GB" sz="2800" dirty="0"/>
              <a:t> Represents a state of rationality and objectivity, dealing with current reality and reasoning.</a:t>
            </a:r>
          </a:p>
          <a:p>
            <a:endParaRPr lang="en-GB" sz="2800" dirty="0"/>
          </a:p>
          <a:p>
            <a:r>
              <a:rPr lang="en-GB" sz="2800" b="1" dirty="0"/>
              <a:t>Child:</a:t>
            </a:r>
            <a:r>
              <a:rPr lang="en-GB" sz="2800" dirty="0"/>
              <a:t> Represents a state of reaction, driven by emotions and past experiences.</a:t>
            </a:r>
          </a:p>
        </p:txBody>
      </p:sp>
    </p:spTree>
    <p:extLst>
      <p:ext uri="{BB962C8B-B14F-4D97-AF65-F5344CB8AC3E}">
        <p14:creationId xmlns:p14="http://schemas.microsoft.com/office/powerpoint/2010/main" val="288983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BF97-BB9B-0288-D9B7-1EC3642E1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C9A1F-7AFF-8B61-19A0-7245480830D1}"/>
              </a:ext>
            </a:extLst>
          </p:cNvPr>
          <p:cNvSpPr>
            <a:spLocks noGrp="1"/>
          </p:cNvSpPr>
          <p:nvPr>
            <p:ph type="title"/>
          </p:nvPr>
        </p:nvSpPr>
        <p:spPr/>
        <p:txBody>
          <a:bodyPr>
            <a:normAutofit/>
          </a:bodyPr>
          <a:lstStyle/>
          <a:p>
            <a:r>
              <a:rPr lang="en-GB" b="1" dirty="0"/>
              <a:t>Understanding Behaviour</a:t>
            </a:r>
          </a:p>
        </p:txBody>
      </p:sp>
      <p:sp>
        <p:nvSpPr>
          <p:cNvPr id="3" name="Content Placeholder 2">
            <a:extLst>
              <a:ext uri="{FF2B5EF4-FFF2-40B4-BE49-F238E27FC236}">
                <a16:creationId xmlns:a16="http://schemas.microsoft.com/office/drawing/2014/main" id="{2F71AD2B-C788-E35F-EDC5-40F21E1BB914}"/>
              </a:ext>
            </a:extLst>
          </p:cNvPr>
          <p:cNvSpPr>
            <a:spLocks noGrp="1"/>
          </p:cNvSpPr>
          <p:nvPr>
            <p:ph idx="1"/>
          </p:nvPr>
        </p:nvSpPr>
        <p:spPr>
          <a:xfrm>
            <a:off x="811832" y="1417638"/>
            <a:ext cx="10972800" cy="4099595"/>
          </a:xfrm>
        </p:spPr>
        <p:txBody>
          <a:bodyPr>
            <a:normAutofit/>
          </a:bodyPr>
          <a:lstStyle/>
          <a:p>
            <a:pPr marL="0" indent="0">
              <a:buNone/>
            </a:pPr>
            <a:r>
              <a:rPr lang="en-GB" sz="2800" dirty="0"/>
              <a:t>Recognising which state we are in can help us understand our own responses and behaviours in team settings.</a:t>
            </a:r>
          </a:p>
          <a:p>
            <a:pPr marL="0" indent="0">
              <a:buNone/>
            </a:pPr>
            <a:r>
              <a:rPr lang="en-GB" sz="2800" b="1" dirty="0"/>
              <a:t>Impact on Others:</a:t>
            </a:r>
            <a:endParaRPr lang="en-GB" sz="2800" dirty="0"/>
          </a:p>
          <a:p>
            <a:r>
              <a:rPr lang="en-GB" sz="2800" dirty="0"/>
              <a:t>Different states can affect interactions with team members and outcomes in communication.</a:t>
            </a:r>
          </a:p>
          <a:p>
            <a:pPr marL="0" indent="0">
              <a:buNone/>
            </a:pPr>
            <a:r>
              <a:rPr lang="en-GB" sz="2800" b="1" dirty="0"/>
              <a:t>Practical Use:</a:t>
            </a:r>
            <a:endParaRPr lang="en-GB" sz="2800" dirty="0"/>
          </a:p>
          <a:p>
            <a:r>
              <a:rPr lang="en-GB" sz="2800" dirty="0"/>
              <a:t>How would we apply this knowledge to improve communication and collaboration within teams.</a:t>
            </a:r>
          </a:p>
        </p:txBody>
      </p:sp>
    </p:spTree>
    <p:extLst>
      <p:ext uri="{BB962C8B-B14F-4D97-AF65-F5344CB8AC3E}">
        <p14:creationId xmlns:p14="http://schemas.microsoft.com/office/powerpoint/2010/main" val="136547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fade">
                                      <p:cBhvr>
                                        <p:cTn id="12" dur="500"/>
                                        <p:tgtEl>
                                          <p:spTgt spid="40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02"/>
                                        </p:tgtEl>
                                        <p:attrNameLst>
                                          <p:attrName>style.visibility</p:attrName>
                                        </p:attrNameLst>
                                      </p:cBhvr>
                                      <p:to>
                                        <p:strVal val="visible"/>
                                      </p:to>
                                    </p:set>
                                    <p:animEffect transition="in" filter="fade">
                                      <p:cBhvr>
                                        <p:cTn id="22" dur="500"/>
                                        <p:tgtEl>
                                          <p:spTgt spid="410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00"/>
                                        </p:tgtEl>
                                        <p:attrNameLst>
                                          <p:attrName>style.visibility</p:attrName>
                                        </p:attrNameLst>
                                      </p:cBhvr>
                                      <p:to>
                                        <p:strVal val="visible"/>
                                      </p:to>
                                    </p:set>
                                    <p:animEffect transition="in" filter="fade">
                                      <p:cBhvr>
                                        <p:cTn id="27" dur="500"/>
                                        <p:tgtEl>
                                          <p:spTgt spid="410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04"/>
                                        </p:tgtEl>
                                        <p:attrNameLst>
                                          <p:attrName>style.visibility</p:attrName>
                                        </p:attrNameLst>
                                      </p:cBhvr>
                                      <p:to>
                                        <p:strVal val="visible"/>
                                      </p:to>
                                    </p:set>
                                    <p:animEffect transition="in" filter="fade">
                                      <p:cBhvr>
                                        <p:cTn id="37" dur="500"/>
                                        <p:tgtEl>
                                          <p:spTgt spid="410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06"/>
                                        </p:tgtEl>
                                        <p:attrNameLst>
                                          <p:attrName>style.visibility</p:attrName>
                                        </p:attrNameLst>
                                      </p:cBhvr>
                                      <p:to>
                                        <p:strVal val="visible"/>
                                      </p:to>
                                    </p:set>
                                    <p:animEffect transition="in" filter="fade">
                                      <p:cBhvr>
                                        <p:cTn id="42" dur="500"/>
                                        <p:tgtEl>
                                          <p:spTgt spid="410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500"/>
                                        <p:tgtEl>
                                          <p:spTgt spid="1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108"/>
                                        </p:tgtEl>
                                        <p:attrNameLst>
                                          <p:attrName>style.visibility</p:attrName>
                                        </p:attrNameLst>
                                      </p:cBhvr>
                                      <p:to>
                                        <p:strVal val="visible"/>
                                      </p:to>
                                    </p:set>
                                    <p:animEffect transition="in" filter="fade">
                                      <p:cBhvr>
                                        <p:cTn id="52" dur="500"/>
                                        <p:tgtEl>
                                          <p:spTgt spid="4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381902" y="288655"/>
            <a:ext cx="11432499" cy="917348"/>
          </a:xfrm>
        </p:spPr>
        <p:txBody>
          <a:bodyPr>
            <a:normAutofit/>
          </a:bodyPr>
          <a:lstStyle/>
          <a:p>
            <a:r>
              <a:rPr lang="en-US" dirty="0">
                <a:latin typeface="Arial"/>
                <a:cs typeface="Arial"/>
              </a:rPr>
              <a:t>How do we build relationships with others?</a:t>
            </a:r>
            <a:endParaRPr lang="en-US" i="1" dirty="0">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sp>
        <p:nvSpPr>
          <p:cNvPr id="2" name="TextBox 1">
            <a:extLst>
              <a:ext uri="{FF2B5EF4-FFF2-40B4-BE49-F238E27FC236}">
                <a16:creationId xmlns:a16="http://schemas.microsoft.com/office/drawing/2014/main" id="{F6094F48-0D31-1CE2-189E-D2E2CCBC5EAA}"/>
              </a:ext>
            </a:extLst>
          </p:cNvPr>
          <p:cNvSpPr txBox="1"/>
          <p:nvPr/>
        </p:nvSpPr>
        <p:spPr>
          <a:xfrm>
            <a:off x="979309" y="2030788"/>
            <a:ext cx="1632178" cy="400110"/>
          </a:xfrm>
          <a:prstGeom prst="rect">
            <a:avLst/>
          </a:prstGeom>
          <a:noFill/>
        </p:spPr>
        <p:txBody>
          <a:bodyPr wrap="none" rtlCol="0">
            <a:spAutoFit/>
          </a:bodyPr>
          <a:lstStyle/>
          <a:p>
            <a:r>
              <a:rPr lang="en-GB" sz="2000" b="1" dirty="0"/>
              <a:t>The Rescuer</a:t>
            </a:r>
          </a:p>
        </p:txBody>
      </p:sp>
      <p:sp>
        <p:nvSpPr>
          <p:cNvPr id="3" name="TextBox 2">
            <a:extLst>
              <a:ext uri="{FF2B5EF4-FFF2-40B4-BE49-F238E27FC236}">
                <a16:creationId xmlns:a16="http://schemas.microsoft.com/office/drawing/2014/main" id="{F5D43632-358C-22E1-0AD2-A4009F5A9A78}"/>
              </a:ext>
            </a:extLst>
          </p:cNvPr>
          <p:cNvSpPr txBox="1"/>
          <p:nvPr/>
        </p:nvSpPr>
        <p:spPr>
          <a:xfrm>
            <a:off x="9525168" y="1986180"/>
            <a:ext cx="1980863" cy="400110"/>
          </a:xfrm>
          <a:prstGeom prst="rect">
            <a:avLst/>
          </a:prstGeom>
          <a:noFill/>
        </p:spPr>
        <p:txBody>
          <a:bodyPr wrap="none" rtlCol="0">
            <a:spAutoFit/>
          </a:bodyPr>
          <a:lstStyle/>
          <a:p>
            <a:r>
              <a:rPr lang="en-GB" sz="2000" b="1" dirty="0"/>
              <a:t>The Persecutor</a:t>
            </a:r>
          </a:p>
        </p:txBody>
      </p:sp>
      <p:sp>
        <p:nvSpPr>
          <p:cNvPr id="12" name="TextBox 11">
            <a:extLst>
              <a:ext uri="{FF2B5EF4-FFF2-40B4-BE49-F238E27FC236}">
                <a16:creationId xmlns:a16="http://schemas.microsoft.com/office/drawing/2014/main" id="{89D0C85E-311E-FC1F-ABC5-4415FD72C769}"/>
              </a:ext>
            </a:extLst>
          </p:cNvPr>
          <p:cNvSpPr txBox="1"/>
          <p:nvPr/>
        </p:nvSpPr>
        <p:spPr>
          <a:xfrm>
            <a:off x="5231904" y="5918985"/>
            <a:ext cx="1473480" cy="400110"/>
          </a:xfrm>
          <a:prstGeom prst="rect">
            <a:avLst/>
          </a:prstGeom>
          <a:noFill/>
        </p:spPr>
        <p:txBody>
          <a:bodyPr wrap="none" rtlCol="0">
            <a:spAutoFit/>
          </a:bodyPr>
          <a:lstStyle/>
          <a:p>
            <a:r>
              <a:rPr lang="en-GB" sz="2000" b="1" dirty="0"/>
              <a:t>The Victim</a:t>
            </a:r>
          </a:p>
        </p:txBody>
      </p:sp>
    </p:spTree>
    <p:extLst>
      <p:ext uri="{BB962C8B-B14F-4D97-AF65-F5344CB8AC3E}">
        <p14:creationId xmlns:p14="http://schemas.microsoft.com/office/powerpoint/2010/main" val="2960119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a:bodyPr>
          <a:lstStyle/>
          <a:p>
            <a:r>
              <a:rPr lang="en-GB" b="1" dirty="0"/>
              <a:t>Drama Triangles</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335360" y="1268760"/>
            <a:ext cx="11521280" cy="4248472"/>
          </a:xfrm>
        </p:spPr>
        <p:txBody>
          <a:bodyPr>
            <a:noAutofit/>
          </a:bodyPr>
          <a:lstStyle/>
          <a:p>
            <a:pPr algn="ctr">
              <a:buFont typeface="+mj-lt"/>
              <a:buAutoNum type="arabicPeriod"/>
            </a:pPr>
            <a:r>
              <a:rPr lang="en-GB" sz="2800" dirty="0"/>
              <a:t>Roles in the Triangle</a:t>
            </a:r>
          </a:p>
          <a:p>
            <a:pPr algn="ctr">
              <a:buFont typeface="+mj-lt"/>
              <a:buAutoNum type="arabicPeriod"/>
            </a:pPr>
            <a:r>
              <a:rPr lang="en-GB" sz="2800" dirty="0"/>
              <a:t>Shifting roles</a:t>
            </a:r>
          </a:p>
          <a:p>
            <a:pPr algn="ctr">
              <a:buFont typeface="+mj-lt"/>
              <a:buAutoNum type="arabicPeriod"/>
            </a:pPr>
            <a:r>
              <a:rPr lang="en-GB" sz="2800" dirty="0"/>
              <a:t>Cycle of dysfunction</a:t>
            </a:r>
          </a:p>
          <a:p>
            <a:pPr algn="ctr">
              <a:buFont typeface="+mj-lt"/>
              <a:buAutoNum type="arabicPeriod"/>
            </a:pPr>
            <a:r>
              <a:rPr lang="en-GB" sz="2800" dirty="0"/>
              <a:t>Emotional pay off</a:t>
            </a:r>
          </a:p>
          <a:p>
            <a:pPr algn="ctr">
              <a:buFont typeface="+mj-lt"/>
              <a:buAutoNum type="arabicPeriod"/>
            </a:pPr>
            <a:r>
              <a:rPr lang="en-GB" sz="2800" dirty="0"/>
              <a:t>Breaking the cycle</a:t>
            </a:r>
          </a:p>
          <a:p>
            <a:pPr>
              <a:buFont typeface="+mj-lt"/>
              <a:buAutoNum type="arabicPeriod"/>
            </a:pPr>
            <a:endParaRPr lang="en-GB" sz="2800" dirty="0"/>
          </a:p>
          <a:p>
            <a:pPr marL="0" indent="0">
              <a:buNone/>
            </a:pPr>
            <a:r>
              <a:rPr lang="en-GB" sz="2800" dirty="0"/>
              <a:t>Understanding and addressing the dynamics of the drama triangle can lead to healthier and more mature interpersonal relationships.</a:t>
            </a:r>
          </a:p>
          <a:p>
            <a:pPr marL="0" indent="0">
              <a:buNone/>
            </a:pPr>
            <a:endParaRPr lang="en-GB" sz="2800" dirty="0"/>
          </a:p>
        </p:txBody>
      </p:sp>
    </p:spTree>
    <p:extLst>
      <p:ext uri="{BB962C8B-B14F-4D97-AF65-F5344CB8AC3E}">
        <p14:creationId xmlns:p14="http://schemas.microsoft.com/office/powerpoint/2010/main" val="44406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7673C-948B-1358-720D-2FE2FAF1DE46}"/>
              </a:ext>
            </a:extLst>
          </p:cNvPr>
          <p:cNvSpPr>
            <a:spLocks noGrp="1"/>
          </p:cNvSpPr>
          <p:nvPr>
            <p:ph type="title"/>
          </p:nvPr>
        </p:nvSpPr>
        <p:spPr/>
        <p:txBody>
          <a:bodyPr/>
          <a:lstStyle/>
          <a:p>
            <a:r>
              <a:rPr lang="en-GB" b="1" dirty="0"/>
              <a:t>Example for group discussion </a:t>
            </a:r>
          </a:p>
        </p:txBody>
      </p:sp>
      <p:sp>
        <p:nvSpPr>
          <p:cNvPr id="3" name="Content Placeholder 2">
            <a:extLst>
              <a:ext uri="{FF2B5EF4-FFF2-40B4-BE49-F238E27FC236}">
                <a16:creationId xmlns:a16="http://schemas.microsoft.com/office/drawing/2014/main" id="{F5C7D7C5-FB6D-0EA3-479F-851586F514AF}"/>
              </a:ext>
            </a:extLst>
          </p:cNvPr>
          <p:cNvSpPr>
            <a:spLocks noGrp="1"/>
          </p:cNvSpPr>
          <p:nvPr>
            <p:ph idx="1"/>
          </p:nvPr>
        </p:nvSpPr>
        <p:spPr/>
        <p:txBody>
          <a:bodyPr>
            <a:normAutofit fontScale="77500" lnSpcReduction="20000"/>
          </a:bodyPr>
          <a:lstStyle/>
          <a:p>
            <a:pPr algn="l">
              <a:buNone/>
            </a:pPr>
            <a:r>
              <a:rPr lang="en-GB" b="0" i="0" dirty="0">
                <a:effectLst/>
                <a:latin typeface="fkGroteskNeue"/>
              </a:rPr>
              <a:t>Background:</a:t>
            </a:r>
            <a:br>
              <a:rPr lang="en-GB" b="0" i="0" dirty="0">
                <a:effectLst/>
                <a:latin typeface="fkGroteskNeue"/>
              </a:rPr>
            </a:br>
            <a:r>
              <a:rPr lang="en-GB" b="0" i="0" dirty="0">
                <a:effectLst/>
                <a:latin typeface="fkGroteskNeue"/>
              </a:rPr>
              <a:t>Three students - Alex, Jamie, and Taylor - are working together on a group project for their class. The project deadline is coming up, and the group is meeting after class to finish their work.</a:t>
            </a:r>
          </a:p>
          <a:p>
            <a:pPr algn="l">
              <a:buNone/>
            </a:pPr>
            <a:r>
              <a:rPr lang="en-GB" b="0" i="0" dirty="0">
                <a:effectLst/>
                <a:latin typeface="fkGroteskNeue"/>
              </a:rPr>
              <a:t>Roles:</a:t>
            </a:r>
          </a:p>
          <a:p>
            <a:pPr algn="l">
              <a:buFont typeface="Arial" panose="020B0604020202020204" pitchFamily="34" charset="0"/>
              <a:buChar char="•"/>
            </a:pPr>
            <a:r>
              <a:rPr lang="en-GB" b="0" i="0" dirty="0">
                <a:effectLst/>
                <a:latin typeface="fkGroteskNeue"/>
              </a:rPr>
              <a:t>Victim: Alex feels overwhelmed and believes that no one is listening to their ideas. Alex thinks the group is unfair and that they’re being left out.</a:t>
            </a:r>
          </a:p>
          <a:p>
            <a:pPr algn="l">
              <a:buFont typeface="Arial" panose="020B0604020202020204" pitchFamily="34" charset="0"/>
              <a:buChar char="•"/>
            </a:pPr>
            <a:r>
              <a:rPr lang="en-GB" b="0" i="0" dirty="0">
                <a:effectLst/>
                <a:latin typeface="fkGroteskNeue"/>
              </a:rPr>
              <a:t>Persecutor: Jamie is frustrated because they think Alex isn’t doing enough work. Jamie criticises Alex and tells them they’re slowing the group down.</a:t>
            </a:r>
          </a:p>
          <a:p>
            <a:pPr algn="l">
              <a:buFont typeface="Arial" panose="020B0604020202020204" pitchFamily="34" charset="0"/>
              <a:buChar char="•"/>
            </a:pPr>
            <a:r>
              <a:rPr lang="en-GB" b="0" i="0" dirty="0">
                <a:effectLst/>
                <a:latin typeface="fkGroteskNeue"/>
              </a:rPr>
              <a:t>Rescuer: Taylor tries to keep the peace, stepping in to defend Alex and offering to do Alex’s part of the project so no one argues.</a:t>
            </a:r>
          </a:p>
          <a:p>
            <a:endParaRPr lang="en-GB" dirty="0"/>
          </a:p>
        </p:txBody>
      </p:sp>
    </p:spTree>
    <p:extLst>
      <p:ext uri="{BB962C8B-B14F-4D97-AF65-F5344CB8AC3E}">
        <p14:creationId xmlns:p14="http://schemas.microsoft.com/office/powerpoint/2010/main" val="4011980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95415AC-3C1D-A6B1-3464-65CA189692AA}"/>
              </a:ext>
            </a:extLst>
          </p:cNvPr>
          <p:cNvSpPr txBox="1"/>
          <p:nvPr/>
        </p:nvSpPr>
        <p:spPr>
          <a:xfrm>
            <a:off x="4565381" y="6215063"/>
            <a:ext cx="1026243" cy="461665"/>
          </a:xfrm>
          <a:prstGeom prst="rect">
            <a:avLst/>
          </a:prstGeom>
          <a:noFill/>
        </p:spPr>
        <p:txBody>
          <a:bodyPr wrap="none" rtlCol="0">
            <a:spAutoFit/>
          </a:bodyPr>
          <a:lstStyle/>
          <a:p>
            <a:r>
              <a:rPr lang="en-GB" sz="2400" b="1" dirty="0"/>
              <a:t>Client</a:t>
            </a:r>
          </a:p>
        </p:txBody>
      </p:sp>
    </p:spTree>
    <p:extLst>
      <p:ext uri="{BB962C8B-B14F-4D97-AF65-F5344CB8AC3E}">
        <p14:creationId xmlns:p14="http://schemas.microsoft.com/office/powerpoint/2010/main" val="7984276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12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220"/>
                                        </p:tgtEl>
                                        <p:attrNameLst>
                                          <p:attrName>style.visibility</p:attrName>
                                        </p:attrNameLst>
                                      </p:cBhvr>
                                      <p:to>
                                        <p:strVal val="visible"/>
                                      </p:to>
                                    </p:set>
                                    <p:animEffect transition="in" filter="fade">
                                      <p:cBhvr>
                                        <p:cTn id="17" dur="500"/>
                                        <p:tgtEl>
                                          <p:spTgt spid="92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218"/>
                                        </p:tgtEl>
                                        <p:attrNameLst>
                                          <p:attrName>style.visibility</p:attrName>
                                        </p:attrNameLst>
                                      </p:cBhvr>
                                      <p:to>
                                        <p:strVal val="visible"/>
                                      </p:to>
                                    </p:set>
                                    <p:animEffect transition="in" filter="fade">
                                      <p:cBhvr>
                                        <p:cTn id="22"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97F1D1D-59F1-7127-52E0-076466BD910A}"/>
              </a:ext>
            </a:extLst>
          </p:cNvPr>
          <p:cNvSpPr>
            <a:spLocks noGrp="1"/>
          </p:cNvSpPr>
          <p:nvPr>
            <p:ph type="title"/>
          </p:nvPr>
        </p:nvSpPr>
        <p:spPr>
          <a:xfrm>
            <a:off x="609600" y="274638"/>
            <a:ext cx="10972800" cy="1143000"/>
          </a:xfrm>
        </p:spPr>
        <p:txBody>
          <a:bodyPr/>
          <a:lstStyle/>
          <a:p>
            <a:r>
              <a:rPr lang="en-US" dirty="0"/>
              <a:t>Group activity</a:t>
            </a:r>
          </a:p>
        </p:txBody>
      </p:sp>
      <p:pic>
        <p:nvPicPr>
          <p:cNvPr id="4" name="Picture 2" descr="Maslow&amp;#39;s Hierarchy of Needs – Project Maslow">
            <a:extLst>
              <a:ext uri="{FF2B5EF4-FFF2-40B4-BE49-F238E27FC236}">
                <a16:creationId xmlns:a16="http://schemas.microsoft.com/office/drawing/2014/main" id="{6E26F672-2F7E-3692-0A2E-E2D95ACB570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609600" y="1600201"/>
            <a:ext cx="5336508"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1" name="Content Placeholder 3">
            <a:extLst>
              <a:ext uri="{FF2B5EF4-FFF2-40B4-BE49-F238E27FC236}">
                <a16:creationId xmlns:a16="http://schemas.microsoft.com/office/drawing/2014/main" id="{AABE9D53-DAE6-F83F-B703-FF9DB31E6DCB}"/>
              </a:ext>
            </a:extLst>
          </p:cNvPr>
          <p:cNvSpPr>
            <a:spLocks noGrp="1"/>
          </p:cNvSpPr>
          <p:nvPr>
            <p:ph sz="half" idx="2"/>
          </p:nvPr>
        </p:nvSpPr>
        <p:spPr>
          <a:xfrm>
            <a:off x="6197600" y="1600201"/>
            <a:ext cx="5384800" cy="3989040"/>
          </a:xfrm>
        </p:spPr>
        <p:txBody>
          <a:bodyPr/>
          <a:lstStyle/>
          <a:p>
            <a:r>
              <a:rPr lang="en-US" dirty="0"/>
              <a:t>Review the case study provided and answer the questions within your group. </a:t>
            </a:r>
          </a:p>
        </p:txBody>
      </p:sp>
    </p:spTree>
    <p:extLst>
      <p:ext uri="{BB962C8B-B14F-4D97-AF65-F5344CB8AC3E}">
        <p14:creationId xmlns:p14="http://schemas.microsoft.com/office/powerpoint/2010/main" val="4051918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84562-8465-0B64-F51D-22E7DAFD9888}"/>
              </a:ext>
            </a:extLst>
          </p:cNvPr>
          <p:cNvSpPr>
            <a:spLocks noGrp="1"/>
          </p:cNvSpPr>
          <p:nvPr>
            <p:ph type="title"/>
          </p:nvPr>
        </p:nvSpPr>
        <p:spPr/>
        <p:txBody>
          <a:bodyPr/>
          <a:lstStyle/>
          <a:p>
            <a:r>
              <a:rPr lang="en-GB" dirty="0"/>
              <a:t>Criticisms</a:t>
            </a:r>
          </a:p>
        </p:txBody>
      </p:sp>
      <p:sp>
        <p:nvSpPr>
          <p:cNvPr id="3" name="Content Placeholder 2">
            <a:extLst>
              <a:ext uri="{FF2B5EF4-FFF2-40B4-BE49-F238E27FC236}">
                <a16:creationId xmlns:a16="http://schemas.microsoft.com/office/drawing/2014/main" id="{681B8157-7F22-6EE6-C2E7-8096589440CC}"/>
              </a:ext>
            </a:extLst>
          </p:cNvPr>
          <p:cNvSpPr>
            <a:spLocks noGrp="1"/>
          </p:cNvSpPr>
          <p:nvPr>
            <p:ph sz="half" idx="1"/>
          </p:nvPr>
        </p:nvSpPr>
        <p:spPr>
          <a:xfrm>
            <a:off x="609600" y="1600201"/>
            <a:ext cx="9878888" cy="3989040"/>
          </a:xfrm>
        </p:spPr>
        <p:txBody>
          <a:bodyPr/>
          <a:lstStyle/>
          <a:p>
            <a:r>
              <a:rPr lang="en-GB" dirty="0"/>
              <a:t>Lacking in strong scientific support, theory is difficult to test. </a:t>
            </a:r>
          </a:p>
          <a:p>
            <a:r>
              <a:rPr lang="en-GB" dirty="0"/>
              <a:t>Oversimplification of human motivation.</a:t>
            </a:r>
          </a:p>
          <a:p>
            <a:r>
              <a:rPr lang="en-GB" dirty="0"/>
              <a:t>Cultural bias (reflecting Western, individualistic values).</a:t>
            </a:r>
          </a:p>
        </p:txBody>
      </p:sp>
    </p:spTree>
    <p:extLst>
      <p:ext uri="{BB962C8B-B14F-4D97-AF65-F5344CB8AC3E}">
        <p14:creationId xmlns:p14="http://schemas.microsoft.com/office/powerpoint/2010/main" val="17411825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C2CAE-F2B3-FC33-7EF7-ED4E17C9A80C}"/>
              </a:ext>
            </a:extLst>
          </p:cNvPr>
          <p:cNvSpPr>
            <a:spLocks noGrp="1"/>
          </p:cNvSpPr>
          <p:nvPr>
            <p:ph type="title"/>
          </p:nvPr>
        </p:nvSpPr>
        <p:spPr>
          <a:xfrm>
            <a:off x="609600" y="274638"/>
            <a:ext cx="10972800" cy="1143000"/>
          </a:xfrm>
        </p:spPr>
        <p:txBody>
          <a:bodyPr anchor="ctr">
            <a:normAutofit/>
          </a:bodyPr>
          <a:lstStyle/>
          <a:p>
            <a:r>
              <a:rPr lang="en-GB" dirty="0"/>
              <a:t>Recap quiz</a:t>
            </a:r>
          </a:p>
        </p:txBody>
      </p:sp>
      <p:pic>
        <p:nvPicPr>
          <p:cNvPr id="6" name="Content Placeholder 5">
            <a:extLst>
              <a:ext uri="{FF2B5EF4-FFF2-40B4-BE49-F238E27FC236}">
                <a16:creationId xmlns:a16="http://schemas.microsoft.com/office/drawing/2014/main" id="{7F30B7AA-8A30-8FEC-6A39-A64D519D1FDC}"/>
              </a:ext>
            </a:extLst>
          </p:cNvPr>
          <p:cNvPicPr>
            <a:picLocks noGrp="1" noChangeAspect="1"/>
          </p:cNvPicPr>
          <p:nvPr>
            <p:ph idx="1"/>
          </p:nvPr>
        </p:nvPicPr>
        <p:blipFill>
          <a:blip r:embed="rId2"/>
          <a:stretch>
            <a:fillRect/>
          </a:stretch>
        </p:blipFill>
        <p:spPr>
          <a:xfrm>
            <a:off x="4690764" y="1600201"/>
            <a:ext cx="2917403" cy="3917032"/>
          </a:xfrm>
          <a:noFill/>
        </p:spPr>
      </p:pic>
    </p:spTree>
    <p:extLst>
      <p:ext uri="{BB962C8B-B14F-4D97-AF65-F5344CB8AC3E}">
        <p14:creationId xmlns:p14="http://schemas.microsoft.com/office/powerpoint/2010/main" val="33007600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1981200" y="274638"/>
            <a:ext cx="8124529" cy="1050924"/>
          </a:xfrm>
        </p:spPr>
        <p:txBody>
          <a:bodyPr>
            <a:normAutofit/>
          </a:bodyPr>
          <a:lstStyle/>
          <a:p>
            <a:r>
              <a:rPr lang="en-GB" sz="4000"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Review the effects and learn from this experience.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Emphasis should be on the first step to understanding ourselves and the people around us than immediate solutions to problems and situations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Try to look at yourself and how you interact with people this week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See if you notice anything different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28" name="Picture 4" descr="Communauté Steam :: Reflection">
            <a:extLst>
              <a:ext uri="{FF2B5EF4-FFF2-40B4-BE49-F238E27FC236}">
                <a16:creationId xmlns:a16="http://schemas.microsoft.com/office/drawing/2014/main" id="{8A425A98-5027-A328-486D-282233E76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3983037"/>
            <a:ext cx="31337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elements/1.1/"/>
    <ds:schemaRef ds:uri="http://www.w3.org/XML/1998/namespace"/>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5911</Words>
  <Application>Microsoft Office PowerPoint</Application>
  <PresentationFormat>Widescreen</PresentationFormat>
  <Paragraphs>691</Paragraphs>
  <Slides>32</Slides>
  <Notes>29</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32</vt:i4>
      </vt:variant>
    </vt:vector>
  </HeadingPairs>
  <TitlesOfParts>
    <vt:vector size="41" baseType="lpstr">
      <vt:lpstr>fkGrotesk</vt:lpstr>
      <vt:lpstr>fkGroteskNeue</vt:lpstr>
      <vt:lpstr>Helvetica-Bold</vt:lpstr>
      <vt:lpstr>Myriad Pro</vt:lpstr>
      <vt:lpstr>Arial</vt:lpstr>
      <vt:lpstr>Calibri</vt:lpstr>
      <vt:lpstr>Courier New</vt:lpstr>
      <vt:lpstr>20140311PresentationUWTSDTemplate</vt:lpstr>
      <vt:lpstr>1_20140311PresentationUWTSDTemplate</vt:lpstr>
      <vt:lpstr>BMSW4009   Effective Team Working and Communication</vt:lpstr>
      <vt:lpstr>PowerPoint Presentation</vt:lpstr>
      <vt:lpstr>PowerPoint Presentation</vt:lpstr>
      <vt:lpstr>What do we know about people:</vt:lpstr>
      <vt:lpstr>Valuing Difference</vt:lpstr>
      <vt:lpstr>PowerPoint Presentation</vt:lpstr>
      <vt:lpstr>Relationships: the building blocks</vt:lpstr>
      <vt:lpstr>PowerPoint Presentation</vt:lpstr>
      <vt:lpstr>What have you been thinking about?</vt:lpstr>
      <vt:lpstr>Personal Values</vt:lpstr>
      <vt:lpstr>What is the difference between a team  and a group?</vt:lpstr>
      <vt:lpstr>Is a Jury a Group or a Team?</vt:lpstr>
      <vt:lpstr>Belbin’s Theory</vt:lpstr>
      <vt:lpstr>Belbin’s Team Roles</vt:lpstr>
      <vt:lpstr>Belbin’s 9 Team Roles</vt:lpstr>
      <vt:lpstr>PowerPoint Presentation</vt:lpstr>
      <vt:lpstr>What issues can affect relationship building?</vt:lpstr>
      <vt:lpstr>PAC Model</vt:lpstr>
      <vt:lpstr>Understanding Behaviour</vt:lpstr>
      <vt:lpstr>People – what state to choose?</vt:lpstr>
      <vt:lpstr>PowerPoint Presentation</vt:lpstr>
      <vt:lpstr>How do we build relationships with others?</vt:lpstr>
      <vt:lpstr>PowerPoint Presentation</vt:lpstr>
      <vt:lpstr>Drama Triangles</vt:lpstr>
      <vt:lpstr>Example for group discussion </vt:lpstr>
      <vt:lpstr>PowerPoint Presentation</vt:lpstr>
      <vt:lpstr>PowerPoint Presentation</vt:lpstr>
      <vt:lpstr>Maslow, A (1943).  Hierarchy of Needs (Theory of Human Motivation) </vt:lpstr>
      <vt:lpstr>Group activity</vt:lpstr>
      <vt:lpstr>Criticisms</vt:lpstr>
      <vt:lpstr>Recap quiz</vt:lpstr>
      <vt:lpstr>Looking back and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394</cp:revision>
  <cp:lastPrinted>2019-10-01T11:26:54Z</cp:lastPrinted>
  <dcterms:created xsi:type="dcterms:W3CDTF">2015-04-14T15:21:28Z</dcterms:created>
  <dcterms:modified xsi:type="dcterms:W3CDTF">2025-05-09T12:07:01Z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