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4" r:id="rId7"/>
    <p:sldId id="265" r:id="rId8"/>
    <p:sldId id="266" r:id="rId9"/>
    <p:sldId id="267" r:id="rId10"/>
    <p:sldId id="269" r:id="rId11"/>
    <p:sldId id="270" r:id="rId12"/>
    <p:sldId id="271" r:id="rId13"/>
    <p:sldId id="272" r:id="rId14"/>
    <p:sldId id="27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39986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49411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746497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3274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763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9605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2995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1786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080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2574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7956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p>
            <a:pPr algn="r"/>
            <a:fld id="{9668B50E-0B48-4566-8609-C51CF752A7DF}" type="datetimeFigureOut">
              <a:rPr lang="en-US" smtClean="0">
                <a:solidFill>
                  <a:prstClr val="black"/>
                </a:solidFill>
              </a:rPr>
              <a:pPr algn="r"/>
              <a:t>3/8/2019</a:t>
            </a:fld>
            <a:endParaRPr lang="en-US">
              <a:solidFill>
                <a:prstClr val="white">
                  <a:shade val="50000"/>
                </a:prstClr>
              </a:solidFill>
            </a:endParaRPr>
          </a:p>
        </p:txBody>
      </p:sp>
      <p:sp>
        <p:nvSpPr>
          <p:cNvPr id="7" name="Rectangle 6"/>
          <p:cNvSpPr>
            <a:spLocks noGrp="1"/>
          </p:cNvSpPr>
          <p:nvPr>
            <p:ph type="sldNum" sz="quarter" idx="12"/>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1098312804"/>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p>
            <a:pPr algn="r"/>
            <a:fld id="{9668B50E-0B48-4566-8609-C51CF752A7DF}" type="datetimeFigureOut">
              <a:rPr lang="en-US" smtClean="0">
                <a:solidFill>
                  <a:prstClr val="black"/>
                </a:solidFill>
              </a:rPr>
              <a:pPr algn="r"/>
              <a:t>3/8/2019</a:t>
            </a:fld>
            <a:endParaRPr lang="en-US">
              <a:solidFill>
                <a:prstClr val="white">
                  <a:shade val="50000"/>
                </a:prstClr>
              </a:solidFill>
            </a:endParaRPr>
          </a:p>
        </p:txBody>
      </p:sp>
      <p:sp>
        <p:nvSpPr>
          <p:cNvPr id="8" name="Rectangle 7"/>
          <p:cNvSpPr>
            <a:spLocks noGrp="1"/>
          </p:cNvSpPr>
          <p:nvPr>
            <p:ph type="sldNum" sz="quarter" idx="13"/>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306726206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00113" y="274638"/>
            <a:ext cx="7488237"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7575"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782335DC-A8B8-420A-9C33-1468522A6D96}" type="slidenum">
              <a:rPr lang="en-GB"/>
              <a:pPr/>
              <a:t>‹#›</a:t>
            </a:fld>
            <a:endParaRPr lang="en-GB"/>
          </a:p>
        </p:txBody>
      </p:sp>
    </p:spTree>
    <p:extLst>
      <p:ext uri="{BB962C8B-B14F-4D97-AF65-F5344CB8AC3E}">
        <p14:creationId xmlns:p14="http://schemas.microsoft.com/office/powerpoint/2010/main" val="117269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08/03/2019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705597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Understanding </a:t>
            </a:r>
            <a:r>
              <a:rPr lang="en-GB" dirty="0" smtClean="0">
                <a:solidFill>
                  <a:schemeClr val="bg1"/>
                </a:solidFill>
              </a:rPr>
              <a:t>Democracy</a:t>
            </a:r>
            <a:endParaRPr lang="en-GB" dirty="0">
              <a:solidFill>
                <a:schemeClr val="bg1"/>
              </a:solidFill>
            </a:endParaRPr>
          </a:p>
        </p:txBody>
      </p:sp>
      <p:sp>
        <p:nvSpPr>
          <p:cNvPr id="3" name="Subtitle 2"/>
          <p:cNvSpPr>
            <a:spLocks noGrp="1"/>
          </p:cNvSpPr>
          <p:nvPr>
            <p:ph type="subTitle" idx="1"/>
          </p:nvPr>
        </p:nvSpPr>
        <p:spPr>
          <a:xfrm>
            <a:off x="1331640" y="6093296"/>
            <a:ext cx="6400800" cy="629072"/>
          </a:xfrm>
        </p:spPr>
        <p:txBody>
          <a:bodyPr>
            <a:normAutofit/>
          </a:bodyPr>
          <a:lstStyle/>
          <a:p>
            <a:r>
              <a:rPr lang="en-GB" b="1" dirty="0" smtClean="0">
                <a:solidFill>
                  <a:schemeClr val="bg1"/>
                </a:solidFill>
              </a:rPr>
              <a:t>HPFY3009</a:t>
            </a:r>
          </a:p>
          <a:p>
            <a:endParaRPr lang="en-GB" b="1" dirty="0" smtClean="0">
              <a:solidFill>
                <a:schemeClr val="bg1"/>
              </a:solidFill>
            </a:endParaRPr>
          </a:p>
        </p:txBody>
      </p:sp>
      <p:sp>
        <p:nvSpPr>
          <p:cNvPr id="4" name="Subtitle 2"/>
          <p:cNvSpPr txBox="1">
            <a:spLocks/>
          </p:cNvSpPr>
          <p:nvPr/>
        </p:nvSpPr>
        <p:spPr>
          <a:xfrm>
            <a:off x="107504" y="2852936"/>
            <a:ext cx="8928992" cy="1872208"/>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smtClean="0">
                <a:solidFill>
                  <a:prstClr val="black"/>
                </a:solidFill>
              </a:rPr>
              <a:t>Athenian Law </a:t>
            </a:r>
            <a:r>
              <a:rPr lang="en-GB" sz="3100" dirty="0" smtClean="0">
                <a:solidFill>
                  <a:prstClr val="black"/>
                </a:solidFill>
              </a:rPr>
              <a:t>and the Law Courts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096691" y="3846265"/>
            <a:ext cx="4971306" cy="2132605"/>
          </a:xfrm>
          <a:prstGeom prst="rect">
            <a:avLst/>
          </a:prstGeom>
        </p:spPr>
      </p:pic>
    </p:spTree>
    <p:extLst>
      <p:ext uri="{BB962C8B-B14F-4D97-AF65-F5344CB8AC3E}">
        <p14:creationId xmlns:p14="http://schemas.microsoft.com/office/powerpoint/2010/main" val="6463225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GB" dirty="0" smtClean="0">
                <a:solidFill>
                  <a:schemeClr val="bg1"/>
                </a:solidFill>
              </a:rPr>
              <a:t>Evidence</a:t>
            </a:r>
            <a:endParaRPr lang="en-GB" dirty="0">
              <a:solidFill>
                <a:schemeClr val="bg1"/>
              </a:solidFill>
            </a:endParaRPr>
          </a:p>
        </p:txBody>
      </p:sp>
      <p:sp>
        <p:nvSpPr>
          <p:cNvPr id="6" name="Content Placeholder 5"/>
          <p:cNvSpPr>
            <a:spLocks noGrp="1"/>
          </p:cNvSpPr>
          <p:nvPr>
            <p:ph idx="1"/>
          </p:nvPr>
        </p:nvSpPr>
        <p:spPr>
          <a:xfrm>
            <a:off x="0" y="980728"/>
            <a:ext cx="9144000" cy="5877272"/>
          </a:xfrm>
        </p:spPr>
        <p:txBody>
          <a:bodyPr>
            <a:normAutofit fontScale="92500" lnSpcReduction="10000"/>
          </a:bodyPr>
          <a:lstStyle/>
          <a:p>
            <a:r>
              <a:rPr lang="en-GB" dirty="0" smtClean="0">
                <a:solidFill>
                  <a:schemeClr val="bg1"/>
                </a:solidFill>
              </a:rPr>
              <a:t>Literary sources:</a:t>
            </a:r>
          </a:p>
          <a:p>
            <a:pPr lvl="1"/>
            <a:r>
              <a:rPr lang="en-GB" i="1" dirty="0" err="1" smtClean="0">
                <a:solidFill>
                  <a:schemeClr val="bg1"/>
                </a:solidFill>
              </a:rPr>
              <a:t>logographoi</a:t>
            </a:r>
            <a:r>
              <a:rPr lang="en-GB" i="1" dirty="0" smtClean="0">
                <a:solidFill>
                  <a:schemeClr val="bg1"/>
                </a:solidFill>
              </a:rPr>
              <a:t> </a:t>
            </a:r>
            <a:r>
              <a:rPr lang="en-GB" dirty="0" smtClean="0">
                <a:solidFill>
                  <a:schemeClr val="bg1"/>
                </a:solidFill>
              </a:rPr>
              <a:t>– writers of legal speeches, e.g. </a:t>
            </a:r>
            <a:r>
              <a:rPr lang="en-GB" b="1" dirty="0" err="1" smtClean="0">
                <a:solidFill>
                  <a:schemeClr val="bg1"/>
                </a:solidFill>
              </a:rPr>
              <a:t>Lysias</a:t>
            </a:r>
            <a:r>
              <a:rPr lang="en-GB" dirty="0" smtClean="0">
                <a:solidFill>
                  <a:schemeClr val="bg1"/>
                </a:solidFill>
              </a:rPr>
              <a:t>,</a:t>
            </a:r>
          </a:p>
          <a:p>
            <a:pPr lvl="1"/>
            <a:r>
              <a:rPr lang="en-GB" dirty="0" smtClean="0">
                <a:solidFill>
                  <a:schemeClr val="bg1"/>
                </a:solidFill>
              </a:rPr>
              <a:t>constitutional studies, e.g. [</a:t>
            </a:r>
            <a:r>
              <a:rPr lang="en-GB" b="1" dirty="0" smtClean="0">
                <a:solidFill>
                  <a:schemeClr val="bg1"/>
                </a:solidFill>
              </a:rPr>
              <a:t>Ps</a:t>
            </a:r>
            <a:r>
              <a:rPr lang="en-GB" dirty="0" smtClean="0">
                <a:solidFill>
                  <a:schemeClr val="bg1"/>
                </a:solidFill>
              </a:rPr>
              <a:t>.]-</a:t>
            </a:r>
            <a:r>
              <a:rPr lang="en-GB" b="1" dirty="0" smtClean="0">
                <a:solidFill>
                  <a:schemeClr val="bg1"/>
                </a:solidFill>
              </a:rPr>
              <a:t>Aristotle </a:t>
            </a:r>
            <a:r>
              <a:rPr lang="en-GB" b="1" i="1" dirty="0" smtClean="0">
                <a:solidFill>
                  <a:schemeClr val="bg1"/>
                </a:solidFill>
              </a:rPr>
              <a:t>The Athenian Constitution</a:t>
            </a:r>
            <a:r>
              <a:rPr lang="en-GB" dirty="0" smtClean="0">
                <a:solidFill>
                  <a:schemeClr val="bg1"/>
                </a:solidFill>
              </a:rPr>
              <a:t>,</a:t>
            </a:r>
          </a:p>
          <a:p>
            <a:pPr lvl="1"/>
            <a:r>
              <a:rPr lang="en-GB" dirty="0" smtClean="0">
                <a:solidFill>
                  <a:schemeClr val="bg1"/>
                </a:solidFill>
              </a:rPr>
              <a:t>drama, e.g. Aristophanes </a:t>
            </a:r>
            <a:r>
              <a:rPr lang="en-GB" i="1" dirty="0" smtClean="0">
                <a:solidFill>
                  <a:schemeClr val="bg1"/>
                </a:solidFill>
              </a:rPr>
              <a:t>Wasps</a:t>
            </a:r>
            <a:r>
              <a:rPr lang="en-GB" dirty="0" smtClean="0">
                <a:solidFill>
                  <a:schemeClr val="bg1"/>
                </a:solidFill>
              </a:rPr>
              <a:t>.</a:t>
            </a:r>
          </a:p>
          <a:p>
            <a:pPr lvl="1"/>
            <a:endParaRPr lang="en-GB" sz="500" dirty="0" smtClean="0">
              <a:solidFill>
                <a:schemeClr val="bg1"/>
              </a:solidFill>
            </a:endParaRPr>
          </a:p>
          <a:p>
            <a:r>
              <a:rPr lang="en-GB" dirty="0" smtClean="0">
                <a:solidFill>
                  <a:schemeClr val="bg1"/>
                </a:solidFill>
              </a:rPr>
              <a:t>Archaeological evidence, e.g. voting disks.</a:t>
            </a:r>
          </a:p>
          <a:p>
            <a:endParaRPr lang="en-GB" sz="500" dirty="0" smtClean="0">
              <a:solidFill>
                <a:schemeClr val="bg1"/>
              </a:solidFill>
            </a:endParaRPr>
          </a:p>
          <a:p>
            <a:r>
              <a:rPr lang="en-GB" dirty="0" smtClean="0">
                <a:solidFill>
                  <a:schemeClr val="bg1"/>
                </a:solidFill>
              </a:rPr>
              <a:t>Epigraphic evidence – decrees of the assembly.</a:t>
            </a:r>
          </a:p>
          <a:p>
            <a:pPr marL="137160" indent="0">
              <a:buNone/>
            </a:pPr>
            <a:endParaRPr lang="en-GB" sz="700" dirty="0">
              <a:solidFill>
                <a:schemeClr val="bg1"/>
              </a:solidFill>
            </a:endParaRPr>
          </a:p>
          <a:p>
            <a:pPr marL="137160" indent="0">
              <a:buNone/>
            </a:pPr>
            <a:r>
              <a:rPr lang="en-GB" dirty="0" smtClean="0">
                <a:solidFill>
                  <a:schemeClr val="bg1"/>
                </a:solidFill>
              </a:rPr>
              <a:t>“…when </a:t>
            </a:r>
            <a:r>
              <a:rPr lang="en-GB" dirty="0">
                <a:solidFill>
                  <a:schemeClr val="bg1"/>
                </a:solidFill>
              </a:rPr>
              <a:t>the democracy is master of the voting-power, it is master of the constitution. Moreover, since the laws were not drawn up in simple and explicit terms (but like the one concerning inheritances and wards of state), disputes inevitably occurred, and the courts had to decide in every matter, whether public or </a:t>
            </a:r>
            <a:r>
              <a:rPr lang="en-GB" dirty="0" smtClean="0">
                <a:solidFill>
                  <a:schemeClr val="bg1"/>
                </a:solidFill>
              </a:rPr>
              <a:t>private.” </a:t>
            </a:r>
            <a:r>
              <a:rPr lang="en-GB" dirty="0">
                <a:solidFill>
                  <a:schemeClr val="bg1"/>
                </a:solidFill>
              </a:rPr>
              <a:t>– [</a:t>
            </a:r>
            <a:r>
              <a:rPr lang="en-GB" b="1" dirty="0">
                <a:solidFill>
                  <a:schemeClr val="bg1"/>
                </a:solidFill>
              </a:rPr>
              <a:t>Ps].-Aristotle </a:t>
            </a:r>
            <a:r>
              <a:rPr lang="en-GB" b="1" i="1" dirty="0">
                <a:solidFill>
                  <a:schemeClr val="bg1"/>
                </a:solidFill>
              </a:rPr>
              <a:t>Athenian Constitution </a:t>
            </a:r>
            <a:r>
              <a:rPr lang="en-GB" b="1" dirty="0">
                <a:solidFill>
                  <a:schemeClr val="bg1"/>
                </a:solidFill>
              </a:rPr>
              <a:t>9</a:t>
            </a:r>
            <a:r>
              <a:rPr lang="en-GB" dirty="0">
                <a:solidFill>
                  <a:schemeClr val="bg1"/>
                </a:solidFill>
              </a:rPr>
              <a:t>.</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3807046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Democratising the Courts</a:t>
            </a:r>
            <a:endParaRPr lang="en-GB" dirty="0">
              <a:solidFill>
                <a:schemeClr val="bg1"/>
              </a:solidFill>
            </a:endParaRPr>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solidFill>
                  <a:schemeClr val="bg1"/>
                </a:solidFill>
              </a:rPr>
              <a:t>Establishment of popular courts by Cleisthenes – courts of appeal.</a:t>
            </a:r>
          </a:p>
          <a:p>
            <a:endParaRPr lang="en-GB" sz="1100" dirty="0" smtClean="0">
              <a:solidFill>
                <a:schemeClr val="bg1"/>
              </a:solidFill>
            </a:endParaRPr>
          </a:p>
          <a:p>
            <a:r>
              <a:rPr lang="en-GB" dirty="0" smtClean="0">
                <a:solidFill>
                  <a:schemeClr val="bg1"/>
                </a:solidFill>
              </a:rPr>
              <a:t>Shift of powers from the </a:t>
            </a:r>
            <a:r>
              <a:rPr lang="en-GB" dirty="0" err="1" smtClean="0">
                <a:solidFill>
                  <a:schemeClr val="bg1"/>
                </a:solidFill>
              </a:rPr>
              <a:t>Areopagus</a:t>
            </a:r>
            <a:r>
              <a:rPr lang="en-GB" dirty="0" smtClean="0">
                <a:solidFill>
                  <a:schemeClr val="bg1"/>
                </a:solidFill>
              </a:rPr>
              <a:t> to other areas including the </a:t>
            </a:r>
            <a:r>
              <a:rPr lang="en-GB" i="1" dirty="0" err="1" smtClean="0">
                <a:solidFill>
                  <a:schemeClr val="bg1"/>
                </a:solidFill>
              </a:rPr>
              <a:t>dikasteria</a:t>
            </a:r>
            <a:r>
              <a:rPr lang="en-GB" dirty="0">
                <a:solidFill>
                  <a:schemeClr val="bg1"/>
                </a:solidFill>
              </a:rPr>
              <a:t> </a:t>
            </a:r>
            <a:r>
              <a:rPr lang="en-GB" dirty="0" smtClean="0">
                <a:solidFill>
                  <a:schemeClr val="bg1"/>
                </a:solidFill>
              </a:rPr>
              <a:t>– c. 460s BC. </a:t>
            </a:r>
          </a:p>
          <a:p>
            <a:endParaRPr lang="en-GB" sz="1100" dirty="0">
              <a:solidFill>
                <a:schemeClr val="bg1"/>
              </a:solidFill>
            </a:endParaRPr>
          </a:p>
          <a:p>
            <a:r>
              <a:rPr lang="en-GB" dirty="0" err="1" smtClean="0">
                <a:solidFill>
                  <a:schemeClr val="bg1"/>
                </a:solidFill>
              </a:rPr>
              <a:t>Areopagus</a:t>
            </a:r>
            <a:r>
              <a:rPr lang="en-GB" dirty="0" smtClean="0">
                <a:solidFill>
                  <a:schemeClr val="bg1"/>
                </a:solidFill>
              </a:rPr>
              <a:t> continues as a court of homicide.</a:t>
            </a:r>
          </a:p>
          <a:p>
            <a:endParaRPr lang="en-GB" sz="1100" dirty="0">
              <a:solidFill>
                <a:schemeClr val="bg1"/>
              </a:solidFill>
            </a:endParaRPr>
          </a:p>
          <a:p>
            <a:r>
              <a:rPr lang="en-GB" dirty="0" smtClean="0">
                <a:solidFill>
                  <a:schemeClr val="bg1"/>
                </a:solidFill>
              </a:rPr>
              <a:t>Introduction of pay for attendance – initially 2 </a:t>
            </a:r>
            <a:r>
              <a:rPr lang="en-GB" dirty="0" err="1" smtClean="0">
                <a:solidFill>
                  <a:schemeClr val="bg1"/>
                </a:solidFill>
              </a:rPr>
              <a:t>obols</a:t>
            </a:r>
            <a:r>
              <a:rPr lang="en-GB" dirty="0" smtClean="0">
                <a:solidFill>
                  <a:schemeClr val="bg1"/>
                </a:solidFill>
              </a:rPr>
              <a:t>, then later 3 (420’s, due to Cleon).</a:t>
            </a:r>
          </a:p>
          <a:p>
            <a:endParaRPr lang="en-GB" sz="1100" dirty="0">
              <a:solidFill>
                <a:schemeClr val="bg1"/>
              </a:solidFill>
            </a:endParaRPr>
          </a:p>
          <a:p>
            <a:r>
              <a:rPr lang="en-GB" dirty="0" smtClean="0">
                <a:solidFill>
                  <a:schemeClr val="bg1"/>
                </a:solidFill>
              </a:rPr>
              <a:t>Public could and did observe trails, may be vocal about showing approval or disapproval. </a:t>
            </a:r>
          </a:p>
          <a:p>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1478066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Lawsuits </a:t>
            </a:r>
            <a:endParaRPr lang="en-GB" sz="6000" b="1" dirty="0">
              <a:solidFill>
                <a:schemeClr val="bg1"/>
              </a:solidFill>
            </a:endParaRPr>
          </a:p>
        </p:txBody>
      </p:sp>
    </p:spTree>
    <p:extLst>
      <p:ext uri="{BB962C8B-B14F-4D97-AF65-F5344CB8AC3E}">
        <p14:creationId xmlns:p14="http://schemas.microsoft.com/office/powerpoint/2010/main" val="36355386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dirty="0" smtClean="0">
                <a:solidFill>
                  <a:schemeClr val="bg1"/>
                </a:solidFill>
              </a:rPr>
              <a:t>Going to the </a:t>
            </a:r>
            <a:r>
              <a:rPr lang="en-GB" dirty="0" err="1" smtClean="0">
                <a:solidFill>
                  <a:schemeClr val="bg1"/>
                </a:solidFill>
              </a:rPr>
              <a:t>Lawcourts</a:t>
            </a:r>
            <a:endParaRPr lang="en-GB" dirty="0">
              <a:solidFill>
                <a:schemeClr val="bg1"/>
              </a:solidFill>
            </a:endParaRPr>
          </a:p>
        </p:txBody>
      </p:sp>
      <p:sp>
        <p:nvSpPr>
          <p:cNvPr id="3" name="Content Placeholder 2"/>
          <p:cNvSpPr>
            <a:spLocks noGrp="1"/>
          </p:cNvSpPr>
          <p:nvPr>
            <p:ph idx="1"/>
          </p:nvPr>
        </p:nvSpPr>
        <p:spPr>
          <a:xfrm>
            <a:off x="0" y="1196752"/>
            <a:ext cx="9144000" cy="3168352"/>
          </a:xfrm>
        </p:spPr>
        <p:txBody>
          <a:bodyPr>
            <a:normAutofit fontScale="92500" lnSpcReduction="10000"/>
          </a:bodyPr>
          <a:lstStyle/>
          <a:p>
            <a:r>
              <a:rPr lang="en-GB" sz="2600" i="1" dirty="0" err="1" smtClean="0">
                <a:solidFill>
                  <a:schemeClr val="bg1"/>
                </a:solidFill>
              </a:rPr>
              <a:t>Dikai</a:t>
            </a:r>
            <a:r>
              <a:rPr lang="en-GB" sz="2600" i="1" dirty="0" smtClean="0">
                <a:solidFill>
                  <a:schemeClr val="bg1"/>
                </a:solidFill>
              </a:rPr>
              <a:t> </a:t>
            </a:r>
            <a:r>
              <a:rPr lang="en-GB" sz="2600" dirty="0" smtClean="0">
                <a:solidFill>
                  <a:schemeClr val="bg1"/>
                </a:solidFill>
              </a:rPr>
              <a:t>– private grievances.</a:t>
            </a:r>
          </a:p>
          <a:p>
            <a:pPr lvl="1"/>
            <a:r>
              <a:rPr lang="en-GB" sz="1900" dirty="0">
                <a:solidFill>
                  <a:schemeClr val="bg1"/>
                </a:solidFill>
              </a:rPr>
              <a:t>Homicide cases usually brought forward by a family </a:t>
            </a:r>
            <a:r>
              <a:rPr lang="en-GB" sz="1900" dirty="0" smtClean="0">
                <a:solidFill>
                  <a:schemeClr val="bg1"/>
                </a:solidFill>
              </a:rPr>
              <a:t>member.</a:t>
            </a:r>
          </a:p>
          <a:p>
            <a:endParaRPr lang="en-GB" sz="200" i="1" dirty="0" smtClean="0">
              <a:solidFill>
                <a:schemeClr val="bg1"/>
              </a:solidFill>
            </a:endParaRPr>
          </a:p>
          <a:p>
            <a:r>
              <a:rPr lang="en-GB" sz="2600" i="1" dirty="0" err="1">
                <a:solidFill>
                  <a:schemeClr val="bg1"/>
                </a:solidFill>
              </a:rPr>
              <a:t>g</a:t>
            </a:r>
            <a:r>
              <a:rPr lang="en-GB" sz="2600" i="1" dirty="0" err="1" smtClean="0">
                <a:solidFill>
                  <a:schemeClr val="bg1"/>
                </a:solidFill>
              </a:rPr>
              <a:t>raphe</a:t>
            </a:r>
            <a:r>
              <a:rPr lang="en-GB" sz="2600" i="1" dirty="0" smtClean="0">
                <a:solidFill>
                  <a:schemeClr val="bg1"/>
                </a:solidFill>
              </a:rPr>
              <a:t>, </a:t>
            </a:r>
            <a:r>
              <a:rPr lang="en-GB" sz="2600" i="1" dirty="0" err="1" smtClean="0">
                <a:solidFill>
                  <a:schemeClr val="bg1"/>
                </a:solidFill>
              </a:rPr>
              <a:t>graphai</a:t>
            </a:r>
            <a:r>
              <a:rPr lang="en-GB" sz="2600" i="1" dirty="0" smtClean="0">
                <a:solidFill>
                  <a:schemeClr val="bg1"/>
                </a:solidFill>
              </a:rPr>
              <a:t>,</a:t>
            </a:r>
            <a:r>
              <a:rPr lang="en-GB" sz="2600" dirty="0" smtClean="0">
                <a:solidFill>
                  <a:schemeClr val="bg1"/>
                </a:solidFill>
              </a:rPr>
              <a:t> ‘anyone who wished’ (e.g. treason, desertion, embezzlement of public funds, maltreatment of an orphan, seduction of a free woman, certain kinds of theft and </a:t>
            </a:r>
            <a:r>
              <a:rPr lang="en-GB" sz="2600" i="1" dirty="0" err="1" smtClean="0">
                <a:solidFill>
                  <a:schemeClr val="bg1"/>
                </a:solidFill>
              </a:rPr>
              <a:t>hybris</a:t>
            </a:r>
            <a:r>
              <a:rPr lang="en-GB" sz="2600" dirty="0" smtClean="0">
                <a:solidFill>
                  <a:schemeClr val="bg1"/>
                </a:solidFill>
              </a:rPr>
              <a:t>).</a:t>
            </a:r>
          </a:p>
          <a:p>
            <a:pPr lvl="1"/>
            <a:r>
              <a:rPr lang="en-GB" sz="2100" dirty="0" smtClean="0">
                <a:solidFill>
                  <a:schemeClr val="bg1"/>
                </a:solidFill>
              </a:rPr>
              <a:t>“There are three points in the constitution of Solon which appear to be its most democratic features… secondly, the right of every person who so willed to claim redress on behalf of any one to whom wrong was being done…” – [</a:t>
            </a:r>
            <a:r>
              <a:rPr lang="en-GB" sz="2100" b="1" dirty="0" smtClean="0">
                <a:solidFill>
                  <a:schemeClr val="bg1"/>
                </a:solidFill>
              </a:rPr>
              <a:t>Ps.]-Aristotle </a:t>
            </a:r>
            <a:r>
              <a:rPr lang="en-GB" sz="2100" b="1" i="1" dirty="0" smtClean="0">
                <a:solidFill>
                  <a:schemeClr val="bg1"/>
                </a:solidFill>
              </a:rPr>
              <a:t>Athenian Constitution </a:t>
            </a:r>
            <a:r>
              <a:rPr lang="en-GB" sz="2100" b="1" dirty="0" smtClean="0">
                <a:solidFill>
                  <a:schemeClr val="bg1"/>
                </a:solidFill>
              </a:rPr>
              <a:t>9</a:t>
            </a:r>
            <a:r>
              <a:rPr lang="en-GB" sz="2100" dirty="0" smtClean="0">
                <a:solidFill>
                  <a:schemeClr val="bg1"/>
                </a:solidFill>
              </a:rPr>
              <a:t>.</a:t>
            </a:r>
          </a:p>
        </p:txBody>
      </p:sp>
      <p:sp>
        <p:nvSpPr>
          <p:cNvPr id="4" name="Content Placeholder 2"/>
          <p:cNvSpPr txBox="1">
            <a:spLocks/>
          </p:cNvSpPr>
          <p:nvPr/>
        </p:nvSpPr>
        <p:spPr>
          <a:xfrm>
            <a:off x="0" y="4149080"/>
            <a:ext cx="9144000" cy="2708920"/>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100" dirty="0" smtClean="0">
                <a:solidFill>
                  <a:schemeClr val="bg1"/>
                </a:solidFill>
              </a:rPr>
              <a:t>Person initiating the suit informed the accused in front of witnesses.</a:t>
            </a:r>
          </a:p>
          <a:p>
            <a:pPr lvl="1"/>
            <a:r>
              <a:rPr lang="en-GB" sz="2300" dirty="0" smtClean="0">
                <a:solidFill>
                  <a:schemeClr val="bg1"/>
                </a:solidFill>
              </a:rPr>
              <a:t>Defendant and accuser appear before magistrate – place reserved in court calendar.</a:t>
            </a:r>
          </a:p>
          <a:p>
            <a:endParaRPr lang="en-GB" sz="300" dirty="0" smtClean="0">
              <a:solidFill>
                <a:schemeClr val="bg1"/>
              </a:solidFill>
            </a:endParaRPr>
          </a:p>
          <a:p>
            <a:r>
              <a:rPr lang="en-GB" sz="3100" dirty="0" smtClean="0">
                <a:solidFill>
                  <a:schemeClr val="bg1"/>
                </a:solidFill>
              </a:rPr>
              <a:t>Charges and denials written on a wax tablet, later public notification of the impending trial put on wooden tablet by statue of the Eponymous Heroes (may mention penalty). </a:t>
            </a:r>
          </a:p>
          <a:p>
            <a:endParaRPr lang="en-GB" sz="300" dirty="0" smtClean="0">
              <a:solidFill>
                <a:schemeClr val="bg1"/>
              </a:solidFill>
            </a:endParaRPr>
          </a:p>
          <a:p>
            <a:r>
              <a:rPr lang="en-GB" sz="3100" dirty="0" smtClean="0">
                <a:solidFill>
                  <a:schemeClr val="bg1"/>
                </a:solidFill>
              </a:rPr>
              <a:t>Accuser spoke first and then defendant – no final summation.</a:t>
            </a: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7620995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115888"/>
            <a:ext cx="8229600" cy="936848"/>
          </a:xfrm>
        </p:spPr>
        <p:txBody>
          <a:bodyPr>
            <a:normAutofit/>
          </a:bodyPr>
          <a:lstStyle/>
          <a:p>
            <a:r>
              <a:rPr lang="en-GB" dirty="0" smtClean="0">
                <a:solidFill>
                  <a:schemeClr val="bg1"/>
                </a:solidFill>
              </a:rPr>
              <a:t>Speaking and Advocates</a:t>
            </a:r>
          </a:p>
        </p:txBody>
      </p:sp>
      <p:sp>
        <p:nvSpPr>
          <p:cNvPr id="3" name="Content Placeholder 2"/>
          <p:cNvSpPr>
            <a:spLocks noGrp="1"/>
          </p:cNvSpPr>
          <p:nvPr>
            <p:ph idx="1"/>
          </p:nvPr>
        </p:nvSpPr>
        <p:spPr>
          <a:xfrm>
            <a:off x="0" y="1196752"/>
            <a:ext cx="9144000" cy="5661248"/>
          </a:xfrm>
        </p:spPr>
        <p:txBody>
          <a:bodyPr rtlCol="0">
            <a:normAutofit fontScale="92500" lnSpcReduction="10000"/>
          </a:bodyPr>
          <a:lstStyle/>
          <a:p>
            <a:pPr>
              <a:defRPr/>
            </a:pPr>
            <a:r>
              <a:rPr lang="en-GB" dirty="0" smtClean="0">
                <a:solidFill>
                  <a:schemeClr val="bg1"/>
                </a:solidFill>
              </a:rPr>
              <a:t>Litigants had normally to deliver their own speeches</a:t>
            </a:r>
          </a:p>
          <a:p>
            <a:pPr>
              <a:defRPr/>
            </a:pPr>
            <a:endParaRPr lang="en-GB" sz="600" dirty="0" smtClean="0">
              <a:solidFill>
                <a:schemeClr val="bg1"/>
              </a:solidFill>
            </a:endParaRPr>
          </a:p>
          <a:p>
            <a:pPr>
              <a:defRPr/>
            </a:pPr>
            <a:r>
              <a:rPr lang="en-GB" dirty="0" smtClean="0">
                <a:solidFill>
                  <a:schemeClr val="bg1"/>
                </a:solidFill>
              </a:rPr>
              <a:t>Role of ‘advocate’, politicians and generals acting as advocates attempt to use their influence and claims for </a:t>
            </a:r>
            <a:r>
              <a:rPr lang="en-GB" i="1" dirty="0" err="1" smtClean="0">
                <a:solidFill>
                  <a:schemeClr val="bg1"/>
                </a:solidFill>
              </a:rPr>
              <a:t>charis</a:t>
            </a:r>
            <a:r>
              <a:rPr lang="en-GB" dirty="0" smtClean="0">
                <a:solidFill>
                  <a:schemeClr val="bg1"/>
                </a:solidFill>
              </a:rPr>
              <a:t> on behalf of their </a:t>
            </a:r>
            <a:r>
              <a:rPr lang="en-GB" i="1" dirty="0" err="1" smtClean="0">
                <a:solidFill>
                  <a:schemeClr val="bg1"/>
                </a:solidFill>
              </a:rPr>
              <a:t>philoi</a:t>
            </a:r>
            <a:r>
              <a:rPr lang="en-GB" dirty="0" smtClean="0">
                <a:solidFill>
                  <a:schemeClr val="bg1"/>
                </a:solidFill>
              </a:rPr>
              <a:t> (law at Dem. 46.26 provides a </a:t>
            </a:r>
            <a:r>
              <a:rPr lang="en-GB" i="1" dirty="0" err="1" smtClean="0">
                <a:solidFill>
                  <a:schemeClr val="bg1"/>
                </a:solidFill>
              </a:rPr>
              <a:t>graphe</a:t>
            </a:r>
            <a:r>
              <a:rPr lang="en-GB" dirty="0" smtClean="0">
                <a:solidFill>
                  <a:schemeClr val="bg1"/>
                </a:solidFill>
              </a:rPr>
              <a:t> if an advocate accepted money for private or public cases).</a:t>
            </a:r>
          </a:p>
          <a:p>
            <a:pPr lvl="1">
              <a:defRPr/>
            </a:pPr>
            <a:r>
              <a:rPr lang="en-GB" sz="2200" dirty="0" smtClean="0">
                <a:solidFill>
                  <a:schemeClr val="bg1"/>
                </a:solidFill>
              </a:rPr>
              <a:t>“…of the many good institutions of the city, what is better or more democratic than our custom, when some private person is facing the danger of a trial and cannot conduct his own defence, of allowing any citizen who wishes to come forward to help him and give the jury a fair statement of the case?” - </a:t>
            </a:r>
            <a:r>
              <a:rPr lang="en-GB" sz="2200" b="1" dirty="0" err="1" smtClean="0">
                <a:solidFill>
                  <a:schemeClr val="bg1"/>
                </a:solidFill>
              </a:rPr>
              <a:t>Hyperides</a:t>
            </a:r>
            <a:r>
              <a:rPr lang="en-GB" sz="2200" b="1" dirty="0" smtClean="0">
                <a:solidFill>
                  <a:schemeClr val="bg1"/>
                </a:solidFill>
              </a:rPr>
              <a:t> 4.11-12</a:t>
            </a:r>
            <a:r>
              <a:rPr lang="en-GB" sz="2200" dirty="0" smtClean="0">
                <a:solidFill>
                  <a:schemeClr val="bg1"/>
                </a:solidFill>
              </a:rPr>
              <a:t>.</a:t>
            </a:r>
          </a:p>
          <a:p>
            <a:pPr marL="0">
              <a:buNone/>
              <a:defRPr/>
            </a:pPr>
            <a:endParaRPr lang="en-GB" sz="600" dirty="0">
              <a:solidFill>
                <a:schemeClr val="bg1"/>
              </a:solidFill>
            </a:endParaRPr>
          </a:p>
          <a:p>
            <a:pPr marL="45720" indent="-457200">
              <a:defRPr/>
            </a:pPr>
            <a:r>
              <a:rPr lang="en-GB" b="1" dirty="0" smtClean="0">
                <a:solidFill>
                  <a:schemeClr val="bg1"/>
                </a:solidFill>
              </a:rPr>
              <a:t>Emotional </a:t>
            </a:r>
            <a:r>
              <a:rPr lang="en-GB" b="1" dirty="0">
                <a:solidFill>
                  <a:schemeClr val="bg1"/>
                </a:solidFill>
              </a:rPr>
              <a:t>appeals: </a:t>
            </a:r>
            <a:endParaRPr lang="en-GB" b="1" dirty="0" smtClean="0">
              <a:solidFill>
                <a:schemeClr val="bg1"/>
              </a:solidFill>
            </a:endParaRPr>
          </a:p>
          <a:p>
            <a:pPr marL="365760" lvl="1" indent="-457200">
              <a:defRPr/>
            </a:pPr>
            <a:r>
              <a:rPr lang="en-GB" sz="2200" dirty="0" smtClean="0">
                <a:solidFill>
                  <a:schemeClr val="bg1"/>
                </a:solidFill>
              </a:rPr>
              <a:t>“[</a:t>
            </a:r>
            <a:r>
              <a:rPr lang="en-GB" sz="2200" dirty="0">
                <a:solidFill>
                  <a:schemeClr val="bg1"/>
                </a:solidFill>
              </a:rPr>
              <a:t>Anti-Cleon] Have pity, father, pity, I adjure you; you would not have him dead. Where are his puppies? </a:t>
            </a:r>
            <a:r>
              <a:rPr lang="en-GB" sz="2200" i="1" dirty="0">
                <a:solidFill>
                  <a:schemeClr val="bg1"/>
                </a:solidFill>
              </a:rPr>
              <a:t>A group of children costumed as puppies comes out.</a:t>
            </a:r>
            <a:r>
              <a:rPr lang="en-GB" sz="2200" dirty="0">
                <a:solidFill>
                  <a:schemeClr val="bg1"/>
                </a:solidFill>
              </a:rPr>
              <a:t> Come, poor little beasties, yap, up on your haunches, beg and whine!” – </a:t>
            </a:r>
            <a:r>
              <a:rPr lang="en-GB" sz="2200" b="1" dirty="0">
                <a:solidFill>
                  <a:schemeClr val="bg1"/>
                </a:solidFill>
              </a:rPr>
              <a:t>Aristophanes </a:t>
            </a:r>
            <a:r>
              <a:rPr lang="en-GB" sz="2200" b="1" i="1" dirty="0">
                <a:solidFill>
                  <a:schemeClr val="bg1"/>
                </a:solidFill>
              </a:rPr>
              <a:t>Wasps </a:t>
            </a:r>
            <a:r>
              <a:rPr lang="en-GB" sz="2200" b="1" dirty="0">
                <a:solidFill>
                  <a:schemeClr val="bg1"/>
                </a:solidFill>
              </a:rPr>
              <a:t>lines 975-977</a:t>
            </a:r>
            <a:r>
              <a:rPr lang="en-GB" sz="2200" dirty="0">
                <a:solidFill>
                  <a:schemeClr val="bg1"/>
                </a:solidFill>
              </a:rPr>
              <a:t>.</a:t>
            </a:r>
          </a:p>
          <a:p>
            <a:pPr marL="45720" indent="-457200">
              <a:defRPr/>
            </a:pPr>
            <a:endParaRPr lang="en-GB" dirty="0" smtClean="0">
              <a:solidFill>
                <a:schemeClr val="bg1"/>
              </a:solidFill>
            </a:endParaRPr>
          </a:p>
        </p:txBody>
      </p:sp>
    </p:spTree>
    <p:extLst>
      <p:ext uri="{BB962C8B-B14F-4D97-AF65-F5344CB8AC3E}">
        <p14:creationId xmlns:p14="http://schemas.microsoft.com/office/powerpoint/2010/main" val="18773946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15888"/>
            <a:ext cx="8229600" cy="1224880"/>
          </a:xfrm>
        </p:spPr>
        <p:txBody>
          <a:bodyPr/>
          <a:lstStyle/>
          <a:p>
            <a:pPr eaLnBrk="1" hangingPunct="1"/>
            <a:r>
              <a:rPr lang="en-GB" i="1" dirty="0" smtClean="0">
                <a:solidFill>
                  <a:schemeClr val="bg1"/>
                </a:solidFill>
              </a:rPr>
              <a:t>Sycophants</a:t>
            </a:r>
          </a:p>
        </p:txBody>
      </p:sp>
      <p:sp>
        <p:nvSpPr>
          <p:cNvPr id="6147" name="Content Placeholder 2"/>
          <p:cNvSpPr>
            <a:spLocks noGrp="1"/>
          </p:cNvSpPr>
          <p:nvPr>
            <p:ph idx="1"/>
          </p:nvPr>
        </p:nvSpPr>
        <p:spPr>
          <a:xfrm>
            <a:off x="0" y="1412776"/>
            <a:ext cx="9144000" cy="5445223"/>
          </a:xfrm>
        </p:spPr>
        <p:txBody>
          <a:bodyPr>
            <a:normAutofit/>
          </a:bodyPr>
          <a:lstStyle/>
          <a:p>
            <a:r>
              <a:rPr lang="en-GB" sz="2400" dirty="0" smtClean="0">
                <a:solidFill>
                  <a:schemeClr val="bg1"/>
                </a:solidFill>
              </a:rPr>
              <a:t>Prosecutors’ motives suspected, led to the term </a:t>
            </a:r>
            <a:r>
              <a:rPr lang="en-GB" sz="2400" i="1" dirty="0" err="1" smtClean="0">
                <a:solidFill>
                  <a:schemeClr val="bg1"/>
                </a:solidFill>
              </a:rPr>
              <a:t>sykophantes</a:t>
            </a:r>
            <a:r>
              <a:rPr lang="en-GB" sz="2400" dirty="0" smtClean="0">
                <a:solidFill>
                  <a:schemeClr val="bg1"/>
                </a:solidFill>
              </a:rPr>
              <a:t>, one who prosecuted on false charges or for money from any source, commonly applied to politicians</a:t>
            </a:r>
            <a:r>
              <a:rPr lang="en-GB" sz="2200" dirty="0" smtClean="0">
                <a:solidFill>
                  <a:schemeClr val="bg1"/>
                </a:solidFill>
              </a:rPr>
              <a:t>:</a:t>
            </a:r>
          </a:p>
          <a:p>
            <a:pPr lvl="1"/>
            <a:r>
              <a:rPr lang="en-GB" sz="2200" dirty="0" smtClean="0">
                <a:solidFill>
                  <a:schemeClr val="bg1"/>
                </a:solidFill>
              </a:rPr>
              <a:t>“I have never, fellow citizens, brought indictment against any Athenian, nor vexed any man when he was rendering account of his offices... But when I saw that the city was being seriously injured by the defendant, </a:t>
            </a:r>
            <a:r>
              <a:rPr lang="en-GB" sz="2200" dirty="0" err="1" smtClean="0">
                <a:solidFill>
                  <a:schemeClr val="bg1"/>
                </a:solidFill>
              </a:rPr>
              <a:t>Timarchus</a:t>
            </a:r>
            <a:r>
              <a:rPr lang="en-GB" sz="2200" dirty="0" smtClean="0">
                <a:solidFill>
                  <a:schemeClr val="bg1"/>
                </a:solidFill>
              </a:rPr>
              <a:t>, who, though disqualified by law, was speaking in your assemblies, and when I myself was made a victim of his blackmailing attack ...” - </a:t>
            </a:r>
            <a:r>
              <a:rPr lang="en-GB" sz="2200" b="1" dirty="0" err="1" smtClean="0">
                <a:solidFill>
                  <a:schemeClr val="bg1"/>
                </a:solidFill>
              </a:rPr>
              <a:t>Aeschines</a:t>
            </a:r>
            <a:r>
              <a:rPr lang="en-GB" sz="2200" b="1" dirty="0" smtClean="0">
                <a:solidFill>
                  <a:schemeClr val="bg1"/>
                </a:solidFill>
              </a:rPr>
              <a:t> 1.1</a:t>
            </a:r>
            <a:r>
              <a:rPr lang="en-GB" sz="2200" dirty="0" smtClean="0">
                <a:solidFill>
                  <a:schemeClr val="bg1"/>
                </a:solidFill>
              </a:rPr>
              <a:t>.</a:t>
            </a:r>
          </a:p>
          <a:p>
            <a:pPr>
              <a:buFont typeface="Arial" charset="0"/>
              <a:buNone/>
            </a:pPr>
            <a:endParaRPr lang="en-GB" sz="500" dirty="0" smtClean="0"/>
          </a:p>
          <a:p>
            <a:r>
              <a:rPr lang="en-GB" sz="2400" dirty="0" smtClean="0">
                <a:solidFill>
                  <a:schemeClr val="bg1"/>
                </a:solidFill>
              </a:rPr>
              <a:t>Risks of sycophancy: </a:t>
            </a:r>
          </a:p>
          <a:p>
            <a:pPr lvl="1"/>
            <a:r>
              <a:rPr lang="en-GB" sz="2200" dirty="0" smtClean="0">
                <a:solidFill>
                  <a:schemeClr val="bg1"/>
                </a:solidFill>
              </a:rPr>
              <a:t>“In all cases where an indictment is entered, as the law directs, if anyone fails to prosecute, or after prosecution fails to obtain one-fifth of the votes of the jury, he shall pay a thousand drachmas to the Treasury.” </a:t>
            </a:r>
            <a:r>
              <a:rPr lang="en-GB" sz="2200" b="1" dirty="0" smtClean="0">
                <a:solidFill>
                  <a:schemeClr val="bg1"/>
                </a:solidFill>
              </a:rPr>
              <a:t>Demosthenes 21.47</a:t>
            </a:r>
            <a:r>
              <a:rPr lang="en-GB" sz="2200" dirty="0" smtClean="0">
                <a:solidFill>
                  <a:schemeClr val="bg1"/>
                </a:solidFill>
              </a:rPr>
              <a:t>.</a:t>
            </a:r>
          </a:p>
          <a:p>
            <a:pPr>
              <a:buFont typeface="Arial" charset="0"/>
              <a:buNone/>
            </a:pPr>
            <a:endParaRPr lang="en-GB" sz="1600" dirty="0" smtClean="0"/>
          </a:p>
        </p:txBody>
      </p:sp>
    </p:spTree>
    <p:extLst>
      <p:ext uri="{BB962C8B-B14F-4D97-AF65-F5344CB8AC3E}">
        <p14:creationId xmlns:p14="http://schemas.microsoft.com/office/powerpoint/2010/main" val="40340777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Jurors and the Courts </a:t>
            </a:r>
            <a:endParaRPr lang="en-GB" sz="6000" b="1" dirty="0">
              <a:solidFill>
                <a:schemeClr val="bg1"/>
              </a:solidFill>
            </a:endParaRPr>
          </a:p>
        </p:txBody>
      </p:sp>
    </p:spTree>
    <p:extLst>
      <p:ext uri="{BB962C8B-B14F-4D97-AF65-F5344CB8AC3E}">
        <p14:creationId xmlns:p14="http://schemas.microsoft.com/office/powerpoint/2010/main" val="16004379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Jurors (</a:t>
            </a:r>
            <a:r>
              <a:rPr lang="en-GB" i="1" dirty="0" err="1" smtClean="0">
                <a:solidFill>
                  <a:schemeClr val="bg1"/>
                </a:solidFill>
              </a:rPr>
              <a:t>Dikastes</a:t>
            </a:r>
            <a:r>
              <a:rPr lang="en-GB" dirty="0" smtClean="0">
                <a:solidFill>
                  <a:schemeClr val="bg1"/>
                </a:solidFill>
              </a:rPr>
              <a:t>)</a:t>
            </a:r>
            <a:endParaRPr lang="en-GB" dirty="0">
              <a:solidFill>
                <a:schemeClr val="bg1"/>
              </a:solidFill>
            </a:endParaRPr>
          </a:p>
        </p:txBody>
      </p:sp>
      <p:sp>
        <p:nvSpPr>
          <p:cNvPr id="3" name="Content Placeholder 2"/>
          <p:cNvSpPr>
            <a:spLocks noGrp="1"/>
          </p:cNvSpPr>
          <p:nvPr>
            <p:ph idx="1"/>
          </p:nvPr>
        </p:nvSpPr>
        <p:spPr>
          <a:xfrm>
            <a:off x="0" y="1124744"/>
            <a:ext cx="9144000" cy="3312368"/>
          </a:xfrm>
        </p:spPr>
        <p:txBody>
          <a:bodyPr>
            <a:normAutofit fontScale="85000" lnSpcReduction="20000"/>
          </a:bodyPr>
          <a:lstStyle/>
          <a:p>
            <a:r>
              <a:rPr lang="en-GB" dirty="0" smtClean="0">
                <a:solidFill>
                  <a:schemeClr val="bg1"/>
                </a:solidFill>
              </a:rPr>
              <a:t>Annually 6,000 free adult male citizen over the age of 30 chosen by lot from those willing to stand – 600 from each tribe.</a:t>
            </a:r>
          </a:p>
          <a:p>
            <a:endParaRPr lang="en-GB" sz="1200" dirty="0" smtClean="0">
              <a:solidFill>
                <a:schemeClr val="bg1"/>
              </a:solidFill>
            </a:endParaRPr>
          </a:p>
          <a:p>
            <a:r>
              <a:rPr lang="en-GB" dirty="0" smtClean="0">
                <a:solidFill>
                  <a:schemeClr val="bg1"/>
                </a:solidFill>
              </a:rPr>
              <a:t>Great care taken to prevent corruption and ensure representation.</a:t>
            </a:r>
          </a:p>
          <a:p>
            <a:endParaRPr lang="en-GB" sz="1200" dirty="0" smtClean="0">
              <a:solidFill>
                <a:schemeClr val="bg1"/>
              </a:solidFill>
            </a:endParaRPr>
          </a:p>
          <a:p>
            <a:r>
              <a:rPr lang="en-GB" dirty="0" smtClean="0">
                <a:solidFill>
                  <a:schemeClr val="bg1"/>
                </a:solidFill>
              </a:rPr>
              <a:t>Panel of 6000 each year, juries numbered from 200 to 6000.</a:t>
            </a:r>
          </a:p>
          <a:p>
            <a:pPr marL="137160" indent="0">
              <a:buNone/>
            </a:pPr>
            <a:endParaRPr lang="en-GB" sz="1200" dirty="0">
              <a:solidFill>
                <a:schemeClr val="bg1"/>
              </a:solidFill>
            </a:endParaRPr>
          </a:p>
          <a:p>
            <a:r>
              <a:rPr lang="en-GB" dirty="0" smtClean="0">
                <a:solidFill>
                  <a:schemeClr val="bg1"/>
                </a:solidFill>
              </a:rPr>
              <a:t>Not accountable for their actions (no </a:t>
            </a:r>
            <a:r>
              <a:rPr lang="en-GB" i="1" dirty="0" err="1" smtClean="0">
                <a:solidFill>
                  <a:schemeClr val="bg1"/>
                </a:solidFill>
              </a:rPr>
              <a:t>euthynai</a:t>
            </a:r>
            <a:r>
              <a:rPr lang="en-GB" dirty="0" smtClean="0">
                <a:solidFill>
                  <a:schemeClr val="bg1"/>
                </a:solidFill>
              </a:rPr>
              <a:t>), though they swore a religious oath.</a:t>
            </a:r>
          </a:p>
          <a:p>
            <a:pPr>
              <a:buNone/>
            </a:pPr>
            <a:endParaRPr lang="en-GB" sz="1000" dirty="0" smtClean="0">
              <a:solidFill>
                <a:schemeClr val="bg1"/>
              </a:solidFill>
            </a:endParaRPr>
          </a:p>
          <a:p>
            <a:endParaRPr lang="en-GB" sz="1000" dirty="0" smtClean="0">
              <a:solidFill>
                <a:schemeClr val="bg1"/>
              </a:solidFill>
            </a:endParaRPr>
          </a:p>
          <a:p>
            <a:pPr>
              <a:buNone/>
            </a:pPr>
            <a:endParaRPr lang="en-GB" dirty="0" smtClean="0">
              <a:solidFill>
                <a:schemeClr val="bg1"/>
              </a:solidFill>
            </a:endParaRPr>
          </a:p>
          <a:p>
            <a:endParaRPr lang="en-GB" dirty="0"/>
          </a:p>
        </p:txBody>
      </p:sp>
      <p:sp>
        <p:nvSpPr>
          <p:cNvPr id="4" name="Content Placeholder 2"/>
          <p:cNvSpPr txBox="1">
            <a:spLocks/>
          </p:cNvSpPr>
          <p:nvPr/>
        </p:nvSpPr>
        <p:spPr>
          <a:xfrm>
            <a:off x="107504" y="4293096"/>
            <a:ext cx="8928992" cy="2564904"/>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mtClean="0">
                <a:solidFill>
                  <a:schemeClr val="bg1"/>
                </a:solidFill>
              </a:rPr>
              <a:t>“From the moment I leave my bed, men of power, the most illustrious in the city, await me at the bar of the tribunal; the moment I am seen from the greatest distance, they come forward to offer me a gentle handy-that has pilfered the public funds; they entreat me, bowing right low and with a piteous voice, "Oh, father," they say, "pity me, I adjure you by the profit you were able to make in the public service or in the army, when dealing with the victuals." Why, the man who speaks thus would not know of my existence, had I not let him off on some former occasion.” – </a:t>
            </a:r>
            <a:r>
              <a:rPr lang="en-GB" b="1" smtClean="0">
                <a:solidFill>
                  <a:schemeClr val="bg1"/>
                </a:solidFill>
              </a:rPr>
              <a:t>Aristophanes </a:t>
            </a:r>
            <a:r>
              <a:rPr lang="en-GB" b="1" i="1" smtClean="0">
                <a:solidFill>
                  <a:schemeClr val="bg1"/>
                </a:solidFill>
              </a:rPr>
              <a:t>Wasps</a:t>
            </a:r>
            <a:r>
              <a:rPr lang="en-GB"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5680120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normAutofit/>
          </a:bodyPr>
          <a:lstStyle/>
          <a:p>
            <a:r>
              <a:rPr lang="en-GB" dirty="0" smtClean="0">
                <a:solidFill>
                  <a:schemeClr val="bg1"/>
                </a:solidFill>
              </a:rPr>
              <a:t>Selection of Jurors</a:t>
            </a:r>
            <a:endParaRPr lang="en-GB" dirty="0">
              <a:solidFill>
                <a:schemeClr val="bg1"/>
              </a:solidFill>
            </a:endParaRPr>
          </a:p>
        </p:txBody>
      </p:sp>
      <p:sp>
        <p:nvSpPr>
          <p:cNvPr id="54277" name="Rectangle 5"/>
          <p:cNvSpPr>
            <a:spLocks noGrp="1" noChangeArrowheads="1"/>
          </p:cNvSpPr>
          <p:nvPr>
            <p:ph type="body" sz="half" idx="1"/>
          </p:nvPr>
        </p:nvSpPr>
        <p:spPr>
          <a:xfrm>
            <a:off x="251520" y="1557338"/>
            <a:ext cx="4752280" cy="4968006"/>
          </a:xfrm>
        </p:spPr>
        <p:txBody>
          <a:bodyPr>
            <a:normAutofit fontScale="92500" lnSpcReduction="10000"/>
          </a:bodyPr>
          <a:lstStyle/>
          <a:p>
            <a:pPr>
              <a:lnSpc>
                <a:spcPct val="90000"/>
              </a:lnSpc>
            </a:pPr>
            <a:r>
              <a:rPr lang="en-GB" sz="2800" dirty="0">
                <a:solidFill>
                  <a:schemeClr val="bg1"/>
                </a:solidFill>
              </a:rPr>
              <a:t>Jurors selected randomly from those who turned up for </a:t>
            </a:r>
            <a:r>
              <a:rPr lang="en-GB" sz="2800" dirty="0" smtClean="0">
                <a:solidFill>
                  <a:schemeClr val="bg1"/>
                </a:solidFill>
              </a:rPr>
              <a:t>duty.</a:t>
            </a:r>
          </a:p>
          <a:p>
            <a:pPr>
              <a:lnSpc>
                <a:spcPct val="90000"/>
              </a:lnSpc>
            </a:pPr>
            <a:endParaRPr lang="en-GB" sz="1000" dirty="0">
              <a:solidFill>
                <a:schemeClr val="bg1"/>
              </a:solidFill>
            </a:endParaRPr>
          </a:p>
          <a:p>
            <a:pPr>
              <a:lnSpc>
                <a:spcPct val="90000"/>
              </a:lnSpc>
            </a:pPr>
            <a:r>
              <a:rPr lang="en-GB" sz="2800" dirty="0" err="1">
                <a:solidFill>
                  <a:schemeClr val="bg1"/>
                </a:solidFill>
              </a:rPr>
              <a:t>Pinakion</a:t>
            </a:r>
            <a:r>
              <a:rPr lang="en-GB" sz="2800" dirty="0">
                <a:solidFill>
                  <a:schemeClr val="bg1"/>
                </a:solidFill>
              </a:rPr>
              <a:t> (juror’s ticket) inserted in </a:t>
            </a:r>
            <a:r>
              <a:rPr lang="en-GB" sz="2800" dirty="0" err="1">
                <a:solidFill>
                  <a:schemeClr val="bg1"/>
                </a:solidFill>
              </a:rPr>
              <a:t>kleroterion</a:t>
            </a:r>
            <a:r>
              <a:rPr lang="en-GB" sz="2800" dirty="0">
                <a:solidFill>
                  <a:schemeClr val="bg1"/>
                </a:solidFill>
              </a:rPr>
              <a:t> (allotment machine</a:t>
            </a:r>
            <a:r>
              <a:rPr lang="en-GB" sz="2800" dirty="0" smtClean="0">
                <a:solidFill>
                  <a:schemeClr val="bg1"/>
                </a:solidFill>
              </a:rPr>
              <a:t>).</a:t>
            </a:r>
          </a:p>
          <a:p>
            <a:pPr>
              <a:lnSpc>
                <a:spcPct val="90000"/>
              </a:lnSpc>
            </a:pPr>
            <a:endParaRPr lang="en-GB" sz="1000" dirty="0" smtClean="0">
              <a:solidFill>
                <a:schemeClr val="bg1"/>
              </a:solidFill>
            </a:endParaRPr>
          </a:p>
          <a:p>
            <a:pPr>
              <a:lnSpc>
                <a:spcPct val="90000"/>
              </a:lnSpc>
            </a:pPr>
            <a:r>
              <a:rPr lang="en-GB" dirty="0" smtClean="0">
                <a:solidFill>
                  <a:schemeClr val="bg1"/>
                </a:solidFill>
              </a:rPr>
              <a:t>Selection methods frequently refined, and complex system of allotment tokens and machines  (c. 378/7) meant selections were unpredictable (Ps. </a:t>
            </a:r>
            <a:r>
              <a:rPr lang="en-GB" dirty="0" err="1" smtClean="0">
                <a:solidFill>
                  <a:schemeClr val="bg1"/>
                </a:solidFill>
              </a:rPr>
              <a:t>Arist</a:t>
            </a:r>
            <a:r>
              <a:rPr lang="en-GB" dirty="0" smtClean="0">
                <a:solidFill>
                  <a:schemeClr val="bg1"/>
                </a:solidFill>
              </a:rPr>
              <a:t>. </a:t>
            </a:r>
            <a:r>
              <a:rPr lang="en-GB" i="1" dirty="0" err="1" smtClean="0">
                <a:solidFill>
                  <a:schemeClr val="bg1"/>
                </a:solidFill>
              </a:rPr>
              <a:t>Ath</a:t>
            </a:r>
            <a:r>
              <a:rPr lang="en-GB" i="1" dirty="0" smtClean="0">
                <a:solidFill>
                  <a:schemeClr val="bg1"/>
                </a:solidFill>
              </a:rPr>
              <a:t>. Pol.</a:t>
            </a:r>
            <a:r>
              <a:rPr lang="en-GB" dirty="0" smtClean="0">
                <a:solidFill>
                  <a:schemeClr val="bg1"/>
                </a:solidFill>
              </a:rPr>
              <a:t> 63-66).</a:t>
            </a:r>
          </a:p>
          <a:p>
            <a:pPr>
              <a:lnSpc>
                <a:spcPct val="90000"/>
              </a:lnSpc>
            </a:pPr>
            <a:endParaRPr lang="en-GB" sz="2800" dirty="0" smtClean="0">
              <a:solidFill>
                <a:schemeClr val="bg1"/>
              </a:solidFill>
            </a:endParaRPr>
          </a:p>
          <a:p>
            <a:pPr>
              <a:lnSpc>
                <a:spcPct val="90000"/>
              </a:lnSpc>
            </a:pPr>
            <a:endParaRPr lang="en-GB" sz="1000" dirty="0">
              <a:solidFill>
                <a:schemeClr val="bg1"/>
              </a:solidFill>
            </a:endParaRPr>
          </a:p>
        </p:txBody>
      </p:sp>
      <p:pic>
        <p:nvPicPr>
          <p:cNvPr id="54279" name="Picture 7" descr="P1000642"/>
          <p:cNvPicPr>
            <a:picLocks noGrp="1" noChangeAspect="1" noChangeArrowheads="1"/>
          </p:cNvPicPr>
          <p:nvPr>
            <p:ph sz="half" idx="2"/>
          </p:nvPr>
        </p:nvPicPr>
        <p:blipFill>
          <a:blip r:embed="rId2" cstate="print"/>
          <a:srcRect/>
          <a:stretch>
            <a:fillRect/>
          </a:stretch>
        </p:blipFill>
        <p:spPr>
          <a:xfrm>
            <a:off x="5148064" y="1916832"/>
            <a:ext cx="3516511" cy="4104456"/>
          </a:xfrm>
          <a:noFill/>
          <a:ln/>
        </p:spPr>
      </p:pic>
      <p:sp>
        <p:nvSpPr>
          <p:cNvPr id="5" name="Slide Number Placeholder 4"/>
          <p:cNvSpPr>
            <a:spLocks noGrp="1"/>
          </p:cNvSpPr>
          <p:nvPr>
            <p:ph type="sldNum" sz="quarter" idx="12"/>
          </p:nvPr>
        </p:nvSpPr>
        <p:spPr/>
        <p:txBody>
          <a:bodyPr/>
          <a:lstStyle/>
          <a:p>
            <a:fld id="{782335DC-A8B8-420A-9C33-1468522A6D96}" type="slidenum">
              <a:rPr lang="en-GB" smtClean="0"/>
              <a:pPr/>
              <a:t>10</a:t>
            </a:fld>
            <a:endParaRPr lang="en-GB"/>
          </a:p>
        </p:txBody>
      </p:sp>
    </p:spTree>
    <p:extLst>
      <p:ext uri="{BB962C8B-B14F-4D97-AF65-F5344CB8AC3E}">
        <p14:creationId xmlns:p14="http://schemas.microsoft.com/office/powerpoint/2010/main" val="22986610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Voting</a:t>
            </a:r>
            <a:endParaRPr lang="en-GB" dirty="0">
              <a:solidFill>
                <a:schemeClr val="bg1"/>
              </a:solidFill>
            </a:endParaRPr>
          </a:p>
        </p:txBody>
      </p:sp>
      <p:sp>
        <p:nvSpPr>
          <p:cNvPr id="3" name="Content Placeholder 2"/>
          <p:cNvSpPr>
            <a:spLocks noGrp="1"/>
          </p:cNvSpPr>
          <p:nvPr>
            <p:ph idx="1"/>
          </p:nvPr>
        </p:nvSpPr>
        <p:spPr/>
        <p:txBody>
          <a:bodyPr/>
          <a:lstStyle/>
          <a:p>
            <a:pPr>
              <a:lnSpc>
                <a:spcPct val="90000"/>
              </a:lnSpc>
            </a:pPr>
            <a:r>
              <a:rPr lang="en-GB" dirty="0" smtClean="0">
                <a:solidFill>
                  <a:schemeClr val="bg1"/>
                </a:solidFill>
              </a:rPr>
              <a:t>Secret voting by </a:t>
            </a:r>
            <a:r>
              <a:rPr lang="en-GB" dirty="0" err="1" smtClean="0">
                <a:solidFill>
                  <a:schemeClr val="bg1"/>
                </a:solidFill>
              </a:rPr>
              <a:t>psephos</a:t>
            </a:r>
            <a:r>
              <a:rPr lang="en-GB" dirty="0" smtClean="0">
                <a:solidFill>
                  <a:schemeClr val="bg1"/>
                </a:solidFill>
              </a:rPr>
              <a:t> (pebble) or bronze disk – solid axle for defendant, hollow axle for plaintiff.</a:t>
            </a:r>
          </a:p>
          <a:p>
            <a:pPr>
              <a:lnSpc>
                <a:spcPct val="90000"/>
              </a:lnSpc>
            </a:pPr>
            <a:endParaRPr lang="en-GB" sz="1200" dirty="0" smtClean="0">
              <a:solidFill>
                <a:schemeClr val="bg1"/>
              </a:solidFill>
            </a:endParaRPr>
          </a:p>
          <a:p>
            <a:pPr>
              <a:lnSpc>
                <a:spcPct val="90000"/>
              </a:lnSpc>
            </a:pPr>
            <a:r>
              <a:rPr lang="en-GB" dirty="0" smtClean="0">
                <a:solidFill>
                  <a:schemeClr val="bg1"/>
                </a:solidFill>
              </a:rPr>
              <a:t>Possible second vote to determine punishment.</a:t>
            </a:r>
          </a:p>
          <a:p>
            <a:pPr>
              <a:lnSpc>
                <a:spcPct val="90000"/>
              </a:lnSpc>
            </a:pPr>
            <a:endParaRPr lang="en-GB" dirty="0">
              <a:solidFill>
                <a:schemeClr val="bg1"/>
              </a:solidFill>
            </a:endParaRPr>
          </a:p>
          <a:p>
            <a:pPr>
              <a:lnSpc>
                <a:spcPct val="90000"/>
              </a:lnSpc>
            </a:pPr>
            <a:endParaRPr lang="en-GB" dirty="0">
              <a:solidFill>
                <a:schemeClr val="bg1"/>
              </a:solidFill>
            </a:endParaRPr>
          </a:p>
        </p:txBody>
      </p:sp>
      <p:pic>
        <p:nvPicPr>
          <p:cNvPr id="4" name="Picture 3" descr="Athenian voting disks.jpg"/>
          <p:cNvPicPr>
            <a:picLocks noChangeAspect="1"/>
          </p:cNvPicPr>
          <p:nvPr/>
        </p:nvPicPr>
        <p:blipFill>
          <a:blip r:embed="rId2" cstate="print"/>
          <a:stretch>
            <a:fillRect/>
          </a:stretch>
        </p:blipFill>
        <p:spPr>
          <a:xfrm>
            <a:off x="5580112" y="3861048"/>
            <a:ext cx="3240360" cy="2592287"/>
          </a:xfrm>
          <a:prstGeom prst="rect">
            <a:avLst/>
          </a:prstGeom>
        </p:spPr>
      </p:pic>
      <p:sp>
        <p:nvSpPr>
          <p:cNvPr id="5" name="Rectangle 4"/>
          <p:cNvSpPr/>
          <p:nvPr/>
        </p:nvSpPr>
        <p:spPr>
          <a:xfrm>
            <a:off x="281743" y="3680223"/>
            <a:ext cx="5112568" cy="2800767"/>
          </a:xfrm>
          <a:prstGeom prst="rect">
            <a:avLst/>
          </a:prstGeom>
        </p:spPr>
        <p:txBody>
          <a:bodyPr wrap="square">
            <a:spAutoFit/>
          </a:bodyPr>
          <a:lstStyle/>
          <a:p>
            <a:r>
              <a:rPr lang="en-GB" sz="2200" dirty="0" smtClean="0">
                <a:solidFill>
                  <a:schemeClr val="bg1"/>
                </a:solidFill>
              </a:rPr>
              <a:t>“He is a merciless judge, never failing to draw the convicting line and return home with his nails full of wax like a bumble-bee. Fearing he might run short of pebbles he keeps enough at home to cover a sea-beach, so that he may have the means of recording his sentence.” – </a:t>
            </a:r>
            <a:r>
              <a:rPr lang="en-GB" sz="2200" b="1" dirty="0" smtClean="0">
                <a:solidFill>
                  <a:schemeClr val="bg1"/>
                </a:solidFill>
              </a:rPr>
              <a:t>Aristophanes </a:t>
            </a:r>
            <a:r>
              <a:rPr lang="en-GB" sz="2200" b="1" i="1" dirty="0" smtClean="0">
                <a:solidFill>
                  <a:schemeClr val="bg1"/>
                </a:solidFill>
              </a:rPr>
              <a:t>Wasps </a:t>
            </a:r>
            <a:r>
              <a:rPr lang="en-GB" sz="2200" b="1" dirty="0" smtClean="0">
                <a:solidFill>
                  <a:schemeClr val="bg1"/>
                </a:solidFill>
              </a:rPr>
              <a:t>lines 105-112</a:t>
            </a:r>
            <a:r>
              <a:rPr lang="en-GB" sz="2200" dirty="0" smtClean="0">
                <a:solidFill>
                  <a:schemeClr val="bg1"/>
                </a:solidFill>
              </a:rPr>
              <a:t>.</a:t>
            </a:r>
            <a:endParaRPr lang="en-GB" sz="2200" dirty="0">
              <a:solidFill>
                <a:schemeClr val="bg1"/>
              </a:solidFill>
            </a:endParaRPr>
          </a:p>
        </p:txBody>
      </p:sp>
    </p:spTree>
    <p:extLst>
      <p:ext uri="{BB962C8B-B14F-4D97-AF65-F5344CB8AC3E}">
        <p14:creationId xmlns:p14="http://schemas.microsoft.com/office/powerpoint/2010/main" val="16623285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Judicial Officials</a:t>
            </a:r>
            <a:endParaRPr lang="en-GB" dirty="0">
              <a:solidFill>
                <a:schemeClr val="bg1"/>
              </a:solidFill>
            </a:endParaRPr>
          </a:p>
        </p:txBody>
      </p:sp>
      <p:sp>
        <p:nvSpPr>
          <p:cNvPr id="3" name="Content Placeholder 2"/>
          <p:cNvSpPr>
            <a:spLocks noGrp="1"/>
          </p:cNvSpPr>
          <p:nvPr>
            <p:ph idx="1"/>
          </p:nvPr>
        </p:nvSpPr>
        <p:spPr>
          <a:xfrm>
            <a:off x="179512" y="1628800"/>
            <a:ext cx="8712968" cy="4853136"/>
          </a:xfrm>
        </p:spPr>
        <p:txBody>
          <a:bodyPr>
            <a:normAutofit fontScale="92500"/>
          </a:bodyPr>
          <a:lstStyle/>
          <a:p>
            <a:r>
              <a:rPr lang="en-GB" dirty="0" smtClean="0">
                <a:solidFill>
                  <a:schemeClr val="bg1"/>
                </a:solidFill>
              </a:rPr>
              <a:t>No real equivalent to a judge – jurors passed sentence.</a:t>
            </a:r>
          </a:p>
          <a:p>
            <a:endParaRPr lang="en-GB" sz="1100" dirty="0" smtClean="0">
              <a:solidFill>
                <a:schemeClr val="bg1"/>
              </a:solidFill>
            </a:endParaRPr>
          </a:p>
          <a:p>
            <a:r>
              <a:rPr lang="en-GB" dirty="0" smtClean="0">
                <a:solidFill>
                  <a:schemeClr val="bg1"/>
                </a:solidFill>
              </a:rPr>
              <a:t>Six archons known as </a:t>
            </a:r>
            <a:r>
              <a:rPr lang="en-GB" i="1" dirty="0" err="1" smtClean="0">
                <a:solidFill>
                  <a:schemeClr val="bg1"/>
                </a:solidFill>
              </a:rPr>
              <a:t>thesmothetai</a:t>
            </a:r>
            <a:r>
              <a:rPr lang="en-GB" i="1" dirty="0" smtClean="0">
                <a:solidFill>
                  <a:schemeClr val="bg1"/>
                </a:solidFill>
              </a:rPr>
              <a:t> </a:t>
            </a:r>
            <a:r>
              <a:rPr lang="en-GB" dirty="0" smtClean="0">
                <a:solidFill>
                  <a:schemeClr val="bg1"/>
                </a:solidFill>
              </a:rPr>
              <a:t>“law-setters”.</a:t>
            </a:r>
          </a:p>
          <a:p>
            <a:endParaRPr lang="en-GB" sz="1100" dirty="0" smtClean="0">
              <a:solidFill>
                <a:schemeClr val="bg1"/>
              </a:solidFill>
            </a:endParaRPr>
          </a:p>
          <a:p>
            <a:r>
              <a:rPr lang="en-GB" dirty="0">
                <a:solidFill>
                  <a:schemeClr val="bg1"/>
                </a:solidFill>
              </a:rPr>
              <a:t>H</a:t>
            </a:r>
            <a:r>
              <a:rPr lang="en-GB" dirty="0" smtClean="0">
                <a:solidFill>
                  <a:schemeClr val="bg1"/>
                </a:solidFill>
              </a:rPr>
              <a:t>ear the cases of the two sides and accepts any relevant documentary information.</a:t>
            </a:r>
          </a:p>
          <a:p>
            <a:endParaRPr lang="en-GB" sz="1100" dirty="0">
              <a:solidFill>
                <a:schemeClr val="bg1"/>
              </a:solidFill>
            </a:endParaRPr>
          </a:p>
          <a:p>
            <a:r>
              <a:rPr lang="en-GB" dirty="0" smtClean="0">
                <a:solidFill>
                  <a:schemeClr val="bg1"/>
                </a:solidFill>
              </a:rPr>
              <a:t>Arrange for a court session.</a:t>
            </a:r>
          </a:p>
          <a:p>
            <a:endParaRPr lang="en-GB" sz="1100" dirty="0">
              <a:solidFill>
                <a:schemeClr val="bg1"/>
              </a:solidFill>
            </a:endParaRPr>
          </a:p>
          <a:p>
            <a:r>
              <a:rPr lang="en-GB" dirty="0">
                <a:solidFill>
                  <a:schemeClr val="bg1"/>
                </a:solidFill>
              </a:rPr>
              <a:t>P</a:t>
            </a:r>
            <a:r>
              <a:rPr lang="en-GB" dirty="0" smtClean="0">
                <a:solidFill>
                  <a:schemeClr val="bg1"/>
                </a:solidFill>
              </a:rPr>
              <a:t>reside over trail, but there to ensure procedures followed rather than to direct jury or pass sentence,</a:t>
            </a:r>
          </a:p>
          <a:p>
            <a:pPr lvl="1"/>
            <a:r>
              <a:rPr lang="en-GB" dirty="0">
                <a:solidFill>
                  <a:schemeClr val="bg1"/>
                </a:solidFill>
              </a:rPr>
              <a:t>f</a:t>
            </a:r>
            <a:r>
              <a:rPr lang="en-GB" dirty="0" smtClean="0">
                <a:solidFill>
                  <a:schemeClr val="bg1"/>
                </a:solidFill>
              </a:rPr>
              <a:t>amily and inheritance matters remit of eponymous archon,</a:t>
            </a:r>
          </a:p>
          <a:p>
            <a:pPr lvl="1"/>
            <a:r>
              <a:rPr lang="en-GB" dirty="0" err="1">
                <a:solidFill>
                  <a:schemeClr val="bg1"/>
                </a:solidFill>
              </a:rPr>
              <a:t>m</a:t>
            </a:r>
            <a:r>
              <a:rPr lang="en-GB" dirty="0" err="1" smtClean="0">
                <a:solidFill>
                  <a:schemeClr val="bg1"/>
                </a:solidFill>
              </a:rPr>
              <a:t>etics</a:t>
            </a:r>
            <a:r>
              <a:rPr lang="en-GB" dirty="0" smtClean="0">
                <a:solidFill>
                  <a:schemeClr val="bg1"/>
                </a:solidFill>
              </a:rPr>
              <a:t> and foreigners responsibility of </a:t>
            </a:r>
            <a:r>
              <a:rPr lang="en-GB" dirty="0" err="1" smtClean="0">
                <a:solidFill>
                  <a:schemeClr val="bg1"/>
                </a:solidFill>
              </a:rPr>
              <a:t>Polemarch</a:t>
            </a:r>
            <a:r>
              <a:rPr lang="en-GB" dirty="0" smtClean="0">
                <a:solidFill>
                  <a:schemeClr val="bg1"/>
                </a:solidFill>
              </a:rPr>
              <a:t>.</a:t>
            </a:r>
          </a:p>
          <a:p>
            <a:endParaRPr lang="en-GB" dirty="0"/>
          </a:p>
          <a:p>
            <a:endParaRPr lang="en-GB" dirty="0"/>
          </a:p>
        </p:txBody>
      </p:sp>
    </p:spTree>
    <p:extLst>
      <p:ext uri="{BB962C8B-B14F-4D97-AF65-F5344CB8AC3E}">
        <p14:creationId xmlns:p14="http://schemas.microsoft.com/office/powerpoint/2010/main" val="42286406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dirty="0">
                <a:solidFill>
                  <a:schemeClr val="bg1"/>
                </a:solidFill>
              </a:rPr>
              <a:t>The Courts (</a:t>
            </a:r>
            <a:r>
              <a:rPr lang="en-GB" i="1" dirty="0" err="1">
                <a:solidFill>
                  <a:schemeClr val="bg1"/>
                </a:solidFill>
              </a:rPr>
              <a:t>Dikasteria</a:t>
            </a:r>
            <a:r>
              <a:rPr lang="en-GB" dirty="0">
                <a:solidFill>
                  <a:schemeClr val="bg1"/>
                </a:solidFill>
              </a:rPr>
              <a:t>)</a:t>
            </a:r>
          </a:p>
        </p:txBody>
      </p:sp>
      <p:sp>
        <p:nvSpPr>
          <p:cNvPr id="53251" name="Rectangle 3"/>
          <p:cNvSpPr>
            <a:spLocks noGrp="1" noChangeArrowheads="1"/>
          </p:cNvSpPr>
          <p:nvPr>
            <p:ph sz="half" idx="1"/>
          </p:nvPr>
        </p:nvSpPr>
        <p:spPr>
          <a:xfrm>
            <a:off x="0" y="1476057"/>
            <a:ext cx="9036496" cy="2554045"/>
          </a:xfrm>
        </p:spPr>
        <p:txBody>
          <a:bodyPr>
            <a:normAutofit fontScale="92500" lnSpcReduction="10000"/>
          </a:bodyPr>
          <a:lstStyle/>
          <a:p>
            <a:r>
              <a:rPr lang="en-GB" sz="2800" dirty="0">
                <a:solidFill>
                  <a:schemeClr val="bg1"/>
                </a:solidFill>
              </a:rPr>
              <a:t>Juries of 201 – 401 for private suits (</a:t>
            </a:r>
            <a:r>
              <a:rPr lang="en-GB" sz="2800" i="1" dirty="0" err="1">
                <a:solidFill>
                  <a:schemeClr val="bg1"/>
                </a:solidFill>
              </a:rPr>
              <a:t>dikai</a:t>
            </a:r>
            <a:r>
              <a:rPr lang="en-GB" sz="2800" dirty="0">
                <a:solidFill>
                  <a:schemeClr val="bg1"/>
                </a:solidFill>
              </a:rPr>
              <a:t>); 501 – </a:t>
            </a:r>
            <a:r>
              <a:rPr lang="en-GB" sz="2800" dirty="0" smtClean="0">
                <a:solidFill>
                  <a:schemeClr val="bg1"/>
                </a:solidFill>
              </a:rPr>
              <a:t>1501 </a:t>
            </a:r>
            <a:r>
              <a:rPr lang="en-GB" sz="2800" dirty="0">
                <a:solidFill>
                  <a:schemeClr val="bg1"/>
                </a:solidFill>
              </a:rPr>
              <a:t>for public suits (</a:t>
            </a:r>
            <a:r>
              <a:rPr lang="en-GB" sz="2800" i="1" dirty="0" err="1">
                <a:solidFill>
                  <a:schemeClr val="bg1"/>
                </a:solidFill>
              </a:rPr>
              <a:t>graphai</a:t>
            </a:r>
            <a:r>
              <a:rPr lang="en-GB" sz="2800" dirty="0" smtClean="0">
                <a:solidFill>
                  <a:schemeClr val="bg1"/>
                </a:solidFill>
              </a:rPr>
              <a:t>) – occasionally cases heard by the assembly (e.g. Trial of the generals (after </a:t>
            </a:r>
            <a:r>
              <a:rPr lang="en-GB" sz="2800" dirty="0" err="1" smtClean="0">
                <a:solidFill>
                  <a:schemeClr val="bg1"/>
                </a:solidFill>
              </a:rPr>
              <a:t>Arginusae</a:t>
            </a:r>
            <a:r>
              <a:rPr lang="en-GB" sz="2800" dirty="0" smtClean="0">
                <a:solidFill>
                  <a:schemeClr val="bg1"/>
                </a:solidFill>
              </a:rPr>
              <a:t>)).</a:t>
            </a:r>
          </a:p>
          <a:p>
            <a:endParaRPr lang="en-GB" sz="1000" dirty="0">
              <a:solidFill>
                <a:schemeClr val="bg1"/>
              </a:solidFill>
            </a:endParaRPr>
          </a:p>
          <a:p>
            <a:r>
              <a:rPr lang="en-GB" sz="2800" dirty="0">
                <a:solidFill>
                  <a:schemeClr val="bg1"/>
                </a:solidFill>
              </a:rPr>
              <a:t>Time allowed depended on severity of case, not on quantity of evidence: max. 3 hours for a speech in public case; max. c. 40 minutes for private, plus short </a:t>
            </a:r>
            <a:r>
              <a:rPr lang="en-GB" sz="2800" dirty="0" smtClean="0">
                <a:solidFill>
                  <a:schemeClr val="bg1"/>
                </a:solidFill>
              </a:rPr>
              <a:t>response.</a:t>
            </a:r>
          </a:p>
          <a:p>
            <a:endParaRPr lang="en-GB" sz="1000" dirty="0">
              <a:solidFill>
                <a:schemeClr val="bg1"/>
              </a:solidFill>
            </a:endParaRPr>
          </a:p>
        </p:txBody>
      </p:sp>
      <p:sp>
        <p:nvSpPr>
          <p:cNvPr id="2" name="Content Placeholder 1"/>
          <p:cNvSpPr>
            <a:spLocks noGrp="1"/>
          </p:cNvSpPr>
          <p:nvPr>
            <p:ph sz="half" idx="2"/>
          </p:nvPr>
        </p:nvSpPr>
        <p:spPr>
          <a:xfrm>
            <a:off x="0" y="4030102"/>
            <a:ext cx="4362128" cy="2808312"/>
          </a:xfrm>
        </p:spPr>
        <p:txBody>
          <a:bodyPr>
            <a:normAutofit fontScale="92500" lnSpcReduction="10000"/>
          </a:bodyPr>
          <a:lstStyle/>
          <a:p>
            <a:r>
              <a:rPr lang="en-GB" sz="2800" dirty="0">
                <a:solidFill>
                  <a:schemeClr val="bg1"/>
                </a:solidFill>
              </a:rPr>
              <a:t>Clock stopped for witness statements and reading of legal documents.</a:t>
            </a:r>
          </a:p>
          <a:p>
            <a:endParaRPr lang="en-GB" sz="900" dirty="0">
              <a:solidFill>
                <a:schemeClr val="bg1"/>
              </a:solidFill>
            </a:endParaRPr>
          </a:p>
          <a:p>
            <a:r>
              <a:rPr lang="en-GB" sz="2800" dirty="0">
                <a:solidFill>
                  <a:schemeClr val="bg1"/>
                </a:solidFill>
              </a:rPr>
              <a:t>All cases must be completed in a day.</a:t>
            </a:r>
          </a:p>
          <a:p>
            <a:endParaRPr lang="en-GB" dirty="0"/>
          </a:p>
        </p:txBody>
      </p:sp>
      <p:sp>
        <p:nvSpPr>
          <p:cNvPr id="4" name="Slide Number Placeholder 3"/>
          <p:cNvSpPr>
            <a:spLocks noGrp="1"/>
          </p:cNvSpPr>
          <p:nvPr>
            <p:ph type="sldNum" sz="quarter" idx="12"/>
          </p:nvPr>
        </p:nvSpPr>
        <p:spPr/>
        <p:txBody>
          <a:bodyPr/>
          <a:lstStyle/>
          <a:p>
            <a:fld id="{53D1A1A0-8512-4B6C-94E3-8E9933B6B674}" type="slidenum">
              <a:rPr lang="en-GB" smtClean="0"/>
              <a:pPr/>
              <a:t>13</a:t>
            </a:fld>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94401" y="3933372"/>
            <a:ext cx="3327663" cy="2542852"/>
          </a:xfrm>
          <a:prstGeom prst="rect">
            <a:avLst/>
          </a:prstGeom>
        </p:spPr>
      </p:pic>
      <p:sp>
        <p:nvSpPr>
          <p:cNvPr id="7" name="Title 1"/>
          <p:cNvSpPr txBox="1">
            <a:spLocks/>
          </p:cNvSpPr>
          <p:nvPr/>
        </p:nvSpPr>
        <p:spPr>
          <a:xfrm>
            <a:off x="4742656" y="6453856"/>
            <a:ext cx="3691136" cy="360040"/>
          </a:xfrm>
          <a:prstGeom prst="rect">
            <a:avLst/>
          </a:prstGeom>
        </p:spPr>
        <p:txBody>
          <a:bodyPr vert="horz" anchor="ctr">
            <a:normAutofit fontScale="47500" lnSpcReduction="200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i="1" dirty="0" err="1">
                <a:solidFill>
                  <a:schemeClr val="bg1"/>
                </a:solidFill>
              </a:rPr>
              <a:t>k</a:t>
            </a:r>
            <a:r>
              <a:rPr lang="en-GB" i="1" dirty="0" err="1" smtClean="0">
                <a:solidFill>
                  <a:schemeClr val="bg1"/>
                </a:solidFill>
              </a:rPr>
              <a:t>lepsydra</a:t>
            </a:r>
            <a:endParaRPr lang="en-GB" i="1" dirty="0">
              <a:solidFill>
                <a:schemeClr val="bg1"/>
              </a:solidFill>
            </a:endParaRPr>
          </a:p>
        </p:txBody>
      </p:sp>
    </p:spTree>
    <p:extLst>
      <p:ext uri="{BB962C8B-B14F-4D97-AF65-F5344CB8AC3E}">
        <p14:creationId xmlns:p14="http://schemas.microsoft.com/office/powerpoint/2010/main" val="4519525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556792"/>
            <a:ext cx="8784976" cy="5301208"/>
          </a:xfrm>
        </p:spPr>
        <p:txBody>
          <a:bodyPr>
            <a:normAutofit/>
          </a:bodyPr>
          <a:lstStyle/>
          <a:p>
            <a:r>
              <a:rPr lang="en-GB" dirty="0" err="1" smtClean="0">
                <a:solidFill>
                  <a:schemeClr val="bg1"/>
                </a:solidFill>
              </a:rPr>
              <a:t>Boegehold</a:t>
            </a:r>
            <a:r>
              <a:rPr lang="en-GB" dirty="0">
                <a:solidFill>
                  <a:schemeClr val="bg1"/>
                </a:solidFill>
              </a:rPr>
              <a:t> </a:t>
            </a:r>
            <a:r>
              <a:rPr lang="en-GB" dirty="0" smtClean="0">
                <a:solidFill>
                  <a:schemeClr val="bg1"/>
                </a:solidFill>
              </a:rPr>
              <a:t>et al 1995</a:t>
            </a:r>
            <a:r>
              <a:rPr lang="en-GB" dirty="0">
                <a:solidFill>
                  <a:schemeClr val="bg1"/>
                </a:solidFill>
              </a:rPr>
              <a:t>:</a:t>
            </a:r>
            <a:r>
              <a:rPr lang="en-GB" dirty="0" smtClean="0">
                <a:solidFill>
                  <a:schemeClr val="bg1"/>
                </a:solidFill>
              </a:rPr>
              <a:t> ‘The </a:t>
            </a:r>
            <a:r>
              <a:rPr lang="en-GB" dirty="0" err="1" smtClean="0">
                <a:solidFill>
                  <a:schemeClr val="bg1"/>
                </a:solidFill>
              </a:rPr>
              <a:t>Lawcourts</a:t>
            </a:r>
            <a:r>
              <a:rPr lang="en-GB" dirty="0" smtClean="0">
                <a:solidFill>
                  <a:schemeClr val="bg1"/>
                </a:solidFill>
              </a:rPr>
              <a:t> at Athens: Sites, Building, Equipment, Procedure and </a:t>
            </a:r>
            <a:r>
              <a:rPr lang="en-GB" dirty="0" err="1" smtClean="0">
                <a:solidFill>
                  <a:schemeClr val="bg1"/>
                </a:solidFill>
              </a:rPr>
              <a:t>Testimonia</a:t>
            </a:r>
            <a:r>
              <a:rPr lang="en-GB" dirty="0" smtClean="0">
                <a:solidFill>
                  <a:schemeClr val="bg1"/>
                </a:solidFill>
              </a:rPr>
              <a:t>’, </a:t>
            </a:r>
            <a:r>
              <a:rPr lang="en-GB" i="1" dirty="0" smtClean="0">
                <a:solidFill>
                  <a:schemeClr val="bg1"/>
                </a:solidFill>
              </a:rPr>
              <a:t>The Athenian Agora </a:t>
            </a:r>
            <a:r>
              <a:rPr lang="en-GB" dirty="0" smtClean="0">
                <a:solidFill>
                  <a:schemeClr val="bg1"/>
                </a:solidFill>
              </a:rPr>
              <a:t>28</a:t>
            </a:r>
            <a:r>
              <a:rPr lang="en-GB" dirty="0" smtClean="0">
                <a:solidFill>
                  <a:schemeClr val="bg1"/>
                </a:solidFill>
              </a:rPr>
              <a:t>.</a:t>
            </a:r>
          </a:p>
          <a:p>
            <a:endParaRPr lang="en-GB" dirty="0" smtClean="0">
              <a:solidFill>
                <a:schemeClr val="bg1"/>
              </a:solidFill>
            </a:endParaRPr>
          </a:p>
          <a:p>
            <a:r>
              <a:rPr lang="en-GB" dirty="0" smtClean="0">
                <a:solidFill>
                  <a:schemeClr val="bg1"/>
                </a:solidFill>
              </a:rPr>
              <a:t>Rhodes</a:t>
            </a:r>
            <a:r>
              <a:rPr lang="en-GB" dirty="0">
                <a:solidFill>
                  <a:schemeClr val="bg1"/>
                </a:solidFill>
              </a:rPr>
              <a:t>, P. J. </a:t>
            </a:r>
            <a:r>
              <a:rPr lang="en-GB" dirty="0" smtClean="0">
                <a:solidFill>
                  <a:schemeClr val="bg1"/>
                </a:solidFill>
              </a:rPr>
              <a:t>2004: </a:t>
            </a:r>
            <a:r>
              <a:rPr lang="en-GB" i="1" dirty="0">
                <a:solidFill>
                  <a:schemeClr val="bg1"/>
                </a:solidFill>
              </a:rPr>
              <a:t>Athenian democracy</a:t>
            </a:r>
            <a:r>
              <a:rPr lang="en-GB" dirty="0">
                <a:solidFill>
                  <a:schemeClr val="bg1"/>
                </a:solidFill>
              </a:rPr>
              <a:t>. New York: Oxford University Press</a:t>
            </a:r>
            <a:r>
              <a:rPr lang="en-GB" dirty="0" smtClean="0">
                <a:solidFill>
                  <a:schemeClr val="bg1"/>
                </a:solidFill>
              </a:rPr>
              <a:t>.</a:t>
            </a:r>
          </a:p>
          <a:p>
            <a:endParaRPr lang="en-GB" dirty="0">
              <a:solidFill>
                <a:schemeClr val="bg1"/>
              </a:solidFill>
            </a:endParaRPr>
          </a:p>
          <a:p>
            <a:r>
              <a:rPr lang="en-GB" dirty="0">
                <a:solidFill>
                  <a:schemeClr val="bg1"/>
                </a:solidFill>
              </a:rPr>
              <a:t>Thorley, J. </a:t>
            </a:r>
            <a:r>
              <a:rPr lang="en-GB" dirty="0" smtClean="0">
                <a:solidFill>
                  <a:schemeClr val="bg1"/>
                </a:solidFill>
              </a:rPr>
              <a:t>1996: </a:t>
            </a:r>
            <a:r>
              <a:rPr lang="en-GB" i="1" dirty="0">
                <a:solidFill>
                  <a:schemeClr val="bg1"/>
                </a:solidFill>
              </a:rPr>
              <a:t>Athenian democracy</a:t>
            </a:r>
            <a:r>
              <a:rPr lang="en-GB" dirty="0">
                <a:solidFill>
                  <a:schemeClr val="bg1"/>
                </a:solidFill>
              </a:rPr>
              <a:t>. London: Routledge</a:t>
            </a:r>
            <a:endParaRPr lang="en-GB" dirty="0" smtClean="0">
              <a:solidFill>
                <a:schemeClr val="bg1"/>
              </a:solidFill>
            </a:endParaRPr>
          </a:p>
          <a:p>
            <a:endParaRPr lang="en-GB" sz="500" dirty="0">
              <a:solidFill>
                <a:schemeClr val="bg1"/>
              </a:solidFill>
            </a:endParaRPr>
          </a:p>
          <a:p>
            <a:endParaRPr lang="en-GB" sz="500" dirty="0" smtClean="0">
              <a:solidFill>
                <a:schemeClr val="bg1"/>
              </a:solidFill>
            </a:endParaRPr>
          </a:p>
        </p:txBody>
      </p:sp>
    </p:spTree>
    <p:extLst>
      <p:ext uri="{BB962C8B-B14F-4D97-AF65-F5344CB8AC3E}">
        <p14:creationId xmlns:p14="http://schemas.microsoft.com/office/powerpoint/2010/main" val="13674433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TotalTime>
  <Words>1191</Words>
  <Application>Microsoft Office PowerPoint</Application>
  <PresentationFormat>On-screen Show (4:3)</PresentationFormat>
  <Paragraphs>109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Book Antiqua</vt:lpstr>
      <vt:lpstr>Lucida Sans</vt:lpstr>
      <vt:lpstr>Wingdings</vt:lpstr>
      <vt:lpstr>Wingdings 2</vt:lpstr>
      <vt:lpstr>Wingdings 3</vt:lpstr>
      <vt:lpstr>Apex</vt:lpstr>
      <vt:lpstr>Understanding Democracy</vt:lpstr>
      <vt:lpstr>Evidence</vt:lpstr>
      <vt:lpstr>Democratising the Courts</vt:lpstr>
      <vt:lpstr>PowerPoint Presentation</vt:lpstr>
      <vt:lpstr>Going to the Lawcourts</vt:lpstr>
      <vt:lpstr>Speaking and Advocates</vt:lpstr>
      <vt:lpstr>Sycophants</vt:lpstr>
      <vt:lpstr>PowerPoint Presentation</vt:lpstr>
      <vt:lpstr>Jurors (Dikastes)</vt:lpstr>
      <vt:lpstr>Selection of Jurors</vt:lpstr>
      <vt:lpstr>Voting</vt:lpstr>
      <vt:lpstr>Judicial Officials</vt:lpstr>
      <vt:lpstr>The Courts (Dikasteria)</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Matthew Cobb</cp:lastModifiedBy>
  <cp:revision>117</cp:revision>
  <dcterms:created xsi:type="dcterms:W3CDTF">2014-02-21T11:43:42Z</dcterms:created>
  <dcterms:modified xsi:type="dcterms:W3CDTF">2019-03-08T14:14:29Z</dcterms:modified>
</cp:coreProperties>
</file>