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5" r:id="rId1"/>
  </p:sldMasterIdLst>
  <p:notesMasterIdLst>
    <p:notesMasterId r:id="rId14"/>
  </p:notesMasterIdLst>
  <p:sldIdLst>
    <p:sldId id="256" r:id="rId2"/>
    <p:sldId id="259" r:id="rId3"/>
    <p:sldId id="257" r:id="rId4"/>
    <p:sldId id="258" r:id="rId5"/>
    <p:sldId id="260" r:id="rId6"/>
    <p:sldId id="262" r:id="rId7"/>
    <p:sldId id="261" r:id="rId8"/>
    <p:sldId id="264" r:id="rId9"/>
    <p:sldId id="265" r:id="rId10"/>
    <p:sldId id="267"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3615204683-2777868505-1302011289-1851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5-10-27T12:38:45.487"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FF3270-0E2C-40D8-A61F-179BA8BA903B}" type="datetimeFigureOut">
              <a:rPr lang="en-GB" smtClean="0"/>
              <a:t>10/01/2019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1E7D48-2164-4E9A-B63A-82D52C9EEF01}" type="slidenum">
              <a:rPr lang="en-GB" smtClean="0"/>
              <a:t>‹#›</a:t>
            </a:fld>
            <a:endParaRPr lang="en-GB"/>
          </a:p>
        </p:txBody>
      </p:sp>
    </p:spTree>
    <p:extLst>
      <p:ext uri="{BB962C8B-B14F-4D97-AF65-F5344CB8AC3E}">
        <p14:creationId xmlns:p14="http://schemas.microsoft.com/office/powerpoint/2010/main" val="320122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Childhood and technology shouldn't mix: childhood is a time of innocence, and exposure to technology has adverse effects on young children because they are still developing cognitively and socially - pessimist</a:t>
            </a:r>
            <a:endParaRPr lang="en-GB" dirty="0"/>
          </a:p>
        </p:txBody>
      </p:sp>
      <p:sp>
        <p:nvSpPr>
          <p:cNvPr id="4" name="Slide Number Placeholder 3"/>
          <p:cNvSpPr>
            <a:spLocks noGrp="1"/>
          </p:cNvSpPr>
          <p:nvPr>
            <p:ph type="sldNum" sz="quarter" idx="10"/>
          </p:nvPr>
        </p:nvSpPr>
        <p:spPr/>
        <p:txBody>
          <a:bodyPr/>
          <a:lstStyle/>
          <a:p>
            <a:fld id="{D91E7D48-2164-4E9A-B63A-82D52C9EEF01}" type="slidenum">
              <a:rPr lang="en-GB" smtClean="0"/>
              <a:t>11</a:t>
            </a:fld>
            <a:endParaRPr lang="en-GB"/>
          </a:p>
        </p:txBody>
      </p:sp>
    </p:spTree>
    <p:extLst>
      <p:ext uri="{BB962C8B-B14F-4D97-AF65-F5344CB8AC3E}">
        <p14:creationId xmlns:p14="http://schemas.microsoft.com/office/powerpoint/2010/main" val="26343314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2955265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2749709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1342245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D08470C-5E21-4205-A427-5AA4391900FC}"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28359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D08470C-5E21-4205-A427-5AA4391900FC}"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881744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D08470C-5E21-4205-A427-5AA4391900FC}"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251797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08470C-5E21-4205-A427-5AA4391900FC}"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95483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08470C-5E21-4205-A427-5AA4391900FC}"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1760316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08470C-5E21-4205-A427-5AA4391900FC}"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411558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08470C-5E21-4205-A427-5AA4391900FC}"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2515460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4005307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899685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1119303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D08470C-5E21-4205-A427-5AA4391900FC}"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702959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D08470C-5E21-4205-A427-5AA4391900FC}" type="datetimeFigureOut">
              <a:rPr lang="en-GB" smtClean="0"/>
              <a:t>10/01/2019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752114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3063633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D08470C-5E21-4205-A427-5AA4391900FC}"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ECC523-9363-48D5-BAF9-0AB8427EDCCD}" type="slidenum">
              <a:rPr lang="en-GB" smtClean="0"/>
              <a:t>‹#›</a:t>
            </a:fld>
            <a:endParaRPr lang="en-GB"/>
          </a:p>
        </p:txBody>
      </p:sp>
    </p:spTree>
    <p:extLst>
      <p:ext uri="{BB962C8B-B14F-4D97-AF65-F5344CB8AC3E}">
        <p14:creationId xmlns:p14="http://schemas.microsoft.com/office/powerpoint/2010/main" val="231577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D08470C-5E21-4205-A427-5AA4391900FC}" type="datetimeFigureOut">
              <a:rPr lang="en-GB" smtClean="0"/>
              <a:t>10/01/2019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1ECC523-9363-48D5-BAF9-0AB8427EDCCD}" type="slidenum">
              <a:rPr lang="en-GB" smtClean="0"/>
              <a:t>‹#›</a:t>
            </a:fld>
            <a:endParaRPr lang="en-GB"/>
          </a:p>
        </p:txBody>
      </p:sp>
    </p:spTree>
    <p:extLst>
      <p:ext uri="{BB962C8B-B14F-4D97-AF65-F5344CB8AC3E}">
        <p14:creationId xmlns:p14="http://schemas.microsoft.com/office/powerpoint/2010/main" val="1633749134"/>
      </p:ext>
    </p:extLst>
  </p:cSld>
  <p:clrMap bg1="lt1" tx1="dk1" bg2="lt2" tx2="dk2" accent1="accent1" accent2="accent2" accent3="accent3" accent4="accent4" accent5="accent5" accent6="accent6" hlink="hlink" folHlink="folHlink"/>
  <p:sldLayoutIdLst>
    <p:sldLayoutId id="2147483966" r:id="rId1"/>
    <p:sldLayoutId id="2147483967" r:id="rId2"/>
    <p:sldLayoutId id="2147483968" r:id="rId3"/>
    <p:sldLayoutId id="2147483969" r:id="rId4"/>
    <p:sldLayoutId id="2147483970" r:id="rId5"/>
    <p:sldLayoutId id="2147483971" r:id="rId6"/>
    <p:sldLayoutId id="2147483972" r:id="rId7"/>
    <p:sldLayoutId id="2147483973" r:id="rId8"/>
    <p:sldLayoutId id="2147483974" r:id="rId9"/>
    <p:sldLayoutId id="2147483975" r:id="rId10"/>
    <p:sldLayoutId id="2147483976" r:id="rId11"/>
    <p:sldLayoutId id="2147483977" r:id="rId12"/>
    <p:sldLayoutId id="2147483978" r:id="rId13"/>
    <p:sldLayoutId id="2147483979" r:id="rId14"/>
    <p:sldLayoutId id="2147483980" r:id="rId15"/>
    <p:sldLayoutId id="2147483981" r:id="rId16"/>
    <p:sldLayoutId id="214748398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A-ANoYvKA1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olleverywhere.com/multiple_choice_polls/BXurlOpOw3i1eg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olleverywhere.com/multiple_choice_polls/hgsm5lVYbfqtbNu"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SyjbDUP1o0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21</a:t>
            </a:r>
            <a:r>
              <a:rPr lang="en-GB" baseline="30000" dirty="0" smtClean="0"/>
              <a:t>st</a:t>
            </a:r>
            <a:r>
              <a:rPr lang="en-GB" dirty="0" smtClean="0"/>
              <a:t> </a:t>
            </a:r>
            <a:r>
              <a:rPr lang="en-GB" smtClean="0"/>
              <a:t>century learning </a:t>
            </a:r>
            <a:endParaRPr lang="en-GB" dirty="0"/>
          </a:p>
        </p:txBody>
      </p:sp>
      <p:sp>
        <p:nvSpPr>
          <p:cNvPr id="3" name="Subtitle 2"/>
          <p:cNvSpPr>
            <a:spLocks noGrp="1"/>
          </p:cNvSpPr>
          <p:nvPr>
            <p:ph type="subTitle" idx="1"/>
          </p:nvPr>
        </p:nvSpPr>
        <p:spPr/>
        <p:txBody>
          <a:bodyPr/>
          <a:lstStyle/>
          <a:p>
            <a:pPr algn="ctr"/>
            <a:r>
              <a:rPr lang="en-GB" dirty="0" smtClean="0"/>
              <a:t>The digital divide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25795" y="1178011"/>
            <a:ext cx="3712468" cy="2512539"/>
          </a:xfrm>
          <a:prstGeom prst="rect">
            <a:avLst/>
          </a:prstGeom>
        </p:spPr>
      </p:pic>
    </p:spTree>
    <p:extLst>
      <p:ext uri="{BB962C8B-B14F-4D97-AF65-F5344CB8AC3E}">
        <p14:creationId xmlns:p14="http://schemas.microsoft.com/office/powerpoint/2010/main" val="2217891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Objectives</a:t>
            </a:r>
            <a:endParaRPr lang="en-GB" dirty="0"/>
          </a:p>
        </p:txBody>
      </p:sp>
      <p:sp>
        <p:nvSpPr>
          <p:cNvPr id="3" name="Content Placeholder 2"/>
          <p:cNvSpPr>
            <a:spLocks noGrp="1"/>
          </p:cNvSpPr>
          <p:nvPr>
            <p:ph idx="1"/>
          </p:nvPr>
        </p:nvSpPr>
        <p:spPr/>
        <p:txBody>
          <a:bodyPr/>
          <a:lstStyle/>
          <a:p>
            <a:pPr marL="0" lvl="0" indent="0">
              <a:buNone/>
            </a:pPr>
            <a:endParaRPr lang="en-GB" dirty="0" smtClean="0"/>
          </a:p>
          <a:p>
            <a:pPr lvl="0"/>
            <a:r>
              <a:rPr lang="en-GB" dirty="0" smtClean="0"/>
              <a:t>To </a:t>
            </a:r>
            <a:r>
              <a:rPr lang="en-GB" dirty="0"/>
              <a:t>consider the meaning the term ‘digital native’ and ‘digital pessimist</a:t>
            </a:r>
            <a:r>
              <a:rPr lang="en-GB" dirty="0" smtClean="0"/>
              <a:t>’</a:t>
            </a:r>
          </a:p>
          <a:p>
            <a:pPr marL="0" lvl="0" indent="0">
              <a:buNone/>
            </a:pPr>
            <a:endParaRPr lang="en-GB" dirty="0"/>
          </a:p>
          <a:p>
            <a:pPr lvl="0"/>
            <a:r>
              <a:rPr lang="en-GB" dirty="0"/>
              <a:t>To analyse the characteristics of a digital native</a:t>
            </a:r>
          </a:p>
          <a:p>
            <a:endParaRPr lang="en-GB" dirty="0"/>
          </a:p>
        </p:txBody>
      </p:sp>
    </p:spTree>
    <p:extLst>
      <p:ext uri="{BB962C8B-B14F-4D97-AF65-F5344CB8AC3E}">
        <p14:creationId xmlns:p14="http://schemas.microsoft.com/office/powerpoint/2010/main" val="3261818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www.youtube.com/watch?v=A-ANoYvKA1k</a:t>
            </a:r>
            <a:endParaRPr lang="en-GB" dirty="0" smtClean="0"/>
          </a:p>
          <a:p>
            <a:pPr marL="0" indent="0">
              <a:buNone/>
            </a:pPr>
            <a:endParaRPr lang="en-GB" dirty="0"/>
          </a:p>
          <a:p>
            <a:pPr marL="0" indent="0">
              <a:buNone/>
            </a:pPr>
            <a:endParaRPr lang="en-GB" dirty="0" smtClean="0"/>
          </a:p>
        </p:txBody>
      </p:sp>
      <p:sp>
        <p:nvSpPr>
          <p:cNvPr id="4" name="Rectangle 3"/>
          <p:cNvSpPr/>
          <p:nvPr/>
        </p:nvSpPr>
        <p:spPr>
          <a:xfrm>
            <a:off x="2990620" y="1094258"/>
            <a:ext cx="6114174" cy="523220"/>
          </a:xfrm>
          <a:prstGeom prst="rect">
            <a:avLst/>
          </a:prstGeom>
        </p:spPr>
        <p:txBody>
          <a:bodyPr wrap="none">
            <a:spAutoFit/>
          </a:bodyPr>
          <a:lstStyle/>
          <a:p>
            <a:r>
              <a:rPr lang="en-GB" sz="2800" dirty="0" smtClean="0">
                <a:solidFill>
                  <a:schemeClr val="bg1"/>
                </a:solidFill>
              </a:rPr>
              <a:t>Are children and adults different? </a:t>
            </a:r>
            <a:endParaRPr lang="en-GB" sz="2800" dirty="0">
              <a:solidFill>
                <a:schemeClr val="bg1"/>
              </a:solidFill>
            </a:endParaRPr>
          </a:p>
        </p:txBody>
      </p:sp>
    </p:spTree>
    <p:extLst>
      <p:ext uri="{BB962C8B-B14F-4D97-AF65-F5344CB8AC3E}">
        <p14:creationId xmlns:p14="http://schemas.microsoft.com/office/powerpoint/2010/main" val="1290844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Young people model parental behaviour</a:t>
            </a:r>
          </a:p>
          <a:p>
            <a:pPr marL="0" indent="0">
              <a:buNone/>
            </a:pPr>
            <a:endParaRPr lang="en-GB" dirty="0" smtClean="0"/>
          </a:p>
          <a:p>
            <a:r>
              <a:rPr lang="en-GB" dirty="0" smtClean="0"/>
              <a:t>Digital technology is being introduced at a much younger age</a:t>
            </a:r>
          </a:p>
          <a:p>
            <a:pPr marL="0" indent="0">
              <a:buNone/>
            </a:pPr>
            <a:endParaRPr lang="en-GB" dirty="0" smtClean="0"/>
          </a:p>
          <a:p>
            <a:r>
              <a:rPr lang="en-GB" dirty="0"/>
              <a:t>Most children in the UK are currently spending more time with technology than they do in school or with their families (</a:t>
            </a:r>
            <a:r>
              <a:rPr lang="en-GB" dirty="0" err="1"/>
              <a:t>Lauricella</a:t>
            </a:r>
            <a:r>
              <a:rPr lang="en-GB" dirty="0"/>
              <a:t>, </a:t>
            </a:r>
            <a:r>
              <a:rPr lang="en-GB" dirty="0" err="1"/>
              <a:t>Wartella</a:t>
            </a:r>
            <a:r>
              <a:rPr lang="en-GB" dirty="0"/>
              <a:t> and </a:t>
            </a:r>
            <a:r>
              <a:rPr lang="en-GB" dirty="0" err="1"/>
              <a:t>Rideout</a:t>
            </a:r>
            <a:r>
              <a:rPr lang="en-GB" dirty="0"/>
              <a:t>, 2015). </a:t>
            </a:r>
            <a:endParaRPr lang="en-GB" dirty="0" smtClean="0"/>
          </a:p>
          <a:p>
            <a:endParaRPr lang="en-GB" dirty="0"/>
          </a:p>
          <a:p>
            <a:pPr marL="0" indent="0">
              <a:buNone/>
            </a:pPr>
            <a:r>
              <a:rPr lang="en-GB" b="1" u="sng" dirty="0" smtClean="0"/>
              <a:t>Investigate: </a:t>
            </a:r>
          </a:p>
          <a:p>
            <a:pPr marL="0" indent="0">
              <a:buNone/>
            </a:pPr>
            <a:r>
              <a:rPr lang="en-GB" dirty="0"/>
              <a:t>-</a:t>
            </a:r>
            <a:r>
              <a:rPr lang="en-GB" dirty="0" smtClean="0"/>
              <a:t>should </a:t>
            </a:r>
            <a:r>
              <a:rPr lang="en-GB" dirty="0"/>
              <a:t>parents be setting new rules for their children’s engagement with technology</a:t>
            </a:r>
            <a:r>
              <a:rPr lang="en-GB" dirty="0" smtClean="0"/>
              <a:t>?</a:t>
            </a:r>
          </a:p>
          <a:p>
            <a:pPr marL="0" indent="0">
              <a:buNone/>
            </a:pPr>
            <a:r>
              <a:rPr lang="en-GB" dirty="0"/>
              <a:t>-</a:t>
            </a:r>
            <a:r>
              <a:rPr lang="en-GB" dirty="0" smtClean="0"/>
              <a:t> </a:t>
            </a:r>
            <a:r>
              <a:rPr lang="en-GB" dirty="0"/>
              <a:t>Is it </a:t>
            </a:r>
            <a:r>
              <a:rPr lang="en-GB" dirty="0" smtClean="0"/>
              <a:t>time for parents to become more in touch with the modern age?</a:t>
            </a:r>
            <a:endParaRPr lang="en-GB" dirty="0"/>
          </a:p>
        </p:txBody>
      </p:sp>
      <p:sp>
        <p:nvSpPr>
          <p:cNvPr id="4" name="Rectangle 3"/>
          <p:cNvSpPr/>
          <p:nvPr/>
        </p:nvSpPr>
        <p:spPr>
          <a:xfrm>
            <a:off x="2990620" y="1094258"/>
            <a:ext cx="6114174" cy="523220"/>
          </a:xfrm>
          <a:prstGeom prst="rect">
            <a:avLst/>
          </a:prstGeom>
        </p:spPr>
        <p:txBody>
          <a:bodyPr wrap="none">
            <a:spAutoFit/>
          </a:bodyPr>
          <a:lstStyle/>
          <a:p>
            <a:r>
              <a:rPr lang="en-GB" sz="2800" dirty="0" smtClean="0">
                <a:solidFill>
                  <a:schemeClr val="bg1"/>
                </a:solidFill>
              </a:rPr>
              <a:t>Are children and adults different? </a:t>
            </a:r>
            <a:endParaRPr lang="en-GB" sz="2800" dirty="0">
              <a:solidFill>
                <a:schemeClr val="bg1"/>
              </a:solidFill>
            </a:endParaRPr>
          </a:p>
        </p:txBody>
      </p:sp>
    </p:spTree>
    <p:extLst>
      <p:ext uri="{BB962C8B-B14F-4D97-AF65-F5344CB8AC3E}">
        <p14:creationId xmlns:p14="http://schemas.microsoft.com/office/powerpoint/2010/main" val="13728346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Digital Native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33826" y="5041557"/>
            <a:ext cx="3250048" cy="1816443"/>
          </a:xfrm>
        </p:spPr>
      </p:pic>
      <p:sp>
        <p:nvSpPr>
          <p:cNvPr id="5" name="TextBox 4"/>
          <p:cNvSpPr txBox="1"/>
          <p:nvPr/>
        </p:nvSpPr>
        <p:spPr>
          <a:xfrm>
            <a:off x="1154954" y="2388973"/>
            <a:ext cx="9572367" cy="369331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AKA = the ‘net generation’, the ‘Google generation’ or the ‘</a:t>
            </a:r>
            <a:r>
              <a:rPr lang="en-GB" dirty="0" err="1" smtClean="0"/>
              <a:t>millenials</a:t>
            </a:r>
            <a:r>
              <a:rPr lang="en-GB" dirty="0" smtClean="0"/>
              <a:t>’</a:t>
            </a:r>
          </a:p>
          <a:p>
            <a:endParaRPr lang="en-GB" dirty="0"/>
          </a:p>
          <a:p>
            <a:pPr marL="285750" indent="-285750">
              <a:buFont typeface="Arial" panose="020B0604020202020204" pitchFamily="34" charset="0"/>
              <a:buChar char="•"/>
            </a:pPr>
            <a:r>
              <a:rPr lang="en-GB" dirty="0" smtClean="0"/>
              <a:t>Digital native is a person who spends a lot of time ‘online’ (</a:t>
            </a:r>
            <a:r>
              <a:rPr lang="en-GB" dirty="0" err="1" smtClean="0"/>
              <a:t>Prensky</a:t>
            </a:r>
            <a:r>
              <a:rPr lang="en-GB" dirty="0" smtClean="0"/>
              <a:t> 2001)</a:t>
            </a:r>
          </a:p>
          <a:p>
            <a:pPr marL="285750" indent="-285750">
              <a:buFont typeface="Arial" panose="020B0604020202020204" pitchFamily="34" charset="0"/>
              <a:buChar char="•"/>
            </a:pPr>
            <a:endParaRPr lang="en-GB" dirty="0"/>
          </a:p>
          <a:p>
            <a:r>
              <a:rPr lang="en-GB" b="1" u="sng" dirty="0" smtClean="0"/>
              <a:t>Key terms</a:t>
            </a:r>
          </a:p>
          <a:p>
            <a:endParaRPr lang="en-GB" dirty="0"/>
          </a:p>
          <a:p>
            <a:r>
              <a:rPr lang="en-GB" b="1" dirty="0" smtClean="0"/>
              <a:t>Digital Native </a:t>
            </a:r>
            <a:r>
              <a:rPr lang="en-GB" dirty="0" smtClean="0"/>
              <a:t>-  generally born after the 1980s and are technologically adept and comfortable in a world of technology</a:t>
            </a:r>
          </a:p>
          <a:p>
            <a:endParaRPr lang="en-GB" dirty="0"/>
          </a:p>
          <a:p>
            <a:r>
              <a:rPr lang="en-GB" b="1" dirty="0" smtClean="0"/>
              <a:t>Digital Immigrant </a:t>
            </a:r>
            <a:r>
              <a:rPr lang="en-GB" dirty="0" smtClean="0"/>
              <a:t>- generally born before the 1980s and are fearful or less confident in using technology</a:t>
            </a:r>
          </a:p>
          <a:p>
            <a:endParaRPr lang="en-GB" dirty="0"/>
          </a:p>
          <a:p>
            <a:endParaRPr lang="en-GB" dirty="0"/>
          </a:p>
        </p:txBody>
      </p:sp>
    </p:spTree>
    <p:extLst>
      <p:ext uri="{BB962C8B-B14F-4D97-AF65-F5344CB8AC3E}">
        <p14:creationId xmlns:p14="http://schemas.microsoft.com/office/powerpoint/2010/main" val="12782463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“Different </a:t>
            </a:r>
            <a:r>
              <a:rPr lang="en-GB" dirty="0"/>
              <a:t>neural connections in the brain change and evolve throughout childhood in response to the environment. It is claimed that young children’s brains now are developing differently to the way adults’ brains have developed, as children are growing up surrounded by new technologies</a:t>
            </a:r>
            <a:r>
              <a:rPr lang="en-GB" dirty="0" smtClean="0"/>
              <a:t>.” </a:t>
            </a:r>
            <a:r>
              <a:rPr lang="en-GB" dirty="0" err="1" smtClean="0"/>
              <a:t>Prensky</a:t>
            </a:r>
            <a:r>
              <a:rPr lang="en-GB" dirty="0" smtClean="0"/>
              <a:t> (2001)</a:t>
            </a:r>
          </a:p>
          <a:p>
            <a:endParaRPr lang="en-GB" dirty="0"/>
          </a:p>
          <a:p>
            <a:r>
              <a:rPr lang="en-GB" dirty="0" smtClean="0"/>
              <a:t>Has been argued that students are no longer suited to the education system of today – thoughts?</a:t>
            </a:r>
            <a:endParaRPr lang="en-GB" dirty="0"/>
          </a:p>
        </p:txBody>
      </p:sp>
      <p:sp>
        <p:nvSpPr>
          <p:cNvPr id="4" name="Rectangle 3"/>
          <p:cNvSpPr/>
          <p:nvPr/>
        </p:nvSpPr>
        <p:spPr>
          <a:xfrm>
            <a:off x="2199503" y="1086021"/>
            <a:ext cx="6318421" cy="646331"/>
          </a:xfrm>
          <a:prstGeom prst="rect">
            <a:avLst/>
          </a:prstGeom>
        </p:spPr>
        <p:txBody>
          <a:bodyPr wrap="square">
            <a:spAutoFit/>
          </a:bodyPr>
          <a:lstStyle/>
          <a:p>
            <a:pPr algn="ctr"/>
            <a:r>
              <a:rPr lang="en-GB" sz="3600" dirty="0" smtClean="0">
                <a:solidFill>
                  <a:schemeClr val="bg1"/>
                </a:solidFill>
              </a:rPr>
              <a:t>Digital Native</a:t>
            </a:r>
            <a:endParaRPr lang="en-GB" sz="3600" dirty="0">
              <a:solidFill>
                <a:schemeClr val="bg1"/>
              </a:solidFill>
            </a:endParaRPr>
          </a:p>
        </p:txBody>
      </p:sp>
    </p:spTree>
    <p:extLst>
      <p:ext uri="{BB962C8B-B14F-4D97-AF65-F5344CB8AC3E}">
        <p14:creationId xmlns:p14="http://schemas.microsoft.com/office/powerpoint/2010/main" val="25775245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08022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Consider</a:t>
            </a:r>
            <a:endParaRPr lang="en-GB" dirty="0"/>
          </a:p>
        </p:txBody>
      </p:sp>
      <p:sp>
        <p:nvSpPr>
          <p:cNvPr id="3" name="Content Placeholder 2"/>
          <p:cNvSpPr>
            <a:spLocks noGrp="1"/>
          </p:cNvSpPr>
          <p:nvPr>
            <p:ph idx="1"/>
          </p:nvPr>
        </p:nvSpPr>
        <p:spPr/>
        <p:txBody>
          <a:bodyPr/>
          <a:lstStyle/>
          <a:p>
            <a:r>
              <a:rPr lang="en-GB" dirty="0"/>
              <a:t>Are some specific kinds of technology more readily adopted by children than others</a:t>
            </a:r>
            <a:r>
              <a:rPr lang="en-GB" dirty="0" smtClean="0"/>
              <a:t>?</a:t>
            </a:r>
          </a:p>
          <a:p>
            <a:pPr marL="0" indent="0">
              <a:buNone/>
            </a:pPr>
            <a:endParaRPr lang="en-GB" dirty="0"/>
          </a:p>
          <a:p>
            <a:r>
              <a:rPr lang="en-GB" dirty="0"/>
              <a:t>How is children’s use of technology different from their non-online activities</a:t>
            </a:r>
            <a:r>
              <a:rPr lang="en-GB" dirty="0" smtClean="0"/>
              <a:t>?</a:t>
            </a:r>
          </a:p>
          <a:p>
            <a:pPr marL="0" indent="0">
              <a:buNone/>
            </a:pPr>
            <a:endParaRPr lang="en-GB" dirty="0"/>
          </a:p>
          <a:p>
            <a:r>
              <a:rPr lang="en-GB" dirty="0"/>
              <a:t>Do you think there is a distinction between ‘digital natives’ and ‘digital immigrants’</a:t>
            </a:r>
          </a:p>
          <a:p>
            <a:endParaRPr lang="en-GB" dirty="0"/>
          </a:p>
        </p:txBody>
      </p:sp>
    </p:spTree>
    <p:extLst>
      <p:ext uri="{BB962C8B-B14F-4D97-AF65-F5344CB8AC3E}">
        <p14:creationId xmlns:p14="http://schemas.microsoft.com/office/powerpoint/2010/main" val="1032636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Digital Pessimist </a:t>
            </a:r>
            <a:endParaRPr lang="en-GB" dirty="0"/>
          </a:p>
        </p:txBody>
      </p:sp>
      <p:pic>
        <p:nvPicPr>
          <p:cNvPr id="5" name="Content Placeholder 4"/>
          <p:cNvPicPr>
            <a:picLocks noGrp="1" noChangeAspect="1"/>
          </p:cNvPicPr>
          <p:nvPr>
            <p:ph idx="1"/>
          </p:nvPr>
        </p:nvPicPr>
        <p:blipFill>
          <a:blip r:embed="rId2"/>
          <a:stretch>
            <a:fillRect/>
          </a:stretch>
        </p:blipFill>
        <p:spPr>
          <a:xfrm>
            <a:off x="8336692" y="4250725"/>
            <a:ext cx="3345741" cy="2223486"/>
          </a:xfrm>
          <a:prstGeom prst="rect">
            <a:avLst/>
          </a:prstGeom>
        </p:spPr>
      </p:pic>
      <p:sp>
        <p:nvSpPr>
          <p:cNvPr id="6" name="TextBox 5"/>
          <p:cNvSpPr txBox="1"/>
          <p:nvPr/>
        </p:nvSpPr>
        <p:spPr>
          <a:xfrm>
            <a:off x="922638" y="2800865"/>
            <a:ext cx="7282248" cy="1754326"/>
          </a:xfrm>
          <a:prstGeom prst="rect">
            <a:avLst/>
          </a:prstGeom>
          <a:noFill/>
        </p:spPr>
        <p:txBody>
          <a:bodyPr wrap="square" rtlCol="0">
            <a:spAutoFit/>
          </a:bodyPr>
          <a:lstStyle/>
          <a:p>
            <a:r>
              <a:rPr lang="en-GB" dirty="0" smtClean="0"/>
              <a:t>Do screen-based games lead to problems in children’s mental and physical development?</a:t>
            </a:r>
          </a:p>
          <a:p>
            <a:endParaRPr lang="en-GB" dirty="0"/>
          </a:p>
          <a:p>
            <a:endParaRPr lang="en-GB" dirty="0" smtClean="0"/>
          </a:p>
          <a:p>
            <a:endParaRPr lang="en-GB" dirty="0"/>
          </a:p>
          <a:p>
            <a:r>
              <a:rPr lang="en-GB" b="1" dirty="0" smtClean="0"/>
              <a:t>Debate time! </a:t>
            </a:r>
            <a:endParaRPr lang="en-GB" b="1" dirty="0"/>
          </a:p>
        </p:txBody>
      </p:sp>
    </p:spTree>
    <p:extLst>
      <p:ext uri="{BB962C8B-B14F-4D97-AF65-F5344CB8AC3E}">
        <p14:creationId xmlns:p14="http://schemas.microsoft.com/office/powerpoint/2010/main" val="3663015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Digital Pessimist </a:t>
            </a:r>
            <a:endParaRPr lang="en-GB" dirty="0"/>
          </a:p>
        </p:txBody>
      </p:sp>
      <p:sp>
        <p:nvSpPr>
          <p:cNvPr id="3" name="Content Placeholder 2"/>
          <p:cNvSpPr>
            <a:spLocks noGrp="1"/>
          </p:cNvSpPr>
          <p:nvPr>
            <p:ph idx="1"/>
          </p:nvPr>
        </p:nvSpPr>
        <p:spPr>
          <a:xfrm>
            <a:off x="1154954" y="2372497"/>
            <a:ext cx="8825659" cy="4135395"/>
          </a:xfrm>
        </p:spPr>
        <p:txBody>
          <a:bodyPr>
            <a:normAutofit/>
          </a:bodyPr>
          <a:lstStyle/>
          <a:p>
            <a:r>
              <a:rPr lang="en-GB" dirty="0"/>
              <a:t>Debates often express moral or social anxieties such as claims that children’s cognitive, emotional and social development is under threat</a:t>
            </a:r>
            <a:r>
              <a:rPr lang="en-GB" dirty="0" smtClean="0"/>
              <a:t>.</a:t>
            </a:r>
          </a:p>
          <a:p>
            <a:endParaRPr lang="en-GB" dirty="0"/>
          </a:p>
          <a:p>
            <a:pPr marL="0" indent="0">
              <a:buNone/>
            </a:pPr>
            <a:r>
              <a:rPr lang="en-GB" dirty="0" smtClean="0"/>
              <a:t>According to Howard-Jones (2011)</a:t>
            </a:r>
          </a:p>
          <a:p>
            <a:pPr marL="0" indent="0">
              <a:buNone/>
            </a:pPr>
            <a:endParaRPr lang="en-GB" dirty="0" smtClean="0"/>
          </a:p>
          <a:p>
            <a:pPr marL="0" indent="0">
              <a:buNone/>
            </a:pPr>
            <a:r>
              <a:rPr lang="en-GB" dirty="0" smtClean="0"/>
              <a:t>Digital technology opens a risk to: </a:t>
            </a:r>
          </a:p>
          <a:p>
            <a:pPr marL="0" indent="0">
              <a:buNone/>
            </a:pPr>
            <a:endParaRPr lang="en-GB" dirty="0" smtClean="0"/>
          </a:p>
          <a:p>
            <a:r>
              <a:rPr lang="en-GB" dirty="0"/>
              <a:t>aggressive responses in children caused by playing violent and often aggressive video games</a:t>
            </a:r>
          </a:p>
          <a:p>
            <a:r>
              <a:rPr lang="en-GB" dirty="0"/>
              <a:t>interference with psycho-social wellbeing and children’s attention</a:t>
            </a:r>
          </a:p>
          <a:p>
            <a:r>
              <a:rPr lang="en-GB" dirty="0"/>
              <a:t>the potential for disrupted sleep and damage to children’s health</a:t>
            </a:r>
          </a:p>
          <a:p>
            <a:pPr marL="0" indent="0">
              <a:buNone/>
            </a:pPr>
            <a:endParaRPr lang="en-GB" dirty="0"/>
          </a:p>
        </p:txBody>
      </p:sp>
    </p:spTree>
    <p:extLst>
      <p:ext uri="{BB962C8B-B14F-4D97-AF65-F5344CB8AC3E}">
        <p14:creationId xmlns:p14="http://schemas.microsoft.com/office/powerpoint/2010/main" val="2939579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Are we digital optimists or pessimists?</a:t>
            </a:r>
            <a:endParaRPr lang="en-GB" dirty="0"/>
          </a:p>
        </p:txBody>
      </p:sp>
      <p:sp>
        <p:nvSpPr>
          <p:cNvPr id="3" name="Content Placeholder 2"/>
          <p:cNvSpPr>
            <a:spLocks noGrp="1"/>
          </p:cNvSpPr>
          <p:nvPr>
            <p:ph idx="1"/>
          </p:nvPr>
        </p:nvSpPr>
        <p:spPr/>
        <p:txBody>
          <a:bodyPr/>
          <a:lstStyle/>
          <a:p>
            <a:pPr marL="0" indent="0">
              <a:buNone/>
            </a:pPr>
            <a:endParaRPr lang="en-GB" dirty="0">
              <a:hlinkClick r:id="rId3"/>
            </a:endParaRPr>
          </a:p>
          <a:p>
            <a:r>
              <a:rPr lang="en-GB" dirty="0" smtClean="0">
                <a:hlinkClick r:id="rId3"/>
              </a:rPr>
              <a:t>https</a:t>
            </a:r>
            <a:r>
              <a:rPr lang="en-GB" dirty="0">
                <a:hlinkClick r:id="rId3"/>
              </a:rPr>
              <a:t>://</a:t>
            </a:r>
            <a:r>
              <a:rPr lang="en-GB" dirty="0" smtClean="0">
                <a:hlinkClick r:id="rId3"/>
              </a:rPr>
              <a:t>www.polleverywhere.com/multiple_choice_polls/BXurlOpOw3i1egk</a:t>
            </a:r>
            <a:endParaRPr lang="en-GB" dirty="0" smtClean="0"/>
          </a:p>
          <a:p>
            <a:endParaRPr lang="en-GB" dirty="0"/>
          </a:p>
          <a:p>
            <a:r>
              <a:rPr lang="en-GB" dirty="0">
                <a:hlinkClick r:id="rId4"/>
              </a:rPr>
              <a:t>https://</a:t>
            </a:r>
            <a:r>
              <a:rPr lang="en-GB" dirty="0" smtClean="0">
                <a:hlinkClick r:id="rId4"/>
              </a:rPr>
              <a:t>www.polleverywhere.com/multiple_choice_polls/hgsm5lVYbfqtbNu</a:t>
            </a:r>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3680341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Video</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www.youtube.com/watch?v=SyjbDUP1o0g</a:t>
            </a: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28573389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123</TotalTime>
  <Words>449</Words>
  <Application>Microsoft Office PowerPoint</Application>
  <PresentationFormat>Widescreen</PresentationFormat>
  <Paragraphs>67</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 Boardroom</vt:lpstr>
      <vt:lpstr>21st century learning </vt:lpstr>
      <vt:lpstr>Objectives</vt:lpstr>
      <vt:lpstr>PowerPoint Presentation</vt:lpstr>
      <vt:lpstr>PowerPoint Presentation</vt:lpstr>
      <vt:lpstr>Digital Native</vt:lpstr>
      <vt:lpstr>PowerPoint Presentation</vt:lpstr>
      <vt:lpstr>PowerPoint Presentation</vt:lpstr>
      <vt:lpstr>Consider</vt:lpstr>
      <vt:lpstr>Digital Pessimist </vt:lpstr>
      <vt:lpstr>Digital Pessimist </vt:lpstr>
      <vt:lpstr>Are we digital optimists or pessimists?</vt:lpstr>
      <vt:lpstr>Video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Literacy</dc:title>
  <dc:creator>Laura Hutchings</dc:creator>
  <cp:lastModifiedBy>Laura Hutchings</cp:lastModifiedBy>
  <cp:revision>4</cp:revision>
  <dcterms:created xsi:type="dcterms:W3CDTF">2015-10-27T12:08:23Z</dcterms:created>
  <dcterms:modified xsi:type="dcterms:W3CDTF">2019-01-10T12:10:08Z</dcterms:modified>
</cp:coreProperties>
</file>