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6" r:id="rId1"/>
  </p:sldMasterIdLst>
  <p:notesMasterIdLst>
    <p:notesMasterId r:id="rId18"/>
  </p:notesMasterIdLst>
  <p:sldIdLst>
    <p:sldId id="28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embeddedFontLst>
    <p:embeddedFont>
      <p:font typeface="Aptos" panose="020B0004020202020204" pitchFamily="34" charset="0"/>
      <p:regular r:id="rId19"/>
      <p:bold r:id="rId20"/>
      <p:italic r:id="rId21"/>
      <p:boldItalic r:id="rId22"/>
    </p:embeddedFont>
    <p:embeddedFont>
      <p:font typeface="Aptos Display" panose="020B0004020202020204" pitchFamily="34" charset="0"/>
      <p:regular r:id="rId23"/>
      <p:bold r:id="rId24"/>
      <p:italic r:id="rId25"/>
      <p:boldItalic r:id="rId26"/>
    </p:embeddedFont>
    <p:embeddedFont>
      <p:font typeface="Calibri" panose="020F0502020204030204" pitchFamily="34" charset="0"/>
      <p:regular r:id="rId27"/>
      <p:bold r:id="rId28"/>
      <p:italic r:id="rId29"/>
      <p:boldItalic r:id="rId30"/>
    </p:embeddedFont>
    <p:embeddedFont>
      <p:font typeface="Urbanist" panose="020B0A04040200000203" pitchFamily="34" charset="77"/>
      <p:regular r:id="rId31"/>
      <p:bold r:id="rId32"/>
      <p:italic r:id="rId33"/>
      <p:boldItalic r:id="rId34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0"/>
  </p:normalViewPr>
  <p:slideViewPr>
    <p:cSldViewPr snapToGrid="0">
      <p:cViewPr varScale="1">
        <p:scale>
          <a:sx n="107" d="100"/>
          <a:sy n="107" d="100"/>
        </p:scale>
        <p:origin x="736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21" Type="http://schemas.openxmlformats.org/officeDocument/2006/relationships/font" Target="fonts/font3.fntdata"/><Relationship Id="rId34" Type="http://schemas.openxmlformats.org/officeDocument/2006/relationships/font" Target="fonts/font1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33" Type="http://schemas.openxmlformats.org/officeDocument/2006/relationships/font" Target="fonts/font15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openxmlformats.org/officeDocument/2006/relationships/font" Target="fonts/font14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font" Target="fonts/font12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7" name="Google Shape;307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0" name="Google Shape;320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9" name="Google Shape;329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72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492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000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675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443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323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81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470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439903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80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845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5132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3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3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3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scover University of Wales Trinity Saint David">
            <a:extLst>
              <a:ext uri="{FF2B5EF4-FFF2-40B4-BE49-F238E27FC236}">
                <a16:creationId xmlns:a16="http://schemas.microsoft.com/office/drawing/2014/main" id="{F25224C1-64A6-372C-B30E-AC11B6F583F0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94" y="300097"/>
            <a:ext cx="2064699" cy="1683081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614EEE-608D-4FE7-4172-C07CE430009B}"/>
              </a:ext>
            </a:extLst>
          </p:cNvPr>
          <p:cNvSpPr txBox="1"/>
          <p:nvPr/>
        </p:nvSpPr>
        <p:spPr>
          <a:xfrm>
            <a:off x="1353787" y="2600973"/>
            <a:ext cx="9642764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3200" b="1" kern="12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 (Hons) Developing Leadership and Management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3200" b="1" kern="1200" dirty="0">
              <a:solidFill>
                <a:schemeClr val="accent3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3200" b="1" kern="12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People Management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3200" b="1" kern="12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BMSW5010_CARD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3200" b="1" kern="12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BrightWave Services Ltd: A Case Study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3200" dirty="0">
              <a:solidFill>
                <a:schemeClr val="accent3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433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3"/>
          <p:cNvSpPr txBox="1"/>
          <p:nvPr/>
        </p:nvSpPr>
        <p:spPr>
          <a:xfrm>
            <a:off x="1152525" y="1449734"/>
            <a:ext cx="10981372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 dirty="0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HR STRATEGY PROPOSAL</a:t>
            </a:r>
            <a:endParaRPr dirty="0"/>
          </a:p>
        </p:txBody>
      </p:sp>
      <p:sp>
        <p:nvSpPr>
          <p:cNvPr id="86" name="Google Shape;86;p13"/>
          <p:cNvSpPr txBox="1"/>
          <p:nvPr/>
        </p:nvSpPr>
        <p:spPr>
          <a:xfrm>
            <a:off x="1152525" y="1897409"/>
            <a:ext cx="10981372" cy="1424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998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100" b="1" i="0" u="none" strike="noStrike" cap="none" dirty="0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Revitalizing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5100" b="1" i="0" u="none" strike="noStrike" cap="none" dirty="0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BrightWave Services</a:t>
            </a:r>
            <a:endParaRPr dirty="0"/>
          </a:p>
        </p:txBody>
      </p:sp>
      <p:sp>
        <p:nvSpPr>
          <p:cNvPr id="87" name="Google Shape;87;p13"/>
          <p:cNvSpPr txBox="1"/>
          <p:nvPr/>
        </p:nvSpPr>
        <p:spPr>
          <a:xfrm>
            <a:off x="1152525" y="3512790"/>
            <a:ext cx="10458450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9CA3AF"/>
                </a:solidFill>
                <a:latin typeface="Urbanist"/>
                <a:ea typeface="Urbanist"/>
                <a:cs typeface="Urbanist"/>
                <a:sym typeface="Urbanist"/>
              </a:rPr>
              <a:t>A Strategic Framework for Leadership, Culture, and Sustainable Growth.</a:t>
            </a:r>
            <a:endParaRPr/>
          </a:p>
        </p:txBody>
      </p:sp>
      <p:sp>
        <p:nvSpPr>
          <p:cNvPr id="88" name="Google Shape;88;p13"/>
          <p:cNvSpPr txBox="1"/>
          <p:nvPr/>
        </p:nvSpPr>
        <p:spPr>
          <a:xfrm>
            <a:off x="1152525" y="4678560"/>
            <a:ext cx="3581400" cy="4985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Presented by:</a:t>
            </a:r>
            <a:r>
              <a:rPr lang="en-US" sz="1350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Sulafa Yousif (2233989)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350" b="1" i="0" u="none" strike="noStrike" cap="none" dirty="0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Date:</a:t>
            </a:r>
            <a:r>
              <a:rPr lang="en-US" sz="1350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Dec 2025</a:t>
            </a:r>
            <a:endParaRPr dirty="0"/>
          </a:p>
        </p:txBody>
      </p:sp>
      <p:sp>
        <p:nvSpPr>
          <p:cNvPr id="89" name="Google Shape;89;p13"/>
          <p:cNvSpPr/>
          <p:nvPr/>
        </p:nvSpPr>
        <p:spPr>
          <a:xfrm>
            <a:off x="1152525" y="4488060"/>
            <a:ext cx="3581400" cy="9525"/>
          </a:xfrm>
          <a:prstGeom prst="rect">
            <a:avLst/>
          </a:prstGeom>
          <a:solidFill>
            <a:srgbClr val="44444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Google Shape;94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14"/>
          <p:cNvSpPr txBox="1"/>
          <p:nvPr/>
        </p:nvSpPr>
        <p:spPr>
          <a:xfrm>
            <a:off x="771525" y="390525"/>
            <a:ext cx="1138142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Presentation Agenda</a:t>
            </a:r>
            <a:endParaRPr/>
          </a:p>
        </p:txBody>
      </p:sp>
      <p:sp>
        <p:nvSpPr>
          <p:cNvPr id="96" name="Google Shape;96;p14"/>
          <p:cNvSpPr/>
          <p:nvPr/>
        </p:nvSpPr>
        <p:spPr>
          <a:xfrm>
            <a:off x="581025" y="390525"/>
            <a:ext cx="47625" cy="504825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14"/>
          <p:cNvSpPr txBox="1"/>
          <p:nvPr/>
        </p:nvSpPr>
        <p:spPr>
          <a:xfrm>
            <a:off x="581025" y="2635746"/>
            <a:ext cx="5276850" cy="298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01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Introduction &amp; Context</a:t>
            </a:r>
            <a:endParaRPr/>
          </a:p>
        </p:txBody>
      </p:sp>
      <p:sp>
        <p:nvSpPr>
          <p:cNvPr id="98" name="Google Shape;98;p14"/>
          <p:cNvSpPr/>
          <p:nvPr/>
        </p:nvSpPr>
        <p:spPr>
          <a:xfrm>
            <a:off x="581025" y="3020466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14"/>
          <p:cNvSpPr txBox="1"/>
          <p:nvPr/>
        </p:nvSpPr>
        <p:spPr>
          <a:xfrm>
            <a:off x="581025" y="3268116"/>
            <a:ext cx="5276850" cy="298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02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Current Challenges &amp; Analysis</a:t>
            </a:r>
            <a:endParaRPr/>
          </a:p>
        </p:txBody>
      </p:sp>
      <p:sp>
        <p:nvSpPr>
          <p:cNvPr id="100" name="Google Shape;100;p14"/>
          <p:cNvSpPr/>
          <p:nvPr/>
        </p:nvSpPr>
        <p:spPr>
          <a:xfrm>
            <a:off x="581025" y="3652837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14"/>
          <p:cNvSpPr txBox="1"/>
          <p:nvPr/>
        </p:nvSpPr>
        <p:spPr>
          <a:xfrm>
            <a:off x="581025" y="3900487"/>
            <a:ext cx="5276850" cy="298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03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Theoretical Framework</a:t>
            </a:r>
            <a:endParaRPr/>
          </a:p>
        </p:txBody>
      </p:sp>
      <p:sp>
        <p:nvSpPr>
          <p:cNvPr id="102" name="Google Shape;102;p14"/>
          <p:cNvSpPr/>
          <p:nvPr/>
        </p:nvSpPr>
        <p:spPr>
          <a:xfrm>
            <a:off x="581025" y="4285208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4"/>
          <p:cNvSpPr txBox="1"/>
          <p:nvPr/>
        </p:nvSpPr>
        <p:spPr>
          <a:xfrm>
            <a:off x="581025" y="4532858"/>
            <a:ext cx="5276850" cy="298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04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Strategic Interventions</a:t>
            </a:r>
            <a:endParaRPr/>
          </a:p>
        </p:txBody>
      </p:sp>
      <p:sp>
        <p:nvSpPr>
          <p:cNvPr id="104" name="Google Shape;104;p14"/>
          <p:cNvSpPr/>
          <p:nvPr/>
        </p:nvSpPr>
        <p:spPr>
          <a:xfrm>
            <a:off x="581025" y="4917578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14"/>
          <p:cNvSpPr txBox="1"/>
          <p:nvPr/>
        </p:nvSpPr>
        <p:spPr>
          <a:xfrm>
            <a:off x="6334125" y="2635746"/>
            <a:ext cx="5276850" cy="298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05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3-Year Implementation Roadmap</a:t>
            </a:r>
            <a:endParaRPr/>
          </a:p>
        </p:txBody>
      </p:sp>
      <p:sp>
        <p:nvSpPr>
          <p:cNvPr id="106" name="Google Shape;106;p14"/>
          <p:cNvSpPr/>
          <p:nvPr/>
        </p:nvSpPr>
        <p:spPr>
          <a:xfrm>
            <a:off x="6334125" y="3020466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14"/>
          <p:cNvSpPr txBox="1"/>
          <p:nvPr/>
        </p:nvSpPr>
        <p:spPr>
          <a:xfrm>
            <a:off x="6334125" y="3268116"/>
            <a:ext cx="5276850" cy="298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06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Projected Business Impact</a:t>
            </a:r>
            <a:endParaRPr/>
          </a:p>
        </p:txBody>
      </p:sp>
      <p:sp>
        <p:nvSpPr>
          <p:cNvPr id="108" name="Google Shape;108;p14"/>
          <p:cNvSpPr/>
          <p:nvPr/>
        </p:nvSpPr>
        <p:spPr>
          <a:xfrm>
            <a:off x="6334125" y="3652837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14"/>
          <p:cNvSpPr txBox="1"/>
          <p:nvPr/>
        </p:nvSpPr>
        <p:spPr>
          <a:xfrm>
            <a:off x="6334125" y="3900487"/>
            <a:ext cx="5276850" cy="298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07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Conclusion</a:t>
            </a:r>
            <a:endParaRPr/>
          </a:p>
        </p:txBody>
      </p:sp>
      <p:sp>
        <p:nvSpPr>
          <p:cNvPr id="110" name="Google Shape;110;p14"/>
          <p:cNvSpPr/>
          <p:nvPr/>
        </p:nvSpPr>
        <p:spPr>
          <a:xfrm>
            <a:off x="6334125" y="4285208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p14"/>
          <p:cNvSpPr txBox="1"/>
          <p:nvPr/>
        </p:nvSpPr>
        <p:spPr>
          <a:xfrm>
            <a:off x="6334125" y="4532858"/>
            <a:ext cx="5276850" cy="298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08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References</a:t>
            </a:r>
            <a:endParaRPr/>
          </a:p>
        </p:txBody>
      </p:sp>
      <p:sp>
        <p:nvSpPr>
          <p:cNvPr id="112" name="Google Shape;112;p14"/>
          <p:cNvSpPr/>
          <p:nvPr/>
        </p:nvSpPr>
        <p:spPr>
          <a:xfrm>
            <a:off x="6334125" y="4917578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14"/>
          <p:cNvSpPr/>
          <p:nvPr/>
        </p:nvSpPr>
        <p:spPr>
          <a:xfrm>
            <a:off x="581025" y="3020466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14"/>
          <p:cNvSpPr/>
          <p:nvPr/>
        </p:nvSpPr>
        <p:spPr>
          <a:xfrm>
            <a:off x="581025" y="3652837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14"/>
          <p:cNvSpPr/>
          <p:nvPr/>
        </p:nvSpPr>
        <p:spPr>
          <a:xfrm>
            <a:off x="581025" y="4285208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14"/>
          <p:cNvSpPr/>
          <p:nvPr/>
        </p:nvSpPr>
        <p:spPr>
          <a:xfrm>
            <a:off x="581025" y="4917578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7" name="Google Shape;117;p14"/>
          <p:cNvSpPr/>
          <p:nvPr/>
        </p:nvSpPr>
        <p:spPr>
          <a:xfrm>
            <a:off x="6334125" y="3020466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14"/>
          <p:cNvSpPr/>
          <p:nvPr/>
        </p:nvSpPr>
        <p:spPr>
          <a:xfrm>
            <a:off x="6334125" y="3652837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14"/>
          <p:cNvSpPr/>
          <p:nvPr/>
        </p:nvSpPr>
        <p:spPr>
          <a:xfrm>
            <a:off x="6334125" y="4285208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0" name="Google Shape;120;p14"/>
          <p:cNvSpPr/>
          <p:nvPr/>
        </p:nvSpPr>
        <p:spPr>
          <a:xfrm>
            <a:off x="6334125" y="4917578"/>
            <a:ext cx="5276850" cy="9525"/>
          </a:xfrm>
          <a:prstGeom prst="rect">
            <a:avLst/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Google Shape;125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286148"/>
            <a:ext cx="5276850" cy="3076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1996678"/>
            <a:ext cx="5276850" cy="3655069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71550" y="2705248"/>
            <a:ext cx="190500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724650" y="2415778"/>
            <a:ext cx="247650" cy="24765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5"/>
          <p:cNvSpPr txBox="1"/>
          <p:nvPr/>
        </p:nvSpPr>
        <p:spPr>
          <a:xfrm>
            <a:off x="771525" y="390525"/>
            <a:ext cx="1138142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 dirty="0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Introduction: The BrightWave Context</a:t>
            </a:r>
            <a:endParaRPr dirty="0"/>
          </a:p>
        </p:txBody>
      </p:sp>
      <p:sp>
        <p:nvSpPr>
          <p:cNvPr id="131" name="Google Shape;131;p15"/>
          <p:cNvSpPr/>
          <p:nvPr/>
        </p:nvSpPr>
        <p:spPr>
          <a:xfrm>
            <a:off x="581025" y="390525"/>
            <a:ext cx="47625" cy="504825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2" name="Google Shape;132;p15"/>
          <p:cNvSpPr txBox="1"/>
          <p:nvPr/>
        </p:nvSpPr>
        <p:spPr>
          <a:xfrm>
            <a:off x="971550" y="2676673"/>
            <a:ext cx="472059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9050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Organizational Profile</a:t>
            </a:r>
            <a:endParaRPr/>
          </a:p>
        </p:txBody>
      </p:sp>
      <p:sp>
        <p:nvSpPr>
          <p:cNvPr id="133" name="Google Shape;133;p15"/>
          <p:cNvSpPr txBox="1"/>
          <p:nvPr/>
        </p:nvSpPr>
        <p:spPr>
          <a:xfrm>
            <a:off x="971550" y="3162448"/>
            <a:ext cx="4495800" cy="1157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BrightWave Services Ltd is a facility management provider in South Wales with </a:t>
            </a:r>
            <a:r>
              <a:rPr lang="en-US" sz="1425" b="1" i="0" u="none" strike="noStrike" cap="none" dirty="0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350 staff</a:t>
            </a:r>
            <a:r>
              <a:rPr lang="en-US" sz="1425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. The portfolio includes high-stakes public sector clients like </a:t>
            </a:r>
            <a:r>
              <a:rPr lang="en-US" sz="1425" b="1" i="0" u="none" strike="noStrike" cap="none" dirty="0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NHS hospitals</a:t>
            </a:r>
            <a:r>
              <a:rPr lang="en-US" sz="1425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and </a:t>
            </a:r>
            <a:r>
              <a:rPr lang="en-US" sz="1425" b="1" i="0" u="none" strike="noStrike" cap="none" dirty="0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local schools</a:t>
            </a:r>
            <a:r>
              <a:rPr lang="en-US" sz="1425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.</a:t>
            </a:r>
            <a:endParaRPr dirty="0"/>
          </a:p>
        </p:txBody>
      </p:sp>
      <p:sp>
        <p:nvSpPr>
          <p:cNvPr id="134" name="Google Shape;134;p15"/>
          <p:cNvSpPr txBox="1"/>
          <p:nvPr/>
        </p:nvSpPr>
        <p:spPr>
          <a:xfrm>
            <a:off x="971550" y="4501306"/>
            <a:ext cx="449580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Core Value Proposition: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Cost-effectiveness and reliability.</a:t>
            </a:r>
            <a:endParaRPr/>
          </a:p>
        </p:txBody>
      </p:sp>
      <p:sp>
        <p:nvSpPr>
          <p:cNvPr id="135" name="Google Shape;135;p15"/>
          <p:cNvSpPr txBox="1"/>
          <p:nvPr/>
        </p:nvSpPr>
        <p:spPr>
          <a:xfrm>
            <a:off x="6724650" y="2387203"/>
            <a:ext cx="472059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765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The Tension</a:t>
            </a:r>
            <a:endParaRPr/>
          </a:p>
        </p:txBody>
      </p:sp>
      <p:sp>
        <p:nvSpPr>
          <p:cNvPr id="136" name="Google Shape;136;p15"/>
          <p:cNvSpPr txBox="1"/>
          <p:nvPr/>
        </p:nvSpPr>
        <p:spPr>
          <a:xfrm>
            <a:off x="6724650" y="2872978"/>
            <a:ext cx="4495800" cy="1157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Rapid growth has outpaced internal capability. The company faces a paradox: The </a:t>
            </a: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"efficiency-first"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model that won contracts is now causing the </a:t>
            </a: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high turnover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that threatens to lose them.</a:t>
            </a:r>
            <a:endParaRPr/>
          </a:p>
        </p:txBody>
      </p:sp>
      <p:sp>
        <p:nvSpPr>
          <p:cNvPr id="137" name="Google Shape;137;p15"/>
          <p:cNvSpPr txBox="1"/>
          <p:nvPr/>
        </p:nvSpPr>
        <p:spPr>
          <a:xfrm>
            <a:off x="6724650" y="4211835"/>
            <a:ext cx="4495800" cy="868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Clients are demanding "social value" (wellbeing, fair work), which contradicts the current "task-driven" internal culture.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Google Shape;142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17672" y="0"/>
            <a:ext cx="5462649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3386286"/>
            <a:ext cx="18097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4108102"/>
            <a:ext cx="18097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5119389"/>
            <a:ext cx="180975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16"/>
          <p:cNvSpPr txBox="1"/>
          <p:nvPr/>
        </p:nvSpPr>
        <p:spPr>
          <a:xfrm>
            <a:off x="771525" y="911869"/>
            <a:ext cx="4990623" cy="1009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Defining the Core Problem</a:t>
            </a:r>
            <a:endParaRPr/>
          </a:p>
        </p:txBody>
      </p:sp>
      <p:sp>
        <p:nvSpPr>
          <p:cNvPr id="148" name="Google Shape;148;p16"/>
          <p:cNvSpPr/>
          <p:nvPr/>
        </p:nvSpPr>
        <p:spPr>
          <a:xfrm>
            <a:off x="581025" y="911869"/>
            <a:ext cx="47625" cy="1009650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16"/>
          <p:cNvSpPr txBox="1"/>
          <p:nvPr/>
        </p:nvSpPr>
        <p:spPr>
          <a:xfrm>
            <a:off x="581025" y="2388244"/>
            <a:ext cx="49434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Using the </a:t>
            </a: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5 Steps of Problem Solving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, we have defined the critical issues:</a:t>
            </a:r>
            <a:endParaRPr/>
          </a:p>
        </p:txBody>
      </p:sp>
      <p:sp>
        <p:nvSpPr>
          <p:cNvPr id="150" name="Google Shape;150;p16"/>
          <p:cNvSpPr txBox="1"/>
          <p:nvPr/>
        </p:nvSpPr>
        <p:spPr>
          <a:xfrm>
            <a:off x="581025" y="3338661"/>
            <a:ext cx="49434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6225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28% Staff Turnover: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Concentrated in cleaning roles, driven by a lack of recognition.</a:t>
            </a:r>
            <a:endParaRPr/>
          </a:p>
        </p:txBody>
      </p:sp>
      <p:sp>
        <p:nvSpPr>
          <p:cNvPr id="151" name="Google Shape;151;p16"/>
          <p:cNvSpPr txBox="1"/>
          <p:nvPr/>
        </p:nvSpPr>
        <p:spPr>
          <a:xfrm>
            <a:off x="581025" y="4060477"/>
            <a:ext cx="4943475" cy="868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6225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Management Skills Gap: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Technical promotion without training has created supervisors who "count hours" rather than lead people.</a:t>
            </a:r>
            <a:endParaRPr/>
          </a:p>
        </p:txBody>
      </p:sp>
      <p:sp>
        <p:nvSpPr>
          <p:cNvPr id="152" name="Google Shape;152;p16"/>
          <p:cNvSpPr txBox="1"/>
          <p:nvPr/>
        </p:nvSpPr>
        <p:spPr>
          <a:xfrm>
            <a:off x="581025" y="5071764"/>
            <a:ext cx="49434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6225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Cultural Rigidity: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A "numbers-first" mindset where feedback is avoided and innovation is skeptical.</a:t>
            </a:r>
            <a:endParaRPr/>
          </a:p>
        </p:txBody>
      </p:sp>
      <p:pic>
        <p:nvPicPr>
          <p:cNvPr id="3074" name="Picture 2" descr="6 Steps To Follow To Enhance Your Problem Solving Techniques">
            <a:extLst>
              <a:ext uri="{FF2B5EF4-FFF2-40B4-BE49-F238E27FC236}">
                <a16:creationId xmlns:a16="http://schemas.microsoft.com/office/drawing/2014/main" id="{FDBBCBD7-0855-4D53-3A6F-DB2039CFA8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672" y="381000"/>
            <a:ext cx="5462649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Google Shape;157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8" name="Google Shape;158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532757"/>
            <a:ext cx="3517850" cy="33391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9" name="Google Shape;159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37000" y="2532757"/>
            <a:ext cx="3517850" cy="33391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" name="Google Shape;160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092975" y="2532757"/>
            <a:ext cx="3517850" cy="33391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66775" y="2866132"/>
            <a:ext cx="2667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622750" y="2866132"/>
            <a:ext cx="2667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17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378725" y="2866132"/>
            <a:ext cx="3429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64" name="Google Shape;164;p17"/>
          <p:cNvSpPr txBox="1"/>
          <p:nvPr/>
        </p:nvSpPr>
        <p:spPr>
          <a:xfrm>
            <a:off x="771525" y="390525"/>
            <a:ext cx="1138142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Cultural Analysis: The "Unfreeze" Phase</a:t>
            </a:r>
            <a:endParaRPr/>
          </a:p>
        </p:txBody>
      </p:sp>
      <p:sp>
        <p:nvSpPr>
          <p:cNvPr id="165" name="Google Shape;165;p17"/>
          <p:cNvSpPr/>
          <p:nvPr/>
        </p:nvSpPr>
        <p:spPr>
          <a:xfrm>
            <a:off x="581025" y="390525"/>
            <a:ext cx="47625" cy="504825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17"/>
          <p:cNvSpPr txBox="1"/>
          <p:nvPr/>
        </p:nvSpPr>
        <p:spPr>
          <a:xfrm>
            <a:off x="581025" y="1957536"/>
            <a:ext cx="1102995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Applying </a:t>
            </a: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Lewin’s (1951) Change Model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, we are currently in a frozen state of "Task-Compliance."</a:t>
            </a:r>
            <a:endParaRPr/>
          </a:p>
        </p:txBody>
      </p:sp>
      <p:sp>
        <p:nvSpPr>
          <p:cNvPr id="167" name="Google Shape;167;p17"/>
          <p:cNvSpPr txBox="1"/>
          <p:nvPr/>
        </p:nvSpPr>
        <p:spPr>
          <a:xfrm>
            <a:off x="866775" y="3399532"/>
            <a:ext cx="309366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Current State (Frozen)</a:t>
            </a:r>
            <a:endParaRPr/>
          </a:p>
        </p:txBody>
      </p:sp>
      <p:sp>
        <p:nvSpPr>
          <p:cNvPr id="168" name="Google Shape;168;p17"/>
          <p:cNvSpPr txBox="1"/>
          <p:nvPr/>
        </p:nvSpPr>
        <p:spPr>
          <a:xfrm>
            <a:off x="866775" y="3885307"/>
            <a:ext cx="294635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"Task-driven, numbers-first."</a:t>
            </a:r>
            <a:endParaRPr/>
          </a:p>
        </p:txBody>
      </p:sp>
      <p:sp>
        <p:nvSpPr>
          <p:cNvPr id="169" name="Google Shape;169;p17"/>
          <p:cNvSpPr txBox="1"/>
          <p:nvPr/>
        </p:nvSpPr>
        <p:spPr>
          <a:xfrm>
            <a:off x="866775" y="4355752"/>
            <a:ext cx="294635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Supervisors avoid confrontation.</a:t>
            </a:r>
            <a:endParaRPr/>
          </a:p>
        </p:txBody>
      </p:sp>
      <p:sp>
        <p:nvSpPr>
          <p:cNvPr id="170" name="Google Shape;170;p17"/>
          <p:cNvSpPr txBox="1"/>
          <p:nvPr/>
        </p:nvSpPr>
        <p:spPr>
          <a:xfrm>
            <a:off x="866775" y="4826198"/>
            <a:ext cx="294635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Siloed working ("stick to their bit").</a:t>
            </a:r>
            <a:endParaRPr/>
          </a:p>
        </p:txBody>
      </p:sp>
      <p:sp>
        <p:nvSpPr>
          <p:cNvPr id="171" name="Google Shape;171;p17"/>
          <p:cNvSpPr txBox="1"/>
          <p:nvPr/>
        </p:nvSpPr>
        <p:spPr>
          <a:xfrm>
            <a:off x="4622750" y="3399532"/>
            <a:ext cx="309366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Driving Forces</a:t>
            </a:r>
            <a:endParaRPr/>
          </a:p>
        </p:txBody>
      </p:sp>
      <p:sp>
        <p:nvSpPr>
          <p:cNvPr id="172" name="Google Shape;172;p17"/>
          <p:cNvSpPr txBox="1"/>
          <p:nvPr/>
        </p:nvSpPr>
        <p:spPr>
          <a:xfrm>
            <a:off x="4622750" y="3885307"/>
            <a:ext cx="294635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Client demands for "Social Value."</a:t>
            </a:r>
            <a:endParaRPr/>
          </a:p>
        </p:txBody>
      </p:sp>
      <p:sp>
        <p:nvSpPr>
          <p:cNvPr id="173" name="Google Shape;173;p17"/>
          <p:cNvSpPr txBox="1"/>
          <p:nvPr/>
        </p:nvSpPr>
        <p:spPr>
          <a:xfrm>
            <a:off x="4622750" y="4355752"/>
            <a:ext cx="294635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High recruitment costs (£150k/yr).</a:t>
            </a:r>
            <a:endParaRPr/>
          </a:p>
        </p:txBody>
      </p:sp>
      <p:sp>
        <p:nvSpPr>
          <p:cNvPr id="174" name="Google Shape;174;p17"/>
          <p:cNvSpPr txBox="1"/>
          <p:nvPr/>
        </p:nvSpPr>
        <p:spPr>
          <a:xfrm>
            <a:off x="4622750" y="4826198"/>
            <a:ext cx="294635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Risk of contract loss.</a:t>
            </a:r>
            <a:endParaRPr/>
          </a:p>
        </p:txBody>
      </p:sp>
      <p:sp>
        <p:nvSpPr>
          <p:cNvPr id="175" name="Google Shape;175;p17"/>
          <p:cNvSpPr txBox="1"/>
          <p:nvPr/>
        </p:nvSpPr>
        <p:spPr>
          <a:xfrm>
            <a:off x="8378725" y="3399532"/>
            <a:ext cx="309366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Restraining Forces</a:t>
            </a:r>
            <a:endParaRPr/>
          </a:p>
        </p:txBody>
      </p:sp>
      <p:sp>
        <p:nvSpPr>
          <p:cNvPr id="176" name="Google Shape;176;p17"/>
          <p:cNvSpPr txBox="1"/>
          <p:nvPr/>
        </p:nvSpPr>
        <p:spPr>
          <a:xfrm>
            <a:off x="8378725" y="3885307"/>
            <a:ext cx="294635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Fear of difficult conversations.</a:t>
            </a:r>
            <a:endParaRPr/>
          </a:p>
        </p:txBody>
      </p:sp>
      <p:sp>
        <p:nvSpPr>
          <p:cNvPr id="177" name="Google Shape;177;p17"/>
          <p:cNvSpPr txBox="1"/>
          <p:nvPr/>
        </p:nvSpPr>
        <p:spPr>
          <a:xfrm>
            <a:off x="8378725" y="4355752"/>
            <a:ext cx="294635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Lack of training budget.</a:t>
            </a:r>
            <a:endParaRPr/>
          </a:p>
        </p:txBody>
      </p:sp>
      <p:sp>
        <p:nvSpPr>
          <p:cNvPr id="178" name="Google Shape;178;p17"/>
          <p:cNvSpPr txBox="1"/>
          <p:nvPr/>
        </p:nvSpPr>
        <p:spPr>
          <a:xfrm>
            <a:off x="8378725" y="4826198"/>
            <a:ext cx="294635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Legacy mindset ("we've always done it this way").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Google Shape;183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" name="Google Shape;184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611213" y="2789932"/>
            <a:ext cx="476250" cy="47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5" name="Google Shape;185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442221" y="2789932"/>
            <a:ext cx="476250" cy="47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" name="Google Shape;186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273230" y="2789932"/>
            <a:ext cx="476250" cy="47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104239" y="2789932"/>
            <a:ext cx="476250" cy="47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18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81025" y="2694682"/>
            <a:ext cx="2536775" cy="2449562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18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3412033" y="2694682"/>
            <a:ext cx="2536775" cy="244956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Google Shape;190;p18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243042" y="2694682"/>
            <a:ext cx="2536775" cy="244956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1" name="Google Shape;191;p18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9074050" y="2694682"/>
            <a:ext cx="2536775" cy="2449562"/>
          </a:xfrm>
          <a:prstGeom prst="rect">
            <a:avLst/>
          </a:prstGeom>
          <a:noFill/>
          <a:ln>
            <a:noFill/>
          </a:ln>
        </p:spPr>
      </p:pic>
      <p:sp>
        <p:nvSpPr>
          <p:cNvPr id="192" name="Google Shape;192;p18"/>
          <p:cNvSpPr/>
          <p:nvPr/>
        </p:nvSpPr>
        <p:spPr>
          <a:xfrm>
            <a:off x="1057275" y="3909938"/>
            <a:ext cx="10077450" cy="19050"/>
          </a:xfrm>
          <a:prstGeom prst="roundRect">
            <a:avLst>
              <a:gd name="adj" fmla="val 16667"/>
            </a:avLst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18"/>
          <p:cNvSpPr txBox="1"/>
          <p:nvPr/>
        </p:nvSpPr>
        <p:spPr>
          <a:xfrm>
            <a:off x="771525" y="390525"/>
            <a:ext cx="1138142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Diagnosis: The Broken Employee Life Cycle</a:t>
            </a:r>
            <a:endParaRPr/>
          </a:p>
        </p:txBody>
      </p:sp>
      <p:sp>
        <p:nvSpPr>
          <p:cNvPr id="194" name="Google Shape;194;p18"/>
          <p:cNvSpPr/>
          <p:nvPr/>
        </p:nvSpPr>
        <p:spPr>
          <a:xfrm>
            <a:off x="581025" y="390525"/>
            <a:ext cx="47625" cy="504825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18"/>
          <p:cNvSpPr txBox="1"/>
          <p:nvPr/>
        </p:nvSpPr>
        <p:spPr>
          <a:xfrm>
            <a:off x="617618" y="3456682"/>
            <a:ext cx="246358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Recruitment</a:t>
            </a:r>
            <a:endParaRPr/>
          </a:p>
        </p:txBody>
      </p:sp>
      <p:sp>
        <p:nvSpPr>
          <p:cNvPr id="196" name="Google Shape;196;p18"/>
          <p:cNvSpPr txBox="1"/>
          <p:nvPr/>
        </p:nvSpPr>
        <p:spPr>
          <a:xfrm>
            <a:off x="676275" y="3942457"/>
            <a:ext cx="23462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Attraction based on "hours" not "career."</a:t>
            </a:r>
            <a:endParaRPr dirty="0"/>
          </a:p>
        </p:txBody>
      </p:sp>
      <p:sp>
        <p:nvSpPr>
          <p:cNvPr id="197" name="Google Shape;197;p18"/>
          <p:cNvSpPr txBox="1"/>
          <p:nvPr/>
        </p:nvSpPr>
        <p:spPr>
          <a:xfrm>
            <a:off x="676275" y="4702373"/>
            <a:ext cx="2346275" cy="2132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1" u="none" strike="noStrike" cap="none">
                <a:solidFill>
                  <a:srgbClr val="FF4D4D"/>
                </a:solidFill>
                <a:latin typeface="Urbanist"/>
                <a:ea typeface="Urbanist"/>
                <a:cs typeface="Urbanist"/>
                <a:sym typeface="Urbanist"/>
              </a:rPr>
              <a:t>Gap: Value Proposition</a:t>
            </a:r>
            <a:endParaRPr/>
          </a:p>
        </p:txBody>
      </p:sp>
      <p:sp>
        <p:nvSpPr>
          <p:cNvPr id="198" name="Google Shape;198;p18"/>
          <p:cNvSpPr txBox="1"/>
          <p:nvPr/>
        </p:nvSpPr>
        <p:spPr>
          <a:xfrm>
            <a:off x="3448626" y="3456682"/>
            <a:ext cx="246358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Induction</a:t>
            </a:r>
            <a:endParaRPr/>
          </a:p>
        </p:txBody>
      </p:sp>
      <p:sp>
        <p:nvSpPr>
          <p:cNvPr id="199" name="Google Shape;199;p18"/>
          <p:cNvSpPr txBox="1"/>
          <p:nvPr/>
        </p:nvSpPr>
        <p:spPr>
          <a:xfrm>
            <a:off x="3507283" y="3942457"/>
            <a:ext cx="23462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"No induction... just do the hours."</a:t>
            </a:r>
            <a:endParaRPr/>
          </a:p>
        </p:txBody>
      </p:sp>
      <p:sp>
        <p:nvSpPr>
          <p:cNvPr id="200" name="Google Shape;200;p18"/>
          <p:cNvSpPr txBox="1"/>
          <p:nvPr/>
        </p:nvSpPr>
        <p:spPr>
          <a:xfrm>
            <a:off x="3507283" y="4702373"/>
            <a:ext cx="2346275" cy="2132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1" u="none" strike="noStrike" cap="none">
                <a:solidFill>
                  <a:srgbClr val="FF4D4D"/>
                </a:solidFill>
                <a:latin typeface="Urbanist"/>
                <a:ea typeface="Urbanist"/>
                <a:cs typeface="Urbanist"/>
                <a:sym typeface="Urbanist"/>
              </a:rPr>
              <a:t>Gap: Psychological Contract</a:t>
            </a:r>
            <a:endParaRPr/>
          </a:p>
        </p:txBody>
      </p:sp>
      <p:sp>
        <p:nvSpPr>
          <p:cNvPr id="201" name="Google Shape;201;p18"/>
          <p:cNvSpPr txBox="1"/>
          <p:nvPr/>
        </p:nvSpPr>
        <p:spPr>
          <a:xfrm>
            <a:off x="6279635" y="3456682"/>
            <a:ext cx="246358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Development</a:t>
            </a:r>
            <a:endParaRPr/>
          </a:p>
        </p:txBody>
      </p:sp>
      <p:sp>
        <p:nvSpPr>
          <p:cNvPr id="202" name="Google Shape;202;p18"/>
          <p:cNvSpPr txBox="1"/>
          <p:nvPr/>
        </p:nvSpPr>
        <p:spPr>
          <a:xfrm>
            <a:off x="6338292" y="3942457"/>
            <a:ext cx="23462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No clear pathways. "What progression?"</a:t>
            </a:r>
            <a:endParaRPr/>
          </a:p>
        </p:txBody>
      </p:sp>
      <p:sp>
        <p:nvSpPr>
          <p:cNvPr id="203" name="Google Shape;203;p18"/>
          <p:cNvSpPr txBox="1"/>
          <p:nvPr/>
        </p:nvSpPr>
        <p:spPr>
          <a:xfrm>
            <a:off x="6338292" y="4702373"/>
            <a:ext cx="2346275" cy="2132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1" u="none" strike="noStrike" cap="none">
                <a:solidFill>
                  <a:srgbClr val="FF4D4D"/>
                </a:solidFill>
                <a:latin typeface="Urbanist"/>
                <a:ea typeface="Urbanist"/>
                <a:cs typeface="Urbanist"/>
                <a:sym typeface="Urbanist"/>
              </a:rPr>
              <a:t>Gap: Growth</a:t>
            </a:r>
            <a:endParaRPr/>
          </a:p>
        </p:txBody>
      </p:sp>
      <p:sp>
        <p:nvSpPr>
          <p:cNvPr id="204" name="Google Shape;204;p18"/>
          <p:cNvSpPr txBox="1"/>
          <p:nvPr/>
        </p:nvSpPr>
        <p:spPr>
          <a:xfrm>
            <a:off x="9110643" y="3456682"/>
            <a:ext cx="246358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Exit</a:t>
            </a:r>
            <a:endParaRPr/>
          </a:p>
        </p:txBody>
      </p:sp>
      <p:sp>
        <p:nvSpPr>
          <p:cNvPr id="205" name="Google Shape;205;p18"/>
          <p:cNvSpPr txBox="1"/>
          <p:nvPr/>
        </p:nvSpPr>
        <p:spPr>
          <a:xfrm>
            <a:off x="9169300" y="3942457"/>
            <a:ext cx="23462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Exit interviews cite "not feeling valued."</a:t>
            </a:r>
            <a:endParaRPr/>
          </a:p>
        </p:txBody>
      </p:sp>
      <p:sp>
        <p:nvSpPr>
          <p:cNvPr id="206" name="Google Shape;206;p18"/>
          <p:cNvSpPr txBox="1"/>
          <p:nvPr/>
        </p:nvSpPr>
        <p:spPr>
          <a:xfrm>
            <a:off x="9169300" y="4702373"/>
            <a:ext cx="2346275" cy="2132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1" u="none" strike="noStrike" cap="none">
                <a:solidFill>
                  <a:srgbClr val="FF4D4D"/>
                </a:solidFill>
                <a:latin typeface="Urbanist"/>
                <a:ea typeface="Urbanist"/>
                <a:cs typeface="Urbanist"/>
                <a:sym typeface="Urbanist"/>
              </a:rPr>
              <a:t>Result: 28% Turnover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Google Shape;211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2" name="Google Shape;212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157412"/>
            <a:ext cx="5276850" cy="3333750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19"/>
          <p:cNvSpPr txBox="1"/>
          <p:nvPr/>
        </p:nvSpPr>
        <p:spPr>
          <a:xfrm>
            <a:off x="771525" y="390525"/>
            <a:ext cx="1138142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Intervention 1: Performance Framework</a:t>
            </a:r>
            <a:endParaRPr/>
          </a:p>
        </p:txBody>
      </p:sp>
      <p:sp>
        <p:nvSpPr>
          <p:cNvPr id="214" name="Google Shape;214;p19"/>
          <p:cNvSpPr/>
          <p:nvPr/>
        </p:nvSpPr>
        <p:spPr>
          <a:xfrm>
            <a:off x="581025" y="390525"/>
            <a:ext cx="47625" cy="504825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19"/>
          <p:cNvSpPr txBox="1"/>
          <p:nvPr/>
        </p:nvSpPr>
        <p:spPr>
          <a:xfrm>
            <a:off x="581025" y="2252067"/>
            <a:ext cx="5540692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From "Avoidance" to "Growth"</a:t>
            </a:r>
            <a:endParaRPr/>
          </a:p>
        </p:txBody>
      </p:sp>
      <p:sp>
        <p:nvSpPr>
          <p:cNvPr id="216" name="Google Shape;216;p19"/>
          <p:cNvSpPr txBox="1"/>
          <p:nvPr/>
        </p:nvSpPr>
        <p:spPr>
          <a:xfrm>
            <a:off x="581025" y="2737842"/>
            <a:ext cx="527685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The current culture tolerates underperformance because managers lack the confidence to critique.</a:t>
            </a:r>
            <a:endParaRPr/>
          </a:p>
        </p:txBody>
      </p:sp>
      <p:sp>
        <p:nvSpPr>
          <p:cNvPr id="217" name="Google Shape;217;p19"/>
          <p:cNvSpPr txBox="1"/>
          <p:nvPr/>
        </p:nvSpPr>
        <p:spPr>
          <a:xfrm>
            <a:off x="933450" y="3509188"/>
            <a:ext cx="28575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18" name="Google Shape;218;p19"/>
          <p:cNvSpPr txBox="1"/>
          <p:nvPr/>
        </p:nvSpPr>
        <p:spPr>
          <a:xfrm>
            <a:off x="962025" y="3507283"/>
            <a:ext cx="489585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8575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Evidence: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"I don’t want the confrontation. I just end up doing extra myself."</a:t>
            </a:r>
            <a:endParaRPr/>
          </a:p>
        </p:txBody>
      </p:sp>
      <p:sp>
        <p:nvSpPr>
          <p:cNvPr id="219" name="Google Shape;219;p19"/>
          <p:cNvSpPr txBox="1"/>
          <p:nvPr/>
        </p:nvSpPr>
        <p:spPr>
          <a:xfrm>
            <a:off x="933450" y="4088130"/>
            <a:ext cx="28575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20" name="Google Shape;220;p19"/>
          <p:cNvSpPr txBox="1"/>
          <p:nvPr/>
        </p:nvSpPr>
        <p:spPr>
          <a:xfrm>
            <a:off x="962025" y="4086225"/>
            <a:ext cx="489585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8575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Solution: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Implement a </a:t>
            </a: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"Continuous Feedback Loop"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rather than annual appraisals.</a:t>
            </a:r>
            <a:endParaRPr/>
          </a:p>
        </p:txBody>
      </p:sp>
      <p:sp>
        <p:nvSpPr>
          <p:cNvPr id="221" name="Google Shape;221;p19"/>
          <p:cNvSpPr txBox="1"/>
          <p:nvPr/>
        </p:nvSpPr>
        <p:spPr>
          <a:xfrm>
            <a:off x="933450" y="4667071"/>
            <a:ext cx="28575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22" name="Google Shape;222;p19"/>
          <p:cNvSpPr txBox="1"/>
          <p:nvPr/>
        </p:nvSpPr>
        <p:spPr>
          <a:xfrm>
            <a:off x="962025" y="4665166"/>
            <a:ext cx="489585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8575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Action: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Quarterly "Check-ins" focused on wellbeing and barriers, not just KPIs.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942779" y="1281038"/>
            <a:ext cx="6635042" cy="503500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8" name="Google Shape;228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3608040"/>
            <a:ext cx="4943475" cy="2647503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p20"/>
          <p:cNvSpPr txBox="1"/>
          <p:nvPr/>
        </p:nvSpPr>
        <p:spPr>
          <a:xfrm>
            <a:off x="771525" y="602307"/>
            <a:ext cx="4990623" cy="1009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Intervention 2: Managerial Capability</a:t>
            </a:r>
            <a:endParaRPr/>
          </a:p>
        </p:txBody>
      </p:sp>
      <p:sp>
        <p:nvSpPr>
          <p:cNvPr id="231" name="Google Shape;231;p20"/>
          <p:cNvSpPr/>
          <p:nvPr/>
        </p:nvSpPr>
        <p:spPr>
          <a:xfrm>
            <a:off x="581025" y="602307"/>
            <a:ext cx="47625" cy="1009650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20"/>
          <p:cNvSpPr txBox="1"/>
          <p:nvPr/>
        </p:nvSpPr>
        <p:spPr>
          <a:xfrm>
            <a:off x="581025" y="2078682"/>
            <a:ext cx="4943475" cy="1157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Technical skill does not equal leadership skill. We must bridge the gap described by senior leaders: </a:t>
            </a:r>
            <a:r>
              <a:rPr lang="en-US" sz="1425" b="0" i="1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"We promoted our best technical staff... that doesn't make them skilled in managing people."</a:t>
            </a:r>
            <a:endParaRPr/>
          </a:p>
        </p:txBody>
      </p:sp>
      <p:sp>
        <p:nvSpPr>
          <p:cNvPr id="233" name="Google Shape;233;p20"/>
          <p:cNvSpPr txBox="1"/>
          <p:nvPr/>
        </p:nvSpPr>
        <p:spPr>
          <a:xfrm>
            <a:off x="809625" y="3798540"/>
            <a:ext cx="4750593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The "Lead-Wave" Program</a:t>
            </a:r>
            <a:endParaRPr/>
          </a:p>
        </p:txBody>
      </p:sp>
      <p:sp>
        <p:nvSpPr>
          <p:cNvPr id="234" name="Google Shape;234;p20"/>
          <p:cNvSpPr txBox="1"/>
          <p:nvPr/>
        </p:nvSpPr>
        <p:spPr>
          <a:xfrm>
            <a:off x="809625" y="4284315"/>
            <a:ext cx="45243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A mandatory 6-month training module for all supervisors focusing on:</a:t>
            </a:r>
            <a:endParaRPr/>
          </a:p>
        </p:txBody>
      </p:sp>
      <p:sp>
        <p:nvSpPr>
          <p:cNvPr id="235" name="Google Shape;235;p20"/>
          <p:cNvSpPr txBox="1"/>
          <p:nvPr/>
        </p:nvSpPr>
        <p:spPr>
          <a:xfrm>
            <a:off x="1304925" y="5046136"/>
            <a:ext cx="76200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1.</a:t>
            </a:r>
            <a:endParaRPr/>
          </a:p>
        </p:txBody>
      </p:sp>
      <p:sp>
        <p:nvSpPr>
          <p:cNvPr id="236" name="Google Shape;236;p20"/>
          <p:cNvSpPr txBox="1"/>
          <p:nvPr/>
        </p:nvSpPr>
        <p:spPr>
          <a:xfrm>
            <a:off x="1381125" y="5044231"/>
            <a:ext cx="395287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7620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Handling Difficult Conversations.</a:t>
            </a:r>
            <a:endParaRPr/>
          </a:p>
        </p:txBody>
      </p:sp>
      <p:sp>
        <p:nvSpPr>
          <p:cNvPr id="237" name="Google Shape;237;p20"/>
          <p:cNvSpPr txBox="1"/>
          <p:nvPr/>
        </p:nvSpPr>
        <p:spPr>
          <a:xfrm>
            <a:off x="1257300" y="5335607"/>
            <a:ext cx="123825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2.</a:t>
            </a:r>
            <a:endParaRPr/>
          </a:p>
        </p:txBody>
      </p:sp>
      <p:sp>
        <p:nvSpPr>
          <p:cNvPr id="238" name="Google Shape;238;p20"/>
          <p:cNvSpPr txBox="1"/>
          <p:nvPr/>
        </p:nvSpPr>
        <p:spPr>
          <a:xfrm>
            <a:off x="1381125" y="5333702"/>
            <a:ext cx="395287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3825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Coaching High Performers.</a:t>
            </a:r>
            <a:endParaRPr/>
          </a:p>
        </p:txBody>
      </p:sp>
      <p:sp>
        <p:nvSpPr>
          <p:cNvPr id="239" name="Google Shape;239;p20"/>
          <p:cNvSpPr txBox="1"/>
          <p:nvPr/>
        </p:nvSpPr>
        <p:spPr>
          <a:xfrm>
            <a:off x="1266825" y="5625078"/>
            <a:ext cx="114300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3.</a:t>
            </a:r>
            <a:endParaRPr/>
          </a:p>
        </p:txBody>
      </p:sp>
      <p:sp>
        <p:nvSpPr>
          <p:cNvPr id="240" name="Google Shape;240;p20"/>
          <p:cNvSpPr txBox="1"/>
          <p:nvPr/>
        </p:nvSpPr>
        <p:spPr>
          <a:xfrm>
            <a:off x="1381125" y="5623173"/>
            <a:ext cx="395287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430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Emotional Intelligence in Facilities Management.</a:t>
            </a:r>
            <a:endParaRPr/>
          </a:p>
        </p:txBody>
      </p:sp>
      <p:pic>
        <p:nvPicPr>
          <p:cNvPr id="2050" name="Picture 2" descr="Round Table: Games, Games, Games! - Rec Gym Pros">
            <a:extLst>
              <a:ext uri="{FF2B5EF4-FFF2-40B4-BE49-F238E27FC236}">
                <a16:creationId xmlns:a16="http://schemas.microsoft.com/office/drawing/2014/main" id="{C74A71C5-CF9B-E0E3-A55A-D16E10A6A3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1782" y="602307"/>
            <a:ext cx="4750593" cy="569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" name="Google Shape;245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" name="Google Shape;246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286148"/>
            <a:ext cx="5276850" cy="3076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247" name="Google Shape;247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2286148"/>
            <a:ext cx="5276850" cy="3076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248" name="Google Shape;248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71550" y="2705248"/>
            <a:ext cx="314325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9" name="Google Shape;249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724650" y="2705248"/>
            <a:ext cx="247650" cy="247650"/>
          </a:xfrm>
          <a:prstGeom prst="rect">
            <a:avLst/>
          </a:prstGeom>
          <a:noFill/>
          <a:ln>
            <a:noFill/>
          </a:ln>
        </p:spPr>
      </p:pic>
      <p:sp>
        <p:nvSpPr>
          <p:cNvPr id="250" name="Google Shape;250;p21"/>
          <p:cNvSpPr txBox="1"/>
          <p:nvPr/>
        </p:nvSpPr>
        <p:spPr>
          <a:xfrm>
            <a:off x="771525" y="390525"/>
            <a:ext cx="1138142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Intervention 3: Voice &amp; Engagement</a:t>
            </a:r>
            <a:endParaRPr/>
          </a:p>
        </p:txBody>
      </p:sp>
      <p:sp>
        <p:nvSpPr>
          <p:cNvPr id="251" name="Google Shape;251;p21"/>
          <p:cNvSpPr/>
          <p:nvPr/>
        </p:nvSpPr>
        <p:spPr>
          <a:xfrm>
            <a:off x="581025" y="390525"/>
            <a:ext cx="47625" cy="504825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2" name="Google Shape;252;p21"/>
          <p:cNvSpPr txBox="1"/>
          <p:nvPr/>
        </p:nvSpPr>
        <p:spPr>
          <a:xfrm>
            <a:off x="971550" y="2676673"/>
            <a:ext cx="472059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14325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Beckhard’s OD Model (1969)</a:t>
            </a:r>
            <a:endParaRPr/>
          </a:p>
        </p:txBody>
      </p:sp>
      <p:sp>
        <p:nvSpPr>
          <p:cNvPr id="253" name="Google Shape;253;p21"/>
          <p:cNvSpPr txBox="1"/>
          <p:nvPr/>
        </p:nvSpPr>
        <p:spPr>
          <a:xfrm>
            <a:off x="971550" y="3162448"/>
            <a:ext cx="4495800" cy="1157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Organization Development must be </a:t>
            </a: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planned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and </a:t>
            </a: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managed from the top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. Senior leaders must stop counting hours and start modeling "people-first" behaviors.</a:t>
            </a:r>
            <a:endParaRPr/>
          </a:p>
        </p:txBody>
      </p:sp>
      <p:sp>
        <p:nvSpPr>
          <p:cNvPr id="254" name="Google Shape;254;p21"/>
          <p:cNvSpPr txBox="1"/>
          <p:nvPr/>
        </p:nvSpPr>
        <p:spPr>
          <a:xfrm>
            <a:off x="971550" y="4501306"/>
            <a:ext cx="449580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We propose a shift from "Task" culture to "Team" culture.</a:t>
            </a:r>
            <a:endParaRPr/>
          </a:p>
        </p:txBody>
      </p:sp>
      <p:sp>
        <p:nvSpPr>
          <p:cNvPr id="255" name="Google Shape;255;p21"/>
          <p:cNvSpPr txBox="1"/>
          <p:nvPr/>
        </p:nvSpPr>
        <p:spPr>
          <a:xfrm>
            <a:off x="6724650" y="2676673"/>
            <a:ext cx="472059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4765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The Power of Voice</a:t>
            </a:r>
            <a:endParaRPr/>
          </a:p>
        </p:txBody>
      </p:sp>
      <p:sp>
        <p:nvSpPr>
          <p:cNvPr id="256" name="Google Shape;256;p21"/>
          <p:cNvSpPr txBox="1"/>
          <p:nvPr/>
        </p:nvSpPr>
        <p:spPr>
          <a:xfrm>
            <a:off x="6724650" y="3162448"/>
            <a:ext cx="449580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Boxall &amp; Purcell (2011)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identify "Employee Voice" as critical for high-performance.</a:t>
            </a:r>
            <a:endParaRPr/>
          </a:p>
        </p:txBody>
      </p:sp>
      <p:sp>
        <p:nvSpPr>
          <p:cNvPr id="257" name="Google Shape;257;p21"/>
          <p:cNvSpPr txBox="1"/>
          <p:nvPr/>
        </p:nvSpPr>
        <p:spPr>
          <a:xfrm>
            <a:off x="6724650" y="3922365"/>
            <a:ext cx="4495800" cy="868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Action: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Establish "Frontline Forums" – bi-monthly meetings where cleaners and maintenance staff can suggest innovations without fear of criticism.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2" name="Google Shape;262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3" name="Google Shape;263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611213" y="1968103"/>
            <a:ext cx="476250" cy="47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4" name="Google Shape;264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57726" y="1968103"/>
            <a:ext cx="476250" cy="47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5" name="Google Shape;265;p22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104239" y="1968103"/>
            <a:ext cx="476250" cy="47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6" name="Google Shape;266;p22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81025" y="1872853"/>
            <a:ext cx="2536775" cy="4093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267" name="Google Shape;267;p22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827537" y="1872853"/>
            <a:ext cx="2536775" cy="4093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268" name="Google Shape;268;p22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074050" y="1872853"/>
            <a:ext cx="2536775" cy="4093219"/>
          </a:xfrm>
          <a:prstGeom prst="rect">
            <a:avLst/>
          </a:prstGeom>
          <a:noFill/>
          <a:ln>
            <a:noFill/>
          </a:ln>
        </p:spPr>
      </p:pic>
      <p:sp>
        <p:nvSpPr>
          <p:cNvPr id="269" name="Google Shape;269;p22"/>
          <p:cNvSpPr/>
          <p:nvPr/>
        </p:nvSpPr>
        <p:spPr>
          <a:xfrm>
            <a:off x="1057275" y="3909938"/>
            <a:ext cx="10077450" cy="19050"/>
          </a:xfrm>
          <a:prstGeom prst="roundRect">
            <a:avLst>
              <a:gd name="adj" fmla="val 16667"/>
            </a:avLst>
          </a:prstGeom>
          <a:solidFill>
            <a:srgbClr val="33333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22"/>
          <p:cNvSpPr txBox="1"/>
          <p:nvPr/>
        </p:nvSpPr>
        <p:spPr>
          <a:xfrm>
            <a:off x="771525" y="390525"/>
            <a:ext cx="1138142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3-Year Strategic Roadmap</a:t>
            </a:r>
            <a:endParaRPr/>
          </a:p>
        </p:txBody>
      </p:sp>
      <p:sp>
        <p:nvSpPr>
          <p:cNvPr id="271" name="Google Shape;271;p22"/>
          <p:cNvSpPr/>
          <p:nvPr/>
        </p:nvSpPr>
        <p:spPr>
          <a:xfrm>
            <a:off x="581025" y="390525"/>
            <a:ext cx="47625" cy="504825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2" name="Google Shape;272;p22"/>
          <p:cNvSpPr txBox="1"/>
          <p:nvPr/>
        </p:nvSpPr>
        <p:spPr>
          <a:xfrm>
            <a:off x="617618" y="2634853"/>
            <a:ext cx="246358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Stabilize</a:t>
            </a:r>
            <a:endParaRPr/>
          </a:p>
        </p:txBody>
      </p:sp>
      <p:sp>
        <p:nvSpPr>
          <p:cNvPr id="273" name="Google Shape;273;p22"/>
          <p:cNvSpPr txBox="1"/>
          <p:nvPr/>
        </p:nvSpPr>
        <p:spPr>
          <a:xfrm>
            <a:off x="676275" y="3120628"/>
            <a:ext cx="234627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Focus: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Compliance &amp; Basics.</a:t>
            </a:r>
            <a:endParaRPr/>
          </a:p>
        </p:txBody>
      </p:sp>
      <p:sp>
        <p:nvSpPr>
          <p:cNvPr id="274" name="Google Shape;274;p22"/>
          <p:cNvSpPr txBox="1"/>
          <p:nvPr/>
        </p:nvSpPr>
        <p:spPr>
          <a:xfrm>
            <a:off x="676275" y="3591073"/>
            <a:ext cx="23462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- Launch "Lead-Wave" Training.</a:t>
            </a:r>
            <a:endParaRPr/>
          </a:p>
        </p:txBody>
      </p:sp>
      <p:sp>
        <p:nvSpPr>
          <p:cNvPr id="275" name="Google Shape;275;p22"/>
          <p:cNvSpPr txBox="1"/>
          <p:nvPr/>
        </p:nvSpPr>
        <p:spPr>
          <a:xfrm>
            <a:off x="676275" y="4350990"/>
            <a:ext cx="23462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- Standardize Induction Packs.</a:t>
            </a:r>
            <a:endParaRPr/>
          </a:p>
        </p:txBody>
      </p:sp>
      <p:sp>
        <p:nvSpPr>
          <p:cNvPr id="276" name="Google Shape;276;p22"/>
          <p:cNvSpPr txBox="1"/>
          <p:nvPr/>
        </p:nvSpPr>
        <p:spPr>
          <a:xfrm>
            <a:off x="676275" y="5110906"/>
            <a:ext cx="234627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- Define Job Roles clearly.</a:t>
            </a:r>
            <a:endParaRPr/>
          </a:p>
        </p:txBody>
      </p:sp>
      <p:sp>
        <p:nvSpPr>
          <p:cNvPr id="277" name="Google Shape;277;p22"/>
          <p:cNvSpPr txBox="1"/>
          <p:nvPr/>
        </p:nvSpPr>
        <p:spPr>
          <a:xfrm>
            <a:off x="4864131" y="2634853"/>
            <a:ext cx="246358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Engage</a:t>
            </a:r>
            <a:endParaRPr/>
          </a:p>
        </p:txBody>
      </p:sp>
      <p:sp>
        <p:nvSpPr>
          <p:cNvPr id="278" name="Google Shape;278;p22"/>
          <p:cNvSpPr txBox="1"/>
          <p:nvPr/>
        </p:nvSpPr>
        <p:spPr>
          <a:xfrm>
            <a:off x="4922787" y="3120628"/>
            <a:ext cx="234627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Focus: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Culture Shift.</a:t>
            </a:r>
            <a:endParaRPr/>
          </a:p>
        </p:txBody>
      </p:sp>
      <p:sp>
        <p:nvSpPr>
          <p:cNvPr id="279" name="Google Shape;279;p22"/>
          <p:cNvSpPr txBox="1"/>
          <p:nvPr/>
        </p:nvSpPr>
        <p:spPr>
          <a:xfrm>
            <a:off x="4922787" y="3591073"/>
            <a:ext cx="23462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- Launch Frontline Forums (Voice).</a:t>
            </a:r>
            <a:endParaRPr/>
          </a:p>
        </p:txBody>
      </p:sp>
      <p:sp>
        <p:nvSpPr>
          <p:cNvPr id="280" name="Google Shape;280;p22"/>
          <p:cNvSpPr txBox="1"/>
          <p:nvPr/>
        </p:nvSpPr>
        <p:spPr>
          <a:xfrm>
            <a:off x="4922787" y="4350990"/>
            <a:ext cx="234627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- Pilot Flexible Scheduling.</a:t>
            </a:r>
            <a:endParaRPr/>
          </a:p>
        </p:txBody>
      </p:sp>
      <p:sp>
        <p:nvSpPr>
          <p:cNvPr id="281" name="Google Shape;281;p22"/>
          <p:cNvSpPr txBox="1"/>
          <p:nvPr/>
        </p:nvSpPr>
        <p:spPr>
          <a:xfrm>
            <a:off x="4922787" y="4821435"/>
            <a:ext cx="23462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- Intro Peer-Recognition Scheme.</a:t>
            </a:r>
            <a:endParaRPr/>
          </a:p>
        </p:txBody>
      </p:sp>
      <p:sp>
        <p:nvSpPr>
          <p:cNvPr id="282" name="Google Shape;282;p22"/>
          <p:cNvSpPr txBox="1"/>
          <p:nvPr/>
        </p:nvSpPr>
        <p:spPr>
          <a:xfrm>
            <a:off x="9110643" y="2634853"/>
            <a:ext cx="246358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E5E7EB"/>
                </a:solidFill>
                <a:latin typeface="Urbanist"/>
                <a:ea typeface="Urbanist"/>
                <a:cs typeface="Urbanist"/>
                <a:sym typeface="Urbanist"/>
              </a:rPr>
              <a:t>Excel</a:t>
            </a:r>
            <a:endParaRPr/>
          </a:p>
        </p:txBody>
      </p:sp>
      <p:sp>
        <p:nvSpPr>
          <p:cNvPr id="283" name="Google Shape;283;p22"/>
          <p:cNvSpPr txBox="1"/>
          <p:nvPr/>
        </p:nvSpPr>
        <p:spPr>
          <a:xfrm>
            <a:off x="9169300" y="3120628"/>
            <a:ext cx="234627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Focus: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Market Leader.</a:t>
            </a:r>
            <a:endParaRPr/>
          </a:p>
        </p:txBody>
      </p:sp>
      <p:sp>
        <p:nvSpPr>
          <p:cNvPr id="284" name="Google Shape;284;p22"/>
          <p:cNvSpPr txBox="1"/>
          <p:nvPr/>
        </p:nvSpPr>
        <p:spPr>
          <a:xfrm>
            <a:off x="9169300" y="3591073"/>
            <a:ext cx="23462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- Link Pay to Retention Metrics.</a:t>
            </a:r>
            <a:endParaRPr/>
          </a:p>
        </p:txBody>
      </p:sp>
      <p:sp>
        <p:nvSpPr>
          <p:cNvPr id="285" name="Google Shape;285;p22"/>
          <p:cNvSpPr txBox="1"/>
          <p:nvPr/>
        </p:nvSpPr>
        <p:spPr>
          <a:xfrm>
            <a:off x="9169300" y="4350990"/>
            <a:ext cx="23462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- Achieve "Investors in People".</a:t>
            </a:r>
            <a:endParaRPr/>
          </a:p>
        </p:txBody>
      </p:sp>
      <p:sp>
        <p:nvSpPr>
          <p:cNvPr id="286" name="Google Shape;286;p22"/>
          <p:cNvSpPr txBox="1"/>
          <p:nvPr/>
        </p:nvSpPr>
        <p:spPr>
          <a:xfrm>
            <a:off x="9169300" y="5110906"/>
            <a:ext cx="234627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- Market "Social Value" to clients.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1" name="Google Shape;291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2" name="Google Shape;292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1181100"/>
            <a:ext cx="11029950" cy="5286375"/>
          </a:xfrm>
          <a:prstGeom prst="rect">
            <a:avLst/>
          </a:prstGeom>
          <a:noFill/>
          <a:ln>
            <a:noFill/>
          </a:ln>
        </p:spPr>
      </p:pic>
      <p:sp>
        <p:nvSpPr>
          <p:cNvPr id="293" name="Google Shape;293;p23"/>
          <p:cNvSpPr txBox="1"/>
          <p:nvPr/>
        </p:nvSpPr>
        <p:spPr>
          <a:xfrm>
            <a:off x="771525" y="390525"/>
            <a:ext cx="1138142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Projected Impact on Turnover</a:t>
            </a:r>
            <a:endParaRPr/>
          </a:p>
        </p:txBody>
      </p:sp>
      <p:sp>
        <p:nvSpPr>
          <p:cNvPr id="294" name="Google Shape;294;p23"/>
          <p:cNvSpPr/>
          <p:nvPr/>
        </p:nvSpPr>
        <p:spPr>
          <a:xfrm>
            <a:off x="581025" y="390525"/>
            <a:ext cx="47625" cy="504825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5" name="Google Shape;295;p23"/>
          <p:cNvSpPr txBox="1"/>
          <p:nvPr/>
        </p:nvSpPr>
        <p:spPr>
          <a:xfrm>
            <a:off x="581025" y="4589115"/>
            <a:ext cx="1102995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Reducing turnover to 15% will save roughly </a:t>
            </a:r>
            <a:r>
              <a:rPr lang="en-US" sz="1425" b="1" i="0" u="none" strike="noStrike" cap="none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£150,000 annually</a:t>
            </a:r>
            <a:r>
              <a:rPr lang="en-US" sz="1425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in recruitment and onboarding costs, funding the entire training budget.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0" name="Google Shape;300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01" name="Google Shape;301;p24"/>
          <p:cNvSpPr txBox="1"/>
          <p:nvPr/>
        </p:nvSpPr>
        <p:spPr>
          <a:xfrm>
            <a:off x="962025" y="2532757"/>
            <a:ext cx="10267950" cy="17828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0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"To keep our clients, we must keep our people. The shift from 'efficiency' to 'engagement' is not a cost—it is our survival strategy."</a:t>
            </a:r>
            <a:endParaRPr/>
          </a:p>
        </p:txBody>
      </p:sp>
      <p:sp>
        <p:nvSpPr>
          <p:cNvPr id="302" name="Google Shape;302;p24"/>
          <p:cNvSpPr txBox="1"/>
          <p:nvPr/>
        </p:nvSpPr>
        <p:spPr>
          <a:xfrm>
            <a:off x="771525" y="390525"/>
            <a:ext cx="1138142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Conclusion</a:t>
            </a:r>
            <a:endParaRPr/>
          </a:p>
        </p:txBody>
      </p:sp>
      <p:sp>
        <p:nvSpPr>
          <p:cNvPr id="303" name="Google Shape;303;p24"/>
          <p:cNvSpPr/>
          <p:nvPr/>
        </p:nvSpPr>
        <p:spPr>
          <a:xfrm>
            <a:off x="581025" y="390525"/>
            <a:ext cx="47625" cy="504825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4" name="Google Shape;304;p24"/>
          <p:cNvSpPr txBox="1"/>
          <p:nvPr/>
        </p:nvSpPr>
        <p:spPr>
          <a:xfrm>
            <a:off x="581025" y="4772769"/>
            <a:ext cx="1102995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By implementing this evidence-based strategy, BrightWave will transform from a "task-provider" to a "people-partner," securing long-term contracts and sustainable growth.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" name="Google Shape;309;p2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2375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10" name="Google Shape;310;p25"/>
          <p:cNvSpPr txBox="1"/>
          <p:nvPr/>
        </p:nvSpPr>
        <p:spPr>
          <a:xfrm>
            <a:off x="771525" y="390525"/>
            <a:ext cx="1138142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References</a:t>
            </a:r>
            <a:endParaRPr/>
          </a:p>
        </p:txBody>
      </p:sp>
      <p:sp>
        <p:nvSpPr>
          <p:cNvPr id="311" name="Google Shape;311;p25"/>
          <p:cNvSpPr/>
          <p:nvPr/>
        </p:nvSpPr>
        <p:spPr>
          <a:xfrm>
            <a:off x="581025" y="390525"/>
            <a:ext cx="47625" cy="504825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2" name="Google Shape;312;p25"/>
          <p:cNvSpPr txBox="1"/>
          <p:nvPr/>
        </p:nvSpPr>
        <p:spPr>
          <a:xfrm>
            <a:off x="771525" y="2939504"/>
            <a:ext cx="503872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Beckhard, R. (1969). </a:t>
            </a:r>
            <a:r>
              <a:rPr lang="en-US" sz="1200" b="0" i="1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Organization Development: Strategies and Models</a:t>
            </a:r>
            <a:r>
              <a:rPr lang="en-US" sz="1200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. Addison-Wesley.</a:t>
            </a:r>
            <a:endParaRPr dirty="0"/>
          </a:p>
        </p:txBody>
      </p:sp>
      <p:sp>
        <p:nvSpPr>
          <p:cNvPr id="313" name="Google Shape;313;p25"/>
          <p:cNvSpPr txBox="1"/>
          <p:nvPr/>
        </p:nvSpPr>
        <p:spPr>
          <a:xfrm>
            <a:off x="771525" y="3569940"/>
            <a:ext cx="503872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Boxall, P., &amp; Purcell, J. (2011). </a:t>
            </a:r>
            <a:r>
              <a:rPr lang="en-US" sz="1200" b="0" i="1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Strategy and Human Resource Management</a:t>
            </a:r>
            <a:r>
              <a:rPr lang="en-US" sz="1200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. Palgrave Macmillan.</a:t>
            </a:r>
            <a:endParaRPr/>
          </a:p>
        </p:txBody>
      </p:sp>
      <p:sp>
        <p:nvSpPr>
          <p:cNvPr id="314" name="Google Shape;314;p25"/>
          <p:cNvSpPr txBox="1"/>
          <p:nvPr/>
        </p:nvSpPr>
        <p:spPr>
          <a:xfrm>
            <a:off x="771525" y="4200376"/>
            <a:ext cx="503872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CIPD. (2023). </a:t>
            </a:r>
            <a:r>
              <a:rPr lang="en-US" sz="1200" b="0" i="1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Employee turnover and retention factsheet</a:t>
            </a:r>
            <a:r>
              <a:rPr lang="en-US" sz="1200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. Chartered Institute of Personnel and Development.</a:t>
            </a:r>
            <a:endParaRPr/>
          </a:p>
        </p:txBody>
      </p:sp>
      <p:sp>
        <p:nvSpPr>
          <p:cNvPr id="315" name="Google Shape;315;p25"/>
          <p:cNvSpPr txBox="1"/>
          <p:nvPr/>
        </p:nvSpPr>
        <p:spPr>
          <a:xfrm>
            <a:off x="6572250" y="2939504"/>
            <a:ext cx="503872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Lewin, K. (1951). </a:t>
            </a:r>
            <a:r>
              <a:rPr lang="en-US" sz="1200" b="0" i="1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Field Theory in Social Science</a:t>
            </a:r>
            <a:r>
              <a:rPr lang="en-US" sz="1200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. Harper &amp; Row.</a:t>
            </a:r>
            <a:endParaRPr/>
          </a:p>
        </p:txBody>
      </p:sp>
      <p:sp>
        <p:nvSpPr>
          <p:cNvPr id="316" name="Google Shape;316;p25"/>
          <p:cNvSpPr txBox="1"/>
          <p:nvPr/>
        </p:nvSpPr>
        <p:spPr>
          <a:xfrm>
            <a:off x="6572250" y="3326159"/>
            <a:ext cx="503872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Rousseau, D. M. (1995). </a:t>
            </a:r>
            <a:r>
              <a:rPr lang="en-US" sz="1200" b="0" i="1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Psychological Contracts in Organizations: Understanding Written and Unwritten Agreements</a:t>
            </a:r>
            <a:r>
              <a:rPr lang="en-US" sz="1200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. Sage Publications.</a:t>
            </a:r>
            <a:endParaRPr/>
          </a:p>
        </p:txBody>
      </p:sp>
      <p:sp>
        <p:nvSpPr>
          <p:cNvPr id="317" name="Google Shape;317;p25"/>
          <p:cNvSpPr txBox="1"/>
          <p:nvPr/>
        </p:nvSpPr>
        <p:spPr>
          <a:xfrm>
            <a:off x="6572250" y="3956595"/>
            <a:ext cx="503872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Torrington, D., Hall, L., &amp; Taylor, S. (2008). </a:t>
            </a:r>
            <a:r>
              <a:rPr lang="en-US" sz="1200" b="0" i="1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Human Resource Management</a:t>
            </a:r>
            <a:r>
              <a:rPr lang="en-US" sz="1200" b="0" i="0" u="none" strike="noStrike" cap="none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. Pearson Education.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2" name="Google Shape;322;p2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2375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23" name="Google Shape;323;p26"/>
          <p:cNvSpPr txBox="1"/>
          <p:nvPr/>
        </p:nvSpPr>
        <p:spPr>
          <a:xfrm>
            <a:off x="305276" y="1685032"/>
            <a:ext cx="11581447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Questions?</a:t>
            </a:r>
            <a:endParaRPr/>
          </a:p>
        </p:txBody>
      </p:sp>
      <p:sp>
        <p:nvSpPr>
          <p:cNvPr id="324" name="Google Shape;324;p26"/>
          <p:cNvSpPr txBox="1"/>
          <p:nvPr/>
        </p:nvSpPr>
        <p:spPr>
          <a:xfrm>
            <a:off x="581025" y="2980432"/>
            <a:ext cx="11029950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9CA3AF"/>
                </a:solidFill>
                <a:latin typeface="Urbanist"/>
                <a:ea typeface="Urbanist"/>
                <a:cs typeface="Urbanist"/>
                <a:sym typeface="Urbanist"/>
              </a:rPr>
              <a:t>Thank you for your time.</a:t>
            </a:r>
            <a:endParaRPr/>
          </a:p>
        </p:txBody>
      </p:sp>
      <p:sp>
        <p:nvSpPr>
          <p:cNvPr id="325" name="Google Shape;325;p26"/>
          <p:cNvSpPr txBox="1"/>
          <p:nvPr/>
        </p:nvSpPr>
        <p:spPr>
          <a:xfrm>
            <a:off x="581025" y="4231927"/>
            <a:ext cx="11029950" cy="350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00D2FF"/>
                </a:solidFill>
                <a:latin typeface="Urbanist"/>
                <a:ea typeface="Urbanist"/>
                <a:cs typeface="Urbanist"/>
                <a:sym typeface="Urbanist"/>
              </a:rPr>
              <a:t>Sulafa Yousif </a:t>
            </a:r>
            <a:endParaRPr dirty="0"/>
          </a:p>
        </p:txBody>
      </p:sp>
      <p:sp>
        <p:nvSpPr>
          <p:cNvPr id="326" name="Google Shape;326;p26"/>
          <p:cNvSpPr txBox="1"/>
          <p:nvPr/>
        </p:nvSpPr>
        <p:spPr>
          <a:xfrm>
            <a:off x="581025" y="4702373"/>
            <a:ext cx="11029950" cy="350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 HR Consultant</a:t>
            </a:r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1" name="Google Shape;331;p2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760273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2" name="Google Shape;332;p2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3193702"/>
            <a:ext cx="857250" cy="47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3" name="Google Shape;333;p2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3978473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334" name="Google Shape;334;p27"/>
          <p:cNvSpPr txBox="1"/>
          <p:nvPr/>
        </p:nvSpPr>
        <p:spPr>
          <a:xfrm>
            <a:off x="771525" y="390525"/>
            <a:ext cx="1138142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Image Sources</a:t>
            </a:r>
            <a:endParaRPr/>
          </a:p>
        </p:txBody>
      </p:sp>
      <p:sp>
        <p:nvSpPr>
          <p:cNvPr id="335" name="Google Shape;335;p27"/>
          <p:cNvSpPr/>
          <p:nvPr/>
        </p:nvSpPr>
        <p:spPr>
          <a:xfrm>
            <a:off x="581025" y="390525"/>
            <a:ext cx="47625" cy="504825"/>
          </a:xfrm>
          <a:prstGeom prst="rect">
            <a:avLst/>
          </a:prstGeom>
          <a:solidFill>
            <a:srgbClr val="00D2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6" name="Google Shape;336;p27"/>
          <p:cNvSpPr/>
          <p:nvPr/>
        </p:nvSpPr>
        <p:spPr>
          <a:xfrm>
            <a:off x="581025" y="3819525"/>
            <a:ext cx="110299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7" name="Google Shape;337;p27"/>
          <p:cNvSpPr txBox="1"/>
          <p:nvPr/>
        </p:nvSpPr>
        <p:spPr>
          <a:xfrm>
            <a:off x="1676400" y="3187154"/>
            <a:ext cx="9934575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https://</a:t>
            </a:r>
            <a:r>
              <a:rPr lang="en-US" sz="975" b="0" i="0" u="none" strike="noStrike" cap="none" dirty="0" err="1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cdn.prod.</a:t>
            </a:r>
            <a:r>
              <a:rPr lang="en-US" sz="1200" b="0" i="0" u="none" strike="noStrike" cap="none" dirty="0" err="1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website-files</a:t>
            </a:r>
            <a:r>
              <a:rPr lang="en-US" sz="975" b="0" i="0" u="none" strike="noStrike" cap="none" dirty="0" err="1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.com</a:t>
            </a:r>
            <a:r>
              <a:rPr lang="en-US" sz="975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/</a:t>
            </a:r>
            <a:r>
              <a:rPr lang="en-US" sz="1200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655f1f2503834616189aa39a</a:t>
            </a:r>
            <a:r>
              <a:rPr lang="en-US" sz="975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/6560b1aecfe6fcc0aa5964d8_652d47dd1384d2fd7e08c438_ca9a3fa1-a68f-4468-912e-9ef914025481.png</a:t>
            </a:r>
            <a:endParaRPr dirty="0"/>
          </a:p>
        </p:txBody>
      </p:sp>
      <p:sp>
        <p:nvSpPr>
          <p:cNvPr id="338" name="Google Shape;338;p27"/>
          <p:cNvSpPr txBox="1"/>
          <p:nvPr/>
        </p:nvSpPr>
        <p:spPr>
          <a:xfrm>
            <a:off x="1676400" y="3432869"/>
            <a:ext cx="9934575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Source: </a:t>
            </a:r>
            <a:r>
              <a:rPr lang="en-US" sz="1200" b="0" i="0" u="none" strike="noStrike" cap="none" dirty="0" err="1">
                <a:solidFill>
                  <a:srgbClr val="4F46E5"/>
                </a:solidFill>
                <a:latin typeface="Urbanist"/>
                <a:ea typeface="Urbanist"/>
                <a:cs typeface="Urbanist"/>
                <a:sym typeface="Urbanist"/>
              </a:rPr>
              <a:t>www.wudpecker.io</a:t>
            </a:r>
            <a:endParaRPr sz="1200" dirty="0"/>
          </a:p>
        </p:txBody>
      </p:sp>
      <p:sp>
        <p:nvSpPr>
          <p:cNvPr id="339" name="Google Shape;339;p27"/>
          <p:cNvSpPr txBox="1"/>
          <p:nvPr/>
        </p:nvSpPr>
        <p:spPr>
          <a:xfrm>
            <a:off x="1676400" y="3971925"/>
            <a:ext cx="9934575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https://images.stockcake.com/public/8/b/5/8b585c4c-5061-4faa-be1a-d771307bf0ab_large/business-meeting-discussion-</a:t>
            </a:r>
            <a:r>
              <a:rPr lang="en-US" sz="1200" b="0" i="0" u="none" strike="noStrike" cap="none" dirty="0" err="1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stockcake.jpg</a:t>
            </a:r>
            <a:endParaRPr sz="1200" dirty="0"/>
          </a:p>
        </p:txBody>
      </p:sp>
      <p:sp>
        <p:nvSpPr>
          <p:cNvPr id="340" name="Google Shape;340;p27"/>
          <p:cNvSpPr txBox="1"/>
          <p:nvPr/>
        </p:nvSpPr>
        <p:spPr>
          <a:xfrm>
            <a:off x="1676400" y="4217640"/>
            <a:ext cx="9934575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D1D5DB"/>
                </a:solidFill>
                <a:latin typeface="Urbanist"/>
                <a:ea typeface="Urbanist"/>
                <a:cs typeface="Urbanist"/>
                <a:sym typeface="Urbanist"/>
              </a:rPr>
              <a:t>Source: </a:t>
            </a:r>
            <a:r>
              <a:rPr lang="en-US" sz="1200" b="0" i="0" u="none" strike="noStrike" cap="none" dirty="0" err="1">
                <a:solidFill>
                  <a:srgbClr val="4F46E5"/>
                </a:solidFill>
                <a:latin typeface="Urbanist"/>
                <a:ea typeface="Urbanist"/>
                <a:cs typeface="Urbanist"/>
                <a:sym typeface="Urbanist"/>
              </a:rPr>
              <a:t>stockcake.com</a:t>
            </a:r>
            <a:endParaRPr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C0A3E416-13B0-4CFE-8B85-8989D8AEFB51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</TotalTime>
  <Words>1008</Words>
  <Application>Microsoft Macintosh PowerPoint</Application>
  <PresentationFormat>Widescreen</PresentationFormat>
  <Paragraphs>119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Calibri</vt:lpstr>
      <vt:lpstr>Urbanist</vt:lpstr>
      <vt:lpstr>Aptos Display</vt:lpstr>
      <vt:lpstr>Aptos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sulafa Yousif</cp:lastModifiedBy>
  <cp:revision>8</cp:revision>
  <dcterms:modified xsi:type="dcterms:W3CDTF">2025-11-30T17:51:11Z</dcterms:modified>
</cp:coreProperties>
</file>