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rels" ContentType="application/vnd.openxmlformats-package.relationships+xml"/>
  <Default Extension="xml" ContentType="application/xml"/>
  <Default Extension="wdp" ContentType="image/vnd.ms-photo"/>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20"/>
  </p:notesMasterIdLst>
  <p:sldIdLst>
    <p:sldId id="260" r:id="rId5"/>
    <p:sldId id="259" r:id="rId6"/>
    <p:sldId id="270" r:id="rId7"/>
    <p:sldId id="261" r:id="rId8"/>
    <p:sldId id="265" r:id="rId9"/>
    <p:sldId id="262" r:id="rId10"/>
    <p:sldId id="263" r:id="rId11"/>
    <p:sldId id="271" r:id="rId12"/>
    <p:sldId id="276" r:id="rId13"/>
    <p:sldId id="266" r:id="rId14"/>
    <p:sldId id="267" r:id="rId15"/>
    <p:sldId id="272" r:id="rId16"/>
    <p:sldId id="273" r:id="rId17"/>
    <p:sldId id="274"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84" d="100"/>
          <a:sy n="84" d="100"/>
        </p:scale>
        <p:origin x="442" y="82"/>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image" Target="../media/image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8968FE-AD3D-444F-B6A8-796D946DC3A6}" type="datetimeFigureOut">
              <a:rPr lang="en-US" smtClean="0"/>
              <a:t>11/18/2021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112EAA-B504-4DE4-86AF-9234CC185AA8}" type="slidenum">
              <a:rPr lang="en-US" smtClean="0"/>
              <a:t>‹#›</a:t>
            </a:fld>
            <a:endParaRPr lang="en-US" dirty="0"/>
          </a:p>
        </p:txBody>
      </p:sp>
    </p:spTree>
    <p:extLst>
      <p:ext uri="{BB962C8B-B14F-4D97-AF65-F5344CB8AC3E}">
        <p14:creationId xmlns:p14="http://schemas.microsoft.com/office/powerpoint/2010/main" val="337008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198E66DD-51B1-4BF7-9539-DEA51BFAEFD8}" type="datetime1">
              <a:rPr lang="en-US" smtClean="0"/>
              <a:t>11/18/2021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ED204F4-028A-4A36-B306-1FBAFF258B24}" type="datetime1">
              <a:rPr lang="en-US" smtClean="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804672" y="320040"/>
            <a:ext cx="3657600" cy="320040"/>
          </a:xfrm>
        </p:spPr>
        <p:txBody>
          <a:bodyPr/>
          <a:lstStyle/>
          <a:p>
            <a:fld id="{A7569E6D-812C-4C70-BB51-98F32992DB43}" type="datetime1">
              <a:rPr lang="en-US" smtClean="0"/>
              <a:t>11/18/2021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F10287DF-640A-4181-8B82-4913718EF244}" type="datetime1">
              <a:rPr lang="en-US" smtClean="0"/>
              <a:t>11/18/2021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C74BE3E1-3173-4AB6-90EF-CE84B9FBD77E}" type="datetime1">
              <a:rPr lang="en-US" smtClean="0"/>
              <a:t>11/18/2021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46D357-68ED-48AA-AC18-9CC27DEA9490}" type="datetime1">
              <a:rPr lang="en-US" smtClean="0"/>
              <a:t>11/18/2021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ACC8BAEE-D0AF-4323-A024-1416F995B386}" type="datetime1">
              <a:rPr lang="en-US" smtClean="0"/>
              <a:t>11/18/2021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D36E0D4-CA65-4DD1-8546-2CC4E75B8B9D}" type="datetime1">
              <a:rPr lang="en-US" smtClean="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804672" y="320040"/>
            <a:ext cx="3657600" cy="320040"/>
          </a:xfrm>
        </p:spPr>
        <p:txBody>
          <a:bodyPr/>
          <a:lstStyle/>
          <a:p>
            <a:fld id="{C19DEFE7-E1FA-4CA7-8A5A-F9AB210CE638}" type="datetime1">
              <a:rPr lang="en-US" smtClean="0"/>
              <a:t>11/18/2021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7A6260-7573-4697-9E59-AA19A1D5C255}" type="datetime1">
              <a:rPr lang="en-US" smtClean="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AB049DE4-AD7B-432F-9E35-775F5F8CC6AD}" type="datetime1">
              <a:rPr lang="en-US" smtClean="0"/>
              <a:t>11/18/2021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FD1E3FCC-785C-4EC4-B782-9133218B75DD}" type="datetime1">
              <a:rPr lang="en-US" smtClean="0"/>
              <a:t>11/18/2021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13" Type="http://schemas.microsoft.com/office/2007/relationships/hdphoto" Target="../media/hdphoto3.wdp"/><Relationship Id="rId3" Type="http://schemas.openxmlformats.org/officeDocument/2006/relationships/image" Target="../media/image5.png"/><Relationship Id="rId7" Type="http://schemas.openxmlformats.org/officeDocument/2006/relationships/image" Target="../media/image3.wmf"/><Relationship Id="rId12"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1.bin"/><Relationship Id="rId11" Type="http://schemas.openxmlformats.org/officeDocument/2006/relationships/image" Target="../media/image4.wmf"/><Relationship Id="rId5" Type="http://schemas.openxmlformats.org/officeDocument/2006/relationships/image" Target="../media/image6.png"/><Relationship Id="rId10" Type="http://schemas.openxmlformats.org/officeDocument/2006/relationships/oleObject" Target="../embeddings/oleObject2.bin"/><Relationship Id="rId4" Type="http://schemas.microsoft.com/office/2007/relationships/hdphoto" Target="../media/hdphoto1.wdp"/><Relationship Id="rId9" Type="http://schemas.microsoft.com/office/2007/relationships/hdphoto" Target="../media/hdphoto2.wdp"/></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C07D1-29E1-4AA8-B207-C6F2C032646E}"/>
              </a:ext>
            </a:extLst>
          </p:cNvPr>
          <p:cNvSpPr>
            <a:spLocks noGrp="1"/>
          </p:cNvSpPr>
          <p:nvPr>
            <p:ph type="title"/>
          </p:nvPr>
        </p:nvSpPr>
        <p:spPr>
          <a:xfrm>
            <a:off x="807720" y="2349925"/>
            <a:ext cx="2441894" cy="2456442"/>
          </a:xfrm>
        </p:spPr>
        <p:txBody>
          <a:bodyPr>
            <a:normAutofit fontScale="90000"/>
          </a:bodyPr>
          <a:lstStyle/>
          <a:p>
            <a:r>
              <a:rPr lang="en-US" sz="3600" b="1" dirty="0" smtClean="0">
                <a:solidFill>
                  <a:schemeClr val="accent5">
                    <a:lumMod val="20000"/>
                    <a:lumOff val="80000"/>
                  </a:schemeClr>
                </a:solidFill>
              </a:rPr>
              <a:t>Key Issues in Linguistics:</a:t>
            </a:r>
            <a:br>
              <a:rPr lang="en-US" sz="3600" b="1" dirty="0" smtClean="0">
                <a:solidFill>
                  <a:schemeClr val="accent5">
                    <a:lumMod val="20000"/>
                    <a:lumOff val="80000"/>
                  </a:schemeClr>
                </a:solidFill>
              </a:rPr>
            </a:br>
            <a:r>
              <a:rPr lang="en-US" sz="3600" b="1" dirty="0" smtClean="0">
                <a:solidFill>
                  <a:schemeClr val="accent5">
                    <a:lumMod val="20000"/>
                    <a:lumOff val="80000"/>
                  </a:schemeClr>
                </a:solidFill>
              </a:rPr>
              <a:t>Jessica </a:t>
            </a:r>
            <a:r>
              <a:rPr lang="en-US" sz="3600" b="1" dirty="0" err="1" smtClean="0">
                <a:solidFill>
                  <a:schemeClr val="accent5">
                    <a:lumMod val="20000"/>
                    <a:lumOff val="80000"/>
                  </a:schemeClr>
                </a:solidFill>
              </a:rPr>
              <a:t>Clapham</a:t>
            </a:r>
            <a:r>
              <a:rPr lang="en-US" sz="3600" b="1" dirty="0" smtClean="0">
                <a:solidFill>
                  <a:schemeClr val="accent5">
                    <a:lumMod val="20000"/>
                    <a:lumOff val="80000"/>
                  </a:schemeClr>
                </a:solidFill>
              </a:rPr>
              <a:t> </a:t>
            </a:r>
            <a:r>
              <a:rPr lang="en-US" sz="3200" b="1" dirty="0" smtClean="0">
                <a:solidFill>
                  <a:schemeClr val="bg2">
                    <a:lumMod val="50000"/>
                  </a:schemeClr>
                </a:solidFill>
              </a:rPr>
              <a:t/>
            </a:r>
            <a:br>
              <a:rPr lang="en-US" sz="3200" b="1" dirty="0" smtClean="0">
                <a:solidFill>
                  <a:schemeClr val="bg2">
                    <a:lumMod val="50000"/>
                  </a:schemeClr>
                </a:solidFill>
              </a:rPr>
            </a:br>
            <a:endParaRPr lang="en-US" sz="3200" dirty="0"/>
          </a:p>
        </p:txBody>
      </p:sp>
      <p:sp>
        <p:nvSpPr>
          <p:cNvPr id="7" name="Title 1">
            <a:extLst>
              <a:ext uri="{FF2B5EF4-FFF2-40B4-BE49-F238E27FC236}">
                <a16:creationId xmlns:a16="http://schemas.microsoft.com/office/drawing/2014/main" id="{83CC07D1-29E1-4AA8-B207-C6F2C032646E}"/>
              </a:ext>
            </a:extLst>
          </p:cNvPr>
          <p:cNvSpPr txBox="1">
            <a:spLocks/>
          </p:cNvSpPr>
          <p:nvPr/>
        </p:nvSpPr>
        <p:spPr>
          <a:xfrm>
            <a:off x="670560" y="5300143"/>
            <a:ext cx="3947160" cy="990929"/>
          </a:xfrm>
          <a:prstGeom prst="rect">
            <a:avLst/>
          </a:prstGeom>
        </p:spPr>
        <p:txBody>
          <a:bodyPr vert="horz" lIns="228600" tIns="228600" rIns="228600" bIns="228600" rtlCol="0" anchor="ctr">
            <a:noAutofit/>
          </a:bodyPr>
          <a:lstStyle>
            <a:lvl1pPr algn="ctr" defTabSz="914400" rtl="0" eaLnBrk="1" latinLnBrk="0" hangingPunct="1">
              <a:lnSpc>
                <a:spcPct val="85000"/>
              </a:lnSpc>
              <a:spcBef>
                <a:spcPct val="0"/>
              </a:spcBef>
              <a:buNone/>
              <a:defRPr sz="4000" b="0" i="0" kern="1200" cap="none" spc="-150">
                <a:solidFill>
                  <a:srgbClr val="FFFEFF"/>
                </a:solidFill>
                <a:effectLst/>
                <a:latin typeface="+mj-lt"/>
                <a:ea typeface="+mj-ea"/>
                <a:cs typeface="+mj-cs"/>
              </a:defRPr>
            </a:lvl1pPr>
          </a:lstStyle>
          <a:p>
            <a:r>
              <a:rPr lang="en-US" sz="2000" b="1" dirty="0">
                <a:solidFill>
                  <a:schemeClr val="tx1">
                    <a:lumMod val="85000"/>
                    <a:lumOff val="15000"/>
                  </a:schemeClr>
                </a:solidFill>
                <a:latin typeface="Adobe Myungjo Std M" panose="02020600000000000000" pitchFamily="18" charset="-128"/>
                <a:ea typeface="Adobe Myungjo Std M" panose="02020600000000000000" pitchFamily="18" charset="-128"/>
              </a:rPr>
              <a:t>By: </a:t>
            </a:r>
            <a:r>
              <a:rPr lang="en-US" sz="2000" b="1" dirty="0" err="1">
                <a:solidFill>
                  <a:schemeClr val="tx1">
                    <a:lumMod val="85000"/>
                    <a:lumOff val="15000"/>
                  </a:schemeClr>
                </a:solidFill>
                <a:latin typeface="Adobe Myungjo Std M" panose="02020600000000000000" pitchFamily="18" charset="-128"/>
                <a:ea typeface="Adobe Myungjo Std M" panose="02020600000000000000" pitchFamily="18" charset="-128"/>
              </a:rPr>
              <a:t>Farzaneh</a:t>
            </a:r>
            <a:r>
              <a:rPr lang="en-US" sz="2000" b="1" dirty="0">
                <a:solidFill>
                  <a:schemeClr val="tx1">
                    <a:lumMod val="85000"/>
                    <a:lumOff val="15000"/>
                  </a:schemeClr>
                </a:solidFill>
                <a:latin typeface="Adobe Myungjo Std M" panose="02020600000000000000" pitchFamily="18" charset="-128"/>
                <a:ea typeface="Adobe Myungjo Std M" panose="02020600000000000000" pitchFamily="18" charset="-128"/>
              </a:rPr>
              <a:t> </a:t>
            </a:r>
            <a:r>
              <a:rPr lang="en-US" sz="2000" b="1" dirty="0" err="1" smtClean="0">
                <a:solidFill>
                  <a:schemeClr val="tx1">
                    <a:lumMod val="85000"/>
                    <a:lumOff val="15000"/>
                  </a:schemeClr>
                </a:solidFill>
                <a:latin typeface="Adobe Myungjo Std M" panose="02020600000000000000" pitchFamily="18" charset="-128"/>
                <a:ea typeface="Adobe Myungjo Std M" panose="02020600000000000000" pitchFamily="18" charset="-128"/>
              </a:rPr>
              <a:t>Pishbin</a:t>
            </a:r>
            <a:endParaRPr lang="en-US" sz="2000" b="1" dirty="0" smtClean="0">
              <a:solidFill>
                <a:schemeClr val="tx1">
                  <a:lumMod val="85000"/>
                  <a:lumOff val="15000"/>
                </a:schemeClr>
              </a:solidFill>
              <a:latin typeface="Adobe Myungjo Std M" panose="02020600000000000000" pitchFamily="18" charset="-128"/>
              <a:ea typeface="Adobe Myungjo Std M" panose="02020600000000000000" pitchFamily="18" charset="-128"/>
            </a:endParaRPr>
          </a:p>
          <a:p>
            <a:endParaRPr lang="en-US" sz="2000" b="1" dirty="0">
              <a:solidFill>
                <a:schemeClr val="tx1">
                  <a:lumMod val="85000"/>
                  <a:lumOff val="15000"/>
                </a:schemeClr>
              </a:solidFill>
              <a:latin typeface="Adobe Myungjo Std M" panose="02020600000000000000" pitchFamily="18" charset="-128"/>
              <a:ea typeface="Adobe Myungjo Std M" panose="02020600000000000000" pitchFamily="18" charset="-128"/>
            </a:endParaRPr>
          </a:p>
          <a:p>
            <a:r>
              <a:rPr lang="en-US" sz="2000" b="1" dirty="0">
                <a:solidFill>
                  <a:schemeClr val="tx1">
                    <a:lumMod val="85000"/>
                    <a:lumOff val="15000"/>
                  </a:schemeClr>
                </a:solidFill>
                <a:latin typeface="Adobe Myungjo Std M" panose="02020600000000000000" pitchFamily="18" charset="-128"/>
                <a:ea typeface="Adobe Myungjo Std M" panose="02020600000000000000" pitchFamily="18" charset="-128"/>
              </a:rPr>
              <a:t>2012144@student.UWTSD.ac.uk</a:t>
            </a:r>
          </a:p>
          <a:p>
            <a:endParaRPr lang="en-US" sz="20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48D2DA24-C5D0-44B5-9011-43E7FEA59CC9}"/>
              </a:ext>
            </a:extLst>
          </p:cNvPr>
          <p:cNvSpPr>
            <a:spLocks noGrp="1"/>
          </p:cNvSpPr>
          <p:nvPr>
            <p:ph idx="1"/>
          </p:nvPr>
        </p:nvSpPr>
        <p:spPr>
          <a:xfrm>
            <a:off x="4928615" y="1399537"/>
            <a:ext cx="6554001" cy="4635503"/>
          </a:xfrm>
        </p:spPr>
        <p:txBody>
          <a:bodyPr>
            <a:normAutofit/>
          </a:bodyPr>
          <a:lstStyle/>
          <a:p>
            <a:pPr marL="0" indent="0" algn="ctr">
              <a:buNone/>
            </a:pPr>
            <a:r>
              <a:rPr lang="en-US" sz="4800" b="1" dirty="0">
                <a:solidFill>
                  <a:schemeClr val="accent5">
                    <a:lumMod val="50000"/>
                  </a:schemeClr>
                </a:solidFill>
              </a:rPr>
              <a:t>Morphological </a:t>
            </a:r>
            <a:r>
              <a:rPr lang="en-US" sz="4800" b="1" dirty="0" smtClean="0">
                <a:solidFill>
                  <a:schemeClr val="accent5">
                    <a:lumMod val="50000"/>
                  </a:schemeClr>
                </a:solidFill>
              </a:rPr>
              <a:t>Awareness and Word Knowledge</a:t>
            </a:r>
            <a:endParaRPr lang="en-US" dirty="0"/>
          </a:p>
        </p:txBody>
      </p:sp>
    </p:spTree>
    <p:extLst>
      <p:ext uri="{BB962C8B-B14F-4D97-AF65-F5344CB8AC3E}">
        <p14:creationId xmlns:p14="http://schemas.microsoft.com/office/powerpoint/2010/main" val="240194143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DBA639-2A71-4A60-A71A-FF1836F546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E208A8B-5EBD-4532-BE72-26414FA7CFF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4" name="Freeform: Shape 33">
            <a:extLst>
              <a:ext uri="{FF2B5EF4-FFF2-40B4-BE49-F238E27FC236}">
                <a16:creationId xmlns:a16="http://schemas.microsoft.com/office/drawing/2014/main" id="{D9C506D7-84CB-4057-A44A-465313E785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0081FE-3187-4184-98D0-CDC8A7E59A97}"/>
              </a:ext>
            </a:extLst>
          </p:cNvPr>
          <p:cNvSpPr>
            <a:spLocks noGrp="1"/>
          </p:cNvSpPr>
          <p:nvPr>
            <p:ph type="ctrTitle"/>
          </p:nvPr>
        </p:nvSpPr>
        <p:spPr>
          <a:xfrm>
            <a:off x="2571373" y="1164639"/>
            <a:ext cx="6959446" cy="3961249"/>
          </a:xfrm>
        </p:spPr>
        <p:txBody>
          <a:bodyPr>
            <a:noAutofit/>
          </a:bodyPr>
          <a:lstStyle/>
          <a:p>
            <a:r>
              <a:rPr lang="en-US" sz="4400" b="1" dirty="0" smtClean="0">
                <a:solidFill>
                  <a:schemeClr val="bg1">
                    <a:lumMod val="95000"/>
                  </a:schemeClr>
                </a:solidFill>
              </a:rPr>
              <a:t>Morphology</a:t>
            </a:r>
            <a:br>
              <a:rPr lang="en-US" sz="4400" b="1" dirty="0" smtClean="0">
                <a:solidFill>
                  <a:schemeClr val="bg1">
                    <a:lumMod val="95000"/>
                  </a:schemeClr>
                </a:solidFill>
              </a:rPr>
            </a:br>
            <a:r>
              <a:rPr lang="en-US" sz="2800" dirty="0" smtClean="0"/>
              <a:t>A </a:t>
            </a:r>
            <a:r>
              <a:rPr lang="en-US" sz="2800" dirty="0"/>
              <a:t>systematic relationship has been </a:t>
            </a:r>
            <a:r>
              <a:rPr lang="en-US" sz="2800" dirty="0" smtClean="0"/>
              <a:t>used </a:t>
            </a:r>
            <a:r>
              <a:rPr lang="en-US" sz="2800" dirty="0"/>
              <a:t>between the form and meaning of words, </a:t>
            </a:r>
            <a:r>
              <a:rPr lang="en-US" sz="2800" dirty="0" smtClean="0"/>
              <a:t>because a </a:t>
            </a:r>
            <a:r>
              <a:rPr lang="en-US" sz="2800" dirty="0"/>
              <a:t>similar pattern is applied for all of other English words (</a:t>
            </a:r>
            <a:r>
              <a:rPr lang="en-US" sz="2800" dirty="0" err="1"/>
              <a:t>Sulistyawati</a:t>
            </a:r>
            <a:r>
              <a:rPr lang="en-US" sz="2800" dirty="0"/>
              <a:t> et al., 2021).</a:t>
            </a:r>
            <a:r>
              <a:rPr lang="en-US" sz="3600" dirty="0"/>
              <a:t/>
            </a:r>
            <a:br>
              <a:rPr lang="en-US" sz="3600" dirty="0"/>
            </a:br>
            <a:r>
              <a:rPr lang="en-US" sz="3600" b="1" dirty="0" smtClean="0">
                <a:solidFill>
                  <a:schemeClr val="accent5">
                    <a:lumMod val="75000"/>
                  </a:schemeClr>
                </a:solidFill>
              </a:rPr>
              <a:t/>
            </a:r>
            <a:br>
              <a:rPr lang="en-US" sz="3600" b="1" dirty="0" smtClean="0">
                <a:solidFill>
                  <a:schemeClr val="accent5">
                    <a:lumMod val="75000"/>
                  </a:schemeClr>
                </a:solidFill>
              </a:rPr>
            </a:br>
            <a:endParaRPr lang="en-US" sz="3600" dirty="0"/>
          </a:p>
        </p:txBody>
      </p:sp>
    </p:spTree>
    <p:extLst>
      <p:ext uri="{BB962C8B-B14F-4D97-AF65-F5344CB8AC3E}">
        <p14:creationId xmlns:p14="http://schemas.microsoft.com/office/powerpoint/2010/main" val="1630646507"/>
      </p:ext>
    </p:extLst>
  </p:cSld>
  <p:clrMapOvr>
    <a:masterClrMapping/>
  </p:clrMapOvr>
  <p:transition spd="med">
    <p:pull/>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sp>
        <p:nvSpPr>
          <p:cNvPr id="4" name="Rectangle 3"/>
          <p:cNvSpPr/>
          <p:nvPr/>
        </p:nvSpPr>
        <p:spPr>
          <a:xfrm>
            <a:off x="521208" y="585216"/>
            <a:ext cx="11009376" cy="58978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a:p>
            <a:pPr algn="ctr"/>
            <a:endParaRPr lang="en-US" dirty="0"/>
          </a:p>
          <a:p>
            <a:pPr algn="ctr"/>
            <a:endParaRPr lang="en-US" dirty="0" smtClean="0"/>
          </a:p>
          <a:p>
            <a:endParaRPr lang="en-US" dirty="0"/>
          </a:p>
          <a:p>
            <a:r>
              <a:rPr lang="en-US" dirty="0" smtClean="0"/>
              <a:t>(</a:t>
            </a:r>
            <a:r>
              <a:rPr lang="en-US" b="1" dirty="0" err="1" smtClean="0"/>
              <a:t>Schmid</a:t>
            </a:r>
            <a:r>
              <a:rPr lang="en-US" b="1" dirty="0" smtClean="0"/>
              <a:t>, 2015)</a:t>
            </a:r>
            <a:endParaRPr lang="en-US" dirty="0"/>
          </a:p>
        </p:txBody>
      </p:sp>
      <p:pic>
        <p:nvPicPr>
          <p:cNvPr id="5" name="Picture 4"/>
          <p:cNvPicPr>
            <a:picLocks noChangeAspect="1"/>
          </p:cNvPicPr>
          <p:nvPr/>
        </p:nvPicPr>
        <p:blipFill rotWithShape="1">
          <a:blip r:embed="rId2"/>
          <a:srcRect l="13250" t="25407" r="49417" b="54889"/>
          <a:stretch/>
        </p:blipFill>
        <p:spPr>
          <a:xfrm>
            <a:off x="2387888" y="2228808"/>
            <a:ext cx="8793920" cy="2610695"/>
          </a:xfrm>
          <a:prstGeom prst="rect">
            <a:avLst/>
          </a:prstGeom>
        </p:spPr>
      </p:pic>
    </p:spTree>
    <p:extLst>
      <p:ext uri="{BB962C8B-B14F-4D97-AF65-F5344CB8AC3E}">
        <p14:creationId xmlns:p14="http://schemas.microsoft.com/office/powerpoint/2010/main" val="12376800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Types of Morpheme </a:t>
            </a:r>
            <a:endParaRPr lang="en-US" dirty="0"/>
          </a:p>
        </p:txBody>
      </p:sp>
      <p:pic>
        <p:nvPicPr>
          <p:cNvPr id="6" name="Picture 5"/>
          <p:cNvPicPr>
            <a:picLocks noChangeAspect="1"/>
          </p:cNvPicPr>
          <p:nvPr/>
        </p:nvPicPr>
        <p:blipFill rotWithShape="1">
          <a:blip r:embed="rId2">
            <a:grayscl/>
          </a:blip>
          <a:srcRect l="19488" t="29886" r="21923" b="35242"/>
          <a:stretch/>
        </p:blipFill>
        <p:spPr>
          <a:xfrm>
            <a:off x="4543806" y="1956816"/>
            <a:ext cx="7648194" cy="2560555"/>
          </a:xfrm>
          <a:prstGeom prst="rect">
            <a:avLst/>
          </a:prstGeom>
        </p:spPr>
      </p:pic>
      <p:sp>
        <p:nvSpPr>
          <p:cNvPr id="10" name="Oval 9"/>
          <p:cNvSpPr/>
          <p:nvPr/>
        </p:nvSpPr>
        <p:spPr>
          <a:xfrm>
            <a:off x="7178040" y="4297680"/>
            <a:ext cx="73152" cy="73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p:cNvSpPr/>
          <p:nvPr/>
        </p:nvSpPr>
        <p:spPr>
          <a:xfrm>
            <a:off x="7668768" y="4312920"/>
            <a:ext cx="73152" cy="73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p:cNvCxnSpPr/>
          <p:nvPr/>
        </p:nvCxnSpPr>
        <p:spPr>
          <a:xfrm>
            <a:off x="7214616" y="4386072"/>
            <a:ext cx="0" cy="5425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7702296" y="4386072"/>
            <a:ext cx="0" cy="1429512"/>
          </a:xfrm>
          <a:prstGeom prst="line">
            <a:avLst/>
          </a:prstGeom>
        </p:spPr>
        <p:style>
          <a:lnRef idx="1">
            <a:schemeClr val="accent1"/>
          </a:lnRef>
          <a:fillRef idx="0">
            <a:schemeClr val="accent1"/>
          </a:fillRef>
          <a:effectRef idx="0">
            <a:schemeClr val="accent1"/>
          </a:effectRef>
          <a:fontRef idx="minor">
            <a:schemeClr val="tx1"/>
          </a:fontRef>
        </p:style>
      </p:cxnSp>
      <p:sp>
        <p:nvSpPr>
          <p:cNvPr id="17" name="Title 1"/>
          <p:cNvSpPr txBox="1">
            <a:spLocks/>
          </p:cNvSpPr>
          <p:nvPr/>
        </p:nvSpPr>
        <p:spPr>
          <a:xfrm>
            <a:off x="3193916" y="4663675"/>
            <a:ext cx="4347986" cy="1522682"/>
          </a:xfrm>
          <a:prstGeom prst="rect">
            <a:avLst/>
          </a:prstGeom>
        </p:spPr>
        <p:txBody>
          <a:bodyPr vert="horz" lIns="228600" tIns="228600" rIns="228600" bIns="228600" rtlCol="0" anchor="ctr">
            <a:normAutofit/>
          </a:bodyPr>
          <a:lstStyle>
            <a:lvl1pPr algn="ctr" defTabSz="914400" rtl="0" eaLnBrk="1" latinLnBrk="0" hangingPunct="1">
              <a:lnSpc>
                <a:spcPct val="85000"/>
              </a:lnSpc>
              <a:spcBef>
                <a:spcPct val="0"/>
              </a:spcBef>
              <a:buNone/>
              <a:defRPr sz="4000" b="0" i="0" kern="1200" cap="none" spc="-150">
                <a:solidFill>
                  <a:srgbClr val="FFFEFF"/>
                </a:solidFill>
                <a:effectLst/>
                <a:latin typeface="+mj-lt"/>
                <a:ea typeface="+mj-ea"/>
                <a:cs typeface="+mj-cs"/>
              </a:defRPr>
            </a:lvl1pPr>
          </a:lstStyle>
          <a:p>
            <a:r>
              <a:rPr lang="en-US" sz="2000" dirty="0" smtClean="0">
                <a:solidFill>
                  <a:schemeClr val="tx2">
                    <a:lumMod val="90000"/>
                    <a:lumOff val="10000"/>
                  </a:schemeClr>
                </a:solidFill>
                <a:latin typeface="Adobe Garamond Pro Bold" panose="02020702060506020403" pitchFamily="18" charset="0"/>
                <a:ea typeface="Adobe Song Std L" panose="02020300000000000000" pitchFamily="18" charset="-128"/>
              </a:rPr>
              <a:t>Bound Morphemes</a:t>
            </a:r>
            <a:r>
              <a:rPr lang="en-US" sz="2000" b="1" dirty="0" smtClean="0">
                <a:solidFill>
                  <a:schemeClr val="tx2">
                    <a:lumMod val="90000"/>
                    <a:lumOff val="10000"/>
                  </a:schemeClr>
                </a:solidFill>
                <a:latin typeface="Adobe Song Std L" panose="02020300000000000000" pitchFamily="18" charset="-128"/>
                <a:ea typeface="Adobe Song Std L" panose="02020300000000000000" pitchFamily="18" charset="-128"/>
              </a:rPr>
              <a:t>: they cannot  stand alone, they usually belong to  another form. Prefixes and suffices: re, </a:t>
            </a:r>
            <a:r>
              <a:rPr lang="en-US" sz="2000" b="1" dirty="0" err="1" smtClean="0">
                <a:solidFill>
                  <a:schemeClr val="tx2">
                    <a:lumMod val="90000"/>
                    <a:lumOff val="10000"/>
                  </a:schemeClr>
                </a:solidFill>
                <a:latin typeface="Adobe Song Std L" panose="02020300000000000000" pitchFamily="18" charset="-128"/>
                <a:ea typeface="Adobe Song Std L" panose="02020300000000000000" pitchFamily="18" charset="-128"/>
              </a:rPr>
              <a:t>ir</a:t>
            </a:r>
            <a:r>
              <a:rPr lang="en-US" sz="2000" b="1" dirty="0" smtClean="0">
                <a:solidFill>
                  <a:schemeClr val="tx2">
                    <a:lumMod val="90000"/>
                    <a:lumOff val="10000"/>
                  </a:schemeClr>
                </a:solidFill>
                <a:latin typeface="Adobe Song Std L" panose="02020300000000000000" pitchFamily="18" charset="-128"/>
                <a:ea typeface="Adobe Song Std L" panose="02020300000000000000" pitchFamily="18" charset="-128"/>
              </a:rPr>
              <a:t>, </a:t>
            </a:r>
            <a:r>
              <a:rPr lang="en-US" sz="2000" b="1" dirty="0" err="1" smtClean="0">
                <a:solidFill>
                  <a:schemeClr val="tx2">
                    <a:lumMod val="90000"/>
                    <a:lumOff val="10000"/>
                  </a:schemeClr>
                </a:solidFill>
                <a:latin typeface="Adobe Song Std L" panose="02020300000000000000" pitchFamily="18" charset="-128"/>
                <a:ea typeface="Adobe Song Std L" panose="02020300000000000000" pitchFamily="18" charset="-128"/>
              </a:rPr>
              <a:t>im</a:t>
            </a:r>
            <a:r>
              <a:rPr lang="en-US" sz="2000" b="1" dirty="0" smtClean="0">
                <a:solidFill>
                  <a:schemeClr val="tx2">
                    <a:lumMod val="90000"/>
                    <a:lumOff val="10000"/>
                  </a:schemeClr>
                </a:solidFill>
                <a:latin typeface="Adobe Song Std L" panose="02020300000000000000" pitchFamily="18" charset="-128"/>
                <a:ea typeface="Adobe Song Std L" panose="02020300000000000000" pitchFamily="18" charset="-128"/>
              </a:rPr>
              <a:t>, un, </a:t>
            </a:r>
            <a:r>
              <a:rPr lang="en-US" sz="2000" b="1" dirty="0" err="1" smtClean="0">
                <a:solidFill>
                  <a:schemeClr val="tx2">
                    <a:lumMod val="90000"/>
                    <a:lumOff val="10000"/>
                  </a:schemeClr>
                </a:solidFill>
                <a:latin typeface="Adobe Song Std L" panose="02020300000000000000" pitchFamily="18" charset="-128"/>
                <a:ea typeface="Adobe Song Std L" panose="02020300000000000000" pitchFamily="18" charset="-128"/>
              </a:rPr>
              <a:t>ly</a:t>
            </a:r>
            <a:r>
              <a:rPr lang="en-US" sz="2000" b="1" dirty="0" smtClean="0">
                <a:solidFill>
                  <a:schemeClr val="tx2">
                    <a:lumMod val="90000"/>
                    <a:lumOff val="10000"/>
                  </a:schemeClr>
                </a:solidFill>
                <a:latin typeface="Adobe Song Std L" panose="02020300000000000000" pitchFamily="18" charset="-128"/>
                <a:ea typeface="Adobe Song Std L" panose="02020300000000000000" pitchFamily="18" charset="-128"/>
              </a:rPr>
              <a:t>, s.  </a:t>
            </a:r>
            <a:endParaRPr lang="en-US" sz="2000" dirty="0">
              <a:solidFill>
                <a:schemeClr val="tx2">
                  <a:lumMod val="90000"/>
                  <a:lumOff val="10000"/>
                </a:schemeClr>
              </a:solidFill>
              <a:latin typeface="Adobe Song Std L" panose="02020300000000000000" pitchFamily="18" charset="-128"/>
              <a:ea typeface="Adobe Song Std L" panose="02020300000000000000" pitchFamily="18" charset="-128"/>
            </a:endParaRPr>
          </a:p>
        </p:txBody>
      </p:sp>
      <p:sp>
        <p:nvSpPr>
          <p:cNvPr id="18" name="Title 1"/>
          <p:cNvSpPr txBox="1">
            <a:spLocks/>
          </p:cNvSpPr>
          <p:nvPr/>
        </p:nvSpPr>
        <p:spPr>
          <a:xfrm>
            <a:off x="7360920" y="5310510"/>
            <a:ext cx="4347986" cy="1522682"/>
          </a:xfrm>
          <a:prstGeom prst="rect">
            <a:avLst/>
          </a:prstGeom>
        </p:spPr>
        <p:txBody>
          <a:bodyPr vert="horz" lIns="228600" tIns="228600" rIns="228600" bIns="228600" rtlCol="0" anchor="ctr">
            <a:normAutofit/>
          </a:bodyPr>
          <a:lstStyle>
            <a:lvl1pPr algn="ctr" defTabSz="914400" rtl="0" eaLnBrk="1" latinLnBrk="0" hangingPunct="1">
              <a:lnSpc>
                <a:spcPct val="85000"/>
              </a:lnSpc>
              <a:spcBef>
                <a:spcPct val="0"/>
              </a:spcBef>
              <a:buNone/>
              <a:defRPr sz="4000" b="0" i="0" kern="1200" cap="none" spc="-150">
                <a:solidFill>
                  <a:srgbClr val="FFFEFF"/>
                </a:solidFill>
                <a:effectLst/>
                <a:latin typeface="+mj-lt"/>
                <a:ea typeface="+mj-ea"/>
                <a:cs typeface="+mj-cs"/>
              </a:defRPr>
            </a:lvl1pPr>
          </a:lstStyle>
          <a:p>
            <a:r>
              <a:rPr lang="en-US" sz="2000" b="1" dirty="0" smtClean="0">
                <a:solidFill>
                  <a:schemeClr val="tx2">
                    <a:lumMod val="90000"/>
                    <a:lumOff val="10000"/>
                  </a:schemeClr>
                </a:solidFill>
                <a:latin typeface="Adobe Garamond Pro Bold" panose="02020702060506020403" pitchFamily="18" charset="0"/>
                <a:ea typeface="Adobe Song Std L" panose="02020300000000000000" pitchFamily="18" charset="-128"/>
              </a:rPr>
              <a:t>Free Morphemes:</a:t>
            </a:r>
            <a:r>
              <a:rPr lang="en-US" sz="2000" b="1" dirty="0" smtClean="0">
                <a:solidFill>
                  <a:schemeClr val="tx2">
                    <a:lumMod val="90000"/>
                    <a:lumOff val="10000"/>
                  </a:schemeClr>
                </a:solidFill>
                <a:latin typeface="Adobe Song Std L" panose="02020300000000000000" pitchFamily="18" charset="-128"/>
                <a:ea typeface="Adobe Song Std L" panose="02020300000000000000" pitchFamily="18" charset="-128"/>
              </a:rPr>
              <a:t> they can  stand alone as a single word e.g. type, sheep, </a:t>
            </a:r>
            <a:r>
              <a:rPr lang="en-US" sz="2000" b="1" dirty="0">
                <a:solidFill>
                  <a:schemeClr val="tx2">
                    <a:lumMod val="90000"/>
                    <a:lumOff val="10000"/>
                  </a:schemeClr>
                </a:solidFill>
                <a:latin typeface="Adobe Song Std L" panose="02020300000000000000" pitchFamily="18" charset="-128"/>
                <a:ea typeface="Adobe Song Std L" panose="02020300000000000000" pitchFamily="18" charset="-128"/>
              </a:rPr>
              <a:t>gold, </a:t>
            </a:r>
            <a:r>
              <a:rPr lang="en-US" sz="2000" b="1" dirty="0" smtClean="0">
                <a:solidFill>
                  <a:schemeClr val="tx2">
                    <a:lumMod val="90000"/>
                    <a:lumOff val="10000"/>
                  </a:schemeClr>
                </a:solidFill>
                <a:latin typeface="Adobe Song Std L" panose="02020300000000000000" pitchFamily="18" charset="-128"/>
                <a:ea typeface="Adobe Song Std L" panose="02020300000000000000" pitchFamily="18" charset="-128"/>
              </a:rPr>
              <a:t>at, with and </a:t>
            </a:r>
            <a:r>
              <a:rPr lang="en-US" sz="2000" b="1" dirty="0" err="1" smtClean="0">
                <a:solidFill>
                  <a:schemeClr val="tx2">
                    <a:lumMod val="90000"/>
                    <a:lumOff val="10000"/>
                  </a:schemeClr>
                </a:solidFill>
                <a:latin typeface="Adobe Song Std L" panose="02020300000000000000" pitchFamily="18" charset="-128"/>
                <a:ea typeface="Adobe Song Std L" panose="02020300000000000000" pitchFamily="18" charset="-128"/>
              </a:rPr>
              <a:t>etc</a:t>
            </a:r>
            <a:r>
              <a:rPr lang="en-US" sz="2000" b="1" dirty="0" smtClean="0">
                <a:solidFill>
                  <a:schemeClr val="tx2">
                    <a:lumMod val="90000"/>
                    <a:lumOff val="10000"/>
                  </a:schemeClr>
                </a:solidFill>
                <a:latin typeface="Adobe Song Std L" panose="02020300000000000000" pitchFamily="18" charset="-128"/>
                <a:ea typeface="Adobe Song Std L" panose="02020300000000000000" pitchFamily="18" charset="-128"/>
              </a:rPr>
              <a:t> </a:t>
            </a:r>
            <a:r>
              <a:rPr lang="en-US" sz="2000" b="1" dirty="0">
                <a:solidFill>
                  <a:schemeClr val="tx2">
                    <a:lumMod val="90000"/>
                    <a:lumOff val="10000"/>
                  </a:schemeClr>
                </a:solidFill>
                <a:latin typeface="Adobe Song Std L" panose="02020300000000000000" pitchFamily="18" charset="-128"/>
                <a:ea typeface="Adobe Song Std L" panose="02020300000000000000" pitchFamily="18" charset="-128"/>
              </a:rPr>
              <a:t>(Abdurrahman, 2019</a:t>
            </a:r>
            <a:r>
              <a:rPr lang="en-US" sz="2000" b="1" dirty="0" smtClean="0">
                <a:solidFill>
                  <a:schemeClr val="tx2">
                    <a:lumMod val="90000"/>
                    <a:lumOff val="10000"/>
                  </a:schemeClr>
                </a:solidFill>
                <a:latin typeface="Adobe Song Std L" panose="02020300000000000000" pitchFamily="18" charset="-128"/>
                <a:ea typeface="Adobe Song Std L" panose="02020300000000000000" pitchFamily="18" charset="-128"/>
              </a:rPr>
              <a:t>). Root and stem. </a:t>
            </a:r>
            <a:endParaRPr lang="en-US" sz="2000" dirty="0">
              <a:solidFill>
                <a:schemeClr val="tx2">
                  <a:lumMod val="90000"/>
                  <a:lumOff val="10000"/>
                </a:schemeClr>
              </a:solidFill>
              <a:latin typeface="Adobe Song Std L" panose="02020300000000000000" pitchFamily="18" charset="-128"/>
              <a:ea typeface="Adobe Song Std L" panose="02020300000000000000" pitchFamily="18" charset="-128"/>
            </a:endParaRPr>
          </a:p>
        </p:txBody>
      </p:sp>
    </p:spTree>
    <p:extLst>
      <p:ext uri="{BB962C8B-B14F-4D97-AF65-F5344CB8AC3E}">
        <p14:creationId xmlns:p14="http://schemas.microsoft.com/office/powerpoint/2010/main" val="1553295966"/>
      </p:ext>
    </p:extLst>
  </p:cSld>
  <p:clrMapOvr>
    <a:masterClrMapping/>
  </p:clrMapOvr>
  <p:transition spd="med">
    <p:pull/>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55022" y="1344168"/>
            <a:ext cx="6281873" cy="5248622"/>
          </a:xfrm>
        </p:spPr>
        <p:txBody>
          <a:bodyPr/>
          <a:lstStyle/>
          <a:p>
            <a:pPr marL="0" indent="0">
              <a:buNone/>
            </a:pPr>
            <a:r>
              <a:rPr lang="en-US" sz="2000" b="1" dirty="0" smtClean="0"/>
              <a:t>Free morphemes</a:t>
            </a:r>
          </a:p>
          <a:p>
            <a:pPr marL="0" indent="0">
              <a:buNone/>
            </a:pPr>
            <a:endParaRPr lang="en-US" sz="2000" dirty="0" smtClean="0"/>
          </a:p>
          <a:p>
            <a:pPr marL="0" indent="0">
              <a:buNone/>
            </a:pPr>
            <a:r>
              <a:rPr lang="en-US" sz="2000" b="1" dirty="0" smtClean="0"/>
              <a:t>* Lexical Morphemes </a:t>
            </a:r>
            <a:r>
              <a:rPr lang="en-US" sz="2000" dirty="0" smtClean="0"/>
              <a:t>have an autonomous meaning like adjectives, nouns and verbs (pretty, branch, learn) while </a:t>
            </a:r>
          </a:p>
          <a:p>
            <a:pPr marL="0" indent="0">
              <a:buNone/>
            </a:pPr>
            <a:r>
              <a:rPr lang="en-US" sz="2000" b="1" dirty="0" smtClean="0"/>
              <a:t>*Functional morphemes</a:t>
            </a:r>
            <a:r>
              <a:rPr lang="en-US" sz="2000" dirty="0" smtClean="0"/>
              <a:t> refer to grammatical categories then, the relational meanings are encoded by them (in, at, she, that, and) (</a:t>
            </a:r>
            <a:r>
              <a:rPr lang="en-US" sz="2000" dirty="0" err="1" smtClean="0"/>
              <a:t>Schmid</a:t>
            </a:r>
            <a:r>
              <a:rPr lang="en-US" sz="2000" dirty="0" smtClean="0"/>
              <a:t>, 2015). </a:t>
            </a:r>
          </a:p>
          <a:p>
            <a:pPr marL="0" indent="0">
              <a:buNone/>
            </a:pPr>
            <a:r>
              <a:rPr lang="en-US" sz="2000" dirty="0" smtClean="0"/>
              <a:t>When Free morphemes and Bound morphemes are combined, free morphemes are recognized as “Stem” (Spencer, 1994). </a:t>
            </a:r>
          </a:p>
          <a:p>
            <a:pPr marL="0" indent="0">
              <a:buNone/>
            </a:pPr>
            <a:endParaRPr lang="en-US" dirty="0" smtClean="0"/>
          </a:p>
        </p:txBody>
      </p:sp>
      <p:sp>
        <p:nvSpPr>
          <p:cNvPr id="6" name="Rectangle 5"/>
          <p:cNvSpPr/>
          <p:nvPr/>
        </p:nvSpPr>
        <p:spPr>
          <a:xfrm>
            <a:off x="630936" y="1453896"/>
            <a:ext cx="4041648" cy="3767328"/>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400" b="1" dirty="0" smtClean="0">
                <a:solidFill>
                  <a:schemeClr val="accent1"/>
                </a:solidFill>
              </a:rPr>
              <a:t>Types of Free </a:t>
            </a:r>
            <a:r>
              <a:rPr lang="en-US" sz="2400" b="1" dirty="0">
                <a:solidFill>
                  <a:schemeClr val="accent1"/>
                </a:solidFill>
              </a:rPr>
              <a:t>M</a:t>
            </a:r>
            <a:r>
              <a:rPr lang="en-US" sz="2400" b="1" dirty="0" smtClean="0">
                <a:solidFill>
                  <a:schemeClr val="accent1"/>
                </a:solidFill>
              </a:rPr>
              <a:t>orphemes</a:t>
            </a:r>
            <a:endParaRPr lang="en-US" sz="2400" b="1" dirty="0">
              <a:solidFill>
                <a:schemeClr val="accent1"/>
              </a:solidFill>
            </a:endParaRPr>
          </a:p>
        </p:txBody>
      </p:sp>
      <p:grpSp>
        <p:nvGrpSpPr>
          <p:cNvPr id="12" name="Group 11"/>
          <p:cNvGrpSpPr/>
          <p:nvPr/>
        </p:nvGrpSpPr>
        <p:grpSpPr>
          <a:xfrm>
            <a:off x="7527863" y="754380"/>
            <a:ext cx="2411665" cy="1399032"/>
            <a:chOff x="7445567" y="576072"/>
            <a:chExt cx="2411665" cy="1399032"/>
          </a:xfrm>
        </p:grpSpPr>
        <p:cxnSp>
          <p:nvCxnSpPr>
            <p:cNvPr id="4" name="Straight Connector 3"/>
            <p:cNvCxnSpPr/>
            <p:nvPr/>
          </p:nvCxnSpPr>
          <p:spPr>
            <a:xfrm flipV="1">
              <a:off x="7445567" y="937260"/>
              <a:ext cx="813816" cy="338328"/>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7445567" y="1321308"/>
              <a:ext cx="813816" cy="48006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8403336" y="576072"/>
              <a:ext cx="1453896" cy="5303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Lexical</a:t>
              </a:r>
              <a:endParaRPr lang="en-US" dirty="0"/>
            </a:p>
          </p:txBody>
        </p:sp>
        <p:sp>
          <p:nvSpPr>
            <p:cNvPr id="11" name="Rectangle 10"/>
            <p:cNvSpPr/>
            <p:nvPr/>
          </p:nvSpPr>
          <p:spPr>
            <a:xfrm>
              <a:off x="8403336" y="1444752"/>
              <a:ext cx="1453896" cy="5303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Functional</a:t>
              </a:r>
              <a:endParaRPr lang="en-US" dirty="0"/>
            </a:p>
          </p:txBody>
        </p:sp>
      </p:grpSp>
    </p:spTree>
    <p:extLst>
      <p:ext uri="{BB962C8B-B14F-4D97-AF65-F5344CB8AC3E}">
        <p14:creationId xmlns:p14="http://schemas.microsoft.com/office/powerpoint/2010/main" val="15359640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081FE-3187-4184-98D0-CDC8A7E59A97}"/>
              </a:ext>
            </a:extLst>
          </p:cNvPr>
          <p:cNvSpPr>
            <a:spLocks noGrp="1"/>
          </p:cNvSpPr>
          <p:nvPr>
            <p:ph type="ctrTitle"/>
          </p:nvPr>
        </p:nvSpPr>
        <p:spPr>
          <a:xfrm>
            <a:off x="1929384" y="2167128"/>
            <a:ext cx="8254827" cy="4505741"/>
          </a:xfrm>
        </p:spPr>
        <p:txBody>
          <a:bodyPr>
            <a:noAutofit/>
          </a:bodyPr>
          <a:lstStyle/>
          <a:p>
            <a:r>
              <a:rPr lang="en-US" sz="2800" b="1" dirty="0" smtClean="0">
                <a:solidFill>
                  <a:schemeClr val="bg1"/>
                </a:solidFill>
                <a:latin typeface="Adobe Song Std L" panose="02020300000000000000" pitchFamily="18" charset="-128"/>
                <a:ea typeface="Adobe Song Std L" panose="02020300000000000000" pitchFamily="18" charset="-128"/>
              </a:rPr>
              <a:t/>
            </a:r>
            <a:br>
              <a:rPr lang="en-US" sz="2800" b="1" dirty="0" smtClean="0">
                <a:solidFill>
                  <a:schemeClr val="bg1"/>
                </a:solidFill>
                <a:latin typeface="Adobe Song Std L" panose="02020300000000000000" pitchFamily="18" charset="-128"/>
                <a:ea typeface="Adobe Song Std L" panose="02020300000000000000" pitchFamily="18" charset="-128"/>
              </a:rPr>
            </a:br>
            <a:r>
              <a:rPr lang="en-US" sz="2800" b="1" dirty="0" smtClean="0">
                <a:solidFill>
                  <a:schemeClr val="bg1"/>
                </a:solidFill>
                <a:latin typeface="Adobe Song Std L" panose="02020300000000000000" pitchFamily="18" charset="-128"/>
                <a:ea typeface="Adobe Song Std L" panose="02020300000000000000" pitchFamily="18" charset="-128"/>
              </a:rPr>
              <a:t/>
            </a:r>
            <a:br>
              <a:rPr lang="en-US" sz="2800" b="1" dirty="0" smtClean="0">
                <a:solidFill>
                  <a:schemeClr val="bg1"/>
                </a:solidFill>
                <a:latin typeface="Adobe Song Std L" panose="02020300000000000000" pitchFamily="18" charset="-128"/>
                <a:ea typeface="Adobe Song Std L" panose="02020300000000000000" pitchFamily="18" charset="-128"/>
              </a:rPr>
            </a:br>
            <a:r>
              <a:rPr lang="en-US" sz="2800" b="1" dirty="0" smtClean="0">
                <a:solidFill>
                  <a:schemeClr val="bg1"/>
                </a:solidFill>
                <a:latin typeface="Adobe Song Std L" panose="02020300000000000000" pitchFamily="18" charset="-128"/>
                <a:ea typeface="Adobe Song Std L" panose="02020300000000000000" pitchFamily="18" charset="-128"/>
              </a:rPr>
              <a:t> </a:t>
            </a:r>
            <a:r>
              <a:rPr lang="en-US" sz="2800" b="1" dirty="0" smtClean="0">
                <a:solidFill>
                  <a:schemeClr val="tx1"/>
                </a:solidFill>
                <a:effectLst>
                  <a:outerShdw blurRad="38100" dist="38100" dir="2700000" algn="tl">
                    <a:srgbClr val="000000">
                      <a:alpha val="43137"/>
                    </a:srgbClr>
                  </a:outerShdw>
                </a:effectLst>
                <a:latin typeface="Adobe Song Std L" panose="02020300000000000000" pitchFamily="18" charset="-128"/>
                <a:ea typeface="Adobe Song Std L" panose="02020300000000000000" pitchFamily="18" charset="-128"/>
              </a:rPr>
              <a:t>Bound</a:t>
            </a:r>
            <a:r>
              <a:rPr lang="en-US" sz="2800" b="1" dirty="0" smtClean="0">
                <a:solidFill>
                  <a:schemeClr val="bg1"/>
                </a:solidFill>
                <a:latin typeface="Adobe Song Std L" panose="02020300000000000000" pitchFamily="18" charset="-128"/>
                <a:ea typeface="Adobe Song Std L" panose="02020300000000000000" pitchFamily="18" charset="-128"/>
              </a:rPr>
              <a:t> morphemes divided into two categories: </a:t>
            </a:r>
            <a:br>
              <a:rPr lang="en-US" sz="2800" b="1" dirty="0" smtClean="0">
                <a:solidFill>
                  <a:schemeClr val="bg1"/>
                </a:solidFill>
                <a:latin typeface="Adobe Song Std L" panose="02020300000000000000" pitchFamily="18" charset="-128"/>
                <a:ea typeface="Adobe Song Std L" panose="02020300000000000000" pitchFamily="18" charset="-128"/>
              </a:rPr>
            </a:br>
            <a:r>
              <a:rPr lang="en-US" sz="2800" b="1" dirty="0" smtClean="0">
                <a:solidFill>
                  <a:schemeClr val="tx1"/>
                </a:solidFill>
                <a:latin typeface="Adobe Song Std L" panose="02020300000000000000" pitchFamily="18" charset="-128"/>
                <a:ea typeface="Adobe Song Std L" panose="02020300000000000000" pitchFamily="18" charset="-128"/>
              </a:rPr>
              <a:t>Derivational</a:t>
            </a:r>
            <a:r>
              <a:rPr lang="en-US" sz="2800" b="1" dirty="0" smtClean="0">
                <a:solidFill>
                  <a:schemeClr val="bg1"/>
                </a:solidFill>
                <a:latin typeface="Adobe Song Std L" panose="02020300000000000000" pitchFamily="18" charset="-128"/>
                <a:ea typeface="Adobe Song Std L" panose="02020300000000000000" pitchFamily="18" charset="-128"/>
              </a:rPr>
              <a:t> and </a:t>
            </a:r>
            <a:r>
              <a:rPr lang="en-US" sz="2800" b="1" dirty="0" smtClean="0">
                <a:solidFill>
                  <a:schemeClr val="tx1"/>
                </a:solidFill>
                <a:latin typeface="Adobe Song Std L" panose="02020300000000000000" pitchFamily="18" charset="-128"/>
                <a:ea typeface="Adobe Song Std L" panose="02020300000000000000" pitchFamily="18" charset="-128"/>
              </a:rPr>
              <a:t>Inflectional</a:t>
            </a:r>
            <a:r>
              <a:rPr lang="en-US" sz="2800" dirty="0" smtClean="0">
                <a:solidFill>
                  <a:schemeClr val="tx1"/>
                </a:solidFill>
                <a:latin typeface="Adobe Caslon Pro Bold" panose="0205070206050A020403" pitchFamily="18" charset="0"/>
              </a:rPr>
              <a:t/>
            </a:r>
            <a:br>
              <a:rPr lang="en-US" sz="2800" dirty="0" smtClean="0">
                <a:solidFill>
                  <a:schemeClr val="tx1"/>
                </a:solidFill>
                <a:latin typeface="Adobe Caslon Pro Bold" panose="0205070206050A020403" pitchFamily="18" charset="0"/>
              </a:rPr>
            </a:br>
            <a:r>
              <a:rPr lang="en-US" sz="2800" dirty="0" smtClean="0"/>
              <a:t>Happiness </a:t>
            </a:r>
            <a:r>
              <a:rPr lang="en-US" sz="2800" dirty="0" smtClean="0">
                <a:sym typeface="Wingdings" panose="05000000000000000000" pitchFamily="2" charset="2"/>
              </a:rPr>
              <a:t> happy +    ness</a:t>
            </a:r>
            <a:r>
              <a:rPr lang="en-US" sz="2800" dirty="0" smtClean="0"/>
              <a:t/>
            </a:r>
            <a:br>
              <a:rPr lang="en-US" sz="2800" dirty="0" smtClean="0"/>
            </a:br>
            <a:r>
              <a:rPr lang="en-US" sz="1800" dirty="0" smtClean="0"/>
              <a:t/>
            </a:r>
            <a:br>
              <a:rPr lang="en-US" sz="1800" dirty="0" smtClean="0"/>
            </a:br>
            <a:r>
              <a:rPr lang="en-US" sz="2800" dirty="0" smtClean="0"/>
              <a:t>“ness” is a </a:t>
            </a:r>
            <a:r>
              <a:rPr lang="en-US" sz="2800" dirty="0" smtClean="0">
                <a:solidFill>
                  <a:schemeClr val="tx1">
                    <a:lumMod val="95000"/>
                    <a:lumOff val="5000"/>
                  </a:schemeClr>
                </a:solidFill>
                <a:latin typeface="Adobe Garamond Pro Bold" panose="02020702060506020403" pitchFamily="18" charset="0"/>
              </a:rPr>
              <a:t>derivational morpheme</a:t>
            </a:r>
            <a:r>
              <a:rPr lang="en-US" sz="2800" dirty="0" smtClean="0"/>
              <a:t> because when it is added to the root, a new word in new part of speech classification is formed.  Happy has been used as an adjective but when “ness” is added to it,  the meaning of the word is changed as a noun.</a:t>
            </a:r>
            <a:r>
              <a:rPr lang="en-US" sz="2800" b="1" dirty="0">
                <a:solidFill>
                  <a:schemeClr val="bg1"/>
                </a:solidFill>
                <a:latin typeface="Adobe Song Std L" panose="02020300000000000000" pitchFamily="18" charset="-128"/>
                <a:ea typeface="Adobe Song Std L" panose="02020300000000000000" pitchFamily="18" charset="-128"/>
              </a:rPr>
              <a:t> </a:t>
            </a:r>
            <a:r>
              <a:rPr lang="en-US" sz="2800" b="1" dirty="0" smtClean="0">
                <a:solidFill>
                  <a:schemeClr val="bg1"/>
                </a:solidFill>
                <a:latin typeface="Adobe Song Std L" panose="02020300000000000000" pitchFamily="18" charset="-128"/>
                <a:ea typeface="Adobe Song Std L" panose="02020300000000000000" pitchFamily="18" charset="-128"/>
              </a:rPr>
              <a:t>(</a:t>
            </a:r>
            <a:r>
              <a:rPr lang="en-US" sz="2800" b="1" dirty="0" err="1" smtClean="0">
                <a:solidFill>
                  <a:schemeClr val="bg1"/>
                </a:solidFill>
                <a:latin typeface="Adobe Song Std L" panose="02020300000000000000" pitchFamily="18" charset="-128"/>
                <a:ea typeface="Adobe Song Std L" panose="02020300000000000000" pitchFamily="18" charset="-128"/>
              </a:rPr>
              <a:t>Kolanchery</a:t>
            </a:r>
            <a:r>
              <a:rPr lang="en-US" sz="2800" b="1" dirty="0" smtClean="0">
                <a:solidFill>
                  <a:schemeClr val="bg1"/>
                </a:solidFill>
                <a:latin typeface="Adobe Song Std L" panose="02020300000000000000" pitchFamily="18" charset="-128"/>
                <a:ea typeface="Adobe Song Std L" panose="02020300000000000000" pitchFamily="18" charset="-128"/>
              </a:rPr>
              <a:t>, 2015</a:t>
            </a:r>
            <a:r>
              <a:rPr lang="en-US" sz="2800" b="1" dirty="0">
                <a:solidFill>
                  <a:schemeClr val="bg1"/>
                </a:solidFill>
                <a:latin typeface="Adobe Song Std L" panose="02020300000000000000" pitchFamily="18" charset="-128"/>
                <a:ea typeface="Adobe Song Std L" panose="02020300000000000000" pitchFamily="18" charset="-128"/>
              </a:rPr>
              <a:t>)</a:t>
            </a:r>
            <a:r>
              <a:rPr lang="en-US" sz="2800" dirty="0" smtClean="0"/>
              <a:t/>
            </a:r>
            <a:br>
              <a:rPr lang="en-US" sz="2800" dirty="0" smtClean="0"/>
            </a:br>
            <a:r>
              <a:rPr lang="en-US" sz="2800" dirty="0"/>
              <a:t/>
            </a:r>
            <a:br>
              <a:rPr lang="en-US" sz="2800" dirty="0"/>
            </a:br>
            <a:r>
              <a:rPr lang="en-US" sz="2800" dirty="0" smtClean="0"/>
              <a:t/>
            </a:r>
            <a:br>
              <a:rPr lang="en-US" sz="2800" dirty="0" smtClean="0"/>
            </a:br>
            <a:r>
              <a:rPr lang="en-US" sz="2800" dirty="0" smtClean="0"/>
              <a:t> </a:t>
            </a:r>
            <a:br>
              <a:rPr lang="en-US" sz="2800" dirty="0" smtClean="0"/>
            </a:br>
            <a:endParaRPr lang="en-US" sz="2800" dirty="0"/>
          </a:p>
        </p:txBody>
      </p:sp>
      <p:sp>
        <p:nvSpPr>
          <p:cNvPr id="3" name="Oval 2"/>
          <p:cNvSpPr/>
          <p:nvPr/>
        </p:nvSpPr>
        <p:spPr>
          <a:xfrm>
            <a:off x="7050024" y="2971800"/>
            <a:ext cx="1188720" cy="61609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66671360"/>
      </p:ext>
    </p:extLst>
  </p:cSld>
  <p:clrMapOvr>
    <a:masterClrMapping/>
  </p:clrMapOvr>
  <p:transition spd="med">
    <p:pull/>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945" y="2386501"/>
            <a:ext cx="3802394" cy="2456442"/>
          </a:xfrm>
        </p:spPr>
        <p:txBody>
          <a:bodyPr>
            <a:normAutofit fontScale="90000"/>
          </a:bodyPr>
          <a:lstStyle/>
          <a:p>
            <a:r>
              <a:rPr lang="en-US" dirty="0" smtClean="0"/>
              <a:t>Bound Morpheme</a:t>
            </a:r>
            <a:br>
              <a:rPr lang="en-US" dirty="0" smtClean="0"/>
            </a:br>
            <a:r>
              <a:rPr lang="en-US" dirty="0" smtClean="0"/>
              <a:t>Inflectional</a:t>
            </a:r>
            <a:br>
              <a:rPr lang="en-US" dirty="0" smtClean="0"/>
            </a:br>
            <a:r>
              <a:rPr lang="en-US" dirty="0" smtClean="0"/>
              <a:t> </a:t>
            </a:r>
            <a:endParaRPr lang="en-US" dirty="0"/>
          </a:p>
        </p:txBody>
      </p:sp>
      <p:sp>
        <p:nvSpPr>
          <p:cNvPr id="3" name="Content Placeholder 2"/>
          <p:cNvSpPr>
            <a:spLocks noGrp="1"/>
          </p:cNvSpPr>
          <p:nvPr>
            <p:ph idx="1"/>
          </p:nvPr>
        </p:nvSpPr>
        <p:spPr>
          <a:xfrm>
            <a:off x="4645153" y="803186"/>
            <a:ext cx="6755168" cy="5248622"/>
          </a:xfrm>
        </p:spPr>
        <p:txBody>
          <a:bodyPr>
            <a:normAutofit/>
          </a:bodyPr>
          <a:lstStyle/>
          <a:p>
            <a:r>
              <a:rPr lang="en-US" sz="2000" b="1" dirty="0" smtClean="0"/>
              <a:t>Inflectional Morphemes: </a:t>
            </a:r>
            <a:r>
              <a:rPr lang="en-US" sz="2000" dirty="0"/>
              <a:t>W</a:t>
            </a:r>
            <a:r>
              <a:rPr lang="en-US" sz="2000" dirty="0" smtClean="0"/>
              <a:t>hen </a:t>
            </a:r>
            <a:r>
              <a:rPr lang="en-US" sz="2000" dirty="0"/>
              <a:t>suffixes such as –s, –</a:t>
            </a:r>
            <a:r>
              <a:rPr lang="en-US" sz="2000" dirty="0" err="1" smtClean="0"/>
              <a:t>ed</a:t>
            </a:r>
            <a:r>
              <a:rPr lang="en-US" sz="2000" dirty="0" smtClean="0"/>
              <a:t>, and </a:t>
            </a:r>
            <a:r>
              <a:rPr lang="en-US" sz="2000" dirty="0"/>
              <a:t>–</a:t>
            </a:r>
            <a:r>
              <a:rPr lang="en-US" sz="2000" dirty="0" err="1" smtClean="0"/>
              <a:t>ing</a:t>
            </a:r>
            <a:r>
              <a:rPr lang="en-US" sz="2000" dirty="0"/>
              <a:t> </a:t>
            </a:r>
            <a:r>
              <a:rPr lang="en-US" sz="2000" dirty="0" smtClean="0"/>
              <a:t>are used, the inflectional morphemes are determined </a:t>
            </a:r>
            <a:r>
              <a:rPr lang="en-US" sz="2000" dirty="0"/>
              <a:t>which </a:t>
            </a:r>
            <a:r>
              <a:rPr lang="en-US" sz="2000" dirty="0" smtClean="0"/>
              <a:t>cause the </a:t>
            </a:r>
            <a:r>
              <a:rPr lang="en-US" sz="2000" dirty="0"/>
              <a:t>changes </a:t>
            </a:r>
            <a:r>
              <a:rPr lang="en-US" sz="2000" dirty="0" smtClean="0"/>
              <a:t>in terms of  </a:t>
            </a:r>
            <a:r>
              <a:rPr lang="en-US" sz="2000" dirty="0"/>
              <a:t>person, </a:t>
            </a:r>
            <a:r>
              <a:rPr lang="en-US" sz="2000" dirty="0" smtClean="0"/>
              <a:t>number, and </a:t>
            </a:r>
            <a:r>
              <a:rPr lang="en-US" sz="2000" dirty="0"/>
              <a:t>tense but </a:t>
            </a:r>
            <a:r>
              <a:rPr lang="en-US" sz="2000" dirty="0" smtClean="0"/>
              <a:t>there would not be any </a:t>
            </a:r>
            <a:r>
              <a:rPr lang="en-US" sz="2000" dirty="0"/>
              <a:t>c</a:t>
            </a:r>
            <a:r>
              <a:rPr lang="en-US" sz="2000" dirty="0" smtClean="0"/>
              <a:t>hanges in </a:t>
            </a:r>
            <a:r>
              <a:rPr lang="en-US" sz="2000" dirty="0"/>
              <a:t>the word’s class (e.g., a </a:t>
            </a:r>
            <a:r>
              <a:rPr lang="en-US" sz="2000" dirty="0" smtClean="0"/>
              <a:t>noun remains </a:t>
            </a:r>
            <a:r>
              <a:rPr lang="en-US" sz="2000" dirty="0"/>
              <a:t>a noun</a:t>
            </a:r>
            <a:r>
              <a:rPr lang="en-US" sz="2000" dirty="0" smtClean="0"/>
              <a:t>) (</a:t>
            </a:r>
            <a:r>
              <a:rPr lang="en-US" sz="2000" dirty="0" err="1" smtClean="0"/>
              <a:t>Tibi</a:t>
            </a:r>
            <a:r>
              <a:rPr lang="en-US" sz="2000" dirty="0" smtClean="0"/>
              <a:t> &amp; </a:t>
            </a:r>
            <a:r>
              <a:rPr lang="en-US" sz="2000" dirty="0" err="1" smtClean="0"/>
              <a:t>Fumero</a:t>
            </a:r>
            <a:r>
              <a:rPr lang="en-US" sz="2000" dirty="0" smtClean="0"/>
              <a:t>, 2020).</a:t>
            </a:r>
          </a:p>
          <a:p>
            <a:pPr marL="0" indent="0">
              <a:buNone/>
            </a:pPr>
            <a:endParaRPr lang="en-US" sz="2000" dirty="0" smtClean="0"/>
          </a:p>
          <a:p>
            <a:pPr marL="0" indent="0">
              <a:buNone/>
            </a:pPr>
            <a:r>
              <a:rPr lang="en-US" sz="2000" dirty="0" smtClean="0"/>
              <a:t>Tree  +  s  </a:t>
            </a:r>
            <a:r>
              <a:rPr lang="en-US" sz="2000" dirty="0" smtClean="0">
                <a:sym typeface="Wingdings" panose="05000000000000000000" pitchFamily="2" charset="2"/>
              </a:rPr>
              <a:t> trees </a:t>
            </a:r>
          </a:p>
          <a:p>
            <a:pPr marL="0" indent="0">
              <a:buNone/>
            </a:pPr>
            <a:endParaRPr lang="en-US" sz="2000" dirty="0" smtClean="0"/>
          </a:p>
          <a:p>
            <a:pPr marL="0" indent="0">
              <a:buNone/>
            </a:pPr>
            <a:r>
              <a:rPr lang="en-US" sz="2000" dirty="0" smtClean="0"/>
              <a:t>Walk+ </a:t>
            </a:r>
            <a:r>
              <a:rPr lang="en-US" sz="2000" dirty="0" err="1" smtClean="0"/>
              <a:t>ed</a:t>
            </a:r>
            <a:r>
              <a:rPr lang="en-US" sz="2000" dirty="0" smtClean="0"/>
              <a:t> </a:t>
            </a:r>
            <a:r>
              <a:rPr lang="en-US" sz="2000" dirty="0" smtClean="0">
                <a:sym typeface="Wingdings" panose="05000000000000000000" pitchFamily="2" charset="2"/>
              </a:rPr>
              <a:t> walked </a:t>
            </a:r>
            <a:endParaRPr lang="en-US" sz="2000" dirty="0"/>
          </a:p>
        </p:txBody>
      </p:sp>
      <p:sp>
        <p:nvSpPr>
          <p:cNvPr id="4" name="Oval 3"/>
          <p:cNvSpPr/>
          <p:nvPr/>
        </p:nvSpPr>
        <p:spPr>
          <a:xfrm>
            <a:off x="5559552" y="4151376"/>
            <a:ext cx="374904" cy="37490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5538216" y="5172456"/>
            <a:ext cx="374904" cy="37490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txBox="1">
            <a:spLocks/>
          </p:cNvSpPr>
          <p:nvPr/>
        </p:nvSpPr>
        <p:spPr>
          <a:xfrm>
            <a:off x="794143" y="5705856"/>
            <a:ext cx="9785465" cy="740664"/>
          </a:xfrm>
          <a:prstGeom prst="rect">
            <a:avLst/>
          </a:prstGeom>
        </p:spPr>
        <p:txBody>
          <a:bodyPr vert="horz" lIns="228600" tIns="228600" rIns="228600" bIns="228600" rtlCol="0" anchor="ctr">
            <a:noAutofit/>
          </a:bodyPr>
          <a:lstStyle>
            <a:lvl1pPr algn="ctr" defTabSz="914400" rtl="0" eaLnBrk="1" latinLnBrk="0" hangingPunct="1">
              <a:lnSpc>
                <a:spcPct val="85000"/>
              </a:lnSpc>
              <a:spcBef>
                <a:spcPct val="0"/>
              </a:spcBef>
              <a:buNone/>
              <a:defRPr sz="4000" b="0" i="0" kern="1200" cap="none" spc="-150">
                <a:solidFill>
                  <a:srgbClr val="FFFEFF"/>
                </a:solidFill>
                <a:effectLst/>
                <a:latin typeface="+mj-lt"/>
                <a:ea typeface="+mj-ea"/>
                <a:cs typeface="+mj-cs"/>
              </a:defRPr>
            </a:lvl1pPr>
          </a:lstStyle>
          <a:p>
            <a:r>
              <a:rPr lang="en-US" sz="2400" dirty="0" smtClean="0">
                <a:solidFill>
                  <a:schemeClr val="tx1"/>
                </a:solidFill>
              </a:rPr>
              <a:t>According to the points mentioned, all prefixes and suffixes are bound morphemes</a:t>
            </a:r>
            <a:endParaRPr lang="en-US" sz="2400" dirty="0">
              <a:solidFill>
                <a:schemeClr val="tx1"/>
              </a:solidFill>
            </a:endParaRPr>
          </a:p>
        </p:txBody>
      </p:sp>
    </p:spTree>
    <p:extLst>
      <p:ext uri="{BB962C8B-B14F-4D97-AF65-F5344CB8AC3E}">
        <p14:creationId xmlns:p14="http://schemas.microsoft.com/office/powerpoint/2010/main" val="4928866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Word Formation:</a:t>
            </a:r>
            <a:br>
              <a:rPr lang="en-US" dirty="0" smtClean="0"/>
            </a:br>
            <a:r>
              <a:rPr lang="en-US" dirty="0" smtClean="0"/>
              <a:t>Compounding </a:t>
            </a:r>
            <a:endParaRPr lang="en-US" dirty="0"/>
          </a:p>
        </p:txBody>
      </p:sp>
      <p:sp>
        <p:nvSpPr>
          <p:cNvPr id="3" name="Content Placeholder 2"/>
          <p:cNvSpPr>
            <a:spLocks noGrp="1"/>
          </p:cNvSpPr>
          <p:nvPr>
            <p:ph idx="1"/>
          </p:nvPr>
        </p:nvSpPr>
        <p:spPr>
          <a:xfrm>
            <a:off x="5202672" y="2170873"/>
            <a:ext cx="6281873" cy="5248622"/>
          </a:xfrm>
        </p:spPr>
        <p:txBody>
          <a:bodyPr/>
          <a:lstStyle/>
          <a:p>
            <a:r>
              <a:rPr lang="en-US" dirty="0" smtClean="0"/>
              <a:t>Two morphemes can be combined and constitute a new word, like “</a:t>
            </a:r>
            <a:r>
              <a:rPr lang="en-US" b="1" dirty="0" smtClean="0"/>
              <a:t>Mailbox</a:t>
            </a:r>
            <a:r>
              <a:rPr lang="en-US" dirty="0" smtClean="0"/>
              <a:t>” so, </a:t>
            </a:r>
            <a:r>
              <a:rPr lang="en-US" b="1" dirty="0" smtClean="0"/>
              <a:t>mail</a:t>
            </a:r>
            <a:r>
              <a:rPr lang="en-US" dirty="0" smtClean="0"/>
              <a:t> </a:t>
            </a:r>
            <a:r>
              <a:rPr lang="en-US" dirty="0"/>
              <a:t>and </a:t>
            </a:r>
            <a:r>
              <a:rPr lang="en-US" b="1" dirty="0" smtClean="0"/>
              <a:t>box</a:t>
            </a:r>
            <a:r>
              <a:rPr lang="en-US" dirty="0" smtClean="0"/>
              <a:t> are understood </a:t>
            </a:r>
            <a:r>
              <a:rPr lang="en-US" dirty="0"/>
              <a:t>as a word that </a:t>
            </a:r>
            <a:r>
              <a:rPr lang="en-US" dirty="0" smtClean="0"/>
              <a:t>transfer a specific meaning </a:t>
            </a:r>
            <a:r>
              <a:rPr lang="en-US" dirty="0"/>
              <a:t>by itself.</a:t>
            </a:r>
            <a:r>
              <a:rPr lang="en-US" dirty="0" smtClean="0"/>
              <a:t> These kinds of words are “free morphemes” they can stand as an independence meaningful by itself (</a:t>
            </a:r>
            <a:r>
              <a:rPr lang="en-US" i="1" dirty="0" err="1" smtClean="0"/>
              <a:t>Kolanchery</a:t>
            </a:r>
            <a:r>
              <a:rPr lang="en-US" i="1" dirty="0" smtClean="0"/>
              <a:t>, 2015).</a:t>
            </a:r>
          </a:p>
          <a:p>
            <a:pPr marL="0" indent="0">
              <a:buNone/>
            </a:pPr>
            <a:endParaRPr lang="en-US" i="1" dirty="0"/>
          </a:p>
          <a:p>
            <a:pPr marL="0" indent="0">
              <a:buNone/>
            </a:pPr>
            <a:r>
              <a:rPr lang="en-US" i="1" dirty="0" smtClean="0"/>
              <a:t>				  </a:t>
            </a:r>
          </a:p>
          <a:p>
            <a:pPr marL="0" indent="0">
              <a:buNone/>
            </a:pPr>
            <a:r>
              <a:rPr lang="en-US" dirty="0" smtClean="0"/>
              <a:t>	sun		glasses		sunglasses</a:t>
            </a:r>
          </a:p>
          <a:p>
            <a:pPr marL="0" indent="0">
              <a:buNone/>
            </a:pPr>
            <a:endParaRPr lang="en-US" dirty="0"/>
          </a:p>
          <a:p>
            <a:pPr marL="0" indent="0">
              <a:buNone/>
            </a:pPr>
            <a:endParaRPr lang="en-US" dirty="0" smtClean="0"/>
          </a:p>
          <a:p>
            <a:pPr marL="0" indent="0">
              <a:buNone/>
            </a:pPr>
            <a:r>
              <a:rPr lang="en-US" dirty="0" smtClean="0"/>
              <a:t>	wheel 	     Chair		Wheelchair</a:t>
            </a:r>
            <a:endParaRPr lang="en-US" dirty="0"/>
          </a:p>
          <a:p>
            <a:pPr marL="0" indent="0">
              <a:buNone/>
            </a:pPr>
            <a:endParaRPr lang="en-US" dirty="0" smtClean="0"/>
          </a:p>
          <a:p>
            <a:pPr marL="0" indent="0">
              <a:buNone/>
            </a:pPr>
            <a:endParaRPr lang="en-US" dirty="0"/>
          </a:p>
          <a:p>
            <a:pPr marL="0" indent="0">
              <a:buNone/>
            </a:pPr>
            <a:endParaRPr lang="en-US" dirty="0"/>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4828794" y="3730753"/>
            <a:ext cx="2418735" cy="1188720"/>
          </a:xfrm>
          <a:prstGeom prst="rect">
            <a:avLst/>
          </a:prstGeom>
        </p:spPr>
      </p:pic>
      <p:sp>
        <p:nvSpPr>
          <p:cNvPr id="5" name="Plus 4"/>
          <p:cNvSpPr/>
          <p:nvPr/>
        </p:nvSpPr>
        <p:spPr>
          <a:xfrm>
            <a:off x="6823950" y="4197096"/>
            <a:ext cx="423579" cy="428080"/>
          </a:xfrm>
          <a:prstGeom prst="mathPlus">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35128" y="3893023"/>
            <a:ext cx="913344" cy="913344"/>
          </a:xfrm>
          <a:prstGeom prst="rect">
            <a:avLst/>
          </a:prstGeom>
        </p:spPr>
      </p:pic>
      <p:sp>
        <p:nvSpPr>
          <p:cNvPr id="7" name="Equal 6"/>
          <p:cNvSpPr/>
          <p:nvPr/>
        </p:nvSpPr>
        <p:spPr>
          <a:xfrm>
            <a:off x="8558101" y="4199663"/>
            <a:ext cx="521208" cy="300063"/>
          </a:xfrm>
          <a:prstGeom prst="mathEqual">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solidFill>
                <a:schemeClr val="tx1"/>
              </a:solidFill>
            </a:endParaRPr>
          </a:p>
        </p:txBody>
      </p:sp>
      <p:graphicFrame>
        <p:nvGraphicFramePr>
          <p:cNvPr id="8" name="Object 7"/>
          <p:cNvGraphicFramePr>
            <a:graphicFrameLocks noChangeAspect="1"/>
          </p:cNvGraphicFramePr>
          <p:nvPr>
            <p:extLst>
              <p:ext uri="{D42A27DB-BD31-4B8C-83A1-F6EECF244321}">
                <p14:modId xmlns:p14="http://schemas.microsoft.com/office/powerpoint/2010/main" val="3810258252"/>
              </p:ext>
            </p:extLst>
          </p:nvPr>
        </p:nvGraphicFramePr>
        <p:xfrm>
          <a:off x="9244881" y="3730753"/>
          <a:ext cx="1722838" cy="852805"/>
        </p:xfrm>
        <a:graphic>
          <a:graphicData uri="http://schemas.openxmlformats.org/presentationml/2006/ole">
            <mc:AlternateContent xmlns:mc="http://schemas.openxmlformats.org/markup-compatibility/2006">
              <mc:Choice xmlns:v="urn:schemas-microsoft-com:vml" Requires="v">
                <p:oleObj spid="_x0000_s1210" name="Bitmap Image" r:id="rId6" imgW="7620120" imgH="3772080" progId="Paint.Picture">
                  <p:embed/>
                </p:oleObj>
              </mc:Choice>
              <mc:Fallback>
                <p:oleObj name="Bitmap Image" r:id="rId6" imgW="7620120" imgH="3772080" progId="Paint.Picture">
                  <p:embed/>
                  <p:pic>
                    <p:nvPicPr>
                      <p:cNvPr id="0" name=""/>
                      <p:cNvPicPr/>
                      <p:nvPr/>
                    </p:nvPicPr>
                    <p:blipFill>
                      <a:blip r:embed="rId7"/>
                      <a:stretch>
                        <a:fillRect/>
                      </a:stretch>
                    </p:blipFill>
                    <p:spPr>
                      <a:xfrm>
                        <a:off x="9244881" y="3730753"/>
                        <a:ext cx="1722838" cy="852805"/>
                      </a:xfrm>
                      <a:prstGeom prst="rect">
                        <a:avLst/>
                      </a:prstGeom>
                    </p:spPr>
                  </p:pic>
                </p:oleObj>
              </mc:Fallback>
            </mc:AlternateContent>
          </a:graphicData>
        </a:graphic>
      </p:graphicFrame>
      <p:pic>
        <p:nvPicPr>
          <p:cNvPr id="9" name="Picture 8"/>
          <p:cNvPicPr>
            <a:picLocks noChangeAspect="1"/>
          </p:cNvPicPr>
          <p:nvPr/>
        </p:nvPicPr>
        <p:blipFill>
          <a:blip r:embed="rId8">
            <a:extLst>
              <a:ext uri="{BEBA8EAE-BF5A-486C-A8C5-ECC9F3942E4B}">
                <a14:imgProps xmlns:a14="http://schemas.microsoft.com/office/drawing/2010/main">
                  <a14:imgLayer r:embed="rId9">
                    <a14:imgEffect>
                      <a14:brightnessContrast contrast="40000"/>
                    </a14:imgEffect>
                  </a14:imgLayer>
                </a14:imgProps>
              </a:ext>
              <a:ext uri="{28A0092B-C50C-407E-A947-70E740481C1C}">
                <a14:useLocalDpi xmlns:a14="http://schemas.microsoft.com/office/drawing/2010/main" val="0"/>
              </a:ext>
            </a:extLst>
          </a:blip>
          <a:stretch>
            <a:fillRect/>
          </a:stretch>
        </p:blipFill>
        <p:spPr>
          <a:xfrm flipH="1">
            <a:off x="5118447" y="5008713"/>
            <a:ext cx="1607656" cy="1208532"/>
          </a:xfrm>
          <a:prstGeom prst="rect">
            <a:avLst/>
          </a:prstGeom>
        </p:spPr>
      </p:pic>
      <p:sp>
        <p:nvSpPr>
          <p:cNvPr id="10" name="Plus 9"/>
          <p:cNvSpPr/>
          <p:nvPr/>
        </p:nvSpPr>
        <p:spPr>
          <a:xfrm>
            <a:off x="6726103" y="5597105"/>
            <a:ext cx="423579" cy="428080"/>
          </a:xfrm>
          <a:prstGeom prst="mathPlus">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graphicFrame>
        <p:nvGraphicFramePr>
          <p:cNvPr id="12" name="Object 11"/>
          <p:cNvGraphicFramePr>
            <a:graphicFrameLocks noChangeAspect="1"/>
          </p:cNvGraphicFramePr>
          <p:nvPr>
            <p:extLst>
              <p:ext uri="{D42A27DB-BD31-4B8C-83A1-F6EECF244321}">
                <p14:modId xmlns:p14="http://schemas.microsoft.com/office/powerpoint/2010/main" val="1256330778"/>
              </p:ext>
            </p:extLst>
          </p:nvPr>
        </p:nvGraphicFramePr>
        <p:xfrm>
          <a:off x="7233907" y="5163883"/>
          <a:ext cx="840245" cy="1005600"/>
        </p:xfrm>
        <a:graphic>
          <a:graphicData uri="http://schemas.openxmlformats.org/presentationml/2006/ole">
            <mc:AlternateContent xmlns:mc="http://schemas.openxmlformats.org/markup-compatibility/2006">
              <mc:Choice xmlns:v="urn:schemas-microsoft-com:vml" Requires="v">
                <p:oleObj spid="_x0000_s1211" name="Bitmap Image" r:id="rId10" imgW="1783080" imgH="2133720" progId="Paint.Picture">
                  <p:embed/>
                </p:oleObj>
              </mc:Choice>
              <mc:Fallback>
                <p:oleObj name="Bitmap Image" r:id="rId10" imgW="1783080" imgH="2133720" progId="Paint.Picture">
                  <p:embed/>
                  <p:pic>
                    <p:nvPicPr>
                      <p:cNvPr id="0" name=""/>
                      <p:cNvPicPr/>
                      <p:nvPr/>
                    </p:nvPicPr>
                    <p:blipFill>
                      <a:blip r:embed="rId11"/>
                      <a:stretch>
                        <a:fillRect/>
                      </a:stretch>
                    </p:blipFill>
                    <p:spPr>
                      <a:xfrm>
                        <a:off x="7233907" y="5163883"/>
                        <a:ext cx="840245" cy="1005600"/>
                      </a:xfrm>
                      <a:prstGeom prst="rect">
                        <a:avLst/>
                      </a:prstGeom>
                    </p:spPr>
                  </p:pic>
                </p:oleObj>
              </mc:Fallback>
            </mc:AlternateContent>
          </a:graphicData>
        </a:graphic>
      </p:graphicFrame>
      <p:sp>
        <p:nvSpPr>
          <p:cNvPr id="13" name="Equal 12"/>
          <p:cNvSpPr/>
          <p:nvPr/>
        </p:nvSpPr>
        <p:spPr>
          <a:xfrm>
            <a:off x="8343609" y="5625415"/>
            <a:ext cx="521208" cy="300063"/>
          </a:xfrm>
          <a:prstGeom prst="mathEqual">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solidFill>
                <a:schemeClr val="tx1"/>
              </a:solidFill>
            </a:endParaRPr>
          </a:p>
        </p:txBody>
      </p:sp>
      <p:pic>
        <p:nvPicPr>
          <p:cNvPr id="14" name="Picture 13"/>
          <p:cNvPicPr>
            <a:picLocks noChangeAspect="1"/>
          </p:cNvPicPr>
          <p:nvPr/>
        </p:nvPicPr>
        <p:blipFill>
          <a:blip r:embed="rId12">
            <a:extLst>
              <a:ext uri="{BEBA8EAE-BF5A-486C-A8C5-ECC9F3942E4B}">
                <a14:imgProps xmlns:a14="http://schemas.microsoft.com/office/drawing/2010/main">
                  <a14:imgLayer r:embed="rId13">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8962664" y="5008714"/>
            <a:ext cx="1147453" cy="1098148"/>
          </a:xfrm>
          <a:prstGeom prst="rect">
            <a:avLst/>
          </a:prstGeom>
        </p:spPr>
      </p:pic>
    </p:spTree>
    <p:extLst>
      <p:ext uri="{BB962C8B-B14F-4D97-AF65-F5344CB8AC3E}">
        <p14:creationId xmlns:p14="http://schemas.microsoft.com/office/powerpoint/2010/main" val="76624185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31" y="2349925"/>
            <a:ext cx="6536297" cy="2456442"/>
          </a:xfrm>
        </p:spPr>
        <p:txBody>
          <a:bodyPr>
            <a:normAutofit/>
          </a:bodyPr>
          <a:lstStyle/>
          <a:p>
            <a:r>
              <a:rPr lang="en-US" sz="7200" b="1" dirty="0" smtClean="0">
                <a:solidFill>
                  <a:schemeClr val="bg1"/>
                </a:solidFill>
              </a:rPr>
              <a:t>Base, ro</a:t>
            </a:r>
            <a:r>
              <a:rPr lang="en-US" sz="7200" b="1" dirty="0" smtClean="0">
                <a:solidFill>
                  <a:schemeClr val="tx1"/>
                </a:solidFill>
              </a:rPr>
              <a:t>ot and Affix </a:t>
            </a:r>
            <a:endParaRPr lang="en-US" sz="7200" b="1" dirty="0">
              <a:solidFill>
                <a:schemeClr val="tx1"/>
              </a:solidFill>
            </a:endParaRPr>
          </a:p>
        </p:txBody>
      </p:sp>
      <p:sp>
        <p:nvSpPr>
          <p:cNvPr id="3" name="Title 1"/>
          <p:cNvSpPr txBox="1">
            <a:spLocks/>
          </p:cNvSpPr>
          <p:nvPr/>
        </p:nvSpPr>
        <p:spPr>
          <a:xfrm>
            <a:off x="4424311" y="3578146"/>
            <a:ext cx="6536297" cy="2456442"/>
          </a:xfrm>
          <a:prstGeom prst="rect">
            <a:avLst/>
          </a:prstGeom>
        </p:spPr>
        <p:txBody>
          <a:bodyPr vert="horz" lIns="228600" tIns="228600" rIns="228600" bIns="228600" rtlCol="0" anchor="ctr">
            <a:normAutofit/>
          </a:bodyPr>
          <a:lstStyle>
            <a:lvl1pPr algn="ctr" defTabSz="914400" rtl="0" eaLnBrk="1" latinLnBrk="0" hangingPunct="1">
              <a:lnSpc>
                <a:spcPct val="85000"/>
              </a:lnSpc>
              <a:spcBef>
                <a:spcPct val="0"/>
              </a:spcBef>
              <a:buNone/>
              <a:defRPr sz="4000" b="0" i="0" kern="1200" cap="none" spc="-150">
                <a:solidFill>
                  <a:srgbClr val="FFFEFF"/>
                </a:solidFill>
                <a:effectLst/>
                <a:latin typeface="+mj-lt"/>
                <a:ea typeface="+mj-ea"/>
                <a:cs typeface="+mj-cs"/>
              </a:defRPr>
            </a:lvl1pPr>
          </a:lstStyle>
          <a:p>
            <a:r>
              <a:rPr lang="en-US" sz="3600" b="1" dirty="0">
                <a:solidFill>
                  <a:schemeClr val="tx1"/>
                </a:solidFill>
              </a:rPr>
              <a:t>A</a:t>
            </a:r>
            <a:r>
              <a:rPr lang="en-US" sz="3600" b="1" dirty="0" smtClean="0">
                <a:solidFill>
                  <a:schemeClr val="tx1"/>
                </a:solidFill>
              </a:rPr>
              <a:t>ctively</a:t>
            </a:r>
            <a:endParaRPr lang="en-US" sz="3600" b="1" dirty="0">
              <a:solidFill>
                <a:schemeClr val="tx1"/>
              </a:solidFill>
            </a:endParaRPr>
          </a:p>
        </p:txBody>
      </p:sp>
      <p:cxnSp>
        <p:nvCxnSpPr>
          <p:cNvPr id="5" name="Straight Connector 4"/>
          <p:cNvCxnSpPr/>
          <p:nvPr/>
        </p:nvCxnSpPr>
        <p:spPr>
          <a:xfrm>
            <a:off x="7068314" y="5047488"/>
            <a:ext cx="539494" cy="0"/>
          </a:xfrm>
          <a:prstGeom prst="line">
            <a:avLst/>
          </a:prstGeom>
        </p:spPr>
        <p:style>
          <a:lnRef idx="1">
            <a:schemeClr val="accent2"/>
          </a:lnRef>
          <a:fillRef idx="0">
            <a:schemeClr val="accent2"/>
          </a:fillRef>
          <a:effectRef idx="0">
            <a:schemeClr val="accent2"/>
          </a:effectRef>
          <a:fontRef idx="minor">
            <a:schemeClr val="tx1"/>
          </a:fontRef>
        </p:style>
      </p:cxnSp>
      <p:sp>
        <p:nvSpPr>
          <p:cNvPr id="6" name="Left Brace 5"/>
          <p:cNvSpPr/>
          <p:nvPr/>
        </p:nvSpPr>
        <p:spPr>
          <a:xfrm rot="16200000">
            <a:off x="7401911" y="4774296"/>
            <a:ext cx="303532" cy="970724"/>
          </a:xfrm>
          <a:prstGeom prst="leftBrace">
            <a:avLst>
              <a:gd name="adj1" fmla="val 53494"/>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Oval 8"/>
          <p:cNvSpPr/>
          <p:nvPr/>
        </p:nvSpPr>
        <p:spPr>
          <a:xfrm>
            <a:off x="6328380" y="3530602"/>
            <a:ext cx="2450592" cy="2450592"/>
          </a:xfrm>
          <a:prstGeom prst="ellipse">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109765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081FE-3187-4184-98D0-CDC8A7E59A97}"/>
              </a:ext>
            </a:extLst>
          </p:cNvPr>
          <p:cNvSpPr>
            <a:spLocks noGrp="1"/>
          </p:cNvSpPr>
          <p:nvPr>
            <p:ph type="ctrTitle"/>
          </p:nvPr>
        </p:nvSpPr>
        <p:spPr>
          <a:xfrm>
            <a:off x="2502388" y="2281853"/>
            <a:ext cx="7281691" cy="2573612"/>
          </a:xfrm>
        </p:spPr>
        <p:txBody>
          <a:bodyPr>
            <a:noAutofit/>
          </a:bodyPr>
          <a:lstStyle/>
          <a:p>
            <a:r>
              <a:rPr lang="en-US" sz="3600" b="1" dirty="0" smtClean="0">
                <a:solidFill>
                  <a:schemeClr val="bg1"/>
                </a:solidFill>
                <a:latin typeface="Adobe Gothic Std B" panose="020B0800000000000000" pitchFamily="34" charset="-128"/>
                <a:ea typeface="Adobe Gothic Std B" panose="020B0800000000000000" pitchFamily="34" charset="-128"/>
              </a:rPr>
              <a:t/>
            </a:r>
            <a:br>
              <a:rPr lang="en-US" sz="3600" b="1" dirty="0" smtClean="0">
                <a:solidFill>
                  <a:schemeClr val="bg1"/>
                </a:solidFill>
                <a:latin typeface="Adobe Gothic Std B" panose="020B0800000000000000" pitchFamily="34" charset="-128"/>
                <a:ea typeface="Adobe Gothic Std B" panose="020B0800000000000000" pitchFamily="34" charset="-128"/>
              </a:rPr>
            </a:br>
            <a:r>
              <a:rPr lang="en-US" sz="3600" b="1" dirty="0" smtClean="0">
                <a:solidFill>
                  <a:schemeClr val="bg1"/>
                </a:solidFill>
                <a:latin typeface="Adobe Gothic Std B" panose="020B0800000000000000" pitchFamily="34" charset="-128"/>
                <a:ea typeface="Adobe Gothic Std B" panose="020B0800000000000000" pitchFamily="34" charset="-128"/>
              </a:rPr>
              <a:t>Morphological Awareness </a:t>
            </a:r>
            <a:br>
              <a:rPr lang="en-US" sz="3600" b="1" dirty="0" smtClean="0">
                <a:solidFill>
                  <a:schemeClr val="bg1"/>
                </a:solidFill>
                <a:latin typeface="Adobe Gothic Std B" panose="020B0800000000000000" pitchFamily="34" charset="-128"/>
                <a:ea typeface="Adobe Gothic Std B" panose="020B0800000000000000" pitchFamily="34" charset="-128"/>
              </a:rPr>
            </a:br>
            <a:r>
              <a:rPr lang="en-US" sz="3600" b="1" dirty="0" smtClean="0">
                <a:solidFill>
                  <a:schemeClr val="bg1"/>
                </a:solidFill>
                <a:latin typeface="Adobe Gothic Std B" panose="020B0800000000000000" pitchFamily="34" charset="-128"/>
                <a:ea typeface="Adobe Gothic Std B" panose="020B0800000000000000" pitchFamily="34" charset="-128"/>
              </a:rPr>
              <a:t/>
            </a:r>
            <a:br>
              <a:rPr lang="en-US" sz="3600" b="1" dirty="0" smtClean="0">
                <a:solidFill>
                  <a:schemeClr val="bg1"/>
                </a:solidFill>
                <a:latin typeface="Adobe Gothic Std B" panose="020B0800000000000000" pitchFamily="34" charset="-128"/>
                <a:ea typeface="Adobe Gothic Std B" panose="020B0800000000000000" pitchFamily="34" charset="-128"/>
              </a:rPr>
            </a:br>
            <a:r>
              <a:rPr lang="en-US" sz="3600" b="1" dirty="0" smtClean="0">
                <a:solidFill>
                  <a:schemeClr val="bg1"/>
                </a:solidFill>
                <a:latin typeface="Adobe Gothic Std B" panose="020B0800000000000000" pitchFamily="34" charset="-128"/>
                <a:ea typeface="Adobe Gothic Std B" panose="020B0800000000000000" pitchFamily="34" charset="-128"/>
              </a:rPr>
              <a:t>(MA) </a:t>
            </a:r>
            <a:r>
              <a:rPr lang="en-US" sz="3600" dirty="0" smtClean="0"/>
              <a:t/>
            </a:r>
            <a:br>
              <a:rPr lang="en-US" sz="3600" dirty="0" smtClean="0"/>
            </a:br>
            <a:r>
              <a:rPr lang="en-US" sz="3600" dirty="0" smtClean="0"/>
              <a:t/>
            </a:r>
            <a:br>
              <a:rPr lang="en-US" sz="3600" dirty="0" smtClean="0"/>
            </a:br>
            <a:endParaRPr lang="en-US" sz="3600" dirty="0"/>
          </a:p>
        </p:txBody>
      </p:sp>
    </p:spTree>
    <p:extLst>
      <p:ext uri="{BB962C8B-B14F-4D97-AF65-F5344CB8AC3E}">
        <p14:creationId xmlns:p14="http://schemas.microsoft.com/office/powerpoint/2010/main" val="3043901859"/>
      </p:ext>
    </p:extLst>
  </p:cSld>
  <p:clrMapOvr>
    <a:masterClrMapping/>
  </p:clrMapOvr>
  <p:transition spd="med">
    <p:pull/>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5100159" y="1059218"/>
            <a:ext cx="6281873" cy="5248622"/>
          </a:xfrm>
        </p:spPr>
        <p:txBody>
          <a:bodyPr/>
          <a:lstStyle/>
          <a:p>
            <a:endParaRPr lang="en-US" dirty="0"/>
          </a:p>
        </p:txBody>
      </p:sp>
      <p:sp>
        <p:nvSpPr>
          <p:cNvPr id="4" name="Rectangle 3"/>
          <p:cNvSpPr/>
          <p:nvPr/>
        </p:nvSpPr>
        <p:spPr>
          <a:xfrm>
            <a:off x="448056" y="210312"/>
            <a:ext cx="11073384" cy="632591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r>
              <a:rPr lang="en-US" sz="2000" dirty="0" smtClean="0"/>
              <a:t> </a:t>
            </a:r>
          </a:p>
          <a:p>
            <a:r>
              <a:rPr lang="en-US" sz="3200" dirty="0"/>
              <a:t>L</a:t>
            </a:r>
            <a:r>
              <a:rPr lang="en-US" sz="3200" dirty="0" smtClean="0"/>
              <a:t>anguage </a:t>
            </a:r>
            <a:r>
              <a:rPr lang="en-US" sz="3200" dirty="0"/>
              <a:t>learners </a:t>
            </a:r>
            <a:r>
              <a:rPr lang="en-US" sz="3200" dirty="0" smtClean="0"/>
              <a:t>learn </a:t>
            </a:r>
            <a:r>
              <a:rPr lang="en-US" sz="3200" dirty="0"/>
              <a:t>the formation of new English words </a:t>
            </a:r>
            <a:r>
              <a:rPr lang="en-US" sz="3200" dirty="0" smtClean="0"/>
              <a:t>through prefixes</a:t>
            </a:r>
            <a:r>
              <a:rPr lang="en-US" sz="3200" dirty="0"/>
              <a:t>, suffixes and </a:t>
            </a:r>
            <a:r>
              <a:rPr lang="en-US" sz="3200" dirty="0" smtClean="0"/>
              <a:t>roots (</a:t>
            </a:r>
            <a:r>
              <a:rPr lang="en-US" sz="3200" dirty="0" err="1"/>
              <a:t>Kieffer</a:t>
            </a:r>
            <a:r>
              <a:rPr lang="en-US" sz="3200" dirty="0"/>
              <a:t> &amp; </a:t>
            </a:r>
            <a:r>
              <a:rPr lang="en-US" sz="3200" dirty="0" err="1"/>
              <a:t>DiFelice</a:t>
            </a:r>
            <a:r>
              <a:rPr lang="en-US" sz="3200" dirty="0"/>
              <a:t> Box, </a:t>
            </a:r>
            <a:r>
              <a:rPr lang="en-US" sz="3200" dirty="0" smtClean="0"/>
              <a:t>2013 as cited in Oz, 2014).</a:t>
            </a:r>
            <a:r>
              <a:rPr lang="en-US" sz="2000" dirty="0" smtClean="0"/>
              <a:t> </a:t>
            </a:r>
          </a:p>
          <a:p>
            <a:pPr algn="ctr"/>
            <a:endParaRPr lang="en-US" dirty="0" smtClean="0"/>
          </a:p>
        </p:txBody>
      </p:sp>
    </p:spTree>
    <p:extLst>
      <p:ext uri="{BB962C8B-B14F-4D97-AF65-F5344CB8AC3E}">
        <p14:creationId xmlns:p14="http://schemas.microsoft.com/office/powerpoint/2010/main" val="34426912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a:p>
        </p:txBody>
      </p:sp>
      <p:sp>
        <p:nvSpPr>
          <p:cNvPr id="4" name="Rectangle 3"/>
          <p:cNvSpPr/>
          <p:nvPr/>
        </p:nvSpPr>
        <p:spPr>
          <a:xfrm>
            <a:off x="557784" y="329184"/>
            <a:ext cx="11146536" cy="6245352"/>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just"/>
            <a:r>
              <a:rPr lang="en-US" b="1" dirty="0" smtClean="0"/>
              <a:t>MA Aspects </a:t>
            </a:r>
          </a:p>
          <a:p>
            <a:pPr algn="just"/>
            <a:endParaRPr lang="en-US" dirty="0" smtClean="0"/>
          </a:p>
          <a:p>
            <a:pPr algn="just"/>
            <a:endParaRPr lang="en-US" dirty="0" smtClean="0"/>
          </a:p>
          <a:p>
            <a:pPr algn="just"/>
            <a:endParaRPr lang="en-US" dirty="0"/>
          </a:p>
          <a:p>
            <a:pPr algn="just"/>
            <a:endParaRPr lang="en-US" dirty="0" smtClean="0"/>
          </a:p>
          <a:p>
            <a:pPr algn="just"/>
            <a:endParaRPr lang="en-US" dirty="0" smtClean="0"/>
          </a:p>
          <a:p>
            <a:pPr algn="just"/>
            <a:endParaRPr lang="en-US" dirty="0"/>
          </a:p>
          <a:p>
            <a:pPr algn="just"/>
            <a:r>
              <a:rPr lang="en-US" sz="1400" dirty="0" smtClean="0"/>
              <a:t>Carlisle (2000 as cited in Deacon and Tong, 2015)</a:t>
            </a:r>
          </a:p>
          <a:p>
            <a:pPr algn="just"/>
            <a:endParaRPr lang="en-US" dirty="0"/>
          </a:p>
          <a:p>
            <a:pPr algn="just"/>
            <a:endParaRPr lang="en-US" dirty="0" smtClean="0"/>
          </a:p>
          <a:p>
            <a:pPr algn="just"/>
            <a:endParaRPr lang="en-US" dirty="0"/>
          </a:p>
          <a:p>
            <a:pPr algn="just"/>
            <a:endParaRPr lang="en-US" dirty="0" smtClean="0"/>
          </a:p>
          <a:p>
            <a:pPr algn="just"/>
            <a:endParaRPr lang="en-US" dirty="0" smtClean="0"/>
          </a:p>
          <a:p>
            <a:pPr algn="just"/>
            <a:r>
              <a:rPr lang="en-US" sz="1400" dirty="0" err="1" smtClean="0"/>
              <a:t>Kuo</a:t>
            </a:r>
            <a:r>
              <a:rPr lang="en-US" sz="1400" dirty="0" smtClean="0"/>
              <a:t> and Anderson (2006 as cited in </a:t>
            </a:r>
            <a:r>
              <a:rPr lang="en-US" sz="1400" dirty="0"/>
              <a:t>Deacon and Tong, </a:t>
            </a:r>
            <a:r>
              <a:rPr lang="en-US" sz="1400" dirty="0" smtClean="0"/>
              <a:t>2015). </a:t>
            </a:r>
            <a:r>
              <a:rPr lang="en-US" dirty="0" smtClean="0"/>
              <a:t> </a:t>
            </a:r>
            <a:endParaRPr lang="en-US" dirty="0"/>
          </a:p>
        </p:txBody>
      </p:sp>
      <p:sp>
        <p:nvSpPr>
          <p:cNvPr id="5" name="Oval 4"/>
          <p:cNvSpPr/>
          <p:nvPr/>
        </p:nvSpPr>
        <p:spPr>
          <a:xfrm>
            <a:off x="2011811" y="757979"/>
            <a:ext cx="2587752" cy="1216152"/>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smtClean="0"/>
              <a:t>Morphological structure awareness </a:t>
            </a:r>
            <a:endParaRPr lang="en-US" dirty="0"/>
          </a:p>
        </p:txBody>
      </p:sp>
      <p:sp>
        <p:nvSpPr>
          <p:cNvPr id="6" name="Oval 5"/>
          <p:cNvSpPr/>
          <p:nvPr/>
        </p:nvSpPr>
        <p:spPr>
          <a:xfrm>
            <a:off x="2112396" y="2105958"/>
            <a:ext cx="2487167" cy="1216152"/>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smtClean="0"/>
              <a:t>Morphological analysis </a:t>
            </a:r>
            <a:endParaRPr lang="en-US" dirty="0"/>
          </a:p>
        </p:txBody>
      </p:sp>
      <p:sp>
        <p:nvSpPr>
          <p:cNvPr id="7" name="Rectangle 6"/>
          <p:cNvSpPr/>
          <p:nvPr/>
        </p:nvSpPr>
        <p:spPr>
          <a:xfrm>
            <a:off x="4892860" y="534977"/>
            <a:ext cx="5481090" cy="145073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t>Carlisle (2000): </a:t>
            </a:r>
            <a:r>
              <a:rPr lang="en-US" dirty="0"/>
              <a:t>M</a:t>
            </a:r>
            <a:r>
              <a:rPr lang="en-US" dirty="0" smtClean="0"/>
              <a:t>orphological structure of complex words </a:t>
            </a:r>
            <a:r>
              <a:rPr lang="en-US" dirty="0"/>
              <a:t>(inflected and derived forms</a:t>
            </a:r>
            <a:r>
              <a:rPr lang="en-US" dirty="0" smtClean="0"/>
              <a:t>)</a:t>
            </a:r>
            <a:endParaRPr lang="en-US" dirty="0"/>
          </a:p>
        </p:txBody>
      </p:sp>
      <p:sp>
        <p:nvSpPr>
          <p:cNvPr id="8" name="Rectangle 7"/>
          <p:cNvSpPr/>
          <p:nvPr/>
        </p:nvSpPr>
        <p:spPr>
          <a:xfrm>
            <a:off x="4906494" y="2008538"/>
            <a:ext cx="5481090" cy="145073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t>Determining the meaning of words using morphological structure. </a:t>
            </a:r>
            <a:r>
              <a:rPr lang="en-US" dirty="0"/>
              <a:t>(</a:t>
            </a:r>
            <a:r>
              <a:rPr lang="en-US" dirty="0" err="1" smtClean="0"/>
              <a:t>McCutchen</a:t>
            </a:r>
            <a:r>
              <a:rPr lang="en-US" dirty="0"/>
              <a:t> </a:t>
            </a:r>
            <a:r>
              <a:rPr lang="en-US" dirty="0" smtClean="0"/>
              <a:t>&amp;</a:t>
            </a:r>
            <a:r>
              <a:rPr lang="en-US" dirty="0"/>
              <a:t>Logan, </a:t>
            </a:r>
            <a:r>
              <a:rPr lang="en-US" dirty="0" smtClean="0"/>
              <a:t>2011 as cited in </a:t>
            </a:r>
            <a:r>
              <a:rPr lang="en-US" dirty="0"/>
              <a:t>Deacon and Tong, </a:t>
            </a:r>
            <a:r>
              <a:rPr lang="en-US" dirty="0" smtClean="0"/>
              <a:t>2015)</a:t>
            </a:r>
            <a:endParaRPr lang="en-US" dirty="0"/>
          </a:p>
        </p:txBody>
      </p:sp>
      <p:sp>
        <p:nvSpPr>
          <p:cNvPr id="9" name="Oval 8"/>
          <p:cNvSpPr/>
          <p:nvPr/>
        </p:nvSpPr>
        <p:spPr>
          <a:xfrm>
            <a:off x="2199264" y="3852470"/>
            <a:ext cx="2487167" cy="1216152"/>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smtClean="0"/>
              <a:t>Morphological decoding</a:t>
            </a:r>
            <a:endParaRPr lang="en-US" dirty="0"/>
          </a:p>
        </p:txBody>
      </p:sp>
      <p:sp>
        <p:nvSpPr>
          <p:cNvPr id="10" name="Rectangle 9"/>
          <p:cNvSpPr/>
          <p:nvPr/>
        </p:nvSpPr>
        <p:spPr>
          <a:xfrm>
            <a:off x="4912018" y="3745771"/>
            <a:ext cx="5481090" cy="132285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t>Anderson (2006): The purpose of morphology decoding is to understand accurate pronunciation of the written words</a:t>
            </a:r>
            <a:r>
              <a:rPr lang="en-US" dirty="0"/>
              <a:t> </a:t>
            </a:r>
            <a:r>
              <a:rPr lang="en-US" dirty="0" smtClean="0"/>
              <a:t>(allomorph).</a:t>
            </a:r>
            <a:endParaRPr lang="en-US" dirty="0"/>
          </a:p>
        </p:txBody>
      </p:sp>
      <p:sp>
        <p:nvSpPr>
          <p:cNvPr id="11" name="TextBox 10"/>
          <p:cNvSpPr txBox="1"/>
          <p:nvPr/>
        </p:nvSpPr>
        <p:spPr>
          <a:xfrm rot="20596098">
            <a:off x="10182911" y="618519"/>
            <a:ext cx="1556331"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r>
              <a:rPr lang="en-US" b="1" dirty="0" smtClean="0"/>
              <a:t>Spelling</a:t>
            </a:r>
            <a:r>
              <a:rPr lang="en-US" dirty="0" smtClean="0"/>
              <a:t> </a:t>
            </a:r>
            <a:endParaRPr lang="en-US" dirty="0"/>
          </a:p>
        </p:txBody>
      </p:sp>
      <p:sp>
        <p:nvSpPr>
          <p:cNvPr id="12" name="TextBox 11"/>
          <p:cNvSpPr txBox="1"/>
          <p:nvPr/>
        </p:nvSpPr>
        <p:spPr>
          <a:xfrm rot="20596098">
            <a:off x="10099217" y="2201923"/>
            <a:ext cx="1556331"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r>
              <a:rPr lang="en-US" b="1" dirty="0" smtClean="0"/>
              <a:t>Reading </a:t>
            </a:r>
            <a:r>
              <a:rPr lang="en-US" dirty="0" smtClean="0"/>
              <a:t> </a:t>
            </a:r>
            <a:endParaRPr lang="en-US" dirty="0"/>
          </a:p>
        </p:txBody>
      </p:sp>
      <p:sp>
        <p:nvSpPr>
          <p:cNvPr id="13" name="TextBox 12"/>
          <p:cNvSpPr txBox="1"/>
          <p:nvPr/>
        </p:nvSpPr>
        <p:spPr>
          <a:xfrm rot="20596098">
            <a:off x="10290540" y="3919151"/>
            <a:ext cx="1842642" cy="369332"/>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r>
              <a:rPr lang="en-US" b="1" dirty="0" smtClean="0"/>
              <a:t>Pronunciation </a:t>
            </a:r>
            <a:endParaRPr lang="en-US" dirty="0"/>
          </a:p>
        </p:txBody>
      </p:sp>
    </p:spTree>
    <p:extLst>
      <p:ext uri="{BB962C8B-B14F-4D97-AF65-F5344CB8AC3E}">
        <p14:creationId xmlns:p14="http://schemas.microsoft.com/office/powerpoint/2010/main" val="60901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 calcmode="lin" valueType="num">
                                      <p:cBhvr>
                                        <p:cTn id="15" dur="1000" fill="hold"/>
                                        <p:tgtEl>
                                          <p:spTgt spid="12"/>
                                        </p:tgtEl>
                                        <p:attrNameLst>
                                          <p:attrName>ppt_w</p:attrName>
                                        </p:attrNameLst>
                                      </p:cBhvr>
                                      <p:tavLst>
                                        <p:tav tm="0">
                                          <p:val>
                                            <p:fltVal val="0"/>
                                          </p:val>
                                        </p:tav>
                                        <p:tav tm="100000">
                                          <p:val>
                                            <p:strVal val="#ppt_w"/>
                                          </p:val>
                                        </p:tav>
                                      </p:tavLst>
                                    </p:anim>
                                    <p:anim calcmode="lin" valueType="num">
                                      <p:cBhvr>
                                        <p:cTn id="16" dur="1000" fill="hold"/>
                                        <p:tgtEl>
                                          <p:spTgt spid="12"/>
                                        </p:tgtEl>
                                        <p:attrNameLst>
                                          <p:attrName>ppt_h</p:attrName>
                                        </p:attrNameLst>
                                      </p:cBhvr>
                                      <p:tavLst>
                                        <p:tav tm="0">
                                          <p:val>
                                            <p:fltVal val="0"/>
                                          </p:val>
                                        </p:tav>
                                        <p:tav tm="100000">
                                          <p:val>
                                            <p:strVal val="#ppt_h"/>
                                          </p:val>
                                        </p:tav>
                                      </p:tavLst>
                                    </p:anim>
                                    <p:anim calcmode="lin" valueType="num">
                                      <p:cBhvr>
                                        <p:cTn id="17" dur="1000" fill="hold"/>
                                        <p:tgtEl>
                                          <p:spTgt spid="12"/>
                                        </p:tgtEl>
                                        <p:attrNameLst>
                                          <p:attrName>style.rotation</p:attrName>
                                        </p:attrNameLst>
                                      </p:cBhvr>
                                      <p:tavLst>
                                        <p:tav tm="0">
                                          <p:val>
                                            <p:fltVal val="90"/>
                                          </p:val>
                                        </p:tav>
                                        <p:tav tm="100000">
                                          <p:val>
                                            <p:fltVal val="0"/>
                                          </p:val>
                                        </p:tav>
                                      </p:tavLst>
                                    </p:anim>
                                    <p:animEffect transition="in" filter="fade">
                                      <p:cBhvr>
                                        <p:cTn id="18" dur="10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p:cTn id="23" dur="1000" fill="hold"/>
                                        <p:tgtEl>
                                          <p:spTgt spid="13"/>
                                        </p:tgtEl>
                                        <p:attrNameLst>
                                          <p:attrName>ppt_w</p:attrName>
                                        </p:attrNameLst>
                                      </p:cBhvr>
                                      <p:tavLst>
                                        <p:tav tm="0">
                                          <p:val>
                                            <p:fltVal val="0"/>
                                          </p:val>
                                        </p:tav>
                                        <p:tav tm="100000">
                                          <p:val>
                                            <p:strVal val="#ppt_w"/>
                                          </p:val>
                                        </p:tav>
                                      </p:tavLst>
                                    </p:anim>
                                    <p:anim calcmode="lin" valueType="num">
                                      <p:cBhvr>
                                        <p:cTn id="24" dur="1000" fill="hold"/>
                                        <p:tgtEl>
                                          <p:spTgt spid="13"/>
                                        </p:tgtEl>
                                        <p:attrNameLst>
                                          <p:attrName>ppt_h</p:attrName>
                                        </p:attrNameLst>
                                      </p:cBhvr>
                                      <p:tavLst>
                                        <p:tav tm="0">
                                          <p:val>
                                            <p:fltVal val="0"/>
                                          </p:val>
                                        </p:tav>
                                        <p:tav tm="100000">
                                          <p:val>
                                            <p:strVal val="#ppt_h"/>
                                          </p:val>
                                        </p:tav>
                                      </p:tavLst>
                                    </p:anim>
                                    <p:anim calcmode="lin" valueType="num">
                                      <p:cBhvr>
                                        <p:cTn id="25" dur="1000" fill="hold"/>
                                        <p:tgtEl>
                                          <p:spTgt spid="13"/>
                                        </p:tgtEl>
                                        <p:attrNameLst>
                                          <p:attrName>style.rotation</p:attrName>
                                        </p:attrNameLst>
                                      </p:cBhvr>
                                      <p:tavLst>
                                        <p:tav tm="0">
                                          <p:val>
                                            <p:fltVal val="90"/>
                                          </p:val>
                                        </p:tav>
                                        <p:tav tm="100000">
                                          <p:val>
                                            <p:fltVal val="0"/>
                                          </p:val>
                                        </p:tav>
                                      </p:tavLst>
                                    </p:anim>
                                    <p:animEffect transition="in" filter="fade">
                                      <p:cBhvr>
                                        <p:cTn id="26"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2">
            <a:extLst>
              <a:ext uri="{BEBA8EAE-BF5A-486C-A8C5-ECC9F3942E4B}">
                <a14:imgProps xmlns:a14="http://schemas.microsoft.com/office/drawing/2010/main">
                  <a14:imgLayer r:embed="rId3">
                    <a14:imgEffect>
                      <a14:sharpenSoften amount="50000"/>
                    </a14:imgEffect>
                    <a14:imgEffect>
                      <a14:brightnessContrast bright="20000" contrast="40000"/>
                    </a14:imgEffect>
                  </a14:imgLayer>
                </a14:imgProps>
              </a:ext>
            </a:extLst>
          </a:blip>
          <a:srcRect l="33666" t="22614" r="48139" b="51249"/>
          <a:stretch/>
        </p:blipFill>
        <p:spPr>
          <a:xfrm>
            <a:off x="789432" y="3961324"/>
            <a:ext cx="3745992" cy="2878998"/>
          </a:xfrm>
          <a:prstGeom prst="rect">
            <a:avLst/>
          </a:prstGeom>
        </p:spPr>
      </p:pic>
      <p:sp>
        <p:nvSpPr>
          <p:cNvPr id="6" name="Title 1"/>
          <p:cNvSpPr txBox="1">
            <a:spLocks/>
          </p:cNvSpPr>
          <p:nvPr/>
        </p:nvSpPr>
        <p:spPr>
          <a:xfrm>
            <a:off x="940447" y="2169578"/>
            <a:ext cx="3274937" cy="2456442"/>
          </a:xfrm>
          <a:prstGeom prst="rect">
            <a:avLst/>
          </a:prstGeom>
        </p:spPr>
        <p:txBody>
          <a:bodyPr vert="horz" lIns="228600" tIns="228600" rIns="228600" bIns="228600" rtlCol="0" anchor="ctr">
            <a:normAutofit/>
          </a:bodyPr>
          <a:lstStyle>
            <a:lvl1pPr algn="ctr" defTabSz="914400" rtl="0" eaLnBrk="1" latinLnBrk="0" hangingPunct="1">
              <a:lnSpc>
                <a:spcPct val="85000"/>
              </a:lnSpc>
              <a:spcBef>
                <a:spcPct val="0"/>
              </a:spcBef>
              <a:buNone/>
              <a:defRPr sz="4000" b="0" i="0" kern="1200" cap="none" spc="-150">
                <a:solidFill>
                  <a:srgbClr val="FFFEFF"/>
                </a:solidFill>
                <a:effectLst/>
                <a:latin typeface="+mj-lt"/>
                <a:ea typeface="+mj-ea"/>
                <a:cs typeface="+mj-cs"/>
              </a:defRPr>
            </a:lvl1pPr>
          </a:lstStyle>
          <a:p>
            <a:r>
              <a:rPr lang="en-US" sz="3200" dirty="0" smtClean="0">
                <a:solidFill>
                  <a:schemeClr val="tx1"/>
                </a:solidFill>
                <a:latin typeface="Adobe Fan Heiti Std B" panose="020B0700000000000000" pitchFamily="34" charset="-128"/>
                <a:ea typeface="Adobe Fan Heiti Std B" panose="020B0700000000000000" pitchFamily="34" charset="-128"/>
              </a:rPr>
              <a:t>Implications for English Teaching</a:t>
            </a:r>
          </a:p>
          <a:p>
            <a:endParaRPr lang="en-US" sz="1800" b="1" dirty="0" smtClean="0">
              <a:solidFill>
                <a:schemeClr val="tx1"/>
              </a:solidFill>
              <a:latin typeface="Adobe Fan Heiti Std B" panose="020B0700000000000000" pitchFamily="34" charset="-128"/>
              <a:ea typeface="Adobe Fan Heiti Std B" panose="020B0700000000000000" pitchFamily="34" charset="-128"/>
            </a:endParaRPr>
          </a:p>
        </p:txBody>
      </p:sp>
      <p:sp>
        <p:nvSpPr>
          <p:cNvPr id="4" name="Title 1"/>
          <p:cNvSpPr txBox="1">
            <a:spLocks/>
          </p:cNvSpPr>
          <p:nvPr/>
        </p:nvSpPr>
        <p:spPr>
          <a:xfrm>
            <a:off x="4535424" y="1316736"/>
            <a:ext cx="7200761" cy="4084087"/>
          </a:xfrm>
          <a:prstGeom prst="rect">
            <a:avLst/>
          </a:prstGeom>
        </p:spPr>
        <p:txBody>
          <a:bodyPr vert="horz" lIns="228600" tIns="228600" rIns="228600" bIns="228600" rtlCol="0" anchor="ctr">
            <a:noAutofit/>
          </a:bodyPr>
          <a:lstStyle>
            <a:lvl1pPr algn="ctr" defTabSz="914400" rtl="0" eaLnBrk="1" latinLnBrk="0" hangingPunct="1">
              <a:lnSpc>
                <a:spcPct val="85000"/>
              </a:lnSpc>
              <a:spcBef>
                <a:spcPct val="0"/>
              </a:spcBef>
              <a:buNone/>
              <a:defRPr sz="4000" b="0" i="0" kern="1200" cap="none" spc="-150">
                <a:solidFill>
                  <a:srgbClr val="FFFEFF"/>
                </a:solidFill>
                <a:effectLst/>
                <a:latin typeface="+mj-lt"/>
                <a:ea typeface="+mj-ea"/>
                <a:cs typeface="+mj-cs"/>
              </a:defRPr>
            </a:lvl1pPr>
          </a:lstStyle>
          <a:p>
            <a:pPr algn="l"/>
            <a:endParaRPr lang="en-US" sz="1200" b="1" dirty="0" smtClean="0">
              <a:solidFill>
                <a:schemeClr val="tx1"/>
              </a:solidFill>
              <a:latin typeface="Adobe Fan Heiti Std B" panose="020B0700000000000000" pitchFamily="34" charset="-128"/>
              <a:ea typeface="Adobe Fan Heiti Std B" panose="020B0700000000000000" pitchFamily="34" charset="-128"/>
            </a:endParaRPr>
          </a:p>
        </p:txBody>
      </p:sp>
      <p:sp>
        <p:nvSpPr>
          <p:cNvPr id="7" name="Title 1"/>
          <p:cNvSpPr txBox="1">
            <a:spLocks/>
          </p:cNvSpPr>
          <p:nvPr/>
        </p:nvSpPr>
        <p:spPr>
          <a:xfrm>
            <a:off x="4855464" y="1819656"/>
            <a:ext cx="5582273" cy="4555684"/>
          </a:xfrm>
          <a:prstGeom prst="rect">
            <a:avLst/>
          </a:prstGeom>
        </p:spPr>
        <p:txBody>
          <a:bodyPr vert="horz" lIns="228600" tIns="228600" rIns="228600" bIns="228600" rtlCol="0" anchor="ctr">
            <a:noAutofit/>
          </a:bodyPr>
          <a:lstStyle>
            <a:lvl1pPr algn="ctr" defTabSz="914400" rtl="0" eaLnBrk="1" latinLnBrk="0" hangingPunct="1">
              <a:lnSpc>
                <a:spcPct val="85000"/>
              </a:lnSpc>
              <a:spcBef>
                <a:spcPct val="0"/>
              </a:spcBef>
              <a:buNone/>
              <a:defRPr sz="4000" b="0" i="0" kern="1200" cap="none" spc="-150">
                <a:solidFill>
                  <a:srgbClr val="FFFEFF"/>
                </a:solidFill>
                <a:effectLst/>
                <a:latin typeface="+mj-lt"/>
                <a:ea typeface="+mj-ea"/>
                <a:cs typeface="+mj-cs"/>
              </a:defRPr>
            </a:lvl1pPr>
          </a:lstStyle>
          <a:p>
            <a:pPr marL="457200" indent="-457200" algn="just">
              <a:buFont typeface="Wingdings" panose="05000000000000000000" pitchFamily="2" charset="2"/>
              <a:buChar char="Ø"/>
            </a:pPr>
            <a:r>
              <a:rPr lang="en-US" sz="2800" dirty="0" smtClean="0">
                <a:solidFill>
                  <a:schemeClr val="tx1"/>
                </a:solidFill>
              </a:rPr>
              <a:t>Vocabulary proficiency  (Lin, 2017)</a:t>
            </a:r>
          </a:p>
          <a:p>
            <a:pPr marL="457200" indent="-457200" algn="just">
              <a:buFont typeface="Wingdings" panose="05000000000000000000" pitchFamily="2" charset="2"/>
              <a:buChar char="Ø"/>
            </a:pPr>
            <a:endParaRPr lang="en-US" sz="2800" dirty="0" smtClean="0">
              <a:solidFill>
                <a:schemeClr val="tx1"/>
              </a:solidFill>
            </a:endParaRPr>
          </a:p>
          <a:p>
            <a:pPr marL="457200" indent="-457200" algn="just">
              <a:buFont typeface="Wingdings" panose="05000000000000000000" pitchFamily="2" charset="2"/>
              <a:buChar char="Ø"/>
            </a:pPr>
            <a:r>
              <a:rPr lang="en-US" sz="2800" dirty="0" smtClean="0">
                <a:solidFill>
                  <a:schemeClr val="tx1"/>
                </a:solidFill>
              </a:rPr>
              <a:t>Decoding the morphemic structure of words and analyze </a:t>
            </a:r>
            <a:r>
              <a:rPr lang="en-US" sz="2800" dirty="0" smtClean="0">
                <a:solidFill>
                  <a:schemeClr val="tx1"/>
                </a:solidFill>
              </a:rPr>
              <a:t>them in texts. </a:t>
            </a:r>
            <a:endParaRPr lang="en-US" sz="2800" dirty="0" smtClean="0">
              <a:solidFill>
                <a:schemeClr val="tx1"/>
              </a:solidFill>
            </a:endParaRPr>
          </a:p>
          <a:p>
            <a:pPr marL="457200" indent="-457200" algn="just">
              <a:buFont typeface="Wingdings" panose="05000000000000000000" pitchFamily="2" charset="2"/>
              <a:buChar char="Ø"/>
            </a:pPr>
            <a:endParaRPr lang="en-US" sz="2800" dirty="0" smtClean="0">
              <a:solidFill>
                <a:schemeClr val="tx1"/>
              </a:solidFill>
            </a:endParaRPr>
          </a:p>
          <a:p>
            <a:pPr marL="457200" indent="-457200" algn="just">
              <a:buFont typeface="Wingdings" panose="05000000000000000000" pitchFamily="2" charset="2"/>
              <a:buChar char="Ø"/>
            </a:pPr>
            <a:r>
              <a:rPr lang="en-US" sz="2800" dirty="0" smtClean="0">
                <a:solidFill>
                  <a:schemeClr val="tx1"/>
                </a:solidFill>
              </a:rPr>
              <a:t>Writing performance (</a:t>
            </a:r>
            <a:r>
              <a:rPr lang="en-US" sz="2800" dirty="0" err="1">
                <a:solidFill>
                  <a:schemeClr val="tx1"/>
                </a:solidFill>
              </a:rPr>
              <a:t>Shoeib</a:t>
            </a:r>
            <a:r>
              <a:rPr lang="en-US" sz="2800" dirty="0">
                <a:solidFill>
                  <a:schemeClr val="tx1"/>
                </a:solidFill>
              </a:rPr>
              <a:t>, </a:t>
            </a:r>
            <a:r>
              <a:rPr lang="en-US" sz="2800" dirty="0" smtClean="0">
                <a:solidFill>
                  <a:schemeClr val="tx1"/>
                </a:solidFill>
              </a:rPr>
              <a:t>2017)</a:t>
            </a:r>
          </a:p>
          <a:p>
            <a:pPr algn="just"/>
            <a:endParaRPr lang="en-US" sz="2800" dirty="0" smtClean="0">
              <a:solidFill>
                <a:schemeClr val="tx1"/>
              </a:solidFill>
            </a:endParaRPr>
          </a:p>
          <a:p>
            <a:pPr algn="just"/>
            <a:endParaRPr lang="en-US" sz="2800" b="1" dirty="0">
              <a:solidFill>
                <a:schemeClr val="tx1"/>
              </a:solidFill>
            </a:endParaRPr>
          </a:p>
        </p:txBody>
      </p:sp>
    </p:spTree>
    <p:extLst>
      <p:ext uri="{BB962C8B-B14F-4D97-AF65-F5344CB8AC3E}">
        <p14:creationId xmlns:p14="http://schemas.microsoft.com/office/powerpoint/2010/main" val="24734987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a:p>
        </p:txBody>
      </p:sp>
      <p:sp>
        <p:nvSpPr>
          <p:cNvPr id="4" name="Rectangle 3"/>
          <p:cNvSpPr/>
          <p:nvPr/>
        </p:nvSpPr>
        <p:spPr>
          <a:xfrm>
            <a:off x="548640" y="411480"/>
            <a:ext cx="11183112" cy="64373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err="1" smtClean="0"/>
              <a:t>Referesnces</a:t>
            </a:r>
            <a:r>
              <a:rPr lang="en-US" dirty="0" smtClean="0"/>
              <a:t> </a:t>
            </a:r>
          </a:p>
          <a:p>
            <a:r>
              <a:rPr lang="en-US" dirty="0" smtClean="0"/>
              <a:t>	Abdurrahman</a:t>
            </a:r>
            <a:r>
              <a:rPr lang="en-US" dirty="0"/>
              <a:t>, I. B. (2019). Morphology. </a:t>
            </a:r>
            <a:r>
              <a:rPr lang="en-US" dirty="0" err="1"/>
              <a:t>SearchGate</a:t>
            </a:r>
            <a:r>
              <a:rPr lang="en-US" dirty="0"/>
              <a:t>. DOI: 10.13140/RG.2.2.12307.53285.</a:t>
            </a:r>
          </a:p>
          <a:p>
            <a:r>
              <a:rPr lang="en-US" dirty="0"/>
              <a:t> </a:t>
            </a:r>
          </a:p>
          <a:p>
            <a:r>
              <a:rPr lang="en-US" dirty="0" smtClean="0"/>
              <a:t>	Carlisle</a:t>
            </a:r>
            <a:r>
              <a:rPr lang="en-US" dirty="0"/>
              <a:t>, J. F. (2000). Awareness of the structure and meaning of morphologically complex words: Impact on reading. Reading and Writing: An Interdisciplinary Journal, 12(3), 169-190. doi:10.1023/A:1008131926604. </a:t>
            </a:r>
          </a:p>
          <a:p>
            <a:r>
              <a:rPr lang="en-US" dirty="0"/>
              <a:t> </a:t>
            </a:r>
          </a:p>
          <a:p>
            <a:r>
              <a:rPr lang="en-US" dirty="0" smtClean="0"/>
              <a:t>	Deacon</a:t>
            </a:r>
            <a:r>
              <a:rPr lang="en-US" dirty="0"/>
              <a:t>, H and Tong, X. (2015). The relationship of morphological analysis and morphological decoding to reading comprehension. Journal of Research in Reading. </a:t>
            </a:r>
          </a:p>
          <a:p>
            <a:r>
              <a:rPr lang="en-US" dirty="0"/>
              <a:t> DOI: 10.1111/1467-9817.12056. English teaching, 7(2), 179-190. DOI: https://doi.org/10.33541/jet.v7i2.2472.</a:t>
            </a:r>
          </a:p>
          <a:p>
            <a:r>
              <a:rPr lang="en-US" dirty="0"/>
              <a:t> </a:t>
            </a:r>
            <a:endParaRPr lang="en-US" dirty="0" smtClean="0"/>
          </a:p>
          <a:p>
            <a:r>
              <a:rPr lang="en-US" dirty="0"/>
              <a:t>	</a:t>
            </a:r>
            <a:r>
              <a:rPr lang="en-US" dirty="0" err="1" smtClean="0"/>
              <a:t>Kieffer</a:t>
            </a:r>
            <a:r>
              <a:rPr lang="en-US" dirty="0"/>
              <a:t>, M. J., &amp; </a:t>
            </a:r>
            <a:r>
              <a:rPr lang="en-US" dirty="0" err="1"/>
              <a:t>DiFelice</a:t>
            </a:r>
            <a:r>
              <a:rPr lang="en-US" dirty="0"/>
              <a:t> Box, C. (2013). Derivational morphological awareness, academic vocabulary, and reading comprehension in linguistically diverse sixth graders. Learning and Individual Differences, 24, 168–175.</a:t>
            </a:r>
          </a:p>
          <a:p>
            <a:r>
              <a:rPr lang="en-US" dirty="0"/>
              <a:t> </a:t>
            </a:r>
          </a:p>
          <a:p>
            <a:r>
              <a:rPr lang="en-US" dirty="0" smtClean="0"/>
              <a:t>	</a:t>
            </a:r>
            <a:r>
              <a:rPr lang="en-US" dirty="0" err="1" smtClean="0"/>
              <a:t>Kolanchery</a:t>
            </a:r>
            <a:r>
              <a:rPr lang="en-US" dirty="0"/>
              <a:t>, G. (2015). Analytical Components of Morphology in Linguistics. Journal of Global English- Oriented research. 1:1. Pp. 161-166. </a:t>
            </a:r>
          </a:p>
          <a:p>
            <a:pPr algn="ctr"/>
            <a:endParaRPr lang="en-US" dirty="0" smtClean="0"/>
          </a:p>
          <a:p>
            <a:pPr algn="ctr"/>
            <a:endParaRPr lang="en-US" dirty="0" smtClean="0"/>
          </a:p>
          <a:p>
            <a:pPr algn="just"/>
            <a:endParaRPr lang="en-US" dirty="0"/>
          </a:p>
        </p:txBody>
      </p:sp>
    </p:spTree>
    <p:extLst>
      <p:ext uri="{BB962C8B-B14F-4D97-AF65-F5344CB8AC3E}">
        <p14:creationId xmlns:p14="http://schemas.microsoft.com/office/powerpoint/2010/main" val="400467331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a:p>
        </p:txBody>
      </p:sp>
      <p:sp>
        <p:nvSpPr>
          <p:cNvPr id="4" name="Rectangle 3"/>
          <p:cNvSpPr/>
          <p:nvPr/>
        </p:nvSpPr>
        <p:spPr>
          <a:xfrm>
            <a:off x="512064" y="803186"/>
            <a:ext cx="11183112" cy="56220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r>
              <a:rPr lang="en-US" sz="1400" dirty="0" smtClean="0"/>
              <a:t>	</a:t>
            </a:r>
            <a:r>
              <a:rPr lang="en-US" sz="1400" dirty="0" err="1" smtClean="0"/>
              <a:t>Kuo</a:t>
            </a:r>
            <a:r>
              <a:rPr lang="en-US" sz="1400" dirty="0"/>
              <a:t>, L. J., &amp; Anderson, R. C. (2006). Morphological awareness and learning to read: A cross-language perspective. Educational Psychologist, 41(3), 161-180. doi:10.1207/s15326985ep4103_3. </a:t>
            </a:r>
          </a:p>
          <a:p>
            <a:r>
              <a:rPr lang="en-US" sz="1400" dirty="0"/>
              <a:t> </a:t>
            </a:r>
          </a:p>
          <a:p>
            <a:r>
              <a:rPr lang="en-US" sz="1400" dirty="0" smtClean="0"/>
              <a:t>	Lin, M.F. (2017</a:t>
            </a:r>
            <a:r>
              <a:rPr lang="en-US" sz="1400" dirty="0"/>
              <a:t>). Developing EFL learners’ morphological awareness: Instructional effect, </a:t>
            </a:r>
            <a:r>
              <a:rPr lang="en-US" sz="1400" dirty="0" err="1"/>
              <a:t>teachability</a:t>
            </a:r>
            <a:r>
              <a:rPr lang="en-US" sz="1400" dirty="0"/>
              <a:t> of affixes, and learners’ </a:t>
            </a:r>
            <a:r>
              <a:rPr lang="en-US" sz="1400" dirty="0" smtClean="0"/>
              <a:t>perception.  Journal of </a:t>
            </a:r>
            <a:r>
              <a:rPr lang="en-US" sz="1400" dirty="0"/>
              <a:t>International Review of Applied Linguistics in Language </a:t>
            </a:r>
            <a:r>
              <a:rPr lang="en-US" sz="1400" dirty="0" smtClean="0"/>
              <a:t>Teaching. </a:t>
            </a:r>
            <a:r>
              <a:rPr lang="en-US" sz="1400" dirty="0"/>
              <a:t>https://</a:t>
            </a:r>
            <a:r>
              <a:rPr lang="en-US" sz="1400" dirty="0" smtClean="0"/>
              <a:t>doi.org/10.1515/iral-2015-0081.</a:t>
            </a:r>
            <a:endParaRPr lang="en-US" sz="1400" dirty="0"/>
          </a:p>
          <a:p>
            <a:endParaRPr lang="en-US" sz="1400" dirty="0" smtClean="0"/>
          </a:p>
          <a:p>
            <a:r>
              <a:rPr lang="en-US" sz="1400" dirty="0" smtClean="0"/>
              <a:t>	</a:t>
            </a:r>
            <a:r>
              <a:rPr lang="en-US" sz="1400" dirty="0" err="1" smtClean="0"/>
              <a:t>McCutchen</a:t>
            </a:r>
            <a:r>
              <a:rPr lang="en-US" sz="1400" dirty="0"/>
              <a:t>, D., &amp; Logan, B. (2011). Inside incidental word learning: Children's strategic use of morphological information to infer word meanings. Reading Research Quarterly, 46(4), 334-349. doi:10.1002/RRQ.003. </a:t>
            </a:r>
          </a:p>
          <a:p>
            <a:r>
              <a:rPr lang="en-US" sz="1400" dirty="0"/>
              <a:t> </a:t>
            </a:r>
          </a:p>
          <a:p>
            <a:r>
              <a:rPr lang="en-US" sz="1400" dirty="0" smtClean="0"/>
              <a:t>	</a:t>
            </a:r>
            <a:r>
              <a:rPr lang="en-US" sz="1400" dirty="0" err="1" smtClean="0"/>
              <a:t>Öz</a:t>
            </a:r>
            <a:r>
              <a:rPr lang="en-US" sz="1400" dirty="0"/>
              <a:t>, H. (2014). Morphology and implications for English language </a:t>
            </a:r>
            <a:br>
              <a:rPr lang="en-US" sz="1400" dirty="0"/>
            </a:br>
            <a:r>
              <a:rPr lang="en-US" sz="1400" dirty="0"/>
              <a:t>teaching. In A. </a:t>
            </a:r>
            <a:r>
              <a:rPr lang="en-US" sz="1400" dirty="0" err="1"/>
              <a:t>Saricoban</a:t>
            </a:r>
            <a:r>
              <a:rPr lang="en-US" sz="1400" dirty="0"/>
              <a:t> (Ed.), Linguistics for English language </a:t>
            </a:r>
            <a:br>
              <a:rPr lang="en-US" sz="1400" dirty="0"/>
            </a:br>
            <a:r>
              <a:rPr lang="en-US" sz="1400" dirty="0"/>
              <a:t>teaching studies (pp. 83‐120). Ankara: Ani Publishing.</a:t>
            </a:r>
          </a:p>
          <a:p>
            <a:r>
              <a:rPr lang="en-US" sz="1400" dirty="0"/>
              <a:t> 	</a:t>
            </a:r>
            <a:endParaRPr lang="en-US" sz="1400" dirty="0" smtClean="0"/>
          </a:p>
          <a:p>
            <a:r>
              <a:rPr lang="en-US" sz="1400" dirty="0"/>
              <a:t>	</a:t>
            </a:r>
            <a:r>
              <a:rPr lang="en-US" sz="1400" dirty="0" err="1" smtClean="0"/>
              <a:t>Schmid</a:t>
            </a:r>
            <a:r>
              <a:rPr lang="en-US" sz="1400" dirty="0"/>
              <a:t>, Hans-</a:t>
            </a:r>
            <a:r>
              <a:rPr lang="en-US" sz="1400" dirty="0" err="1"/>
              <a:t>Jörg</a:t>
            </a:r>
            <a:r>
              <a:rPr lang="en-US" sz="1400" dirty="0"/>
              <a:t> (2015), "Morphology". In: Natalie </a:t>
            </a:r>
            <a:r>
              <a:rPr lang="en-US" sz="1400" dirty="0" err="1"/>
              <a:t>Braber</a:t>
            </a:r>
            <a:r>
              <a:rPr lang="en-US" sz="1400" dirty="0"/>
              <a:t>, Louise Cummings and Liz </a:t>
            </a:r>
            <a:r>
              <a:rPr lang="en-US" sz="1400" dirty="0" err="1"/>
              <a:t>Morrish</a:t>
            </a:r>
            <a:r>
              <a:rPr lang="en-US" sz="1400" dirty="0"/>
              <a:t>, eds., Exploring Language and Linguistics, Cambridge: Cambridge University Press, 77-110.</a:t>
            </a:r>
          </a:p>
          <a:p>
            <a:r>
              <a:rPr lang="en-US" sz="1400" dirty="0"/>
              <a:t>Spencer, A. (1994). Morphological Theory and English. Links &amp; letters 1. Pp. 71-84. </a:t>
            </a:r>
          </a:p>
          <a:p>
            <a:r>
              <a:rPr lang="en-US" sz="1400" dirty="0"/>
              <a:t> </a:t>
            </a:r>
          </a:p>
          <a:p>
            <a:r>
              <a:rPr lang="en-US" sz="1400" i="1" dirty="0" smtClean="0"/>
              <a:t>	</a:t>
            </a:r>
            <a:r>
              <a:rPr lang="en-US" sz="1400" i="1" dirty="0" err="1" smtClean="0"/>
              <a:t>Shoeib</a:t>
            </a:r>
            <a:r>
              <a:rPr lang="en-US" sz="1400" i="1" dirty="0" smtClean="0"/>
              <a:t>, A. F. </a:t>
            </a:r>
            <a:r>
              <a:rPr lang="en-US" sz="1400" i="1" dirty="0"/>
              <a:t> </a:t>
            </a:r>
            <a:r>
              <a:rPr lang="en-US" sz="1400" i="1" dirty="0" smtClean="0"/>
              <a:t>(2017). Morphological awareness and its association with reading comprehension of EFL Saudi university students.</a:t>
            </a:r>
            <a:r>
              <a:rPr lang="en-US" sz="1400" dirty="0"/>
              <a:t> European Journal of English Language </a:t>
            </a:r>
            <a:r>
              <a:rPr lang="en-US" sz="1400" dirty="0" smtClean="0"/>
              <a:t>Teaching. 3:2. Pp. 52-77.</a:t>
            </a:r>
          </a:p>
          <a:p>
            <a:endParaRPr lang="en-US" sz="1400" dirty="0" smtClean="0"/>
          </a:p>
          <a:p>
            <a:r>
              <a:rPr lang="en-US" sz="1400" dirty="0"/>
              <a:t>	</a:t>
            </a:r>
            <a:r>
              <a:rPr lang="en-US" sz="1400" dirty="0" err="1" smtClean="0"/>
              <a:t>Tibi</a:t>
            </a:r>
            <a:r>
              <a:rPr lang="en-US" sz="1400" dirty="0"/>
              <a:t>, S and </a:t>
            </a:r>
            <a:r>
              <a:rPr lang="en-US" sz="1400" dirty="0" err="1"/>
              <a:t>Fumero</a:t>
            </a:r>
            <a:r>
              <a:rPr lang="en-US" sz="1400" dirty="0"/>
              <a:t>, K. (2020). The Importance of Morphological Awareness in Bilingual Language and Literacy Skills: Clinical Implications for Speech-Language Pathologists. Journal of Language, Speech, and Hearing in School. Vol. 51. Pp. 572-588.</a:t>
            </a:r>
          </a:p>
          <a:p>
            <a:pPr algn="just"/>
            <a:endParaRPr lang="en-US" sz="1400" dirty="0"/>
          </a:p>
        </p:txBody>
      </p:sp>
    </p:spTree>
    <p:extLst>
      <p:ext uri="{BB962C8B-B14F-4D97-AF65-F5344CB8AC3E}">
        <p14:creationId xmlns:p14="http://schemas.microsoft.com/office/powerpoint/2010/main" val="2980482606"/>
      </p:ext>
    </p:extLst>
  </p:cSld>
  <p:clrMapOvr>
    <a:masterClrMapping/>
  </p:clrMapOvr>
  <p:timing>
    <p:tnLst>
      <p:par>
        <p:cTn id="1" dur="indefinite" restart="never" nodeType="tmRoot"/>
      </p:par>
    </p:tnLst>
  </p:timing>
</p:sld>
</file>

<file path=ppt/theme/theme1.xml><?xml version="1.0" encoding="utf-8"?>
<a:theme xmlns:a="http://schemas.openxmlformats.org/drawingml/2006/main" name="Atlas">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3A8986E-DA64-415A-A390-AF2FFA01BA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24716F-C831-4AC2-BB0A-5EC60E4671B3}">
  <ds:schemaRefs>
    <ds:schemaRef ds:uri="http://schemas.microsoft.com/office/infopath/2007/PartnerControls"/>
    <ds:schemaRef ds:uri="http://www.w3.org/XML/1998/namespace"/>
    <ds:schemaRef ds:uri="http://purl.org/dc/terms/"/>
    <ds:schemaRef ds:uri="http://schemas.microsoft.com/office/2006/documentManagement/types"/>
    <ds:schemaRef ds:uri="http://schemas.microsoft.com/office/2006/metadata/properties"/>
    <ds:schemaRef ds:uri="http://purl.org/dc/dcmitype/"/>
    <ds:schemaRef ds:uri="71af3243-3dd4-4a8d-8c0d-dd76da1f02a5"/>
    <ds:schemaRef ds:uri="http://schemas.openxmlformats.org/package/2006/metadata/core-properties"/>
    <ds:schemaRef ds:uri="16c05727-aa75-4e4a-9b5f-8a80a1165891"/>
    <ds:schemaRef ds:uri="http://purl.org/dc/elements/1.1/"/>
  </ds:schemaRefs>
</ds:datastoreItem>
</file>

<file path=customXml/itemProps3.xml><?xml version="1.0" encoding="utf-8"?>
<ds:datastoreItem xmlns:ds="http://schemas.openxmlformats.org/officeDocument/2006/customXml" ds:itemID="{58F3D8C7-1E6F-4D15-8163-ADBC81A00A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Atlas design</Template>
  <TotalTime>0</TotalTime>
  <Words>484</Words>
  <Application>Microsoft Office PowerPoint</Application>
  <PresentationFormat>Widescreen</PresentationFormat>
  <Paragraphs>99</Paragraphs>
  <Slides>15</Slides>
  <Notes>0</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15</vt:i4>
      </vt:variant>
    </vt:vector>
  </HeadingPairs>
  <TitlesOfParts>
    <vt:vector size="27" baseType="lpstr">
      <vt:lpstr>Adobe Fan Heiti Std B</vt:lpstr>
      <vt:lpstr>Adobe Gothic Std B</vt:lpstr>
      <vt:lpstr>Adobe Myungjo Std M</vt:lpstr>
      <vt:lpstr>Adobe Song Std L</vt:lpstr>
      <vt:lpstr>Adobe Caslon Pro Bold</vt:lpstr>
      <vt:lpstr>Adobe Garamond Pro Bold</vt:lpstr>
      <vt:lpstr>Calibri</vt:lpstr>
      <vt:lpstr>Calibri Light</vt:lpstr>
      <vt:lpstr>Rockwell</vt:lpstr>
      <vt:lpstr>Wingdings</vt:lpstr>
      <vt:lpstr>Atlas</vt:lpstr>
      <vt:lpstr>Bitmap Image</vt:lpstr>
      <vt:lpstr>Key Issues in Linguistics: Jessica Clapham  </vt:lpstr>
      <vt:lpstr>Morphology A systematic relationship has been used between the form and meaning of words, because a similar pattern is applied for all of other English words (Sulistyawati et al., 2021).  </vt:lpstr>
      <vt:lpstr>PowerPoint Presentation</vt:lpstr>
      <vt:lpstr>Types of Morpheme </vt:lpstr>
      <vt:lpstr>PowerPoint Presentation</vt:lpstr>
      <vt:lpstr>   Bound morphemes divided into two categories:  Derivational and Inflectional Happiness  happy +    ness  “ness” is a derivational morpheme because when it is added to the root, a new word in new part of speech classification is formed.  Happy has been used as an adjective but when “ness” is added to it,  the meaning of the word is changed as a noun. (Kolanchery, 2015)     </vt:lpstr>
      <vt:lpstr>Bound Morpheme Inflectional  </vt:lpstr>
      <vt:lpstr>Word Formation: Compounding </vt:lpstr>
      <vt:lpstr>Base, root and Affix </vt:lpstr>
      <vt:lpstr> Morphological Awareness   (MA)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2021-11-04T23:16:06Z</dcterms:created>
  <dcterms:modified xsi:type="dcterms:W3CDTF">2021-11-18T20:17:15Z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