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8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0000" autoAdjust="0"/>
    <p:restoredTop sz="94660"/>
  </p:normalViewPr>
  <p:slideViewPr>
    <p:cSldViewPr>
      <p:cViewPr varScale="1">
        <p:scale>
          <a:sx n="74" d="100"/>
          <a:sy n="74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855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HUMAN RESOURCE DEVELOPMENT</a:t>
            </a:r>
          </a:p>
        </p:txBody>
      </p:sp>
      <p:sp>
        <p:nvSpPr>
          <p:cNvPr id="6758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Beyond ‘Training’ to ‘The Learning Organisation’</a:t>
            </a:r>
          </a:p>
        </p:txBody>
      </p:sp>
    </p:spTree>
    <p:extLst>
      <p:ext uri="{BB962C8B-B14F-4D97-AF65-F5344CB8AC3E}">
        <p14:creationId xmlns:p14="http://schemas.microsoft.com/office/powerpoint/2010/main" val="1449141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Human Resource Development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   ‘</a:t>
            </a:r>
            <a:r>
              <a:rPr lang="en-GB" i="1" smtClean="0"/>
              <a:t>HRD comprises the procedures and processes that purposely seek to provide learning activities to enhance the skills, knowledge and capabilities of people, teams and the organisation so that there is a change in action to achieve the desired outcomes’</a:t>
            </a:r>
          </a:p>
          <a:p>
            <a:pPr algn="r" eaLnBrk="1" hangingPunct="1">
              <a:buFont typeface="Wingdings" pitchFamily="2" charset="2"/>
              <a:buNone/>
              <a:defRPr/>
            </a:pPr>
            <a:r>
              <a:rPr lang="en-GB" smtClean="0"/>
              <a:t>Gold 2005</a:t>
            </a:r>
          </a:p>
        </p:txBody>
      </p:sp>
    </p:spTree>
    <p:extLst>
      <p:ext uri="{BB962C8B-B14F-4D97-AF65-F5344CB8AC3E}">
        <p14:creationId xmlns:p14="http://schemas.microsoft.com/office/powerpoint/2010/main" val="223614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747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Human Resource Development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Implies: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Long term strategic view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Investment, rather than cost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Supports recruitment, retention, reward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Makes a qualitative statement about the organisation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Unleashes internal potential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Encourages loyalty and commitment</a:t>
            </a:r>
          </a:p>
        </p:txBody>
      </p:sp>
    </p:spTree>
    <p:extLst>
      <p:ext uri="{BB962C8B-B14F-4D97-AF65-F5344CB8AC3E}">
        <p14:creationId xmlns:p14="http://schemas.microsoft.com/office/powerpoint/2010/main" val="344350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Human Resource Development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In recent years, HRD has moved beyond notions of TRAINING to a more holistic view embracing development at both individual and organisational levels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mtClean="0"/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smtClean="0"/>
              <a:t>The idea of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smtClean="0"/>
              <a:t>THE LEARNING ORGANISATION</a:t>
            </a:r>
          </a:p>
        </p:txBody>
      </p:sp>
    </p:spTree>
    <p:extLst>
      <p:ext uri="{BB962C8B-B14F-4D97-AF65-F5344CB8AC3E}">
        <p14:creationId xmlns:p14="http://schemas.microsoft.com/office/powerpoint/2010/main" val="2399553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Human Resource Development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989138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smtClean="0"/>
              <a:t>Advanced Technology / Global Markets / Customer Expectations / Competition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smtClean="0"/>
              <a:t>=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smtClean="0"/>
              <a:t>Need to achieve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b="1" smtClean="0"/>
              <a:t>HIGH PERFORMANCE WORKING</a:t>
            </a:r>
            <a:r>
              <a:rPr lang="en-GB" sz="2800" smtClean="0"/>
              <a:t>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smtClean="0"/>
              <a:t>(the generation of high value-added products and services for customers; and trust and commitment from enthusiastic employees)</a:t>
            </a:r>
          </a:p>
        </p:txBody>
      </p:sp>
    </p:spTree>
    <p:extLst>
      <p:ext uri="{BB962C8B-B14F-4D97-AF65-F5344CB8AC3E}">
        <p14:creationId xmlns:p14="http://schemas.microsoft.com/office/powerpoint/2010/main" val="4040737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The Learning Organisation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800" smtClean="0"/>
              <a:t>Key Features: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/>
              <a:t>Attention paid to learning and development throughout the organisation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/>
              <a:t>Learning viewed as the (only) strategy to cope with change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/>
              <a:t>Emphasis upon a total learning system, facilitated by technological change and the development of e-learning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/>
              <a:t>Knowledge management and development of intellectual capital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/>
              <a:t>The potential for learning between organisations</a:t>
            </a:r>
          </a:p>
        </p:txBody>
      </p:sp>
    </p:spTree>
    <p:extLst>
      <p:ext uri="{BB962C8B-B14F-4D97-AF65-F5344CB8AC3E}">
        <p14:creationId xmlns:p14="http://schemas.microsoft.com/office/powerpoint/2010/main" val="1383951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Human Resource Development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GB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b="1" smtClean="0"/>
              <a:t>Result:</a:t>
            </a:r>
            <a:r>
              <a:rPr lang="en-GB" smtClean="0"/>
              <a:t>  Development of HRD as a ‘hot topic’ and a separate specialism within/to HRM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b="1" smtClean="0"/>
              <a:t>However:</a:t>
            </a:r>
            <a:r>
              <a:rPr lang="en-GB" smtClean="0"/>
              <a:t> not all organisations have responded – In the UK there persists an underinvestment in workforce learning</a:t>
            </a:r>
          </a:p>
        </p:txBody>
      </p:sp>
    </p:spTree>
    <p:extLst>
      <p:ext uri="{BB962C8B-B14F-4D97-AF65-F5344CB8AC3E}">
        <p14:creationId xmlns:p14="http://schemas.microsoft.com/office/powerpoint/2010/main" val="3434066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Successful HRD assumptions 1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Employees are recruited into roles that will require learning and change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Employees are expected to retrain to remain employable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Employees are partly selected for their potential/ability to learn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Once recruited, employees become worth investing in</a:t>
            </a:r>
          </a:p>
        </p:txBody>
      </p:sp>
    </p:spTree>
    <p:extLst>
      <p:ext uri="{BB962C8B-B14F-4D97-AF65-F5344CB8AC3E}">
        <p14:creationId xmlns:p14="http://schemas.microsoft.com/office/powerpoint/2010/main" val="1258734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Successful HRD assumptions 2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/>
              <a:t>Line managers are fully involved in development of their subordinates</a:t>
            </a:r>
          </a:p>
          <a:p>
            <a:pPr eaLnBrk="1" hangingPunct="1">
              <a:defRPr/>
            </a:pPr>
            <a:r>
              <a:rPr lang="en-GB" sz="2800" smtClean="0"/>
              <a:t>Line managers accept their responsibility for this</a:t>
            </a:r>
          </a:p>
          <a:p>
            <a:pPr eaLnBrk="1" hangingPunct="1">
              <a:defRPr/>
            </a:pPr>
            <a:r>
              <a:rPr lang="en-GB" sz="2800" smtClean="0"/>
              <a:t>The products include loyalty, flexibility, quality and commitment</a:t>
            </a:r>
          </a:p>
          <a:p>
            <a:pPr eaLnBrk="1" hangingPunct="1">
              <a:defRPr/>
            </a:pPr>
            <a:r>
              <a:rPr lang="en-GB" sz="2800" smtClean="0"/>
              <a:t>Performance, appraisal, development are critical to the line managers function</a:t>
            </a:r>
          </a:p>
          <a:p>
            <a:pPr eaLnBrk="1" hangingPunct="1">
              <a:defRPr/>
            </a:pPr>
            <a:r>
              <a:rPr lang="en-GB" sz="2800" smtClean="0"/>
              <a:t>Assessment (Review) leads to job improvement and career development</a:t>
            </a:r>
          </a:p>
        </p:txBody>
      </p:sp>
    </p:spTree>
    <p:extLst>
      <p:ext uri="{BB962C8B-B14F-4D97-AF65-F5344CB8AC3E}">
        <p14:creationId xmlns:p14="http://schemas.microsoft.com/office/powerpoint/2010/main" val="1661755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Learning Organisation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endParaRPr lang="en-GB" smtClean="0"/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smtClean="0"/>
              <a:t>Through the employees interaction with production processes, customers, suppliers and clients, both internal and external to their organisation, employees can monitor, respond to, and learn from evolving situations.</a:t>
            </a:r>
          </a:p>
        </p:txBody>
      </p:sp>
    </p:spTree>
    <p:extLst>
      <p:ext uri="{BB962C8B-B14F-4D97-AF65-F5344CB8AC3E}">
        <p14:creationId xmlns:p14="http://schemas.microsoft.com/office/powerpoint/2010/main" val="241177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UK reality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Strategic HRD has not made significant progress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The focus (in most cases) is on profit maximisation and cost minimisation (eg: through job re-design and de-skilling)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People issues seldom come above marketing and financial matters in lists of important considerations of Chief Executives        </a:t>
            </a:r>
            <a:r>
              <a:rPr lang="en-GB" sz="2000" smtClean="0"/>
              <a:t>(Coleman and Keep 2001)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81229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Approaches within Organisations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060575"/>
            <a:ext cx="8713787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2800" u="sng" smtClean="0"/>
              <a:t>1. Traditional</a:t>
            </a:r>
            <a:r>
              <a:rPr lang="en-GB" sz="2800" smtClean="0"/>
              <a:t> – ‘sitting next to Nellie’ – learning by exposure to more experienced workers – but:</a:t>
            </a:r>
          </a:p>
          <a:p>
            <a:pPr eaLnBrk="1" hangingPunct="1">
              <a:defRPr/>
            </a:pPr>
            <a:r>
              <a:rPr lang="en-GB" sz="2800" smtClean="0"/>
              <a:t>could transfer bad habits</a:t>
            </a:r>
          </a:p>
          <a:p>
            <a:pPr eaLnBrk="1" hangingPunct="1">
              <a:defRPr/>
            </a:pPr>
            <a:r>
              <a:rPr lang="en-GB" sz="2800" smtClean="0"/>
              <a:t>was lengthy and haphazard</a:t>
            </a:r>
          </a:p>
          <a:p>
            <a:pPr eaLnBrk="1" hangingPunct="1">
              <a:defRPr/>
            </a:pPr>
            <a:r>
              <a:rPr lang="en-GB" sz="2800" smtClean="0"/>
              <a:t>Caused suspicion – feared losing ‘secrets’</a:t>
            </a:r>
          </a:p>
          <a:p>
            <a:pPr eaLnBrk="1" hangingPunct="1">
              <a:defRPr/>
            </a:pPr>
            <a:r>
              <a:rPr lang="en-GB" sz="2800" smtClean="0"/>
              <a:t>Undermined managers responsibility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800" u="sng" smtClean="0"/>
              <a:t>2. 1960’s onwards</a:t>
            </a:r>
            <a:r>
              <a:rPr lang="en-GB" sz="2800" smtClean="0"/>
              <a:t> – Systematic Approaches</a:t>
            </a:r>
          </a:p>
          <a:p>
            <a:pPr eaLnBrk="1" hangingPunct="1">
              <a:defRPr/>
            </a:pPr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964528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 Systematic Training Model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Identify Training Needs (TNA)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and Specify Objectives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↓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Design Activities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↓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Implement Activities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↓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Evaluate Activities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386093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Systematic Training Models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Criticism: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Mechanistic and reactive – suits stable environments but not rapidly changing ones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Tend to be ‘top-down’ with largely passive involvement of learners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mtClean="0"/>
              <a:t>Can make ‘training’ independent of the wider organisation, its culture and strategy, its vision and values.</a:t>
            </a:r>
          </a:p>
        </p:txBody>
      </p:sp>
    </p:spTree>
    <p:extLst>
      <p:ext uri="{BB962C8B-B14F-4D97-AF65-F5344CB8AC3E}">
        <p14:creationId xmlns:p14="http://schemas.microsoft.com/office/powerpoint/2010/main" val="38785604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3. An Integrated Approach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Faced with uncertain environments and rapid change, some organisations have recognised the need for people to move beyond their existing skills, knowledge and abilities.</a:t>
            </a:r>
          </a:p>
          <a:p>
            <a:pPr eaLnBrk="1" hangingPunct="1">
              <a:defRPr/>
            </a:pPr>
            <a:r>
              <a:rPr lang="en-GB" smtClean="0"/>
              <a:t>Hence – a more proactive role for HRD specialists – encouraging flexibility and multi-skilling</a:t>
            </a:r>
          </a:p>
        </p:txBody>
      </p:sp>
    </p:spTree>
    <p:extLst>
      <p:ext uri="{BB962C8B-B14F-4D97-AF65-F5344CB8AC3E}">
        <p14:creationId xmlns:p14="http://schemas.microsoft.com/office/powerpoint/2010/main" val="12207056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An Integrated Approach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989138"/>
            <a:ext cx="8713787" cy="411480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en-GB" sz="2800" smtClean="0"/>
              <a:t>The development of a LEARNING CLIMATE with the Line Managers role recognised as focal: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z="2800" smtClean="0"/>
              <a:t>Training – on and off-job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z="2800" smtClean="0"/>
              <a:t>Coaching - development of a particular skill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z="2800" smtClean="0"/>
              <a:t>Mentoring – long-term, one-to-one development of new meaning, approaches, and attitudes to both work and to life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z="2800" smtClean="0"/>
              <a:t>Recognition that development is not restricted to ‘top-down’ facilitation.</a:t>
            </a:r>
          </a:p>
        </p:txBody>
      </p:sp>
    </p:spTree>
    <p:extLst>
      <p:ext uri="{BB962C8B-B14F-4D97-AF65-F5344CB8AC3E}">
        <p14:creationId xmlns:p14="http://schemas.microsoft.com/office/powerpoint/2010/main" val="33975427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4. e-Learning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844675"/>
            <a:ext cx="8642350" cy="41148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mtClean="0"/>
              <a:t>Learning that is delivered, enabled or mediated by electronic technology for the explicit purpose of training in organisations</a:t>
            </a: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600" smtClean="0"/>
              <a:t>CIPD 2002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Computer-based training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Web-based training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On-line learning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Distance learning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Flexible learning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‘just in time’ learning at the learners pace and convenience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Collaborative learning over a wide area with tutor support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smtClean="0"/>
              <a:t>Can be expensive to set up and the learner requires IT skills </a:t>
            </a:r>
          </a:p>
        </p:txBody>
      </p:sp>
    </p:spTree>
    <p:extLst>
      <p:ext uri="{BB962C8B-B14F-4D97-AF65-F5344CB8AC3E}">
        <p14:creationId xmlns:p14="http://schemas.microsoft.com/office/powerpoint/2010/main" val="2421659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16383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The notion of CAREER is changing – The Old Psychological Contract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205038"/>
            <a:ext cx="4038600" cy="39258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The employee offers:</a:t>
            </a:r>
          </a:p>
          <a:p>
            <a:pPr eaLnBrk="1" hangingPunct="1">
              <a:defRPr/>
            </a:pPr>
            <a:r>
              <a:rPr lang="en-GB" smtClean="0"/>
              <a:t>Loyalty</a:t>
            </a:r>
          </a:p>
          <a:p>
            <a:pPr eaLnBrk="1" hangingPunct="1">
              <a:defRPr/>
            </a:pPr>
            <a:r>
              <a:rPr lang="en-GB" smtClean="0"/>
              <a:t>Commitment</a:t>
            </a:r>
          </a:p>
          <a:p>
            <a:pPr eaLnBrk="1" hangingPunct="1">
              <a:defRPr/>
            </a:pPr>
            <a:r>
              <a:rPr lang="en-GB" smtClean="0"/>
              <a:t>Adequate Performance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205038"/>
            <a:ext cx="4038600" cy="392588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The employer offers:</a:t>
            </a:r>
          </a:p>
          <a:p>
            <a:pPr eaLnBrk="1" hangingPunct="1">
              <a:defRPr/>
            </a:pPr>
            <a:r>
              <a:rPr lang="en-GB" smtClean="0"/>
              <a:t>Security</a:t>
            </a:r>
          </a:p>
          <a:p>
            <a:pPr eaLnBrk="1" hangingPunct="1">
              <a:defRPr/>
            </a:pPr>
            <a:r>
              <a:rPr lang="en-GB" smtClean="0"/>
              <a:t>Remuneration</a:t>
            </a:r>
          </a:p>
          <a:p>
            <a:pPr eaLnBrk="1" hangingPunct="1">
              <a:defRPr/>
            </a:pPr>
            <a:r>
              <a:rPr lang="en-GB" smtClean="0"/>
              <a:t>Career</a:t>
            </a:r>
          </a:p>
          <a:p>
            <a:pPr eaLnBrk="1" hangingPunct="1">
              <a:defRPr/>
            </a:pPr>
            <a:r>
              <a:rPr lang="en-GB" smtClean="0"/>
              <a:t>Some looking after</a:t>
            </a:r>
          </a:p>
        </p:txBody>
      </p:sp>
    </p:spTree>
    <p:extLst>
      <p:ext uri="{BB962C8B-B14F-4D97-AF65-F5344CB8AC3E}">
        <p14:creationId xmlns:p14="http://schemas.microsoft.com/office/powerpoint/2010/main" val="38188630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The New Psychological Contract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mtClean="0">
                <a:solidFill>
                  <a:srgbClr val="FF5050"/>
                </a:solidFill>
              </a:rPr>
              <a:t>Employee offers</a:t>
            </a:r>
          </a:p>
          <a:p>
            <a:pPr eaLnBrk="1" hangingPunct="1">
              <a:defRPr/>
            </a:pPr>
            <a:r>
              <a:rPr lang="en-US" sz="2400" smtClean="0"/>
              <a:t>Continuous learning</a:t>
            </a:r>
          </a:p>
          <a:p>
            <a:pPr eaLnBrk="1" hangingPunct="1">
              <a:defRPr/>
            </a:pPr>
            <a:r>
              <a:rPr lang="en-US" sz="2400" smtClean="0"/>
              <a:t>Keep pace with change</a:t>
            </a:r>
          </a:p>
          <a:p>
            <a:pPr eaLnBrk="1" hangingPunct="1">
              <a:defRPr/>
            </a:pPr>
            <a:r>
              <a:rPr lang="en-US" sz="2400" smtClean="0"/>
              <a:t>Commitment to organisational success</a:t>
            </a:r>
          </a:p>
          <a:p>
            <a:pPr eaLnBrk="1" hangingPunct="1">
              <a:defRPr/>
            </a:pPr>
            <a:r>
              <a:rPr lang="en-US" sz="2400" smtClean="0"/>
              <a:t>Manage their own career</a:t>
            </a:r>
          </a:p>
          <a:p>
            <a:pPr eaLnBrk="1" hangingPunct="1">
              <a:defRPr/>
            </a:pPr>
            <a:r>
              <a:rPr lang="en-US" sz="2400" smtClean="0"/>
              <a:t>High productivity</a:t>
            </a:r>
            <a:endParaRPr lang="en-GB" sz="2400" smtClean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mtClean="0">
                <a:solidFill>
                  <a:srgbClr val="FF5050"/>
                </a:solidFill>
              </a:rPr>
              <a:t>Employer offers</a:t>
            </a:r>
          </a:p>
          <a:p>
            <a:pPr eaLnBrk="1" hangingPunct="1">
              <a:defRPr/>
            </a:pPr>
            <a:r>
              <a:rPr lang="en-US" sz="2400" smtClean="0"/>
              <a:t>Employability</a:t>
            </a:r>
          </a:p>
          <a:p>
            <a:pPr eaLnBrk="1" hangingPunct="1">
              <a:defRPr/>
            </a:pPr>
            <a:r>
              <a:rPr lang="en-US" sz="2400" smtClean="0"/>
              <a:t>Tools and environment to achieve this</a:t>
            </a:r>
          </a:p>
          <a:p>
            <a:pPr eaLnBrk="1" hangingPunct="1">
              <a:defRPr/>
            </a:pPr>
            <a:r>
              <a:rPr lang="en-US" sz="2400" smtClean="0"/>
              <a:t>Opportunities for assessment</a:t>
            </a:r>
          </a:p>
          <a:p>
            <a:pPr eaLnBrk="1" hangingPunct="1">
              <a:defRPr/>
            </a:pPr>
            <a:r>
              <a:rPr lang="en-US" sz="2400" smtClean="0"/>
              <a:t>Opportunities for development</a:t>
            </a:r>
          </a:p>
          <a:p>
            <a:pPr eaLnBrk="1" hangingPunct="1">
              <a:defRPr/>
            </a:pPr>
            <a:r>
              <a:rPr lang="en-US" sz="2400" smtClean="0"/>
              <a:t>Care</a:t>
            </a: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val="3180253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National Approaches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/>
              <a:t>Voluntarist Approaches – governments encourage organisations to take responsibility for training and development and its finance – tends to rely on market forces and decision makers within organisations</a:t>
            </a:r>
          </a:p>
          <a:p>
            <a:pPr marL="609600" indent="-609600" eaLnBrk="1" hangingPunct="1">
              <a:buFontTx/>
              <a:buNone/>
              <a:defRPr/>
            </a:pPr>
            <a:r>
              <a:rPr lang="en-GB" smtClean="0"/>
              <a:t>Government concentrates on providing infrastructure.</a:t>
            </a:r>
          </a:p>
        </p:txBody>
      </p:sp>
    </p:spTree>
    <p:extLst>
      <p:ext uri="{BB962C8B-B14F-4D97-AF65-F5344CB8AC3E}">
        <p14:creationId xmlns:p14="http://schemas.microsoft.com/office/powerpoint/2010/main" val="18726553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National Approaches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2. Interventionist Approaches – Government / NGO’s influence training and development though funding, grants, levies etc.   Can lead to ‘skews’ in provision and ‘grant dependent cultures’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Government establishes Qualifications, Competencies, Frameworks, Accreditation</a:t>
            </a:r>
          </a:p>
        </p:txBody>
      </p:sp>
    </p:spTree>
    <p:extLst>
      <p:ext uri="{BB962C8B-B14F-4D97-AF65-F5344CB8AC3E}">
        <p14:creationId xmlns:p14="http://schemas.microsoft.com/office/powerpoint/2010/main" val="9059080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National Approaches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73238"/>
            <a:ext cx="8496300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3. Human Capital Theory – the view that people are worth investing in as a form of capital and there will be a return in the performance and results achieved – while ‘worthy’ generally viewed as ‘long-term’ and ‘economically altruistic’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mtClean="0"/>
              <a:t>Government role – the advocacy and support of the ‘LifeLong Learning’ agenda</a:t>
            </a:r>
          </a:p>
        </p:txBody>
      </p:sp>
    </p:spTree>
    <p:extLst>
      <p:ext uri="{BB962C8B-B14F-4D97-AF65-F5344CB8AC3E}">
        <p14:creationId xmlns:p14="http://schemas.microsoft.com/office/powerpoint/2010/main" val="45734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Human Resource Development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smtClean="0"/>
              <a:t>References: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smtClean="0"/>
              <a:t>Bratton and Gold</a:t>
            </a:r>
            <a:r>
              <a:rPr lang="en-GB" sz="2400" smtClean="0"/>
              <a:t> (2005)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smtClean="0"/>
              <a:t>‘Human Resource Management’ Palgrave  3</a:t>
            </a:r>
            <a:r>
              <a:rPr lang="en-GB" sz="2400" baseline="30000" smtClean="0"/>
              <a:t>rd</a:t>
            </a:r>
            <a:r>
              <a:rPr lang="en-GB" sz="2400" smtClean="0"/>
              <a:t> Ed.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smtClean="0"/>
              <a:t>Maund L</a:t>
            </a:r>
            <a:r>
              <a:rPr lang="en-GB" sz="2400" smtClean="0"/>
              <a:t> (2001) ‘An Introduction to HRM’ Palgrave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smtClean="0"/>
              <a:t>Garvey and Williamson</a:t>
            </a:r>
            <a:r>
              <a:rPr lang="en-GB" sz="2400" smtClean="0"/>
              <a:t> (2002) ‘Beyond Knowledge Management’ Pearson Education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smtClean="0"/>
              <a:t>Walton</a:t>
            </a:r>
            <a:r>
              <a:rPr lang="en-GB" sz="2400" smtClean="0"/>
              <a:t> (1999) ‘Strategic Human Resource Development’ Prentice Hall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smtClean="0"/>
              <a:t>Stewart, McGoldrick &amp; Watson</a:t>
            </a:r>
            <a:r>
              <a:rPr lang="en-GB" sz="2400" smtClean="0"/>
              <a:t> (eds) (2002) Researching Human Resource Development’ Routledge</a:t>
            </a:r>
          </a:p>
        </p:txBody>
      </p:sp>
    </p:spTree>
    <p:extLst>
      <p:ext uri="{BB962C8B-B14F-4D97-AF65-F5344CB8AC3E}">
        <p14:creationId xmlns:p14="http://schemas.microsoft.com/office/powerpoint/2010/main" val="2617491510"/>
      </p:ext>
    </p:extLst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54</TotalTime>
  <Words>1033</Words>
  <Application>Microsoft Office PowerPoint</Application>
  <PresentationFormat>On-screen Show (4:3)</PresentationFormat>
  <Paragraphs>135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TSD_PP3</vt:lpstr>
      <vt:lpstr>HUMAN RESOURCE DEVELOPMENT</vt:lpstr>
      <vt:lpstr>Human Resource Development</vt:lpstr>
      <vt:lpstr>Human Resource Development</vt:lpstr>
      <vt:lpstr>Human Resource Development</vt:lpstr>
      <vt:lpstr>Human Resource Development</vt:lpstr>
      <vt:lpstr>The Learning Organisation</vt:lpstr>
      <vt:lpstr>Human Resource Development</vt:lpstr>
      <vt:lpstr>Successful HRD assumptions 1</vt:lpstr>
      <vt:lpstr>Successful HRD assumptions 2</vt:lpstr>
      <vt:lpstr>The Learning Organisation</vt:lpstr>
      <vt:lpstr>The UK reality</vt:lpstr>
      <vt:lpstr>Approaches within Organisations</vt:lpstr>
      <vt:lpstr>A Systematic Training Model</vt:lpstr>
      <vt:lpstr>Systematic Training Models</vt:lpstr>
      <vt:lpstr>3. An Integrated Approach</vt:lpstr>
      <vt:lpstr>An Integrated Approach</vt:lpstr>
      <vt:lpstr>4. e-Learning</vt:lpstr>
      <vt:lpstr>The notion of CAREER is changing – The Old Psychological Contract</vt:lpstr>
      <vt:lpstr>The New Psychological Contract</vt:lpstr>
      <vt:lpstr>National Approaches</vt:lpstr>
      <vt:lpstr>National Approaches</vt:lpstr>
      <vt:lpstr>National Approaches</vt:lpstr>
      <vt:lpstr>Human Resource Development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suewade</cp:lastModifiedBy>
  <cp:revision>6</cp:revision>
  <dcterms:created xsi:type="dcterms:W3CDTF">2011-06-23T09:06:05Z</dcterms:created>
  <dcterms:modified xsi:type="dcterms:W3CDTF">2013-01-03T14:55:19Z</dcterms:modified>
</cp:coreProperties>
</file>