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5"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76398-76D7-4633-BB34-23684718E0AF}" v="131" dt="2020-06-19T21:45:54.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D4AA94B-C86A-4989-A80D-21EA75D83880}" type="datetimeFigureOut">
              <a:rPr lang="en-GB" smtClean="0"/>
              <a:t>19/06/2020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2842613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AA94B-C86A-4989-A80D-21EA75D83880}"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3475989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D4AA94B-C86A-4989-A80D-21EA75D83880}" type="datetimeFigureOut">
              <a:rPr lang="en-GB" smtClean="0"/>
              <a:t>19/06/2020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2639715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109645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AA94B-C86A-4989-A80D-21EA75D83880}" type="datetimeFigureOut">
              <a:rPr lang="en-GB" smtClean="0"/>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1771117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AA94B-C86A-4989-A80D-21EA75D83880}"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1005946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AA94B-C86A-4989-A80D-21EA75D83880}" type="datetimeFigureOut">
              <a:rPr lang="en-GB" smtClean="0"/>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128961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590476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3355510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2975287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2879606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C37863E9-E429-48A4-85B0-3CD5B10B276C}"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2550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D4AA94B-C86A-4989-A80D-21EA75D83880}" type="datetimeFigureOut">
              <a:rPr lang="en-GB" smtClean="0"/>
              <a:t>19/06/2020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3676643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D4AA94B-C86A-4989-A80D-21EA75D83880}"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2358379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D4AA94B-C86A-4989-A80D-21EA75D83880}"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3772568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AA94B-C86A-4989-A80D-21EA75D83880}"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38890622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D4AA94B-C86A-4989-A80D-21EA75D83880}" type="datetimeFigureOut">
              <a:rPr lang="en-GB" smtClean="0"/>
              <a:t>19/06/2020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C37863E9-E429-48A4-85B0-3CD5B10B276C}" type="slidenum">
              <a:rPr lang="en-GB" smtClean="0"/>
              <a:t>‹#›</a:t>
            </a:fld>
            <a:endParaRPr lang="en-GB"/>
          </a:p>
        </p:txBody>
      </p:sp>
    </p:spTree>
    <p:extLst>
      <p:ext uri="{BB962C8B-B14F-4D97-AF65-F5344CB8AC3E}">
        <p14:creationId xmlns:p14="http://schemas.microsoft.com/office/powerpoint/2010/main" val="64827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D4AA94B-C86A-4989-A80D-21EA75D83880}" type="datetimeFigureOut">
              <a:rPr lang="en-GB" smtClean="0"/>
              <a:t>19/06/2020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37863E9-E429-48A4-85B0-3CD5B10B276C}" type="slidenum">
              <a:rPr lang="en-GB" smtClean="0"/>
              <a:t>‹#›</a:t>
            </a:fld>
            <a:endParaRPr lang="en-GB"/>
          </a:p>
        </p:txBody>
      </p:sp>
    </p:spTree>
    <p:extLst>
      <p:ext uri="{BB962C8B-B14F-4D97-AF65-F5344CB8AC3E}">
        <p14:creationId xmlns:p14="http://schemas.microsoft.com/office/powerpoint/2010/main" val="28474462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global.oup.com/us/companion.websites/9780195397703/student/materials/" TargetMode="External"/><Relationship Id="rId2" Type="http://schemas.openxmlformats.org/officeDocument/2006/relationships/hyperlink" Target="https://www.greekmythology.com/Myths/The_Myths/Gigantomachy/gigantomachy.html#:~:text=The%20Gigantomachy%20was%20probably%20the,new%20rulers%20of%20the%20cosmos" TargetMode="External"/><Relationship Id="rId1" Type="http://schemas.openxmlformats.org/officeDocument/2006/relationships/slideLayout" Target="../slideLayouts/slideLayout1.xml"/><Relationship Id="rId5" Type="http://schemas.openxmlformats.org/officeDocument/2006/relationships/hyperlink" Target="http://www.germanicmythology.com/works/TMLokisPunishment.html" TargetMode="External"/><Relationship Id="rId4" Type="http://schemas.openxmlformats.org/officeDocument/2006/relationships/hyperlink" Target="https://www.pinterest.co.uk/pin/380624605978391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DDCC-A0EF-4C23-BE4D-7504AE34E2C2}"/>
              </a:ext>
            </a:extLst>
          </p:cNvPr>
          <p:cNvSpPr>
            <a:spLocks noGrp="1"/>
          </p:cNvSpPr>
          <p:nvPr>
            <p:ph type="ctrTitle"/>
          </p:nvPr>
        </p:nvSpPr>
        <p:spPr>
          <a:xfrm>
            <a:off x="1524000" y="1660591"/>
            <a:ext cx="9144000" cy="2387600"/>
          </a:xfrm>
        </p:spPr>
        <p:txBody>
          <a:bodyPr>
            <a:normAutofit fontScale="90000"/>
          </a:bodyPr>
          <a:lstStyle/>
          <a:p>
            <a:pPr algn="ctr"/>
            <a:r>
              <a:rPr lang="en-GB" dirty="0"/>
              <a:t>Comparison of Ragnarök and the Gigantomachy.</a:t>
            </a:r>
          </a:p>
        </p:txBody>
      </p:sp>
      <p:sp>
        <p:nvSpPr>
          <p:cNvPr id="3" name="Subtitle 2">
            <a:extLst>
              <a:ext uri="{FF2B5EF4-FFF2-40B4-BE49-F238E27FC236}">
                <a16:creationId xmlns:a16="http://schemas.microsoft.com/office/drawing/2014/main" id="{92FECB22-DAF5-45B4-BEEF-76856A477DEE}"/>
              </a:ext>
            </a:extLst>
          </p:cNvPr>
          <p:cNvSpPr>
            <a:spLocks noGrp="1"/>
          </p:cNvSpPr>
          <p:nvPr>
            <p:ph type="subTitle" idx="1"/>
          </p:nvPr>
        </p:nvSpPr>
        <p:spPr>
          <a:xfrm>
            <a:off x="721757" y="6475867"/>
            <a:ext cx="1887219" cy="382133"/>
          </a:xfrm>
        </p:spPr>
        <p:txBody>
          <a:bodyPr>
            <a:normAutofit/>
          </a:bodyPr>
          <a:lstStyle/>
          <a:p>
            <a:r>
              <a:rPr lang="en-GB" sz="1400" dirty="0"/>
              <a:t> By David-Jay Fisher</a:t>
            </a:r>
          </a:p>
        </p:txBody>
      </p:sp>
      <p:pic>
        <p:nvPicPr>
          <p:cNvPr id="12" name="Audio 11">
            <a:hlinkClick r:id="" action="ppaction://media"/>
            <a:extLst>
              <a:ext uri="{FF2B5EF4-FFF2-40B4-BE49-F238E27FC236}">
                <a16:creationId xmlns:a16="http://schemas.microsoft.com/office/drawing/2014/main" id="{3AB04411-A751-49ED-A8DD-B2F7B180AF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47517129"/>
      </p:ext>
    </p:extLst>
  </p:cSld>
  <p:clrMapOvr>
    <a:masterClrMapping/>
  </p:clrMapOvr>
  <mc:AlternateContent xmlns:mc="http://schemas.openxmlformats.org/markup-compatibility/2006">
    <mc:Choice xmlns:p14="http://schemas.microsoft.com/office/powerpoint/2010/main" Requires="p14">
      <p:transition spd="slow" p14:dur="2000" advTm="52089"/>
    </mc:Choice>
    <mc:Fallback>
      <p:transition spd="slow" advTm="52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1371600" y="274194"/>
            <a:ext cx="9448800" cy="715707"/>
          </a:xfrm>
        </p:spPr>
        <p:txBody>
          <a:bodyPr>
            <a:normAutofit/>
          </a:bodyPr>
          <a:lstStyle/>
          <a:p>
            <a:r>
              <a:rPr lang="en-GB" sz="3600" dirty="0"/>
              <a:t>Ragnarök: The Beginning of the end </a:t>
            </a:r>
          </a:p>
        </p:txBody>
      </p:sp>
      <p:sp>
        <p:nvSpPr>
          <p:cNvPr id="8" name="TextBox 7">
            <a:extLst>
              <a:ext uri="{FF2B5EF4-FFF2-40B4-BE49-F238E27FC236}">
                <a16:creationId xmlns:a16="http://schemas.microsoft.com/office/drawing/2014/main" id="{5438183A-B5EB-4D64-A7CE-6578D62964A9}"/>
              </a:ext>
            </a:extLst>
          </p:cNvPr>
          <p:cNvSpPr txBox="1"/>
          <p:nvPr/>
        </p:nvSpPr>
        <p:spPr>
          <a:xfrm>
            <a:off x="349540" y="1108648"/>
            <a:ext cx="11492917" cy="2308324"/>
          </a:xfrm>
          <a:prstGeom prst="rect">
            <a:avLst/>
          </a:prstGeom>
          <a:noFill/>
        </p:spPr>
        <p:txBody>
          <a:bodyPr wrap="square" rtlCol="0">
            <a:spAutoFit/>
          </a:bodyPr>
          <a:lstStyle/>
          <a:p>
            <a:pPr marL="285750" indent="-285750">
              <a:buFont typeface="Arial" panose="020B0604020202020204" pitchFamily="34" charset="0"/>
              <a:buChar char="•"/>
            </a:pPr>
            <a:r>
              <a:rPr lang="en-GB" dirty="0"/>
              <a:t>Ragnarök begins When Loki escapes the cave of his eternal torture.</a:t>
            </a:r>
          </a:p>
          <a:p>
            <a:pPr marL="285750" indent="-285750">
              <a:buFont typeface="Arial" panose="020B0604020202020204" pitchFamily="34" charset="0"/>
              <a:buChar char="•"/>
            </a:pPr>
            <a:r>
              <a:rPr lang="en-GB" dirty="0"/>
              <a:t>The Wolf Fenrir will escape his Bindings and cause Mountains to shatter. </a:t>
            </a:r>
          </a:p>
          <a:p>
            <a:pPr marL="285750" indent="-285750">
              <a:buFont typeface="Arial" panose="020B0604020202020204" pitchFamily="34" charset="0"/>
              <a:buChar char="•"/>
            </a:pPr>
            <a:r>
              <a:rPr lang="en-GB" dirty="0"/>
              <a:t>The Great World serpent Jörmungandr will convulse in the oceans and cause Tsunamis across Midgard(the human realm).  </a:t>
            </a:r>
          </a:p>
          <a:p>
            <a:pPr marL="285750" indent="-285750">
              <a:buFont typeface="Arial" panose="020B0604020202020204" pitchFamily="34" charset="0"/>
              <a:buChar char="•"/>
            </a:pPr>
            <a:r>
              <a:rPr lang="en-GB" dirty="0"/>
              <a:t>On Midgard Ragnarök will begin with an age long winter known as Fimbbulvetr or the winter of winters. </a:t>
            </a:r>
          </a:p>
          <a:p>
            <a:pPr marL="285750" indent="-285750">
              <a:buFont typeface="Arial" panose="020B0604020202020204" pitchFamily="34" charset="0"/>
              <a:buChar char="•"/>
            </a:pPr>
            <a:r>
              <a:rPr lang="en-GB" dirty="0"/>
              <a:t>Families will turn against each other sons will lay with mothers and fathers will kill their sons.</a:t>
            </a:r>
          </a:p>
          <a:p>
            <a:pPr marL="285750" indent="-285750">
              <a:buFont typeface="Arial" panose="020B0604020202020204" pitchFamily="34" charset="0"/>
              <a:buChar char="•"/>
            </a:pPr>
            <a:r>
              <a:rPr lang="en-GB" dirty="0"/>
              <a:t>The earth will be consumed by death as the human race descends into barbarism and anarchy. </a:t>
            </a:r>
          </a:p>
        </p:txBody>
      </p:sp>
      <p:pic>
        <p:nvPicPr>
          <p:cNvPr id="9" name="Picture 8">
            <a:extLst>
              <a:ext uri="{FF2B5EF4-FFF2-40B4-BE49-F238E27FC236}">
                <a16:creationId xmlns:a16="http://schemas.microsoft.com/office/drawing/2014/main" id="{B53F4927-1AA0-40AE-A40C-F259C487B143}"/>
              </a:ext>
            </a:extLst>
          </p:cNvPr>
          <p:cNvPicPr>
            <a:picLocks noChangeAspect="1"/>
          </p:cNvPicPr>
          <p:nvPr/>
        </p:nvPicPr>
        <p:blipFill>
          <a:blip r:embed="rId4"/>
          <a:stretch>
            <a:fillRect/>
          </a:stretch>
        </p:blipFill>
        <p:spPr>
          <a:xfrm>
            <a:off x="8285526" y="3887656"/>
            <a:ext cx="3906474" cy="2308324"/>
          </a:xfrm>
          <a:prstGeom prst="rect">
            <a:avLst/>
          </a:prstGeom>
        </p:spPr>
      </p:pic>
      <p:sp>
        <p:nvSpPr>
          <p:cNvPr id="10" name="TextBox 9">
            <a:extLst>
              <a:ext uri="{FF2B5EF4-FFF2-40B4-BE49-F238E27FC236}">
                <a16:creationId xmlns:a16="http://schemas.microsoft.com/office/drawing/2014/main" id="{3AC1AAB9-B8B2-4E4F-B485-06279606F157}"/>
              </a:ext>
            </a:extLst>
          </p:cNvPr>
          <p:cNvSpPr txBox="1"/>
          <p:nvPr/>
        </p:nvSpPr>
        <p:spPr>
          <a:xfrm>
            <a:off x="8049236" y="6492478"/>
            <a:ext cx="4379053" cy="276999"/>
          </a:xfrm>
          <a:prstGeom prst="rect">
            <a:avLst/>
          </a:prstGeom>
          <a:noFill/>
        </p:spPr>
        <p:txBody>
          <a:bodyPr wrap="square" rtlCol="0">
            <a:spAutoFit/>
          </a:bodyPr>
          <a:lstStyle/>
          <a:p>
            <a:pPr algn="ctr"/>
            <a:r>
              <a:rPr lang="en-GB" sz="1200" dirty="0"/>
              <a:t>Image of </a:t>
            </a:r>
            <a:r>
              <a:rPr lang="en-GB" sz="1200" dirty="0" err="1"/>
              <a:t>Jormungandr</a:t>
            </a:r>
            <a:r>
              <a:rPr lang="en-GB" sz="1200" dirty="0"/>
              <a:t>, God of War, 2018 </a:t>
            </a:r>
          </a:p>
        </p:txBody>
      </p:sp>
      <p:pic>
        <p:nvPicPr>
          <p:cNvPr id="11" name="Picture 10">
            <a:extLst>
              <a:ext uri="{FF2B5EF4-FFF2-40B4-BE49-F238E27FC236}">
                <a16:creationId xmlns:a16="http://schemas.microsoft.com/office/drawing/2014/main" id="{2166FB45-7563-43B7-9A39-6BA32852DC7F}"/>
              </a:ext>
            </a:extLst>
          </p:cNvPr>
          <p:cNvPicPr>
            <a:picLocks noChangeAspect="1"/>
          </p:cNvPicPr>
          <p:nvPr/>
        </p:nvPicPr>
        <p:blipFill>
          <a:blip r:embed="rId5"/>
          <a:stretch>
            <a:fillRect/>
          </a:stretch>
        </p:blipFill>
        <p:spPr>
          <a:xfrm>
            <a:off x="4849380" y="3887340"/>
            <a:ext cx="2493236" cy="2296054"/>
          </a:xfrm>
          <a:prstGeom prst="rect">
            <a:avLst/>
          </a:prstGeom>
        </p:spPr>
      </p:pic>
      <p:sp>
        <p:nvSpPr>
          <p:cNvPr id="12" name="TextBox 11">
            <a:extLst>
              <a:ext uri="{FF2B5EF4-FFF2-40B4-BE49-F238E27FC236}">
                <a16:creationId xmlns:a16="http://schemas.microsoft.com/office/drawing/2014/main" id="{BE3D26C3-5D7A-46DC-9019-9D5BF7A39782}"/>
              </a:ext>
            </a:extLst>
          </p:cNvPr>
          <p:cNvSpPr txBox="1"/>
          <p:nvPr/>
        </p:nvSpPr>
        <p:spPr>
          <a:xfrm>
            <a:off x="3906473" y="6492479"/>
            <a:ext cx="4379053" cy="276999"/>
          </a:xfrm>
          <a:prstGeom prst="rect">
            <a:avLst/>
          </a:prstGeom>
          <a:noFill/>
        </p:spPr>
        <p:txBody>
          <a:bodyPr wrap="square" rtlCol="0">
            <a:spAutoFit/>
          </a:bodyPr>
          <a:lstStyle/>
          <a:p>
            <a:pPr algn="ctr"/>
            <a:r>
              <a:rPr lang="en-GB" sz="1200" dirty="0"/>
              <a:t>Image of Ragnarök in Runic, Google Images</a:t>
            </a:r>
          </a:p>
        </p:txBody>
      </p:sp>
      <p:pic>
        <p:nvPicPr>
          <p:cNvPr id="13" name="Picture 12">
            <a:extLst>
              <a:ext uri="{FF2B5EF4-FFF2-40B4-BE49-F238E27FC236}">
                <a16:creationId xmlns:a16="http://schemas.microsoft.com/office/drawing/2014/main" id="{974CF5B5-F236-4EFD-8304-43410ECBA694}"/>
              </a:ext>
            </a:extLst>
          </p:cNvPr>
          <p:cNvPicPr>
            <a:picLocks noChangeAspect="1"/>
          </p:cNvPicPr>
          <p:nvPr/>
        </p:nvPicPr>
        <p:blipFill>
          <a:blip r:embed="rId6"/>
          <a:stretch>
            <a:fillRect/>
          </a:stretch>
        </p:blipFill>
        <p:spPr>
          <a:xfrm>
            <a:off x="1" y="3887340"/>
            <a:ext cx="3145872" cy="2308324"/>
          </a:xfrm>
          <a:prstGeom prst="rect">
            <a:avLst/>
          </a:prstGeom>
        </p:spPr>
      </p:pic>
      <p:sp>
        <p:nvSpPr>
          <p:cNvPr id="14" name="TextBox 13">
            <a:extLst>
              <a:ext uri="{FF2B5EF4-FFF2-40B4-BE49-F238E27FC236}">
                <a16:creationId xmlns:a16="http://schemas.microsoft.com/office/drawing/2014/main" id="{FDFDCE90-5D43-4188-87A0-1CB83A0F3CD0}"/>
              </a:ext>
            </a:extLst>
          </p:cNvPr>
          <p:cNvSpPr txBox="1"/>
          <p:nvPr/>
        </p:nvSpPr>
        <p:spPr>
          <a:xfrm>
            <a:off x="-616590" y="6490926"/>
            <a:ext cx="4379053" cy="276999"/>
          </a:xfrm>
          <a:prstGeom prst="rect">
            <a:avLst/>
          </a:prstGeom>
          <a:noFill/>
        </p:spPr>
        <p:txBody>
          <a:bodyPr wrap="square" rtlCol="0">
            <a:spAutoFit/>
          </a:bodyPr>
          <a:lstStyle/>
          <a:p>
            <a:pPr algn="ctr"/>
            <a:r>
              <a:rPr lang="en-GB" sz="1200" dirty="0"/>
              <a:t>Image of Tyr and Fenrir, Google Images</a:t>
            </a:r>
          </a:p>
        </p:txBody>
      </p:sp>
      <p:pic>
        <p:nvPicPr>
          <p:cNvPr id="15" name="Audio 14">
            <a:hlinkClick r:id="" action="ppaction://media"/>
            <a:extLst>
              <a:ext uri="{FF2B5EF4-FFF2-40B4-BE49-F238E27FC236}">
                <a16:creationId xmlns:a16="http://schemas.microsoft.com/office/drawing/2014/main" id="{92F3B9C5-8DF7-42C1-9AE9-091B033301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0882716"/>
      </p:ext>
    </p:extLst>
  </p:cSld>
  <p:clrMapOvr>
    <a:masterClrMapping/>
  </p:clrMapOvr>
  <mc:AlternateContent xmlns:mc="http://schemas.openxmlformats.org/markup-compatibility/2006">
    <mc:Choice xmlns:p14="http://schemas.microsoft.com/office/powerpoint/2010/main" Requires="p14">
      <p:transition spd="slow" p14:dur="2000" advTm="76809"/>
    </mc:Choice>
    <mc:Fallback>
      <p:transition spd="slow" advTm="76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1371600" y="274194"/>
            <a:ext cx="9448800" cy="715707"/>
          </a:xfrm>
        </p:spPr>
        <p:txBody>
          <a:bodyPr>
            <a:normAutofit/>
          </a:bodyPr>
          <a:lstStyle/>
          <a:p>
            <a:r>
              <a:rPr lang="en-GB" sz="3600" dirty="0"/>
              <a:t>Gigantomachy: The Giant Rebirth </a:t>
            </a:r>
          </a:p>
        </p:txBody>
      </p:sp>
      <p:sp>
        <p:nvSpPr>
          <p:cNvPr id="8" name="TextBox 7">
            <a:extLst>
              <a:ext uri="{FF2B5EF4-FFF2-40B4-BE49-F238E27FC236}">
                <a16:creationId xmlns:a16="http://schemas.microsoft.com/office/drawing/2014/main" id="{5438183A-B5EB-4D64-A7CE-6578D62964A9}"/>
              </a:ext>
            </a:extLst>
          </p:cNvPr>
          <p:cNvSpPr txBox="1"/>
          <p:nvPr/>
        </p:nvSpPr>
        <p:spPr>
          <a:xfrm>
            <a:off x="349540" y="1108648"/>
            <a:ext cx="11492917" cy="2031325"/>
          </a:xfrm>
          <a:prstGeom prst="rect">
            <a:avLst/>
          </a:prstGeom>
          <a:noFill/>
        </p:spPr>
        <p:txBody>
          <a:bodyPr wrap="square" rtlCol="0">
            <a:spAutoFit/>
          </a:bodyPr>
          <a:lstStyle/>
          <a:p>
            <a:pPr marL="285750" indent="-285750">
              <a:buFont typeface="Arial" panose="020B0604020202020204" pitchFamily="34" charset="0"/>
              <a:buChar char="•"/>
            </a:pPr>
            <a:r>
              <a:rPr lang="en-GB" dirty="0"/>
              <a:t>Gaia the Earth mother wishes revenge upon the Olympian Gods for the imprisonment of the Giants in Tartarus</a:t>
            </a:r>
          </a:p>
          <a:p>
            <a:pPr marL="285750" indent="-285750">
              <a:buFont typeface="Arial" panose="020B0604020202020204" pitchFamily="34" charset="0"/>
              <a:buChar char="•"/>
            </a:pPr>
            <a:r>
              <a:rPr lang="en-GB" dirty="0"/>
              <a:t> Gaia then Creates an army of 24 giants in order for them to overthrow the Gods of Olympus.</a:t>
            </a:r>
          </a:p>
          <a:p>
            <a:pPr marL="285750" indent="-285750">
              <a:buFont typeface="Arial" panose="020B0604020202020204" pitchFamily="34" charset="0"/>
              <a:buChar char="•"/>
            </a:pPr>
            <a:r>
              <a:rPr lang="en-GB" dirty="0"/>
              <a:t>It seemed as though the Gods of Olympus were outmatched by the Giants and the goddess Hera would prophesise that a man wearing lions fur would save them and defeat the giants.</a:t>
            </a:r>
          </a:p>
          <a:p>
            <a:pPr marL="285750" indent="-285750">
              <a:buFont typeface="Arial" panose="020B0604020202020204" pitchFamily="34" charset="0"/>
              <a:buChar char="•"/>
            </a:pPr>
            <a:r>
              <a:rPr lang="en-GB" dirty="0"/>
              <a:t>Zeus believed that Hercules was this man</a:t>
            </a:r>
          </a:p>
          <a:p>
            <a:pPr marL="285750" indent="-285750">
              <a:buFont typeface="Arial" panose="020B0604020202020204" pitchFamily="34" charset="0"/>
              <a:buChar char="•"/>
            </a:pPr>
            <a:r>
              <a:rPr lang="en-GB" dirty="0"/>
              <a:t>Zeus would then send Athena to find and retrieve Hercules in order for him to fight for the Gods. </a:t>
            </a:r>
          </a:p>
        </p:txBody>
      </p:sp>
      <p:sp>
        <p:nvSpPr>
          <p:cNvPr id="10" name="TextBox 9">
            <a:extLst>
              <a:ext uri="{FF2B5EF4-FFF2-40B4-BE49-F238E27FC236}">
                <a16:creationId xmlns:a16="http://schemas.microsoft.com/office/drawing/2014/main" id="{3AC1AAB9-B8B2-4E4F-B485-06279606F157}"/>
              </a:ext>
            </a:extLst>
          </p:cNvPr>
          <p:cNvSpPr txBox="1"/>
          <p:nvPr/>
        </p:nvSpPr>
        <p:spPr>
          <a:xfrm>
            <a:off x="6441347" y="6374250"/>
            <a:ext cx="4379053" cy="461665"/>
          </a:xfrm>
          <a:prstGeom prst="rect">
            <a:avLst/>
          </a:prstGeom>
          <a:noFill/>
        </p:spPr>
        <p:txBody>
          <a:bodyPr wrap="square" rtlCol="0">
            <a:spAutoFit/>
          </a:bodyPr>
          <a:lstStyle/>
          <a:p>
            <a:pPr algn="ctr"/>
            <a:r>
              <a:rPr lang="en-GB" sz="1200" dirty="0"/>
              <a:t>Image of Athena battling the giant </a:t>
            </a:r>
            <a:r>
              <a:rPr lang="en-GB" sz="1200" dirty="0" err="1"/>
              <a:t>Alkyoneos</a:t>
            </a:r>
            <a:r>
              <a:rPr lang="en-GB" sz="1200" dirty="0"/>
              <a:t>, </a:t>
            </a:r>
            <a:r>
              <a:rPr lang="en-GB" sz="1200" dirty="0" err="1"/>
              <a:t>Joukowsky</a:t>
            </a:r>
            <a:r>
              <a:rPr lang="en-GB" sz="1200" dirty="0"/>
              <a:t> Institute for Archaeology &amp; the Ancient World</a:t>
            </a:r>
          </a:p>
        </p:txBody>
      </p:sp>
      <p:sp>
        <p:nvSpPr>
          <p:cNvPr id="12" name="TextBox 11">
            <a:extLst>
              <a:ext uri="{FF2B5EF4-FFF2-40B4-BE49-F238E27FC236}">
                <a16:creationId xmlns:a16="http://schemas.microsoft.com/office/drawing/2014/main" id="{BE3D26C3-5D7A-46DC-9019-9D5BF7A39782}"/>
              </a:ext>
            </a:extLst>
          </p:cNvPr>
          <p:cNvSpPr txBox="1"/>
          <p:nvPr/>
        </p:nvSpPr>
        <p:spPr>
          <a:xfrm>
            <a:off x="1475461" y="6445306"/>
            <a:ext cx="4379053" cy="276999"/>
          </a:xfrm>
          <a:prstGeom prst="rect">
            <a:avLst/>
          </a:prstGeom>
          <a:noFill/>
        </p:spPr>
        <p:txBody>
          <a:bodyPr wrap="square" rtlCol="0">
            <a:spAutoFit/>
          </a:bodyPr>
          <a:lstStyle/>
          <a:p>
            <a:pPr algn="ctr"/>
            <a:r>
              <a:rPr lang="en-GB" sz="1200" dirty="0"/>
              <a:t>Image of The Pit of Tartarus, Google Images</a:t>
            </a:r>
          </a:p>
        </p:txBody>
      </p:sp>
      <p:pic>
        <p:nvPicPr>
          <p:cNvPr id="2" name="Picture 1">
            <a:extLst>
              <a:ext uri="{FF2B5EF4-FFF2-40B4-BE49-F238E27FC236}">
                <a16:creationId xmlns:a16="http://schemas.microsoft.com/office/drawing/2014/main" id="{A672358A-75A3-42AA-BA6D-1BBB61240702}"/>
              </a:ext>
            </a:extLst>
          </p:cNvPr>
          <p:cNvPicPr>
            <a:picLocks noChangeAspect="1"/>
          </p:cNvPicPr>
          <p:nvPr/>
        </p:nvPicPr>
        <p:blipFill>
          <a:blip r:embed="rId4"/>
          <a:stretch>
            <a:fillRect/>
          </a:stretch>
        </p:blipFill>
        <p:spPr>
          <a:xfrm>
            <a:off x="1233978" y="4225730"/>
            <a:ext cx="4862020" cy="2148520"/>
          </a:xfrm>
          <a:prstGeom prst="rect">
            <a:avLst/>
          </a:prstGeom>
        </p:spPr>
      </p:pic>
      <p:pic>
        <p:nvPicPr>
          <p:cNvPr id="3" name="Picture 2">
            <a:extLst>
              <a:ext uri="{FF2B5EF4-FFF2-40B4-BE49-F238E27FC236}">
                <a16:creationId xmlns:a16="http://schemas.microsoft.com/office/drawing/2014/main" id="{01FE0864-26ED-4C5C-88B6-04A8C8C4D5FD}"/>
              </a:ext>
            </a:extLst>
          </p:cNvPr>
          <p:cNvPicPr>
            <a:picLocks noChangeAspect="1"/>
          </p:cNvPicPr>
          <p:nvPr/>
        </p:nvPicPr>
        <p:blipFill>
          <a:blip r:embed="rId5"/>
          <a:stretch>
            <a:fillRect/>
          </a:stretch>
        </p:blipFill>
        <p:spPr>
          <a:xfrm>
            <a:off x="6596942" y="3995482"/>
            <a:ext cx="4223458" cy="2378768"/>
          </a:xfrm>
          <a:prstGeom prst="rect">
            <a:avLst/>
          </a:prstGeom>
        </p:spPr>
      </p:pic>
      <p:pic>
        <p:nvPicPr>
          <p:cNvPr id="6" name="Audio 5">
            <a:hlinkClick r:id="" action="ppaction://media"/>
            <a:extLst>
              <a:ext uri="{FF2B5EF4-FFF2-40B4-BE49-F238E27FC236}">
                <a16:creationId xmlns:a16="http://schemas.microsoft.com/office/drawing/2014/main" id="{11A21D60-68E9-4BA5-9C20-92F24454FA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7807016"/>
      </p:ext>
    </p:extLst>
  </p:cSld>
  <p:clrMapOvr>
    <a:masterClrMapping/>
  </p:clrMapOvr>
  <mc:AlternateContent xmlns:mc="http://schemas.openxmlformats.org/markup-compatibility/2006">
    <mc:Choice xmlns:p14="http://schemas.microsoft.com/office/powerpoint/2010/main" Requires="p14">
      <p:transition spd="slow" p14:dur="2000" advTm="59337"/>
    </mc:Choice>
    <mc:Fallback>
      <p:transition spd="slow" advTm="59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2342323" y="472550"/>
            <a:ext cx="7024381" cy="715707"/>
          </a:xfrm>
        </p:spPr>
        <p:txBody>
          <a:bodyPr>
            <a:normAutofit/>
          </a:bodyPr>
          <a:lstStyle/>
          <a:p>
            <a:r>
              <a:rPr lang="en-GB" sz="3600" dirty="0"/>
              <a:t>The Dangers of Vengeance  </a:t>
            </a:r>
          </a:p>
        </p:txBody>
      </p:sp>
      <p:sp>
        <p:nvSpPr>
          <p:cNvPr id="10" name="TextBox 9">
            <a:extLst>
              <a:ext uri="{FF2B5EF4-FFF2-40B4-BE49-F238E27FC236}">
                <a16:creationId xmlns:a16="http://schemas.microsoft.com/office/drawing/2014/main" id="{3AC1AAB9-B8B2-4E4F-B485-06279606F157}"/>
              </a:ext>
            </a:extLst>
          </p:cNvPr>
          <p:cNvSpPr txBox="1"/>
          <p:nvPr/>
        </p:nvSpPr>
        <p:spPr>
          <a:xfrm>
            <a:off x="6441347" y="6374250"/>
            <a:ext cx="4379053" cy="461665"/>
          </a:xfrm>
          <a:prstGeom prst="rect">
            <a:avLst/>
          </a:prstGeom>
          <a:noFill/>
        </p:spPr>
        <p:txBody>
          <a:bodyPr wrap="square" rtlCol="0">
            <a:spAutoFit/>
          </a:bodyPr>
          <a:lstStyle/>
          <a:p>
            <a:pPr algn="ctr"/>
            <a:r>
              <a:rPr lang="en-GB" sz="1200" dirty="0"/>
              <a:t>Image of Gaia</a:t>
            </a:r>
          </a:p>
          <a:p>
            <a:pPr algn="ctr"/>
            <a:r>
              <a:rPr lang="en-GB" sz="1200" dirty="0"/>
              <a:t>https://www.pinterest.co.uk/pin/380624605978391122/</a:t>
            </a:r>
          </a:p>
        </p:txBody>
      </p:sp>
      <p:sp>
        <p:nvSpPr>
          <p:cNvPr id="12" name="TextBox 11">
            <a:extLst>
              <a:ext uri="{FF2B5EF4-FFF2-40B4-BE49-F238E27FC236}">
                <a16:creationId xmlns:a16="http://schemas.microsoft.com/office/drawing/2014/main" id="{BE3D26C3-5D7A-46DC-9019-9D5BF7A39782}"/>
              </a:ext>
            </a:extLst>
          </p:cNvPr>
          <p:cNvSpPr txBox="1"/>
          <p:nvPr/>
        </p:nvSpPr>
        <p:spPr>
          <a:xfrm>
            <a:off x="1475459" y="6281916"/>
            <a:ext cx="4379053" cy="646331"/>
          </a:xfrm>
          <a:prstGeom prst="rect">
            <a:avLst/>
          </a:prstGeom>
          <a:noFill/>
        </p:spPr>
        <p:txBody>
          <a:bodyPr wrap="square" rtlCol="0">
            <a:spAutoFit/>
          </a:bodyPr>
          <a:lstStyle/>
          <a:p>
            <a:pPr algn="ctr"/>
            <a:r>
              <a:rPr lang="en-GB" sz="1200" dirty="0"/>
              <a:t>Image of Loki and </a:t>
            </a:r>
            <a:r>
              <a:rPr lang="en-GB" sz="1200" dirty="0" err="1"/>
              <a:t>Sigyn</a:t>
            </a:r>
            <a:r>
              <a:rPr lang="en-GB" sz="1200" dirty="0"/>
              <a:t> http://www.germanicmythology.com/works/TMLokisPunishment.html</a:t>
            </a:r>
          </a:p>
        </p:txBody>
      </p:sp>
      <p:pic>
        <p:nvPicPr>
          <p:cNvPr id="4" name="Picture 3">
            <a:extLst>
              <a:ext uri="{FF2B5EF4-FFF2-40B4-BE49-F238E27FC236}">
                <a16:creationId xmlns:a16="http://schemas.microsoft.com/office/drawing/2014/main" id="{92081E0E-BE43-425E-BE5C-5AF00CE61738}"/>
              </a:ext>
            </a:extLst>
          </p:cNvPr>
          <p:cNvPicPr>
            <a:picLocks noChangeAspect="1"/>
          </p:cNvPicPr>
          <p:nvPr/>
        </p:nvPicPr>
        <p:blipFill>
          <a:blip r:embed="rId4"/>
          <a:stretch>
            <a:fillRect/>
          </a:stretch>
        </p:blipFill>
        <p:spPr>
          <a:xfrm>
            <a:off x="1488002" y="1519843"/>
            <a:ext cx="4607998" cy="4430486"/>
          </a:xfrm>
          <a:prstGeom prst="rect">
            <a:avLst/>
          </a:prstGeom>
        </p:spPr>
      </p:pic>
      <p:pic>
        <p:nvPicPr>
          <p:cNvPr id="6" name="Picture 5">
            <a:extLst>
              <a:ext uri="{FF2B5EF4-FFF2-40B4-BE49-F238E27FC236}">
                <a16:creationId xmlns:a16="http://schemas.microsoft.com/office/drawing/2014/main" id="{3E89B1AC-ED39-4F93-BEC3-65A5E577FF62}"/>
              </a:ext>
            </a:extLst>
          </p:cNvPr>
          <p:cNvPicPr>
            <a:picLocks noChangeAspect="1"/>
          </p:cNvPicPr>
          <p:nvPr/>
        </p:nvPicPr>
        <p:blipFill>
          <a:blip r:embed="rId5"/>
          <a:stretch>
            <a:fillRect/>
          </a:stretch>
        </p:blipFill>
        <p:spPr>
          <a:xfrm>
            <a:off x="6980623" y="1400217"/>
            <a:ext cx="3300499" cy="4762073"/>
          </a:xfrm>
          <a:prstGeom prst="rect">
            <a:avLst/>
          </a:prstGeom>
        </p:spPr>
      </p:pic>
      <p:pic>
        <p:nvPicPr>
          <p:cNvPr id="7" name="Audio 6">
            <a:hlinkClick r:id="" action="ppaction://media"/>
            <a:extLst>
              <a:ext uri="{FF2B5EF4-FFF2-40B4-BE49-F238E27FC236}">
                <a16:creationId xmlns:a16="http://schemas.microsoft.com/office/drawing/2014/main" id="{317B9757-7D49-4DC7-97C8-7943C0E3FC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26981915"/>
      </p:ext>
    </p:extLst>
  </p:cSld>
  <p:clrMapOvr>
    <a:masterClrMapping/>
  </p:clrMapOvr>
  <mc:AlternateContent xmlns:mc="http://schemas.openxmlformats.org/markup-compatibility/2006">
    <mc:Choice xmlns:p14="http://schemas.microsoft.com/office/powerpoint/2010/main" Requires="p14">
      <p:transition spd="slow" p14:dur="2000" advTm="47352"/>
    </mc:Choice>
    <mc:Fallback>
      <p:transition spd="slow" advTm="47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2342323" y="472550"/>
            <a:ext cx="7024381" cy="715707"/>
          </a:xfrm>
        </p:spPr>
        <p:txBody>
          <a:bodyPr>
            <a:normAutofit/>
          </a:bodyPr>
          <a:lstStyle/>
          <a:p>
            <a:pPr algn="ctr"/>
            <a:r>
              <a:rPr lang="en-GB" sz="3600" dirty="0"/>
              <a:t>Death by war and fire </a:t>
            </a:r>
          </a:p>
        </p:txBody>
      </p:sp>
      <p:sp>
        <p:nvSpPr>
          <p:cNvPr id="2" name="TextBox 1">
            <a:extLst>
              <a:ext uri="{FF2B5EF4-FFF2-40B4-BE49-F238E27FC236}">
                <a16:creationId xmlns:a16="http://schemas.microsoft.com/office/drawing/2014/main" id="{124C51ED-212E-413C-81A9-499D70829E42}"/>
              </a:ext>
            </a:extLst>
          </p:cNvPr>
          <p:cNvSpPr txBox="1"/>
          <p:nvPr/>
        </p:nvSpPr>
        <p:spPr>
          <a:xfrm>
            <a:off x="909203" y="1451295"/>
            <a:ext cx="9890620" cy="4524315"/>
          </a:xfrm>
          <a:prstGeom prst="rect">
            <a:avLst/>
          </a:prstGeom>
          <a:noFill/>
        </p:spPr>
        <p:txBody>
          <a:bodyPr wrap="square" rtlCol="0">
            <a:spAutoFit/>
          </a:bodyPr>
          <a:lstStyle/>
          <a:p>
            <a:pPr marL="285750" indent="-285750">
              <a:buFont typeface="Arial" panose="020B0604020202020204" pitchFamily="34" charset="0"/>
              <a:buChar char="•"/>
            </a:pPr>
            <a:r>
              <a:rPr lang="en-GB" dirty="0" err="1"/>
              <a:t>Vigrid</a:t>
            </a:r>
            <a:r>
              <a:rPr lang="en-GB" dirty="0"/>
              <a:t> is the Place were the final battle between the Gods, the children of Loki, Loki and the frost giants of </a:t>
            </a:r>
            <a:r>
              <a:rPr lang="en-GB" dirty="0" err="1"/>
              <a:t>Joutenheim</a:t>
            </a:r>
            <a:r>
              <a:rPr lang="en-GB" dirty="0"/>
              <a:t>.</a:t>
            </a:r>
          </a:p>
          <a:p>
            <a:pPr marL="285750" indent="-285750">
              <a:buFont typeface="Arial" panose="020B0604020202020204" pitchFamily="34" charset="0"/>
              <a:buChar char="•"/>
            </a:pPr>
            <a:r>
              <a:rPr lang="en-GB" dirty="0"/>
              <a:t>The forces of </a:t>
            </a:r>
            <a:r>
              <a:rPr lang="en-GB" dirty="0" err="1"/>
              <a:t>Asgard</a:t>
            </a:r>
            <a:r>
              <a:rPr lang="en-GB" dirty="0"/>
              <a:t> will face the forces of Loki, his children including Hela the ruler of the Norse underworld </a:t>
            </a:r>
            <a:r>
              <a:rPr lang="en-GB" dirty="0" err="1"/>
              <a:t>hel</a:t>
            </a:r>
            <a:r>
              <a:rPr lang="en-GB" dirty="0"/>
              <a:t> and the giants all in one glorious battle</a:t>
            </a:r>
          </a:p>
          <a:p>
            <a:pPr marL="285750" indent="-285750">
              <a:buFont typeface="Arial" panose="020B0604020202020204" pitchFamily="34" charset="0"/>
              <a:buChar char="•"/>
            </a:pPr>
            <a:r>
              <a:rPr lang="en-GB" dirty="0"/>
              <a:t>Odin would fall in battle by being eaten by Fenrir who would then die to the son of Odin Vidar who would step on Fenrir's bottom Jaw with his mystical shoe and split his bottom and top jaw apart killing Fenrir.</a:t>
            </a:r>
          </a:p>
          <a:p>
            <a:pPr marL="285750" indent="-285750">
              <a:buFont typeface="Arial" panose="020B0604020202020204" pitchFamily="34" charset="0"/>
              <a:buChar char="•"/>
            </a:pPr>
            <a:r>
              <a:rPr lang="en-GB" dirty="0"/>
              <a:t>Thor would fall to the venom of the world serpent and child of Loki </a:t>
            </a:r>
            <a:r>
              <a:rPr lang="en-GB" dirty="0" err="1"/>
              <a:t>Jourmongandr</a:t>
            </a:r>
            <a:r>
              <a:rPr lang="en-GB" dirty="0"/>
              <a:t> but not before he beat </a:t>
            </a:r>
            <a:r>
              <a:rPr lang="en-GB" dirty="0" err="1"/>
              <a:t>Jourmongandr</a:t>
            </a:r>
            <a:r>
              <a:rPr lang="en-GB" dirty="0"/>
              <a:t> to death with his hammer Mjolnir.  </a:t>
            </a:r>
          </a:p>
          <a:p>
            <a:pPr marL="285750" indent="-285750">
              <a:buFont typeface="Arial" panose="020B0604020202020204" pitchFamily="34" charset="0"/>
              <a:buChar char="•"/>
            </a:pPr>
            <a:r>
              <a:rPr lang="en-GB" dirty="0"/>
              <a:t>Loki and the watcher God Heimdall would kill one another at the same time. </a:t>
            </a:r>
          </a:p>
          <a:p>
            <a:pPr marL="285750" indent="-285750">
              <a:buFont typeface="Arial" panose="020B0604020202020204" pitchFamily="34" charset="0"/>
              <a:buChar char="•"/>
            </a:pPr>
            <a:r>
              <a:rPr lang="en-GB" dirty="0"/>
              <a:t>Finally </a:t>
            </a:r>
            <a:r>
              <a:rPr lang="en-GB" dirty="0" err="1"/>
              <a:t>Surtr</a:t>
            </a:r>
            <a:r>
              <a:rPr lang="en-GB" dirty="0"/>
              <a:t> the Giant of </a:t>
            </a:r>
            <a:r>
              <a:rPr lang="en-GB" dirty="0" err="1"/>
              <a:t>Muspelheim</a:t>
            </a:r>
            <a:r>
              <a:rPr lang="en-GB" dirty="0"/>
              <a:t> who has lived before explosion in </a:t>
            </a:r>
            <a:r>
              <a:rPr lang="en-GB" dirty="0" err="1"/>
              <a:t>ginnungagap</a:t>
            </a:r>
            <a:r>
              <a:rPr lang="en-GB" dirty="0"/>
              <a:t> the creation of the world by Odin would throw his sword into the plains and all would perish. </a:t>
            </a:r>
          </a:p>
          <a:p>
            <a:pPr marL="285750" indent="-285750">
              <a:buFont typeface="Arial" panose="020B0604020202020204" pitchFamily="34" charset="0"/>
              <a:buChar char="•"/>
            </a:pPr>
            <a:r>
              <a:rPr lang="en-GB" dirty="0"/>
              <a:t>It is said that all Gods would perish in this event. With the </a:t>
            </a:r>
            <a:r>
              <a:rPr lang="en-GB" dirty="0" err="1"/>
              <a:t>exeption</a:t>
            </a:r>
            <a:r>
              <a:rPr lang="en-GB" dirty="0"/>
              <a:t> of the two sons of Thor, Modi and </a:t>
            </a:r>
            <a:r>
              <a:rPr lang="en-GB" dirty="0" err="1"/>
              <a:t>Magni</a:t>
            </a:r>
            <a:r>
              <a:rPr lang="en-GB" dirty="0"/>
              <a:t> who it is said would sit and play a game of chess as the world rebuilds around them continuing a cycle of life death and destruction.</a:t>
            </a:r>
          </a:p>
        </p:txBody>
      </p:sp>
      <p:pic>
        <p:nvPicPr>
          <p:cNvPr id="9" name="Audio 8">
            <a:hlinkClick r:id="" action="ppaction://media"/>
            <a:extLst>
              <a:ext uri="{FF2B5EF4-FFF2-40B4-BE49-F238E27FC236}">
                <a16:creationId xmlns:a16="http://schemas.microsoft.com/office/drawing/2014/main" id="{7C1FA77B-249D-4129-A005-FC16B747CE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70674933"/>
      </p:ext>
    </p:extLst>
  </p:cSld>
  <p:clrMapOvr>
    <a:masterClrMapping/>
  </p:clrMapOvr>
  <mc:AlternateContent xmlns:mc="http://schemas.openxmlformats.org/markup-compatibility/2006">
    <mc:Choice xmlns:p14="http://schemas.microsoft.com/office/powerpoint/2010/main" Requires="p14">
      <p:transition spd="slow" p14:dur="2000" advTm="133184"/>
    </mc:Choice>
    <mc:Fallback>
      <p:transition spd="slow" advTm="133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2342323" y="472550"/>
            <a:ext cx="7024381" cy="715707"/>
          </a:xfrm>
        </p:spPr>
        <p:txBody>
          <a:bodyPr>
            <a:normAutofit/>
          </a:bodyPr>
          <a:lstStyle/>
          <a:p>
            <a:pPr algn="ctr"/>
            <a:r>
              <a:rPr lang="en-GB" sz="3600" dirty="0"/>
              <a:t>Gods, Giants and mortals </a:t>
            </a:r>
          </a:p>
        </p:txBody>
      </p:sp>
      <p:sp>
        <p:nvSpPr>
          <p:cNvPr id="2" name="TextBox 1">
            <a:extLst>
              <a:ext uri="{FF2B5EF4-FFF2-40B4-BE49-F238E27FC236}">
                <a16:creationId xmlns:a16="http://schemas.microsoft.com/office/drawing/2014/main" id="{124C51ED-212E-413C-81A9-499D70829E42}"/>
              </a:ext>
            </a:extLst>
          </p:cNvPr>
          <p:cNvSpPr txBox="1"/>
          <p:nvPr/>
        </p:nvSpPr>
        <p:spPr>
          <a:xfrm>
            <a:off x="909203" y="1451295"/>
            <a:ext cx="9890620" cy="4801314"/>
          </a:xfrm>
          <a:prstGeom prst="rect">
            <a:avLst/>
          </a:prstGeom>
          <a:noFill/>
        </p:spPr>
        <p:txBody>
          <a:bodyPr wrap="square" rtlCol="0">
            <a:spAutoFit/>
          </a:bodyPr>
          <a:lstStyle/>
          <a:p>
            <a:pPr marL="285750" indent="-285750">
              <a:buFont typeface="Arial" panose="020B0604020202020204" pitchFamily="34" charset="0"/>
              <a:buChar char="•"/>
            </a:pPr>
            <a:r>
              <a:rPr lang="en-GB" dirty="0"/>
              <a:t>The giants created by Gaia would fight the Gods of Olympus and Heracles.</a:t>
            </a:r>
          </a:p>
          <a:p>
            <a:pPr marL="285750" indent="-285750">
              <a:buFont typeface="Arial" panose="020B0604020202020204" pitchFamily="34" charset="0"/>
              <a:buChar char="•"/>
            </a:pPr>
            <a:r>
              <a:rPr lang="en-GB" dirty="0"/>
              <a:t>However it was clear to the Gods and Heracles that due to the connection between the giants and the earth that they were impossible to kill on earth.</a:t>
            </a:r>
          </a:p>
          <a:p>
            <a:pPr marL="285750" indent="-285750">
              <a:buFont typeface="Arial" panose="020B0604020202020204" pitchFamily="34" charset="0"/>
              <a:buChar char="•"/>
            </a:pPr>
            <a:r>
              <a:rPr lang="en-GB" dirty="0"/>
              <a:t>Therefore the Gods along with Hercules would attempt to separate the giants from the earth for them to be victorious.</a:t>
            </a:r>
          </a:p>
          <a:p>
            <a:pPr marL="285750" indent="-285750">
              <a:buFont typeface="Arial" panose="020B0604020202020204" pitchFamily="34" charset="0"/>
              <a:buChar char="•"/>
            </a:pPr>
            <a:r>
              <a:rPr lang="en-GB" dirty="0"/>
              <a:t>However Heracles was aided by the Olympian Gods.</a:t>
            </a:r>
          </a:p>
          <a:p>
            <a:pPr marL="285750" indent="-285750">
              <a:buFont typeface="Arial" panose="020B0604020202020204" pitchFamily="34" charset="0"/>
              <a:buChar char="•"/>
            </a:pPr>
            <a:r>
              <a:rPr lang="en-GB" dirty="0"/>
              <a:t>Poseidon was said to have thrown a volcanic island onto the giants killing them.</a:t>
            </a:r>
          </a:p>
          <a:p>
            <a:pPr marL="285750" indent="-285750">
              <a:buFont typeface="Arial" panose="020B0604020202020204" pitchFamily="34" charset="0"/>
              <a:buChar char="•"/>
            </a:pPr>
            <a:r>
              <a:rPr lang="en-GB" dirty="0"/>
              <a:t>Aeries God of war would also fight. However he would be overpowered by the giants only to be rescued by Hercules and Apollo</a:t>
            </a:r>
          </a:p>
          <a:p>
            <a:pPr marL="285750" indent="-285750">
              <a:buFont typeface="Arial" panose="020B0604020202020204" pitchFamily="34" charset="0"/>
              <a:buChar char="•"/>
            </a:pPr>
            <a:r>
              <a:rPr lang="en-GB" dirty="0"/>
              <a:t>The giants would ultimately meet their defeat as the Gods fought well against their foes allowing for Hercules to deliver the final blow to their campaign against the Gods. </a:t>
            </a:r>
          </a:p>
          <a:p>
            <a:pPr marL="285750" indent="-285750">
              <a:buFont typeface="Arial" panose="020B0604020202020204" pitchFamily="34" charset="0"/>
              <a:buChar char="•"/>
            </a:pPr>
            <a:r>
              <a:rPr lang="en-GB" dirty="0"/>
              <a:t>Hekate, Hermes and Hades would also take part with Hekate setting giants on fire, Hermes whilst invisible with the cloak of Hades would run and attack the giants.</a:t>
            </a:r>
          </a:p>
          <a:p>
            <a:pPr marL="285750" indent="-285750">
              <a:buFont typeface="Arial" panose="020B0604020202020204" pitchFamily="34" charset="0"/>
              <a:buChar char="•"/>
            </a:pPr>
            <a:r>
              <a:rPr lang="en-GB" dirty="0"/>
              <a:t>Athena in this battle would create the island of Sicily by dropping a large rock on one of the giants hiding near the sea.</a:t>
            </a:r>
          </a:p>
          <a:p>
            <a:pPr marL="285750" indent="-285750">
              <a:buFont typeface="Arial" panose="020B0604020202020204" pitchFamily="34" charset="0"/>
              <a:buChar char="•"/>
            </a:pPr>
            <a:r>
              <a:rPr lang="en-GB" dirty="0"/>
              <a:t>Finally Zeus would parade across the battle field over the corpses of the fallen giants.</a:t>
            </a:r>
          </a:p>
        </p:txBody>
      </p:sp>
      <p:pic>
        <p:nvPicPr>
          <p:cNvPr id="3" name="Audio 2">
            <a:hlinkClick r:id="" action="ppaction://media"/>
            <a:extLst>
              <a:ext uri="{FF2B5EF4-FFF2-40B4-BE49-F238E27FC236}">
                <a16:creationId xmlns:a16="http://schemas.microsoft.com/office/drawing/2014/main" id="{7528D7AA-537F-4F03-B262-DEA7BD6438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82882455"/>
      </p:ext>
    </p:extLst>
  </p:cSld>
  <p:clrMapOvr>
    <a:masterClrMapping/>
  </p:clrMapOvr>
  <mc:AlternateContent xmlns:mc="http://schemas.openxmlformats.org/markup-compatibility/2006">
    <mc:Choice xmlns:p14="http://schemas.microsoft.com/office/powerpoint/2010/main" Requires="p14">
      <p:transition spd="slow" p14:dur="2000" advTm="101241"/>
    </mc:Choice>
    <mc:Fallback>
      <p:transition spd="slow" advTm="101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2342322" y="707441"/>
            <a:ext cx="7024381" cy="715707"/>
          </a:xfrm>
        </p:spPr>
        <p:txBody>
          <a:bodyPr>
            <a:normAutofit/>
          </a:bodyPr>
          <a:lstStyle/>
          <a:p>
            <a:pPr algn="ctr"/>
            <a:r>
              <a:rPr lang="en-GB" sz="3600" dirty="0"/>
              <a:t>Balance and chaos </a:t>
            </a:r>
          </a:p>
        </p:txBody>
      </p:sp>
      <p:sp>
        <p:nvSpPr>
          <p:cNvPr id="2" name="TextBox 1">
            <a:extLst>
              <a:ext uri="{FF2B5EF4-FFF2-40B4-BE49-F238E27FC236}">
                <a16:creationId xmlns:a16="http://schemas.microsoft.com/office/drawing/2014/main" id="{124C51ED-212E-413C-81A9-499D70829E42}"/>
              </a:ext>
            </a:extLst>
          </p:cNvPr>
          <p:cNvSpPr txBox="1"/>
          <p:nvPr/>
        </p:nvSpPr>
        <p:spPr>
          <a:xfrm>
            <a:off x="909203" y="2136338"/>
            <a:ext cx="9890620" cy="2585323"/>
          </a:xfrm>
          <a:prstGeom prst="rect">
            <a:avLst/>
          </a:prstGeom>
          <a:noFill/>
        </p:spPr>
        <p:txBody>
          <a:bodyPr wrap="square" rtlCol="0">
            <a:spAutoFit/>
          </a:bodyPr>
          <a:lstStyle/>
          <a:p>
            <a:r>
              <a:rPr lang="en-GB" dirty="0"/>
              <a:t>Balance and chaos are the two major themes of both of these apocalyptic myths with small areas touching on vengeance and the finality of death. It is clear then that there are major differences between these two myths as the story of Ragnarök is ultimately about the completion of a cycle of the universe destruction and ultimate rebirth. Whereas the story of the Gigantomachy is a story of the restoration of balance from chaos. These two stories are similar as in both myths the world is plunged into chaos and both are restored from that chaos. However the outcome is extremely different as balance is restored under the same ruling Gods in the Gigantomachy whereas in Ragnarök balance is restored due to the complete annihilation of the Nordic Gods. </a:t>
            </a:r>
          </a:p>
        </p:txBody>
      </p:sp>
      <p:pic>
        <p:nvPicPr>
          <p:cNvPr id="6" name="Audio 5">
            <a:hlinkClick r:id="" action="ppaction://media"/>
            <a:extLst>
              <a:ext uri="{FF2B5EF4-FFF2-40B4-BE49-F238E27FC236}">
                <a16:creationId xmlns:a16="http://schemas.microsoft.com/office/drawing/2014/main" id="{D91B2163-1FD5-449D-9A8D-9F2E499EB7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6207171"/>
      </p:ext>
    </p:extLst>
  </p:cSld>
  <p:clrMapOvr>
    <a:masterClrMapping/>
  </p:clrMapOvr>
  <mc:AlternateContent xmlns:mc="http://schemas.openxmlformats.org/markup-compatibility/2006">
    <mc:Choice xmlns:p14="http://schemas.microsoft.com/office/powerpoint/2010/main" Requires="p14">
      <p:transition spd="slow" p14:dur="2000" advTm="42615"/>
    </mc:Choice>
    <mc:Fallback>
      <p:transition spd="slow" advTm="42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C3BA88-6437-47A8-A932-69A96085CBD1}"/>
              </a:ext>
            </a:extLst>
          </p:cNvPr>
          <p:cNvSpPr>
            <a:spLocks noGrp="1"/>
          </p:cNvSpPr>
          <p:nvPr>
            <p:ph type="ctrTitle"/>
          </p:nvPr>
        </p:nvSpPr>
        <p:spPr>
          <a:xfrm>
            <a:off x="-1" y="259831"/>
            <a:ext cx="3590489" cy="1825096"/>
          </a:xfrm>
        </p:spPr>
        <p:txBody>
          <a:bodyPr/>
          <a:lstStyle/>
          <a:p>
            <a:pPr algn="ctr"/>
            <a:r>
              <a:rPr lang="en-GB" b="1" dirty="0"/>
              <a:t>   </a:t>
            </a:r>
            <a:r>
              <a:rPr lang="en-GB" sz="3600" b="1" dirty="0"/>
              <a:t>bibliography</a:t>
            </a:r>
            <a:r>
              <a:rPr lang="en-GB" b="1" dirty="0"/>
              <a:t> </a:t>
            </a:r>
          </a:p>
        </p:txBody>
      </p:sp>
      <p:sp>
        <p:nvSpPr>
          <p:cNvPr id="2" name="TextBox 1">
            <a:extLst>
              <a:ext uri="{FF2B5EF4-FFF2-40B4-BE49-F238E27FC236}">
                <a16:creationId xmlns:a16="http://schemas.microsoft.com/office/drawing/2014/main" id="{9FA3AC1B-D382-48F9-830B-6FB65D56C943}"/>
              </a:ext>
            </a:extLst>
          </p:cNvPr>
          <p:cNvSpPr txBox="1"/>
          <p:nvPr/>
        </p:nvSpPr>
        <p:spPr>
          <a:xfrm>
            <a:off x="5444457" y="2084927"/>
            <a:ext cx="6747544" cy="4970591"/>
          </a:xfrm>
          <a:prstGeom prst="rect">
            <a:avLst/>
          </a:prstGeom>
          <a:noFill/>
        </p:spPr>
        <p:txBody>
          <a:bodyPr wrap="square" rtlCol="0">
            <a:spAutoFit/>
          </a:bodyPr>
          <a:lstStyle/>
          <a:p>
            <a:r>
              <a:rPr lang="en-GB" sz="1100" u="sng" dirty="0"/>
              <a:t>Gigantomachy</a:t>
            </a:r>
          </a:p>
          <a:p>
            <a:endParaRPr lang="en-GB" sz="1200" u="sng" dirty="0"/>
          </a:p>
          <a:p>
            <a:r>
              <a:rPr lang="en-GB" sz="1200" u="sng" dirty="0"/>
              <a:t>https://www.brown.edu/Departments/Joukowsky_Institute/courses/greekpast/4816.html</a:t>
            </a:r>
          </a:p>
          <a:p>
            <a:r>
              <a:rPr lang="en-GB" sz="1200" dirty="0"/>
              <a:t>Accessed 18.06.20</a:t>
            </a:r>
          </a:p>
          <a:p>
            <a:endParaRPr lang="en-GB" sz="1200" dirty="0"/>
          </a:p>
          <a:p>
            <a:r>
              <a:rPr lang="en-GB" sz="1200" dirty="0">
                <a:hlinkClick r:id="rId2"/>
              </a:rPr>
              <a:t>https://www.greekmythology.com/Myths/The_Myths/Gigantomachy/gigantomachy.html#:~:text=The%20Gigantomachy%20was%20probably%20the,new%20rulers%20of%20the%20cosmos</a:t>
            </a:r>
            <a:r>
              <a:rPr lang="en-GB" sz="1200" dirty="0"/>
              <a:t>. Accessed 19.06.20 </a:t>
            </a:r>
          </a:p>
          <a:p>
            <a:endParaRPr lang="en-GB" sz="1200" dirty="0"/>
          </a:p>
          <a:p>
            <a:r>
              <a:rPr lang="en-GB" sz="1200" i="1" dirty="0"/>
              <a:t>The library of Greek mythology,</a:t>
            </a:r>
            <a:r>
              <a:rPr lang="en-GB" sz="1200" dirty="0"/>
              <a:t> </a:t>
            </a:r>
            <a:r>
              <a:rPr lang="en-GB" sz="1200" dirty="0" err="1"/>
              <a:t>Apollodorus</a:t>
            </a:r>
            <a:r>
              <a:rPr lang="en-GB" sz="1200" dirty="0"/>
              <a:t>, 2</a:t>
            </a:r>
            <a:r>
              <a:rPr lang="en-GB" sz="1200" baseline="30000" dirty="0"/>
              <a:t>nd</a:t>
            </a:r>
            <a:r>
              <a:rPr lang="en-GB" sz="1200" dirty="0"/>
              <a:t> century BCE</a:t>
            </a:r>
          </a:p>
          <a:p>
            <a:endParaRPr lang="en-GB" sz="1200" i="1" dirty="0"/>
          </a:p>
          <a:p>
            <a:r>
              <a:rPr lang="en-GB" sz="1200" i="1" dirty="0">
                <a:hlinkClick r:id="rId3"/>
              </a:rPr>
              <a:t>https://global.oup.com/us/companion.websites/9780195397703/student/materials/</a:t>
            </a:r>
            <a:r>
              <a:rPr lang="en-GB" sz="1200" i="1" dirty="0"/>
              <a:t> Accessed 19.06.20</a:t>
            </a:r>
          </a:p>
          <a:p>
            <a:endParaRPr lang="en-GB" sz="1200" dirty="0"/>
          </a:p>
          <a:p>
            <a:r>
              <a:rPr lang="en-GB" sz="1200" dirty="0"/>
              <a:t>Image of The Pit of Tartarus, Google Images</a:t>
            </a:r>
          </a:p>
          <a:p>
            <a:endParaRPr lang="en-GB" sz="1200" dirty="0"/>
          </a:p>
          <a:p>
            <a:r>
              <a:rPr lang="en-GB" sz="1200" dirty="0"/>
              <a:t>Image of Athena battling the giant </a:t>
            </a:r>
            <a:r>
              <a:rPr lang="en-GB" sz="1200" dirty="0" err="1"/>
              <a:t>Alkyoneos</a:t>
            </a:r>
            <a:r>
              <a:rPr lang="en-GB" sz="1200" dirty="0"/>
              <a:t>, </a:t>
            </a:r>
            <a:r>
              <a:rPr lang="en-GB" sz="1200" dirty="0" err="1"/>
              <a:t>Joukowsky</a:t>
            </a:r>
            <a:r>
              <a:rPr lang="en-GB" sz="1200" dirty="0"/>
              <a:t> Institute for Archaeology &amp; the Ancient World</a:t>
            </a:r>
          </a:p>
          <a:p>
            <a:endParaRPr lang="en-GB" sz="1200" dirty="0"/>
          </a:p>
          <a:p>
            <a:r>
              <a:rPr lang="en-GB" sz="1200" dirty="0"/>
              <a:t>Image of Gaia</a:t>
            </a:r>
          </a:p>
          <a:p>
            <a:r>
              <a:rPr lang="en-GB" sz="1200" dirty="0">
                <a:hlinkClick r:id="rId4"/>
              </a:rPr>
              <a:t>https://www.pinterest.co.uk/pin/380624605978391122/</a:t>
            </a:r>
            <a:r>
              <a:rPr lang="en-GB" sz="1200" dirty="0"/>
              <a:t>  accessed 19.06.20</a:t>
            </a:r>
          </a:p>
          <a:p>
            <a:endParaRPr lang="en-GB" sz="1200"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AB238A85-0234-43DD-8CF2-ED8D0E23ECB2}"/>
              </a:ext>
            </a:extLst>
          </p:cNvPr>
          <p:cNvSpPr txBox="1"/>
          <p:nvPr/>
        </p:nvSpPr>
        <p:spPr>
          <a:xfrm>
            <a:off x="121640" y="2084927"/>
            <a:ext cx="5201175" cy="3508653"/>
          </a:xfrm>
          <a:prstGeom prst="rect">
            <a:avLst/>
          </a:prstGeom>
          <a:noFill/>
        </p:spPr>
        <p:txBody>
          <a:bodyPr wrap="square" rtlCol="0">
            <a:spAutoFit/>
          </a:bodyPr>
          <a:lstStyle/>
          <a:p>
            <a:r>
              <a:rPr lang="en-GB" sz="1200" u="sng" dirty="0"/>
              <a:t>Ragnarök</a:t>
            </a:r>
            <a:r>
              <a:rPr lang="en-GB" sz="1200" dirty="0"/>
              <a:t> </a:t>
            </a:r>
          </a:p>
          <a:p>
            <a:endParaRPr lang="en-GB" sz="1200" dirty="0"/>
          </a:p>
          <a:p>
            <a:r>
              <a:rPr lang="en-GB" sz="1200" i="1" dirty="0"/>
              <a:t>Handbook of Norse Mytholog</a:t>
            </a:r>
            <a:r>
              <a:rPr lang="en-GB" sz="1200" dirty="0"/>
              <a:t>y, John </a:t>
            </a:r>
            <a:r>
              <a:rPr lang="en-GB" sz="1200" dirty="0" err="1"/>
              <a:t>Lindow</a:t>
            </a:r>
            <a:r>
              <a:rPr lang="en-GB" sz="1200" dirty="0"/>
              <a:t>, ABC-CLIO, 2001</a:t>
            </a:r>
          </a:p>
          <a:p>
            <a:endParaRPr lang="en-GB" sz="1200" dirty="0"/>
          </a:p>
          <a:p>
            <a:r>
              <a:rPr lang="en-GB" sz="1200" i="1" dirty="0" err="1"/>
              <a:t>Asgard</a:t>
            </a:r>
            <a:r>
              <a:rPr lang="en-GB" sz="1200" i="1" dirty="0"/>
              <a:t> Stories: Tales from Norse Mythology, </a:t>
            </a:r>
            <a:r>
              <a:rPr lang="en-GB" sz="1200" dirty="0"/>
              <a:t>Mary H. Foster and Mabel H. Cummings</a:t>
            </a:r>
            <a:r>
              <a:rPr lang="en-GB" sz="1200" i="1" dirty="0"/>
              <a:t>,</a:t>
            </a:r>
            <a:r>
              <a:rPr lang="en-GB" sz="1200" dirty="0"/>
              <a:t> 2011</a:t>
            </a:r>
            <a:endParaRPr lang="en-GB" sz="1200" i="1" dirty="0"/>
          </a:p>
          <a:p>
            <a:endParaRPr lang="en-GB" sz="1200" dirty="0"/>
          </a:p>
          <a:p>
            <a:r>
              <a:rPr lang="en-GB" sz="1200" dirty="0"/>
              <a:t>Image of Ragnarök in Runic, Google Images</a:t>
            </a:r>
          </a:p>
          <a:p>
            <a:endParaRPr lang="en-GB" sz="1200" dirty="0"/>
          </a:p>
          <a:p>
            <a:r>
              <a:rPr lang="en-GB" sz="1200" dirty="0"/>
              <a:t>Image of Tyr and Fenrir, Google Images</a:t>
            </a:r>
          </a:p>
          <a:p>
            <a:endParaRPr lang="en-GB" sz="1200" dirty="0"/>
          </a:p>
          <a:p>
            <a:r>
              <a:rPr lang="en-GB" sz="1200" dirty="0"/>
              <a:t>Image of </a:t>
            </a:r>
            <a:r>
              <a:rPr lang="en-GB" sz="1200" dirty="0" err="1"/>
              <a:t>Jormungandr</a:t>
            </a:r>
            <a:r>
              <a:rPr lang="en-GB" sz="1200" dirty="0"/>
              <a:t>, God of War, 2018 </a:t>
            </a:r>
          </a:p>
          <a:p>
            <a:endParaRPr lang="en-GB" sz="1200" dirty="0"/>
          </a:p>
          <a:p>
            <a:r>
              <a:rPr lang="en-GB" sz="1200" dirty="0"/>
              <a:t>Image of Loki and </a:t>
            </a:r>
            <a:r>
              <a:rPr lang="en-GB" sz="1200" dirty="0" err="1"/>
              <a:t>Sigyn</a:t>
            </a:r>
            <a:r>
              <a:rPr lang="en-GB" sz="1200" dirty="0"/>
              <a:t> </a:t>
            </a:r>
            <a:r>
              <a:rPr lang="en-GB" sz="1200" dirty="0">
                <a:hlinkClick r:id="rId5"/>
              </a:rPr>
              <a:t>http://www.germanicmythology.com/works/TMLokisPunishment.html</a:t>
            </a:r>
            <a:r>
              <a:rPr lang="en-GB" sz="1200" dirty="0"/>
              <a:t>  accessed 18.06.20</a:t>
            </a:r>
          </a:p>
          <a:p>
            <a:endParaRPr lang="en-GB" sz="1200" dirty="0"/>
          </a:p>
          <a:p>
            <a:endParaRPr lang="en-GB" dirty="0"/>
          </a:p>
        </p:txBody>
      </p:sp>
    </p:spTree>
    <p:extLst>
      <p:ext uri="{BB962C8B-B14F-4D97-AF65-F5344CB8AC3E}">
        <p14:creationId xmlns:p14="http://schemas.microsoft.com/office/powerpoint/2010/main" val="360382451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623</TotalTime>
  <Words>1117</Words>
  <Application>Microsoft Office PowerPoint</Application>
  <PresentationFormat>Widescreen</PresentationFormat>
  <Paragraphs>78</Paragraphs>
  <Slides>8</Slides>
  <Notes>0</Notes>
  <HiddenSlides>0</HiddenSlides>
  <MMClips>7</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Vapor Trail</vt:lpstr>
      <vt:lpstr>Comparison of Ragnarök and the Gigantomachy.</vt:lpstr>
      <vt:lpstr>Ragnarök: The Beginning of the end </vt:lpstr>
      <vt:lpstr>Gigantomachy: The Giant Rebirth </vt:lpstr>
      <vt:lpstr>The Dangers of Vengeance  </vt:lpstr>
      <vt:lpstr>Death by war and fire </vt:lpstr>
      <vt:lpstr>Gods, Giants and mortals </vt:lpstr>
      <vt:lpstr>Balance and chaos </vt:lpstr>
      <vt:lpstr>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 of Ragnarök and the Gigantomachy.</dc:title>
  <dc:creator>david fisher</dc:creator>
  <cp:lastModifiedBy>david fisher</cp:lastModifiedBy>
  <cp:revision>2</cp:revision>
  <dcterms:created xsi:type="dcterms:W3CDTF">2020-06-17T11:14:59Z</dcterms:created>
  <dcterms:modified xsi:type="dcterms:W3CDTF">2020-06-19T21:47:22Z</dcterms:modified>
</cp:coreProperties>
</file>