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Asset Management and Maintenance</a:t>
            </a:r>
            <a:endParaRPr lang="en-US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US" sz="2400" dirty="0" smtClean="0"/>
              <a:t>By</a:t>
            </a:r>
          </a:p>
          <a:p>
            <a:pPr algn="ctr"/>
            <a:r>
              <a:rPr lang="en-US" sz="2400" dirty="0" smtClean="0"/>
              <a:t>Andrew Thorn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85572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Asset Classes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sz="3200" dirty="0" smtClean="0"/>
              <a:t>Real Estate and facilities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Plant and Production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Mobile assets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Infrastructure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Information technology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50967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Excellence Pyramid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Add Figure Maintenance Excellence Pyramid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84897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Total Life Cycle Asset Management</a:t>
            </a:r>
            <a:endParaRPr lang="en-US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0800000">
            <a:off x="1146219" y="2070796"/>
            <a:ext cx="9775065" cy="4159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897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Goals of Maintenance Excellence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Three goals</a:t>
            </a:r>
          </a:p>
          <a:p>
            <a:pPr marL="0" indent="0">
              <a:buNone/>
            </a:pPr>
            <a:endParaRPr lang="en-US" sz="3200" dirty="0"/>
          </a:p>
          <a:p>
            <a:pPr marL="514350" indent="-514350">
              <a:buAutoNum type="arabicPeriod"/>
            </a:pPr>
            <a:r>
              <a:rPr lang="en-US" sz="3200" dirty="0" smtClean="0"/>
              <a:t>Strategic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Tactical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Continuous improvement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373875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Strategic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Vision of what maintenance management</a:t>
            </a:r>
          </a:p>
          <a:p>
            <a:r>
              <a:rPr lang="en-US" sz="3200" dirty="0" smtClean="0"/>
              <a:t>Will be in 3 years</a:t>
            </a:r>
          </a:p>
          <a:p>
            <a:r>
              <a:rPr lang="en-US" sz="3200" dirty="0" smtClean="0"/>
              <a:t>What is the plant condition</a:t>
            </a:r>
          </a:p>
          <a:p>
            <a:r>
              <a:rPr lang="en-US" sz="3200" dirty="0" smtClean="0"/>
              <a:t>The availability</a:t>
            </a:r>
          </a:p>
          <a:p>
            <a:r>
              <a:rPr lang="en-US" sz="3200" dirty="0" smtClean="0"/>
              <a:t>Maintenance cost structure</a:t>
            </a:r>
          </a:p>
          <a:p>
            <a:r>
              <a:rPr lang="en-US" sz="3200" dirty="0" smtClean="0"/>
              <a:t>Planned work versus unplanned work</a:t>
            </a:r>
          </a:p>
          <a:p>
            <a:r>
              <a:rPr lang="en-US" sz="3200" dirty="0" smtClean="0"/>
              <a:t>Work environment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17441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Tactical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Maintenance planning and schedule</a:t>
            </a:r>
          </a:p>
          <a:p>
            <a:r>
              <a:rPr lang="en-US" sz="3200" dirty="0" smtClean="0"/>
              <a:t>Works order</a:t>
            </a:r>
          </a:p>
          <a:p>
            <a:r>
              <a:rPr lang="en-US" sz="3200" dirty="0" smtClean="0"/>
              <a:t>Plant and equipment shutdowns</a:t>
            </a:r>
          </a:p>
          <a:p>
            <a:r>
              <a:rPr lang="en-US" sz="3200" dirty="0" smtClean="0"/>
              <a:t>Annual budgeting exercises</a:t>
            </a:r>
          </a:p>
          <a:p>
            <a:r>
              <a:rPr lang="en-US" sz="3200" dirty="0" smtClean="0"/>
              <a:t>Preventive and predictive programmes</a:t>
            </a:r>
          </a:p>
          <a:p>
            <a:r>
              <a:rPr lang="en-US" sz="3200" dirty="0" smtClean="0"/>
              <a:t>Lubrication, inspection, condition monitoring, failure prevention activities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3730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Excellence Framework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Add Figure 1.4 P.5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8862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Excellence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 smtClean="0"/>
              <a:t>Is about getting top class performance at a reasonable cost</a:t>
            </a:r>
          </a:p>
          <a:p>
            <a:pPr marL="0" indent="0">
              <a:buNone/>
            </a:pPr>
            <a:r>
              <a:rPr lang="en-US" sz="3200" dirty="0" smtClean="0"/>
              <a:t>Productivity is what you get out for what you put in</a:t>
            </a:r>
          </a:p>
          <a:p>
            <a:pPr marL="0" indent="0">
              <a:buNone/>
            </a:pPr>
            <a:r>
              <a:rPr lang="en-US" sz="3200" dirty="0" smtClean="0"/>
              <a:t>If equipment is available, being used at the correct speed, producing desired quality, and yield, we have required maintenance output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00114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Excellence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Cost depends on many issues</a:t>
            </a:r>
          </a:p>
          <a:p>
            <a:r>
              <a:rPr lang="en-US" sz="3200" dirty="0" smtClean="0"/>
              <a:t>Working environment</a:t>
            </a:r>
          </a:p>
          <a:p>
            <a:r>
              <a:rPr lang="en-US" sz="3200" dirty="0" smtClean="0"/>
              <a:t>Resources and energy required to accomplish capacity</a:t>
            </a:r>
          </a:p>
          <a:p>
            <a:r>
              <a:rPr lang="en-US" sz="3200" dirty="0" smtClean="0"/>
              <a:t>Equipment use and age</a:t>
            </a:r>
          </a:p>
          <a:p>
            <a:r>
              <a:rPr lang="en-US" sz="3200" dirty="0" smtClean="0"/>
              <a:t>Operating and maintenance standards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08812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Capacity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608" y="2052918"/>
            <a:ext cx="11487955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Capacity = Availability x Use x Process rate x Quality rate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07481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Costs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47667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dirty="0" smtClean="0"/>
              <a:t>Maintenance effectiveness will cost £1 in a planned fashion, £1.50 in an unplanned way, and £3 if reacting to a breakdown</a:t>
            </a:r>
          </a:p>
          <a:p>
            <a:pPr marL="0" indent="0">
              <a:buNone/>
            </a:pPr>
            <a:r>
              <a:rPr lang="en-US" sz="3200" dirty="0" smtClean="0"/>
              <a:t>For example, if annual maintenance budget is £100 million and the work distribution is 50% planned, 30% unplanned and 20% breakdown</a:t>
            </a:r>
          </a:p>
          <a:p>
            <a:pPr marL="0" indent="0">
              <a:buNone/>
            </a:pPr>
            <a:r>
              <a:rPr lang="en-US" sz="3200" dirty="0" smtClean="0"/>
              <a:t>(50% x 1) + (30% x 1.5) + (20% x 3) </a:t>
            </a:r>
          </a:p>
          <a:p>
            <a:pPr marL="0" indent="0">
              <a:buNone/>
            </a:pPr>
            <a:r>
              <a:rPr lang="en-US" sz="3200" dirty="0" smtClean="0"/>
              <a:t>= 50 + 45 + 60 = 155 Equivalent planned units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77360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Maintenance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dirty="0" smtClean="0"/>
              <a:t>Planned work costs 50/155 x £100 million</a:t>
            </a:r>
          </a:p>
          <a:p>
            <a:pPr marL="0" indent="0">
              <a:buNone/>
            </a:pPr>
            <a:r>
              <a:rPr lang="en-US" sz="3200" dirty="0" smtClean="0"/>
              <a:t>= £32 million or £0.645 million per unit</a:t>
            </a:r>
          </a:p>
          <a:p>
            <a:pPr marL="0" indent="0">
              <a:buNone/>
            </a:pPr>
            <a:r>
              <a:rPr lang="en-US" sz="3200" dirty="0" smtClean="0"/>
              <a:t>Unplanned work costs 45/155 x £100 million</a:t>
            </a:r>
          </a:p>
          <a:p>
            <a:pPr marL="0" indent="0">
              <a:buNone/>
            </a:pPr>
            <a:r>
              <a:rPr lang="en-US" sz="3200" dirty="0" smtClean="0"/>
              <a:t>= £29 million</a:t>
            </a:r>
          </a:p>
          <a:p>
            <a:pPr marL="0" indent="0">
              <a:buNone/>
            </a:pPr>
            <a:r>
              <a:rPr lang="en-US" sz="3200" dirty="0" smtClean="0"/>
              <a:t>Emergency work costs 60/155 x £100 million</a:t>
            </a:r>
          </a:p>
          <a:p>
            <a:pPr marL="0" indent="0">
              <a:buNone/>
            </a:pPr>
            <a:r>
              <a:rPr lang="en-US" sz="3200" dirty="0" smtClean="0"/>
              <a:t>= £39 million</a:t>
            </a:r>
          </a:p>
          <a:p>
            <a:pPr marL="0" indent="0">
              <a:buNone/>
            </a:pPr>
            <a:r>
              <a:rPr lang="en-US" sz="3200" dirty="0" smtClean="0"/>
              <a:t>To compare difference, maintenance improvement yielding 60% planned, 25% unplanned and 15% breakdown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95397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Maintenance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10725934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Planned work costs £0.645 x 1 x 60% = £39 million</a:t>
            </a:r>
          </a:p>
          <a:p>
            <a:pPr marL="0" indent="0">
              <a:buNone/>
            </a:pPr>
            <a:r>
              <a:rPr lang="en-US" sz="3200" dirty="0" smtClean="0"/>
              <a:t>Unplanned work costs £0.645 x 1.5 x 25% = £24 million</a:t>
            </a:r>
          </a:p>
          <a:p>
            <a:pPr marL="0" indent="0">
              <a:buNone/>
            </a:pPr>
            <a:r>
              <a:rPr lang="en-US" sz="3200" dirty="0" smtClean="0"/>
              <a:t>Breakdown work costs £0.645 x 3 x 15% = £29 million</a:t>
            </a:r>
          </a:p>
          <a:p>
            <a:pPr marL="0" indent="0">
              <a:buNone/>
            </a:pPr>
            <a:r>
              <a:rPr lang="en-US" sz="3200" dirty="0" smtClean="0"/>
              <a:t>Total £92 million</a:t>
            </a:r>
          </a:p>
          <a:p>
            <a:pPr marL="0" indent="0">
              <a:buNone/>
            </a:pPr>
            <a:r>
              <a:rPr lang="en-US" sz="3200" dirty="0" smtClean="0"/>
              <a:t>Savings potential = £100 million - £92 million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						   = £8 million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11448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Emergency Maintenance Costs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You must interrupt production or service provision</a:t>
            </a:r>
          </a:p>
          <a:p>
            <a:r>
              <a:rPr lang="en-US" sz="3200" dirty="0" smtClean="0"/>
              <a:t>The site isn’t prepared</a:t>
            </a:r>
          </a:p>
          <a:p>
            <a:r>
              <a:rPr lang="en-US" sz="3200" dirty="0" smtClean="0"/>
              <a:t>People with the relevant skills are pulled from their current work</a:t>
            </a:r>
          </a:p>
          <a:p>
            <a:r>
              <a:rPr lang="en-US" sz="3200" dirty="0" smtClean="0"/>
              <a:t>Overtime payments required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551422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Asset Management 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15307"/>
          </a:xfrm>
        </p:spPr>
        <p:txBody>
          <a:bodyPr>
            <a:normAutofit fontScale="92500"/>
          </a:bodyPr>
          <a:lstStyle/>
          <a:p>
            <a:r>
              <a:rPr lang="en-US" sz="3200" dirty="0" smtClean="0"/>
              <a:t>Maximise production</a:t>
            </a:r>
          </a:p>
          <a:p>
            <a:r>
              <a:rPr lang="en-US" sz="3200" dirty="0" smtClean="0"/>
              <a:t>Maximise accuracy (produce to specified tolerances/quality levels)</a:t>
            </a:r>
          </a:p>
          <a:p>
            <a:r>
              <a:rPr lang="en-US" sz="3200" dirty="0" err="1" smtClean="0"/>
              <a:t>Minimise</a:t>
            </a:r>
            <a:r>
              <a:rPr lang="en-US" sz="3200" dirty="0" smtClean="0"/>
              <a:t> costs per unit produced</a:t>
            </a:r>
          </a:p>
          <a:p>
            <a:r>
              <a:rPr lang="en-US" sz="3200" dirty="0" err="1" smtClean="0"/>
              <a:t>Minimise</a:t>
            </a:r>
            <a:r>
              <a:rPr lang="en-US" sz="3200" dirty="0" smtClean="0"/>
              <a:t> the risks that productive capacity, quality, or economic production will be lost</a:t>
            </a:r>
          </a:p>
          <a:p>
            <a:r>
              <a:rPr lang="en-US" sz="3200" dirty="0" smtClean="0"/>
              <a:t>Prevent safety hazards to employees/public protect the environment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258632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Optimisation (The Balance)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560395" cy="4195481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/>
              <a:t>Optimisation is a process that seeks the best solution</a:t>
            </a:r>
          </a:p>
          <a:p>
            <a:r>
              <a:rPr lang="en-US" sz="3200" dirty="0" smtClean="0"/>
              <a:t>Maximising profits depends on keeping our assets in working order</a:t>
            </a:r>
          </a:p>
          <a:p>
            <a:r>
              <a:rPr lang="en-US" sz="3200" dirty="0" smtClean="0"/>
              <a:t>Maintenance sometimes requires downtime, taking productive capacity away</a:t>
            </a:r>
          </a:p>
          <a:p>
            <a:r>
              <a:rPr lang="en-US" sz="3200" dirty="0" smtClean="0"/>
              <a:t>Minimising downtime is essential to </a:t>
            </a:r>
            <a:r>
              <a:rPr lang="en-US" sz="3200" smtClean="0"/>
              <a:t>maximize availability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106669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Optimisation (The Balance)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Need to maximize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Quality (Doing it right first time)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Service level (Prevention of failures)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Output (Reliability and productivity)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463702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Optimisation (The Balance)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251302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Need to minimize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Time (response and resolution) MTTR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Costs (per unit output)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Risks (predictability of unavoidable failures)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4155778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Maintenance Excellence Pyramid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946" y="1571224"/>
            <a:ext cx="10290220" cy="4803818"/>
          </a:xfrm>
        </p:spPr>
      </p:pic>
    </p:spTree>
    <p:extLst>
      <p:ext uri="{BB962C8B-B14F-4D97-AF65-F5344CB8AC3E}">
        <p14:creationId xmlns:p14="http://schemas.microsoft.com/office/powerpoint/2010/main" val="22130147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 smtClean="0"/>
              <a:t>Maintenance Excellence Pyramid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29556"/>
            <a:ext cx="8946541" cy="512579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sz="3200" dirty="0" smtClean="0"/>
              <a:t>Exercise leadership at all times.  Without it, change won’t be successful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Achieve control over the day-to-day maintenance operation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Apply continuous improvement, once you have control</a:t>
            </a:r>
          </a:p>
          <a:p>
            <a:pPr marL="514350" indent="-514350">
              <a:buAutoNum type="arabicPeriod"/>
            </a:pPr>
            <a:r>
              <a:rPr lang="en-US" sz="3200" dirty="0" smtClean="0"/>
              <a:t>Continuous improvement activities will set the stage for quantum leaps in asset productivity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959298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Effective Asset Management Methods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RCM focuses on overall equipment reliability</a:t>
            </a:r>
          </a:p>
          <a:p>
            <a:r>
              <a:rPr lang="en-US" sz="3200" dirty="0" smtClean="0"/>
              <a:t>Root-cause analysis</a:t>
            </a:r>
          </a:p>
          <a:p>
            <a:r>
              <a:rPr lang="en-US" sz="3200" dirty="0" smtClean="0"/>
              <a:t>TPM focuses on achieving high reliability from operators and engineers</a:t>
            </a:r>
          </a:p>
          <a:p>
            <a:r>
              <a:rPr lang="en-US" sz="3200" dirty="0" smtClean="0"/>
              <a:t>Optimising maintenance and materials management decisions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08906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Reliability Centred Maintenance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46664"/>
            <a:ext cx="9500998" cy="5172500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 smtClean="0"/>
              <a:t>Uses equipment and system knowledge to decide which maintenance interventions to use for each failure mode</a:t>
            </a:r>
          </a:p>
          <a:p>
            <a:r>
              <a:rPr lang="en-US" sz="3200" dirty="0" smtClean="0"/>
              <a:t>Knowledge includes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System diagrams and drawings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Equipment manuals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Operational and maintenance 	 			   	  	  	  experience with the system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Effects of individual failures on the 	 	   	 	  	  	  system, entire operation, and its operating 	  	   	  environment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0142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Optimising Maintenance Decisions- Beyond RCM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Life cycle decisions include:</a:t>
            </a:r>
          </a:p>
          <a:p>
            <a:r>
              <a:rPr lang="en-US" sz="3200" dirty="0" smtClean="0"/>
              <a:t>Component replacements</a:t>
            </a:r>
          </a:p>
          <a:p>
            <a:r>
              <a:rPr lang="en-US" sz="3200" dirty="0" smtClean="0"/>
              <a:t>Capital equipment replacements</a:t>
            </a:r>
          </a:p>
          <a:p>
            <a:r>
              <a:rPr lang="en-US" sz="3200" dirty="0" smtClean="0"/>
              <a:t>Inspection result decisions</a:t>
            </a:r>
          </a:p>
          <a:p>
            <a:r>
              <a:rPr lang="en-US" sz="3200" dirty="0" smtClean="0"/>
              <a:t>Resource requirements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791668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Overall Maintenance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555846" y="3985146"/>
            <a:ext cx="7260608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Maintenance Performance Indicators</a:t>
            </a:r>
            <a:endParaRPr lang="en-US" sz="2400" dirty="0"/>
          </a:p>
        </p:txBody>
      </p:sp>
      <p:sp>
        <p:nvSpPr>
          <p:cNvPr id="5" name="Rectangle 4"/>
          <p:cNvSpPr/>
          <p:nvPr/>
        </p:nvSpPr>
        <p:spPr>
          <a:xfrm>
            <a:off x="1555845" y="2483893"/>
            <a:ext cx="2129051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Maintenance Productivity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998793" y="2483890"/>
            <a:ext cx="2088107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Maintenance </a:t>
            </a:r>
            <a:r>
              <a:rPr lang="en-US" dirty="0" err="1" smtClean="0"/>
              <a:t>Organisation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400796" y="2483891"/>
            <a:ext cx="2415657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Maintenance Efficiency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555845" y="5172501"/>
            <a:ext cx="2033516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Maintenance Costs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3998792" y="5172501"/>
            <a:ext cx="2088107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Maintenance Quality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496330" y="5172501"/>
            <a:ext cx="2320123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Overall Results</a:t>
            </a:r>
            <a:endParaRPr lang="en-US" dirty="0"/>
          </a:p>
        </p:txBody>
      </p:sp>
      <p:sp>
        <p:nvSpPr>
          <p:cNvPr id="11" name="Curved Left Arrow 10"/>
          <p:cNvSpPr/>
          <p:nvPr/>
        </p:nvSpPr>
        <p:spPr>
          <a:xfrm>
            <a:off x="8816453" y="2975212"/>
            <a:ext cx="731516" cy="1460310"/>
          </a:xfrm>
          <a:prstGeom prst="curved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urved Left Arrow 11"/>
          <p:cNvSpPr/>
          <p:nvPr/>
        </p:nvSpPr>
        <p:spPr>
          <a:xfrm rot="10800000">
            <a:off x="832486" y="4612943"/>
            <a:ext cx="731520" cy="1216152"/>
          </a:xfrm>
          <a:prstGeom prst="curvedLef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urved Right Arrow 12"/>
          <p:cNvSpPr/>
          <p:nvPr/>
        </p:nvSpPr>
        <p:spPr>
          <a:xfrm>
            <a:off x="824330" y="3138990"/>
            <a:ext cx="731520" cy="1216152"/>
          </a:xfrm>
          <a:prstGeom prst="curved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Curved Right Arrow 13"/>
          <p:cNvSpPr/>
          <p:nvPr/>
        </p:nvSpPr>
        <p:spPr>
          <a:xfrm rot="10800000">
            <a:off x="8816452" y="4435518"/>
            <a:ext cx="731520" cy="1216152"/>
          </a:xfrm>
          <a:prstGeom prst="curved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Down Arrow 15"/>
          <p:cNvSpPr/>
          <p:nvPr/>
        </p:nvSpPr>
        <p:spPr>
          <a:xfrm>
            <a:off x="4995081" y="3398290"/>
            <a:ext cx="172315" cy="58685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Down Arrow 16"/>
          <p:cNvSpPr/>
          <p:nvPr/>
        </p:nvSpPr>
        <p:spPr>
          <a:xfrm rot="10800000">
            <a:off x="4858601" y="4872248"/>
            <a:ext cx="484632" cy="3354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7401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Availability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Is the percentage of time that equipment is available for production, after all scheduled and unscheduled down-time</a:t>
            </a:r>
          </a:p>
          <a:p>
            <a:r>
              <a:rPr lang="en-US" sz="3200" dirty="0" smtClean="0"/>
              <a:t>Note that idle time caused by lack of demand is not deducted from the total time available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286925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Availability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Availability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𝐷𝑜𝑤𝑛𝑡𝑖𝑚𝑒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𝑇𝑚𝑒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Total time = 8,760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Downtime = 392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Availability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8760 −392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8760</m:t>
                        </m:r>
                      </m:den>
                    </m:f>
                  </m:oMath>
                </a14:m>
                <a:r>
                  <a:rPr lang="en-US" sz="3200" dirty="0" smtClean="0"/>
                  <a:t> = 0.955 or 95.5%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3899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Mean Time to Failure (MTTF)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03312" y="1419368"/>
                <a:ext cx="8946541" cy="519979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sz="3200" dirty="0" smtClean="0"/>
                  <a:t>Represents how long a machine can be expected to run before it fails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MTTF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𝐷𝑜𝑤𝑛𝑡𝑖𝑚𝑒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𝑁𝑜𝑛𝑢𝑠𝑒𝑑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𝑏𝑟𝑒𝑎𝑘𝑑𝑜𝑤𝑛𝑠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Total time = 8,760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Downtime = 392 hours</a:t>
                </a:r>
              </a:p>
              <a:p>
                <a:pPr marL="0" indent="0">
                  <a:buNone/>
                </a:pPr>
                <a:r>
                  <a:rPr lang="en-US" sz="3200" dirty="0" err="1" smtClean="0"/>
                  <a:t>Nonused</a:t>
                </a:r>
                <a:r>
                  <a:rPr lang="en-US" sz="3200" dirty="0" smtClean="0"/>
                  <a:t> Time = 600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Number of breakdowns = 12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MTTF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8,760 −392 −600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US" sz="3200" dirty="0" smtClean="0"/>
                  <a:t> = 647 hours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2" y="1419368"/>
                <a:ext cx="8946541" cy="5199796"/>
              </a:xfrm>
              <a:blipFill rotWithShape="0">
                <a:blip r:embed="rId2"/>
                <a:stretch>
                  <a:fillRect l="-1771" t="-246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23509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Failure/Breakdown Frequency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03312" y="2052918"/>
                <a:ext cx="8946541" cy="4579894"/>
              </a:xfrm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sz="3200" dirty="0" smtClean="0"/>
                  <a:t>Measures how often the equipment is expected to fail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Breakdown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𝐵𝑟𝑒𝑎𝑘𝑑𝑜𝑤𝑛𝑠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𝐷𝑜𝑤𝑛𝑡𝑖𝑚𝑒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𝑁𝑜𝑛𝑢𝑠𝑒𝑑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𝑇𝑖𝑚𝑒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Frequency</a:t>
                </a:r>
              </a:p>
              <a:p>
                <a:pPr marL="0" indent="0">
                  <a:buNone/>
                </a:pPr>
                <a:r>
                  <a:rPr lang="en-US" sz="3200" dirty="0"/>
                  <a:t>Total time = 8,760 hours</a:t>
                </a:r>
              </a:p>
              <a:p>
                <a:pPr marL="0" indent="0">
                  <a:buNone/>
                </a:pPr>
                <a:r>
                  <a:rPr lang="en-US" sz="3200" dirty="0"/>
                  <a:t>Downtime = 392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Non used </a:t>
                </a:r>
                <a:r>
                  <a:rPr lang="en-US" sz="3200" dirty="0"/>
                  <a:t>Time = 600 hours</a:t>
                </a:r>
              </a:p>
              <a:p>
                <a:pPr marL="0" indent="0">
                  <a:buNone/>
                </a:pPr>
                <a:r>
                  <a:rPr lang="en-US" sz="3200" dirty="0"/>
                  <a:t>Number of breakdowns = </a:t>
                </a:r>
                <a:r>
                  <a:rPr lang="en-US" sz="3200" dirty="0" smtClean="0"/>
                  <a:t>12/year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Production rate = 10/hour</a:t>
                </a:r>
                <a:endParaRPr lang="en-US" sz="3200" dirty="0"/>
              </a:p>
              <a:p>
                <a:pPr marL="0" indent="0">
                  <a:buNone/>
                </a:pP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2" y="2052918"/>
                <a:ext cx="8946541" cy="4579894"/>
              </a:xfrm>
              <a:blipFill rotWithShape="0">
                <a:blip r:embed="rId2"/>
                <a:stretch>
                  <a:fillRect l="-1635" t="-3728" b="-10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17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Failure/Breakdown Frequency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03312" y="2052918"/>
                <a:ext cx="9787601" cy="419548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Breakdown frequency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8,760 −392 −600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/>
                  <a:t>	</a:t>
                </a:r>
                <a:r>
                  <a:rPr lang="en-US" sz="3200" dirty="0" smtClean="0"/>
                  <a:t>		= 0.0015 (failures per hour)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Probability of failure within the next hour = 0.15%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Probability of failure within the next production run of </a:t>
                </a:r>
                <a:r>
                  <a:rPr lang="en-US" sz="3200" smtClean="0"/>
                  <a:t>2,500 units = 0.15 x 2500/10 = 37.5%</a:t>
                </a:r>
                <a:endParaRPr lang="en-US" sz="3200" dirty="0" smtClean="0"/>
              </a:p>
              <a:p>
                <a:pPr marL="0" indent="0">
                  <a:buNone/>
                </a:pPr>
                <a:endParaRPr lang="en-US" sz="3200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2" y="2052918"/>
                <a:ext cx="9787601" cy="4195481"/>
              </a:xfrm>
              <a:blipFill rotWithShape="0">
                <a:blip r:embed="rId2"/>
                <a:stretch>
                  <a:fillRect l="-161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61912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Mean Time To Repair (MTTR)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Total time it takes for the problem to be fixed</a:t>
            </a:r>
          </a:p>
          <a:p>
            <a:r>
              <a:rPr lang="en-US" sz="3200" dirty="0" smtClean="0"/>
              <a:t>This includes notification time, travel time, diagnosis time, fix time, wait time, reassemble time, test time</a:t>
            </a:r>
          </a:p>
          <a:p>
            <a:r>
              <a:rPr lang="en-US" sz="3200" dirty="0" smtClean="0"/>
              <a:t>It reflects how well the organization can respond to a problem and maintenance effectiveness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952888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Mean Time To Repair (MTTR)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03311" y="2052918"/>
                <a:ext cx="10152823" cy="419548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MTTR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𝑈𝑛𝑠𝑐h𝑒𝑑𝑢𝑙𝑒𝑑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𝐷𝑜𝑤𝑛𝑡𝑖𝑚𝑒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𝑁𝑢𝑚𝑏𝑒𝑟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𝑜𝑓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𝐵𝑟𝑒𝑎𝑘𝑑𝑜𝑤𝑛𝑠</m:t>
                        </m:r>
                      </m:den>
                    </m:f>
                    <m:r>
                      <a:rPr lang="en-US" sz="320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Unscheduled downtime = 232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Scheduled outages = 160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Number of breakdowns = 12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Number of scheduled outages = 6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MTTR for unscheduled downtime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232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US" sz="3200" dirty="0" smtClean="0"/>
                  <a:t> = 19.3 hours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1" y="2052918"/>
                <a:ext cx="10152823" cy="4195481"/>
              </a:xfrm>
              <a:blipFill rotWithShape="0">
                <a:blip r:embed="rId2"/>
                <a:stretch>
                  <a:fillRect l="-1562" b="-5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4014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Productivity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532586"/>
            <a:ext cx="9869488" cy="5022760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/>
              <a:t>Measures maintenance’s use of resources (</a:t>
            </a:r>
            <a:r>
              <a:rPr lang="en-US" sz="3200" dirty="0" err="1" smtClean="0"/>
              <a:t>labour</a:t>
            </a:r>
            <a:r>
              <a:rPr lang="en-US" sz="3200" dirty="0" smtClean="0"/>
              <a:t>, materials, contractors, tools and equipment).</a:t>
            </a:r>
          </a:p>
          <a:p>
            <a:r>
              <a:rPr lang="en-US" sz="3200" dirty="0" smtClean="0"/>
              <a:t>Manpower use is usually called </a:t>
            </a:r>
            <a:r>
              <a:rPr lang="en-US" sz="3200" b="1" dirty="0" smtClean="0"/>
              <a:t>wrench time</a:t>
            </a:r>
            <a:r>
              <a:rPr lang="en-US" sz="3200" dirty="0" smtClean="0"/>
              <a:t> as it measures the time consumed by actual maintenance tasks as a percentage of total maintenance time</a:t>
            </a:r>
          </a:p>
          <a:p>
            <a:r>
              <a:rPr lang="en-US" sz="3200" dirty="0" smtClean="0"/>
              <a:t>The calculation includes standby time, wait time, sick time, holiday time, meetings and training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924910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Productivity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Manpower use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𝑊𝑟𝑒𝑛𝑐h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Staff = 32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Total time = 2,088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Wrench time = 46,100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Manpower use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46,100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32 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×2088</m:t>
                        </m:r>
                      </m:den>
                    </m:f>
                  </m:oMath>
                </a14:m>
                <a:r>
                  <a:rPr lang="en-US" sz="3200" dirty="0" smtClean="0"/>
                  <a:t> = 0.69 or 69%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983868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Manpower Efficiency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Shows how well maintenance jobs are completed to planned time allocated</a:t>
            </a:r>
          </a:p>
          <a:p>
            <a:r>
              <a:rPr lang="en-US" sz="3200" dirty="0" smtClean="0"/>
              <a:t>Often only applied to preventive maintenance or repeat jobs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667904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Manpower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Manpower Efficiency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𝑡𝑎𝑘𝑒𝑛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𝑃𝑙𝑎𝑛𝑛𝑒𝑑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Wrench time = 46,100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Planned time = 44,700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Manpower Efficiency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44,700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46,100</m:t>
                        </m:r>
                      </m:den>
                    </m:f>
                  </m:oMath>
                </a14:m>
                <a:r>
                  <a:rPr lang="en-US" sz="3200" dirty="0" smtClean="0"/>
                  <a:t> = 0.97 or 97%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7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0932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Maintenance </a:t>
            </a:r>
            <a:r>
              <a:rPr lang="en-US" sz="4400" dirty="0" err="1" smtClean="0"/>
              <a:t>Organisation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Performance indicators measure the effectiveness of the organization and maintenance planning activities</a:t>
            </a:r>
          </a:p>
          <a:p>
            <a:r>
              <a:rPr lang="en-US" sz="3200" dirty="0" smtClean="0"/>
              <a:t>Suitable measures include: -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Time spent on planned and scheduled 		  tasks as a percentage of total time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Breakdown time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- The number of emergency work orders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32552925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Time Spent on Planned and Scheduled tasks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740699" cy="4566823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/>
              <a:t>Measures the effectiveness of the organization and maintenance planning activities</a:t>
            </a:r>
          </a:p>
          <a:p>
            <a:r>
              <a:rPr lang="en-US" sz="3200" dirty="0" smtClean="0"/>
              <a:t>Planning and scheduled index measures the time spent on planned and scheduled tasks as a percentage of total work time</a:t>
            </a:r>
          </a:p>
          <a:p>
            <a:r>
              <a:rPr lang="en-US" sz="3200" dirty="0" smtClean="0"/>
              <a:t>A job is planned when all the job components are worked out, for example, what is to be done, who is to do it, what materials and equipment are required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498523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/>
              <a:t>Time Spent on Planned and Scheduled tasks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103312" y="2052918"/>
                <a:ext cx="9727820" cy="419548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Planning and	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𝑇𝑖𝑚𝑒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𝑃𝑙𝑎𝑛𝑛𝑒𝑑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𝑎𝑛𝑑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𝑆𝑐h𝑒𝑑𝑢𝑙𝑒𝑑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𝑇𝑜𝑡𝑎𝑙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𝑡𝑖𝑚𝑒</m:t>
                        </m:r>
                      </m:den>
                    </m:f>
                  </m:oMath>
                </a14:m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Scheduling Index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Time planned and scheduled = 26,000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Total time = 32 employees x 2,088 hours</a:t>
                </a:r>
              </a:p>
              <a:p>
                <a:pPr marL="0" indent="0">
                  <a:buNone/>
                </a:pPr>
                <a:r>
                  <a:rPr lang="en-US" sz="3200" dirty="0"/>
                  <a:t>	</a:t>
                </a:r>
                <a:r>
                  <a:rPr lang="en-US" sz="3200" dirty="0" smtClean="0"/>
                  <a:t>			  = 66, 816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Planning and Scheduling Index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26,000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66,816</m:t>
                        </m:r>
                      </m:den>
                    </m:f>
                  </m:oMath>
                </a14:m>
                <a:r>
                  <a:rPr lang="en-US" sz="3200" dirty="0" smtClean="0"/>
                  <a:t> = 0.39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03312" y="2052918"/>
                <a:ext cx="9727820" cy="4195481"/>
              </a:xfrm>
              <a:blipFill rotWithShape="0">
                <a:blip r:embed="rId2"/>
                <a:stretch>
                  <a:fillRect l="-162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08122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Breakdown Time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727820" cy="4195481"/>
          </a:xfrm>
        </p:spPr>
        <p:txBody>
          <a:bodyPr>
            <a:normAutofit/>
          </a:bodyPr>
          <a:lstStyle/>
          <a:p>
            <a:r>
              <a:rPr lang="en-US" sz="3200" dirty="0" smtClean="0"/>
              <a:t>Measures amount of time spent on breakdowns</a:t>
            </a:r>
          </a:p>
          <a:p>
            <a:r>
              <a:rPr lang="en-US" sz="3200" dirty="0" smtClean="0"/>
              <a:t>Indicates whether more time is needed to prevent them</a:t>
            </a:r>
          </a:p>
          <a:p>
            <a:pPr marL="0" indent="0">
              <a:buNone/>
            </a:pPr>
            <a:r>
              <a:rPr lang="en-US" sz="3200" dirty="0" smtClean="0"/>
              <a:t>Breakdown time = Time spent on breakdowns as</a:t>
            </a:r>
          </a:p>
          <a:p>
            <a:pPr marL="0" indent="0">
              <a:buNone/>
            </a:pPr>
            <a:r>
              <a:rPr lang="en-US" sz="3200" dirty="0"/>
              <a:t>	</a:t>
            </a:r>
            <a:r>
              <a:rPr lang="en-US" sz="3200" dirty="0" smtClean="0"/>
              <a:t>							 % of Total time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5639978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Breakdown Time</a:t>
            </a:r>
            <a:endParaRPr lang="en-US" sz="4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14401" y="2052918"/>
                <a:ext cx="10393250" cy="419548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sz="3200" dirty="0" smtClean="0"/>
                  <a:t>Total time = 32 employees x 2,088 hours = 66,816 </a:t>
                </a:r>
                <a:r>
                  <a:rPr lang="en-US" sz="3200" dirty="0" err="1" smtClean="0"/>
                  <a:t>hrs</a:t>
                </a:r>
                <a:endParaRPr lang="en-US" sz="3200" dirty="0" smtClean="0"/>
              </a:p>
              <a:p>
                <a:pPr marL="0" indent="0">
                  <a:buNone/>
                </a:pPr>
                <a:r>
                  <a:rPr lang="en-US" sz="3200" dirty="0" smtClean="0"/>
                  <a:t>Breakdown time = 2,200 hours</a:t>
                </a:r>
              </a:p>
              <a:p>
                <a:pPr marL="0" indent="0">
                  <a:buNone/>
                </a:pPr>
                <a:r>
                  <a:rPr lang="en-US" sz="3200" dirty="0" smtClean="0"/>
                  <a:t>Breakdown time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2,200</m:t>
                        </m:r>
                      </m:num>
                      <m:den>
                        <m:r>
                          <a:rPr lang="en-US" sz="3200" b="0" i="1" smtClean="0">
                            <a:latin typeface="Cambria Math" panose="02040503050406030204" pitchFamily="18" charset="0"/>
                          </a:rPr>
                          <m:t>66,816</m:t>
                        </m:r>
                      </m:den>
                    </m:f>
                  </m:oMath>
                </a14:m>
                <a:r>
                  <a:rPr lang="en-US" sz="3200" dirty="0" smtClean="0"/>
                  <a:t> = 3.3%</a:t>
                </a:r>
                <a:endParaRPr lang="en-US" sz="32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14401" y="2052918"/>
                <a:ext cx="10393250" cy="4195481"/>
              </a:xfrm>
              <a:blipFill rotWithShape="0">
                <a:blip r:embed="rId2"/>
                <a:stretch>
                  <a:fillRect l="-1466" t="-1890" r="-5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02779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dirty="0" smtClean="0"/>
              <a:t>Cost of Lost Production due to Breakdowns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/>
              <a:t>Breakdown 		= Cost of Breakdowns as %</a:t>
            </a:r>
          </a:p>
          <a:p>
            <a:pPr marL="0" indent="0">
              <a:buNone/>
            </a:pPr>
            <a:r>
              <a:rPr lang="en-US" sz="3200" dirty="0" smtClean="0"/>
              <a:t>Production loss =   of </a:t>
            </a:r>
            <a:r>
              <a:rPr lang="en-US" sz="3200" smtClean="0"/>
              <a:t>Total direct cost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6664643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215</TotalTime>
  <Words>1083</Words>
  <Application>Microsoft Office PowerPoint</Application>
  <PresentationFormat>Widescreen</PresentationFormat>
  <Paragraphs>213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Cambria Math</vt:lpstr>
      <vt:lpstr>Century Gothic</vt:lpstr>
      <vt:lpstr>Wingdings 3</vt:lpstr>
      <vt:lpstr>Ion</vt:lpstr>
      <vt:lpstr>Asset Management and Maintenance</vt:lpstr>
      <vt:lpstr>Asset Classes</vt:lpstr>
      <vt:lpstr>Maintenance Excellence Pyramid</vt:lpstr>
      <vt:lpstr>Total Life Cycle Asset Management</vt:lpstr>
      <vt:lpstr>Goals of Maintenance Excellence</vt:lpstr>
      <vt:lpstr>Strategic</vt:lpstr>
      <vt:lpstr>Tactical</vt:lpstr>
      <vt:lpstr>Maintenance Excellence Framework</vt:lpstr>
      <vt:lpstr>Maintenance Excellence</vt:lpstr>
      <vt:lpstr>Maintenance Excellence</vt:lpstr>
      <vt:lpstr>Capacity</vt:lpstr>
      <vt:lpstr>Maintenance Costs</vt:lpstr>
      <vt:lpstr>Maintenance Costs</vt:lpstr>
      <vt:lpstr>Maintenance Costs</vt:lpstr>
      <vt:lpstr>Emergency Maintenance Costs</vt:lpstr>
      <vt:lpstr>Asset Management Challenges</vt:lpstr>
      <vt:lpstr>Optimisation (The Balance)</vt:lpstr>
      <vt:lpstr>Optimisation (The Balance)</vt:lpstr>
      <vt:lpstr>Optimisation (The Balance)</vt:lpstr>
      <vt:lpstr>Maintenance Excellence Pyramid</vt:lpstr>
      <vt:lpstr>Maintenance Excellence Pyramid</vt:lpstr>
      <vt:lpstr>Effective Asset Management Methods</vt:lpstr>
      <vt:lpstr>Reliability Centred Maintenance</vt:lpstr>
      <vt:lpstr>Optimising Maintenance Decisions- Beyond RCM</vt:lpstr>
      <vt:lpstr>Overall Maintenance</vt:lpstr>
      <vt:lpstr>Availability</vt:lpstr>
      <vt:lpstr>Availability</vt:lpstr>
      <vt:lpstr>Mean Time to Failure (MTTF)</vt:lpstr>
      <vt:lpstr>Failure/Breakdown Frequency</vt:lpstr>
      <vt:lpstr>Failure/Breakdown Frequency</vt:lpstr>
      <vt:lpstr>Mean Time To Repair (MTTR)</vt:lpstr>
      <vt:lpstr>Mean Time To Repair (MTTR)</vt:lpstr>
      <vt:lpstr>Maintenance Productivity</vt:lpstr>
      <vt:lpstr>Maintenance Productivity</vt:lpstr>
      <vt:lpstr>Manpower Efficiency</vt:lpstr>
      <vt:lpstr>Manpower Efficiency</vt:lpstr>
      <vt:lpstr>Maintenance Organisation</vt:lpstr>
      <vt:lpstr>Time Spent on Planned and Scheduled tasks</vt:lpstr>
      <vt:lpstr>Time Spent on Planned and Scheduled tasks</vt:lpstr>
      <vt:lpstr>Breakdown Time</vt:lpstr>
      <vt:lpstr>Breakdown Time</vt:lpstr>
      <vt:lpstr>Cost of Lost Production due to Breakdowns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24</cp:revision>
  <dcterms:created xsi:type="dcterms:W3CDTF">2018-03-07T20:33:10Z</dcterms:created>
  <dcterms:modified xsi:type="dcterms:W3CDTF">2018-03-22T14:23:28Z</dcterms:modified>
</cp:coreProperties>
</file>