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4.png" ContentType="image/png"/>
  <Override PartName="/ppt/media/image5.png" ContentType="image/png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3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Destaqu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Sem Estilo, Sem Grelha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Estilo com Tema 1 - Destaque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friends27@gmail.com" userId="2480c765abc81bce" providerId="LiveId" clId="{8456FD97-9407-4B1B-B755-6CC6C19A864A}"/>
    <pc:docChg chg="custSel modSld">
      <pc:chgData name="larafriends27@gmail.com" userId="2480c765abc81bce" providerId="LiveId" clId="{8456FD97-9407-4B1B-B755-6CC6C19A864A}" dt="2026-07-16T00:21:53.503" v="134" actId="1036"/>
      <pc:docMkLst>
        <pc:docMk/>
      </pc:docMkLst>
      <pc:sldChg chg="modSp mod">
        <pc:chgData name="larafriends27@gmail.com" userId="2480c765abc81bce" providerId="LiveId" clId="{8456FD97-9407-4B1B-B755-6CC6C19A864A}" dt="2026-07-13T17:22:07.568" v="83" actId="255"/>
        <pc:sldMkLst>
          <pc:docMk/>
          <pc:sldMk cId="2087477340" sldId="257"/>
        </pc:sldMkLst>
        <pc:spChg chg="mod">
          <ac:chgData name="larafriends27@gmail.com" userId="2480c765abc81bce" providerId="LiveId" clId="{8456FD97-9407-4B1B-B755-6CC6C19A864A}" dt="2026-07-13T17:22:07.568" v="83" actId="255"/>
          <ac:spMkLst>
            <pc:docMk/>
            <pc:sldMk cId="2087477340" sldId="257"/>
            <ac:spMk id="5" creationId="{811FC9E6-51E9-958B-D198-AE808FAD040D}"/>
          </ac:spMkLst>
        </pc:spChg>
      </pc:sldChg>
      <pc:sldChg chg="addSp delSp modSp mod">
        <pc:chgData name="larafriends27@gmail.com" userId="2480c765abc81bce" providerId="LiveId" clId="{8456FD97-9407-4B1B-B755-6CC6C19A864A}" dt="2026-07-13T17:31:58.909" v="133" actId="27636"/>
        <pc:sldMkLst>
          <pc:docMk/>
          <pc:sldMk cId="822186860" sldId="258"/>
        </pc:sldMkLst>
        <pc:spChg chg="mod">
          <ac:chgData name="larafriends27@gmail.com" userId="2480c765abc81bce" providerId="LiveId" clId="{8456FD97-9407-4B1B-B755-6CC6C19A864A}" dt="2026-07-13T17:31:44.352" v="130" actId="26606"/>
          <ac:spMkLst>
            <pc:docMk/>
            <pc:sldMk cId="822186860" sldId="258"/>
            <ac:spMk id="2" creationId="{9DA70155-E17F-486D-EE87-0D19AED0A889}"/>
          </ac:spMkLst>
        </pc:spChg>
        <pc:spChg chg="mod ord">
          <ac:chgData name="larafriends27@gmail.com" userId="2480c765abc81bce" providerId="LiveId" clId="{8456FD97-9407-4B1B-B755-6CC6C19A864A}" dt="2026-07-13T17:31:58.909" v="133" actId="27636"/>
          <ac:spMkLst>
            <pc:docMk/>
            <pc:sldMk cId="822186860" sldId="258"/>
            <ac:spMk id="8" creationId="{5D4851D7-0A1C-3D8A-F4CA-93F931C3025B}"/>
          </ac:spMkLst>
        </pc:spChg>
        <pc:spChg chg="add">
          <ac:chgData name="larafriends27@gmail.com" userId="2480c765abc81bce" providerId="LiveId" clId="{8456FD97-9407-4B1B-B755-6CC6C19A864A}" dt="2026-07-13T17:31:44.352" v="130" actId="26606"/>
          <ac:spMkLst>
            <pc:docMk/>
            <pc:sldMk cId="822186860" sldId="258"/>
            <ac:spMk id="27" creationId="{058A14AF-9FB5-4CC7-BA35-E8E85D3EDF0E}"/>
          </ac:spMkLst>
        </pc:spChg>
        <pc:spChg chg="add">
          <ac:chgData name="larafriends27@gmail.com" userId="2480c765abc81bce" providerId="LiveId" clId="{8456FD97-9407-4B1B-B755-6CC6C19A864A}" dt="2026-07-13T17:31:44.352" v="130" actId="26606"/>
          <ac:spMkLst>
            <pc:docMk/>
            <pc:sldMk cId="822186860" sldId="258"/>
            <ac:spMk id="29" creationId="{3A9A4357-BD1D-4622-A4FE-766E6AB8DE84}"/>
          </ac:spMkLst>
        </pc:spChg>
        <pc:spChg chg="add">
          <ac:chgData name="larafriends27@gmail.com" userId="2480c765abc81bce" providerId="LiveId" clId="{8456FD97-9407-4B1B-B755-6CC6C19A864A}" dt="2026-07-13T17:31:44.352" v="130" actId="26606"/>
          <ac:spMkLst>
            <pc:docMk/>
            <pc:sldMk cId="822186860" sldId="258"/>
            <ac:spMk id="31" creationId="{E659831F-0D9A-4C63-9EBB-8435B85A440F}"/>
          </ac:spMkLst>
        </pc:spChg>
        <pc:spChg chg="add">
          <ac:chgData name="larafriends27@gmail.com" userId="2480c765abc81bce" providerId="LiveId" clId="{8456FD97-9407-4B1B-B755-6CC6C19A864A}" dt="2026-07-13T17:31:44.352" v="130" actId="26606"/>
          <ac:spMkLst>
            <pc:docMk/>
            <pc:sldMk cId="822186860" sldId="258"/>
            <ac:spMk id="33" creationId="{E6995CE5-F890-4ABA-82A2-26507CE8D2A3}"/>
          </ac:spMkLst>
        </pc:spChg>
        <pc:picChg chg="add mod ord">
          <ac:chgData name="larafriends27@gmail.com" userId="2480c765abc81bce" providerId="LiveId" clId="{8456FD97-9407-4B1B-B755-6CC6C19A864A}" dt="2026-07-13T17:31:44.352" v="130" actId="26606"/>
          <ac:picMkLst>
            <pc:docMk/>
            <pc:sldMk cId="822186860" sldId="258"/>
            <ac:picMk id="3" creationId="{2F1600EE-7E1F-5725-B3EB-CF7B4B5A98E9}"/>
          </ac:picMkLst>
        </pc:picChg>
      </pc:sldChg>
      <pc:sldChg chg="modSp mod">
        <pc:chgData name="larafriends27@gmail.com" userId="2480c765abc81bce" providerId="LiveId" clId="{8456FD97-9407-4B1B-B755-6CC6C19A864A}" dt="2026-07-16T00:21:53.503" v="134" actId="1036"/>
        <pc:sldMkLst>
          <pc:docMk/>
          <pc:sldMk cId="2766322833" sldId="260"/>
        </pc:sldMkLst>
        <pc:picChg chg="mod">
          <ac:chgData name="larafriends27@gmail.com" userId="2480c765abc81bce" providerId="LiveId" clId="{8456FD97-9407-4B1B-B755-6CC6C19A864A}" dt="2026-07-16T00:21:53.503" v="134" actId="1036"/>
          <ac:picMkLst>
            <pc:docMk/>
            <pc:sldMk cId="2766322833" sldId="260"/>
            <ac:picMk id="7" creationId="{CEF6D098-204B-E703-1AF5-8E56B2E16298}"/>
          </ac:picMkLst>
        </pc:picChg>
      </pc:sldChg>
      <pc:sldChg chg="modSp mod">
        <pc:chgData name="larafriends27@gmail.com" userId="2480c765abc81bce" providerId="LiveId" clId="{8456FD97-9407-4B1B-B755-6CC6C19A864A}" dt="2026-07-13T17:23:58.882" v="89" actId="113"/>
        <pc:sldMkLst>
          <pc:docMk/>
          <pc:sldMk cId="2570624621" sldId="261"/>
        </pc:sldMkLst>
        <pc:graphicFrameChg chg="mod modGraphic">
          <ac:chgData name="larafriends27@gmail.com" userId="2480c765abc81bce" providerId="LiveId" clId="{8456FD97-9407-4B1B-B755-6CC6C19A864A}" dt="2026-07-13T17:23:58.882" v="89" actId="113"/>
          <ac:graphicFrameMkLst>
            <pc:docMk/>
            <pc:sldMk cId="2570624621" sldId="261"/>
            <ac:graphicFrameMk id="6" creationId="{66D7B8FF-7753-93B2-31FF-18F848020A32}"/>
          </ac:graphicFrameMkLst>
        </pc:graphicFrameChg>
      </pc:sldChg>
      <pc:sldChg chg="modSp mod">
        <pc:chgData name="larafriends27@gmail.com" userId="2480c765abc81bce" providerId="LiveId" clId="{8456FD97-9407-4B1B-B755-6CC6C19A864A}" dt="2026-07-13T17:23:29.376" v="86" actId="12"/>
        <pc:sldMkLst>
          <pc:docMk/>
          <pc:sldMk cId="1650763883" sldId="263"/>
        </pc:sldMkLst>
        <pc:spChg chg="mod">
          <ac:chgData name="larafriends27@gmail.com" userId="2480c765abc81bce" providerId="LiveId" clId="{8456FD97-9407-4B1B-B755-6CC6C19A864A}" dt="2026-07-13T17:23:29.376" v="86" actId="12"/>
          <ac:spMkLst>
            <pc:docMk/>
            <pc:sldMk cId="1650763883" sldId="263"/>
            <ac:spMk id="3" creationId="{64AC1D74-6F4C-86B9-1C18-1C850C18A9C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86735AB-8C37-E4CE-F45F-AE0C4BE95D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F9FE460D-322B-A1BF-3E5A-284DF4217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de subtítulo do Modelo Global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72ED02C2-9DCE-555C-C8BB-676BB2B0B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1926C-5248-487F-A127-266B2812CDCE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CE3F7F2B-8F65-BC3C-1654-E45A9410B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086ABECD-D1A9-FB67-8ABA-0035783B6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C2430-37B3-4493-A406-F799E258982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626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A891F95-5214-96B3-E3C5-93DB69712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9D003E21-0011-9041-D1AB-4889F294B4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D28B42C5-2618-8253-1597-7DD3126BB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1926C-5248-487F-A127-266B2812CDCE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934402D8-C749-8EA8-10E7-D398CD6AC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0223E9FB-410E-E972-8226-203B8DB05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C2430-37B3-4493-A406-F799E258982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901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2B2B6BB-61F1-3B42-839A-BF0951DAD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00E9AA8E-6FB9-43E6-92B7-E7FD3A5666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0EEF5B15-804C-0F58-CCBA-346DE3C3C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1926C-5248-487F-A127-266B2812CDCE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08B0B0B5-FE83-1DF9-F899-3448032C1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F1B3FFDC-5F7D-FF2F-A61C-F0A75C6F8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C2430-37B3-4493-A406-F799E258982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064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47597B8-5794-86E6-9999-C83BBBCB7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EB304FE9-419E-AB25-583F-C02A162F01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644BB013-030A-3595-60B2-9710A77DDA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FAC42B75-BA81-057E-97FE-16DD4E740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1926C-5248-487F-A127-266B2812CDCE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62122D06-7586-6CE3-6747-D4CF1A21D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29A5E4F1-B945-E728-8F08-56605D62D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C2430-37B3-4493-A406-F799E258982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869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6C2E546-EA82-D8A9-633E-25A53054B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95A79DC6-CA8F-39AA-D6E7-3A5D0CF7B6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B8A41EB2-F70B-98F1-8FCC-CD04BA239F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5" name="Marcador de Posição do Texto 4">
            <a:extLst>
              <a:ext uri="{FF2B5EF4-FFF2-40B4-BE49-F238E27FC236}">
                <a16:creationId xmlns:a16="http://schemas.microsoft.com/office/drawing/2014/main" id="{4DCD1BA1-B17D-195C-BBFB-17D5DA1692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6" name="Marcador de Posição de Conteúdo 5">
            <a:extLst>
              <a:ext uri="{FF2B5EF4-FFF2-40B4-BE49-F238E27FC236}">
                <a16:creationId xmlns:a16="http://schemas.microsoft.com/office/drawing/2014/main" id="{9A5B21E8-45F9-C10E-6EFF-60E9E388D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7" name="Marcador de Posição da Data 6">
            <a:extLst>
              <a:ext uri="{FF2B5EF4-FFF2-40B4-BE49-F238E27FC236}">
                <a16:creationId xmlns:a16="http://schemas.microsoft.com/office/drawing/2014/main" id="{7D7BB77E-734B-2F45-B566-02BBABF70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1926C-5248-487F-A127-266B2812CDCE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8" name="Marcador de Posição do Rodapé 7">
            <a:extLst>
              <a:ext uri="{FF2B5EF4-FFF2-40B4-BE49-F238E27FC236}">
                <a16:creationId xmlns:a16="http://schemas.microsoft.com/office/drawing/2014/main" id="{2484713F-51CA-0944-FE10-5C36BE1B9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Marcador de Posição do Número do Diapositivo 8">
            <a:extLst>
              <a:ext uri="{FF2B5EF4-FFF2-40B4-BE49-F238E27FC236}">
                <a16:creationId xmlns:a16="http://schemas.microsoft.com/office/drawing/2014/main" id="{E81B873F-6A0E-5650-A9F0-7D63EAC56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C2430-37B3-4493-A406-F799E258982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855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754DFB4-DF24-4700-E7D8-392CAA298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a Data 2">
            <a:extLst>
              <a:ext uri="{FF2B5EF4-FFF2-40B4-BE49-F238E27FC236}">
                <a16:creationId xmlns:a16="http://schemas.microsoft.com/office/drawing/2014/main" id="{FC01628E-D70E-7F2E-6EBB-DBD3BB897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1926C-5248-487F-A127-266B2812CDCE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4" name="Marcador de Posição do Rodapé 3">
            <a:extLst>
              <a:ext uri="{FF2B5EF4-FFF2-40B4-BE49-F238E27FC236}">
                <a16:creationId xmlns:a16="http://schemas.microsoft.com/office/drawing/2014/main" id="{5D974967-14D1-1525-858A-0FEE20399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Marcador de Posição do Número do Diapositivo 4">
            <a:extLst>
              <a:ext uri="{FF2B5EF4-FFF2-40B4-BE49-F238E27FC236}">
                <a16:creationId xmlns:a16="http://schemas.microsoft.com/office/drawing/2014/main" id="{D49F3FB8-7596-39F9-07C6-BAABD5D27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C2430-37B3-4493-A406-F799E258982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670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Data 1">
            <a:extLst>
              <a:ext uri="{FF2B5EF4-FFF2-40B4-BE49-F238E27FC236}">
                <a16:creationId xmlns:a16="http://schemas.microsoft.com/office/drawing/2014/main" id="{94B5FDCF-CD40-7683-50B5-0164B9E8A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1926C-5248-487F-A127-266B2812CDCE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3" name="Marcador de Posição do Rodapé 2">
            <a:extLst>
              <a:ext uri="{FF2B5EF4-FFF2-40B4-BE49-F238E27FC236}">
                <a16:creationId xmlns:a16="http://schemas.microsoft.com/office/drawing/2014/main" id="{118EF29A-5C48-6395-3095-1BEA686D1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Marcador de Posição do Número do Diapositivo 3">
            <a:extLst>
              <a:ext uri="{FF2B5EF4-FFF2-40B4-BE49-F238E27FC236}">
                <a16:creationId xmlns:a16="http://schemas.microsoft.com/office/drawing/2014/main" id="{D96FB01B-D535-DD11-B48D-529F9C472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C2430-37B3-4493-A406-F799E258982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350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E606298-FCAB-3F03-7CC6-B98B1FD6C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78F41882-13B1-D572-75C3-3EBE2B919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B557CFF4-0B64-6EC0-15E3-C4CEAB893C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F69B4FE0-0BA7-7A7E-CDFF-4008BCFA7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1926C-5248-487F-A127-266B2812CDCE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9912D2E0-5993-CFD2-235F-572770C62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BB5737A5-EA57-C4E7-8FF5-2174E42BB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C2430-37B3-4493-A406-F799E258982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132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815FDAD-3463-DEA1-2A65-42D2BA6CD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a Imagem 2">
            <a:extLst>
              <a:ext uri="{FF2B5EF4-FFF2-40B4-BE49-F238E27FC236}">
                <a16:creationId xmlns:a16="http://schemas.microsoft.com/office/drawing/2014/main" id="{7D973E06-234E-DF69-638B-C5D3B762A2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AEE76C23-B9F4-39AF-6052-BDCD407A69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E4822313-F8F2-2D50-AE68-7ADEECBCE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1926C-5248-487F-A127-266B2812CDCE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C8AFC2EE-D104-A5C2-81C6-CF042ADA1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BBBE1435-A12F-BF17-01EC-3232CA805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C2430-37B3-4493-A406-F799E258982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719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790DE78-545C-5C91-EADA-D8237B944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9210823E-4B7F-FA09-41D2-2A15117AF1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2390E798-BA5A-770B-7CA9-D6E4E51587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1926C-5248-487F-A127-266B2812CDCE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6D846D6B-49B7-F470-F368-7AFFEA3DEE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59AAF5E9-633E-FFC2-0A13-BA048726B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C2430-37B3-4493-A406-F799E258982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040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EA79615D-4746-F83F-61B6-1737552DFD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0D26003B-0DCF-6F04-FE39-6473694702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5DDF5EAD-A7D5-BDE2-DA40-69276979FC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1926C-5248-487F-A127-266B2812CDCE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2D9DF50B-D638-6EC2-0384-59C17469B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09815D4B-455C-EE46-9532-A6FD078EB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C2430-37B3-4493-A406-F799E258982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023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Título 1">
            <a:extLst>
              <a:ext uri="{FF2B5EF4-FFF2-40B4-BE49-F238E27FC236}">
                <a16:creationId xmlns:a16="http://schemas.microsoft.com/office/drawing/2014/main" id="{C984BBDD-6A2A-991D-9C0B-046FCAEF1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182947A2-9312-0D82-1D82-098A18323D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7C4C5FF8-0DFC-D837-E234-79CB3CCC9F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2A1926C-5248-487F-A127-266B2812CDCE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CA3AC916-6550-A59A-4B92-061567DC5F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ADAA786B-769E-6C3B-3C20-4672214B30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BC2430-37B3-4493-A406-F799E258982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290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f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lesforce.com/uk/crm/what-is-crm/" TargetMode="External"/><Relationship Id="rId2" Type="http://schemas.openxmlformats.org/officeDocument/2006/relationships/hyperlink" Target="https://www.oracle.com/uk/erp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ap.com/uk/products/scm/what-is-supply-chain-management.html" TargetMode="External"/><Relationship Id="rId4" Type="http://schemas.openxmlformats.org/officeDocument/2006/relationships/hyperlink" Target="https://www.ibm.com/think/topics/supply-chain-manage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ítulo 2">
            <a:extLst>
              <a:ext uri="{FF2B5EF4-FFF2-40B4-BE49-F238E27FC236}">
                <a16:creationId xmlns:a16="http://schemas.microsoft.com/office/drawing/2014/main" id="{FC61E66E-1A2C-EC9B-A5B0-60FCBA72B7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2436" y="2394857"/>
            <a:ext cx="10153650" cy="3920899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Managing Business Information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pt-PT" sz="20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pt-PT" sz="2000" dirty="0">
                <a:latin typeface="Arial" panose="020B0604020202020204" pitchFamily="34" charset="0"/>
                <a:cs typeface="Arial" panose="020B0604020202020204" pitchFamily="34" charset="0"/>
              </a:rPr>
              <a:t> Lara Chumbinho</a:t>
            </a:r>
          </a:p>
          <a:p>
            <a:r>
              <a:rPr lang="pt-PT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Student</a:t>
            </a:r>
            <a:r>
              <a:rPr lang="pt-PT" sz="2000" b="1" dirty="0">
                <a:latin typeface="Arial" panose="020B0604020202020204" pitchFamily="34" charset="0"/>
                <a:cs typeface="Arial" panose="020B0604020202020204" pitchFamily="34" charset="0"/>
              </a:rPr>
              <a:t> ID: </a:t>
            </a:r>
            <a:r>
              <a:rPr lang="pt-PT" sz="2000" dirty="0">
                <a:latin typeface="Arial" panose="020B0604020202020204" pitchFamily="34" charset="0"/>
                <a:cs typeface="Arial" panose="020B0604020202020204" pitchFamily="34" charset="0"/>
              </a:rPr>
              <a:t>2425764</a:t>
            </a:r>
          </a:p>
          <a:p>
            <a:r>
              <a:rPr lang="pt-PT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Topic</a:t>
            </a:r>
            <a:r>
              <a:rPr lang="pt-PT" sz="20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2000" dirty="0"/>
              <a:t>Analyse and Compare Systems: Examine at least three information systems, comparing their functions, benefits, and limitations in driving business success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Lecture: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Amitave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Banik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m 5" descr="UWTSD London logo (002) – IHSCM">
            <a:extLst>
              <a:ext uri="{FF2B5EF4-FFF2-40B4-BE49-F238E27FC236}">
                <a16:creationId xmlns:a16="http://schemas.microsoft.com/office/drawing/2014/main" id="{75839CC7-7270-06DB-FDC2-9C8CE93A28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436" y="542244"/>
            <a:ext cx="4457700" cy="1266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961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927E0FA3-C01D-690C-2C18-2E05FEE63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Introduction: The Importance of Information Systems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811FC9E6-51E9-958B-D198-AE808FAD040D}"/>
              </a:ext>
            </a:extLst>
          </p:cNvPr>
          <p:cNvSpPr txBox="1"/>
          <p:nvPr/>
        </p:nvSpPr>
        <p:spPr>
          <a:xfrm>
            <a:off x="793660" y="3287486"/>
            <a:ext cx="6075225" cy="33878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What are Information Systems?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Collect, process and store business data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Provide accurate, real-time information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Support daily business operations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 communication and decision-making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Systems </a:t>
            </a:r>
            <a:r>
              <a:rPr lang="en-US" sz="2200" b="1" dirty="0" err="1">
                <a:latin typeface="Arial" panose="020B0604020202020204" pitchFamily="34" charset="0"/>
                <a:cs typeface="Arial" panose="020B0604020202020204" pitchFamily="34" charset="0"/>
              </a:rPr>
              <a:t>analysed</a:t>
            </a: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Enterprise Resource Planning (ERP)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Customer Relationship Management (CRM)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 System (HRMS)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477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6">
            <a:extLst>
              <a:ext uri="{FF2B5EF4-FFF2-40B4-BE49-F238E27FC236}">
                <a16:creationId xmlns:a16="http://schemas.microsoft.com/office/drawing/2014/main" id="{63644BFD-D22E-4019-B666-387DA51AE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18">
            <a:extLst>
              <a:ext uri="{FF2B5EF4-FFF2-40B4-BE49-F238E27FC236}">
                <a16:creationId xmlns:a16="http://schemas.microsoft.com/office/drawing/2014/main" id="{5FE9FE4C-C9E0-4C54-8010-EA9D29CD4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26" name="Rectangle 19">
              <a:extLst>
                <a:ext uri="{FF2B5EF4-FFF2-40B4-BE49-F238E27FC236}">
                  <a16:creationId xmlns:a16="http://schemas.microsoft.com/office/drawing/2014/main" id="{56FAD6EF-0374-46BD-901E-E901DCA01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0">
              <a:extLst>
                <a:ext uri="{FF2B5EF4-FFF2-40B4-BE49-F238E27FC236}">
                  <a16:creationId xmlns:a16="http://schemas.microsoft.com/office/drawing/2014/main" id="{04847ABE-275E-4DCA-B164-A672D517F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3776B14B-F2F4-4825-8DA8-8C7A0F2B3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CEF6D098-204B-E703-1AF5-8E56B2E162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16" b="17539"/>
          <a:stretch>
            <a:fillRect/>
          </a:stretch>
        </p:blipFill>
        <p:spPr>
          <a:xfrm>
            <a:off x="838200" y="715651"/>
            <a:ext cx="10628376" cy="5440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3228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9DA70155-E17F-486D-EE87-0D19AED0A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Enterprise Resource Planning (ERP)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D4851D7-0A1C-3D8A-F4CA-93F931C30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Function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Integrates business departments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Provides real-time information 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Improves efficiency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Faster decision-making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Better communication 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implementation cost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Requires employee training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Time-consuming to implement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Imagem 2" descr="What is an ERP system? (With examples) | Indeed.com UK">
            <a:extLst>
              <a:ext uri="{FF2B5EF4-FFF2-40B4-BE49-F238E27FC236}">
                <a16:creationId xmlns:a16="http://schemas.microsoft.com/office/drawing/2014/main" id="{2F1600EE-7E1F-5725-B3EB-CF7B4B5A98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0508" y="2484255"/>
            <a:ext cx="4952325" cy="3714244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186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3E7F653-EB5C-4082-FF7F-B3C782E08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 "/>
              </a:rPr>
              <a:t>Customer Relationship Management (CRM)</a:t>
            </a:r>
            <a:endParaRPr lang="en-GB" b="1" dirty="0">
              <a:latin typeface="Arial "/>
            </a:endParaRP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E0B8F054-F456-1DD1-3E8A-FC096CC5EA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b="1" dirty="0">
                <a:latin typeface="Arial "/>
              </a:rPr>
              <a:t>Function</a:t>
            </a:r>
          </a:p>
          <a:p>
            <a:r>
              <a:rPr lang="en-GB" sz="2600" dirty="0">
                <a:latin typeface="Arial "/>
              </a:rPr>
              <a:t>Manages customer information </a:t>
            </a:r>
          </a:p>
          <a:p>
            <a:r>
              <a:rPr lang="en-GB" sz="2600" dirty="0">
                <a:latin typeface="Arial "/>
              </a:rPr>
              <a:t>Tracks interactions and purchases </a:t>
            </a:r>
          </a:p>
          <a:p>
            <a:pPr marL="0" indent="0">
              <a:buNone/>
            </a:pPr>
            <a:r>
              <a:rPr lang="en-GB" sz="2600" b="1" dirty="0">
                <a:latin typeface="Arial "/>
              </a:rPr>
              <a:t>Benefits</a:t>
            </a:r>
          </a:p>
          <a:p>
            <a:r>
              <a:rPr lang="en-GB" sz="2600" dirty="0">
                <a:latin typeface="Arial "/>
              </a:rPr>
              <a:t>Personalised customer experience </a:t>
            </a:r>
          </a:p>
          <a:p>
            <a:r>
              <a:rPr lang="en-GB" sz="2600" dirty="0">
                <a:latin typeface="Arial "/>
              </a:rPr>
              <a:t>Improves customer loyalty </a:t>
            </a:r>
          </a:p>
          <a:p>
            <a:r>
              <a:rPr lang="en-GB" sz="2600" dirty="0">
                <a:latin typeface="Arial "/>
              </a:rPr>
              <a:t>Supports marketing decisions </a:t>
            </a:r>
          </a:p>
          <a:p>
            <a:pPr marL="0" indent="0">
              <a:buNone/>
            </a:pPr>
            <a:r>
              <a:rPr lang="en-GB" sz="2600" b="1" dirty="0">
                <a:latin typeface="Arial "/>
              </a:rPr>
              <a:t>Limitations</a:t>
            </a:r>
          </a:p>
          <a:p>
            <a:r>
              <a:rPr lang="en-GB" sz="2600" dirty="0">
                <a:latin typeface="Arial "/>
              </a:rPr>
              <a:t>Data privacy risks </a:t>
            </a:r>
          </a:p>
          <a:p>
            <a:r>
              <a:rPr lang="en-GB" sz="2600" dirty="0">
                <a:latin typeface="Arial "/>
              </a:rPr>
              <a:t>Requires accurate and updated data</a:t>
            </a:r>
          </a:p>
          <a:p>
            <a:endParaRPr lang="en-GB" dirty="0"/>
          </a:p>
        </p:txBody>
      </p:sp>
      <p:pic>
        <p:nvPicPr>
          <p:cNvPr id="4" name="Imagem 3" descr="What is a CRM database | An Overview of CRM Databases">
            <a:extLst>
              <a:ext uri="{FF2B5EF4-FFF2-40B4-BE49-F238E27FC236}">
                <a16:creationId xmlns:a16="http://schemas.microsoft.com/office/drawing/2014/main" id="{C5E2534D-76BF-BEA3-6B50-BA694E3531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152606"/>
            <a:ext cx="5816742" cy="3638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824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A33AC09-433C-9FBA-1892-0FAC081C5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 System (HRMS)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64AC1D74-6F4C-86B9-1C18-1C850C18A9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66725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b="1" dirty="0">
                <a:latin typeface="Arial "/>
              </a:rPr>
              <a:t>Function</a:t>
            </a:r>
          </a:p>
          <a:p>
            <a:r>
              <a:rPr lang="en-GB" sz="9600" dirty="0">
                <a:latin typeface="Arial "/>
              </a:rPr>
              <a:t>Manages employee information </a:t>
            </a:r>
          </a:p>
          <a:p>
            <a:r>
              <a:rPr lang="en-GB" sz="9600" dirty="0">
                <a:latin typeface="Arial "/>
              </a:rPr>
              <a:t>Supports payroll and attendance </a:t>
            </a:r>
          </a:p>
          <a:p>
            <a:r>
              <a:rPr lang="en-GB" sz="9600" dirty="0">
                <a:latin typeface="Arial "/>
              </a:rPr>
              <a:t>Tracks recruitment and training </a:t>
            </a:r>
          </a:p>
          <a:p>
            <a:pPr marL="0" indent="0">
              <a:buNone/>
            </a:pPr>
            <a:r>
              <a:rPr lang="en-GB" sz="9600" b="1" dirty="0">
                <a:latin typeface="Arial "/>
              </a:rPr>
              <a:t>Benefits</a:t>
            </a:r>
          </a:p>
          <a:p>
            <a:r>
              <a:rPr lang="en-GB" sz="9600" dirty="0">
                <a:latin typeface="Arial "/>
              </a:rPr>
              <a:t>Reduces administrative work </a:t>
            </a:r>
          </a:p>
          <a:p>
            <a:r>
              <a:rPr lang="en-GB" sz="9600" dirty="0">
                <a:latin typeface="Arial "/>
              </a:rPr>
              <a:t>Improves HR efficiency </a:t>
            </a:r>
          </a:p>
          <a:p>
            <a:r>
              <a:rPr lang="en-GB" sz="9600" dirty="0"/>
              <a:t>Improves employee management</a:t>
            </a:r>
          </a:p>
          <a:p>
            <a:pPr marL="0" indent="0">
              <a:buNone/>
            </a:pPr>
            <a:r>
              <a:rPr lang="en-GB" sz="9600" b="1" dirty="0">
                <a:latin typeface="Arial "/>
              </a:rPr>
              <a:t>Limitations</a:t>
            </a:r>
          </a:p>
          <a:p>
            <a:r>
              <a:rPr lang="en-GB" sz="9600" dirty="0">
                <a:latin typeface="Arial "/>
              </a:rPr>
              <a:t>High implementation cost </a:t>
            </a:r>
          </a:p>
          <a:p>
            <a:r>
              <a:rPr lang="en-GB" sz="9600" dirty="0">
                <a:latin typeface="Arial "/>
              </a:rPr>
              <a:t>Data security and privacy risks </a:t>
            </a:r>
          </a:p>
          <a:p>
            <a:r>
              <a:rPr lang="en-GB" sz="9600" dirty="0">
                <a:latin typeface="Arial "/>
              </a:rPr>
              <a:t>Requires staff training</a:t>
            </a:r>
          </a:p>
          <a:p>
            <a:endParaRPr lang="en-GB" dirty="0">
              <a:latin typeface="Arial "/>
            </a:endParaRPr>
          </a:p>
        </p:txBody>
      </p:sp>
      <p:pic>
        <p:nvPicPr>
          <p:cNvPr id="5" name="Imagem 4" descr="What Are The Types Of Human Resource Management Systems - Design Talk">
            <a:extLst>
              <a:ext uri="{FF2B5EF4-FFF2-40B4-BE49-F238E27FC236}">
                <a16:creationId xmlns:a16="http://schemas.microsoft.com/office/drawing/2014/main" id="{69A5542B-3EFD-71BB-7495-F8642F1C54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7663" y="1888218"/>
            <a:ext cx="4561977" cy="4272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763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Background">
            <a:extLst>
              <a:ext uri="{FF2B5EF4-FFF2-40B4-BE49-F238E27FC236}">
                <a16:creationId xmlns:a16="http://schemas.microsoft.com/office/drawing/2014/main" id="{5F637E18-EF26-4327-9077-7FFC67B98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EED6667-6BE8-A2AB-422A-5A1D89727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1" cy="1696413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AB8C336A-B24F-6E05-A3B5-26080AB50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244742"/>
            <a:ext cx="7015498" cy="12352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Comparing Business Information Systems</a:t>
            </a:r>
          </a:p>
        </p:txBody>
      </p:sp>
      <p:graphicFrame>
        <p:nvGraphicFramePr>
          <p:cNvPr id="6" name="Tabela 5">
            <a:extLst>
              <a:ext uri="{FF2B5EF4-FFF2-40B4-BE49-F238E27FC236}">
                <a16:creationId xmlns:a16="http://schemas.microsoft.com/office/drawing/2014/main" id="{66D7B8FF-7753-93B2-31FF-18F848020A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734203"/>
              </p:ext>
            </p:extLst>
          </p:nvPr>
        </p:nvGraphicFramePr>
        <p:xfrm>
          <a:off x="761995" y="2140856"/>
          <a:ext cx="10668005" cy="4022872"/>
        </p:xfrm>
        <a:graphic>
          <a:graphicData uri="http://schemas.openxmlformats.org/drawingml/2006/table">
            <a:tbl>
              <a:tblPr>
                <a:solidFill>
                  <a:schemeClr val="bg1"/>
                </a:solidFill>
              </a:tblPr>
              <a:tblGrid>
                <a:gridCol w="2161044">
                  <a:extLst>
                    <a:ext uri="{9D8B030D-6E8A-4147-A177-3AD203B41FA5}">
                      <a16:colId xmlns:a16="http://schemas.microsoft.com/office/drawing/2014/main" val="3439149554"/>
                    </a:ext>
                  </a:extLst>
                </a:gridCol>
                <a:gridCol w="2954453">
                  <a:extLst>
                    <a:ext uri="{9D8B030D-6E8A-4147-A177-3AD203B41FA5}">
                      <a16:colId xmlns:a16="http://schemas.microsoft.com/office/drawing/2014/main" val="2347676414"/>
                    </a:ext>
                  </a:extLst>
                </a:gridCol>
                <a:gridCol w="2545020">
                  <a:extLst>
                    <a:ext uri="{9D8B030D-6E8A-4147-A177-3AD203B41FA5}">
                      <a16:colId xmlns:a16="http://schemas.microsoft.com/office/drawing/2014/main" val="1474918562"/>
                    </a:ext>
                  </a:extLst>
                </a:gridCol>
                <a:gridCol w="3007488">
                  <a:extLst>
                    <a:ext uri="{9D8B030D-6E8A-4147-A177-3AD203B41FA5}">
                      <a16:colId xmlns:a16="http://schemas.microsoft.com/office/drawing/2014/main" val="162199388"/>
                    </a:ext>
                  </a:extLst>
                </a:gridCol>
              </a:tblGrid>
              <a:tr h="5783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>
                          <a:solidFill>
                            <a:schemeClr val="tx1"/>
                          </a:solidFill>
                          <a:latin typeface="Arial "/>
                          <a:cs typeface="Arial" panose="020B0604020202020204" pitchFamily="34" charset="0"/>
                        </a:rPr>
                        <a:t>Comparison</a:t>
                      </a:r>
                      <a:endParaRPr lang="en-GB" sz="2000" cap="none" spc="0">
                        <a:solidFill>
                          <a:schemeClr val="tx1"/>
                        </a:solidFill>
                        <a:latin typeface="Arial "/>
                        <a:cs typeface="Arial" panose="020B0604020202020204" pitchFamily="34" charset="0"/>
                      </a:endParaRPr>
                    </a:p>
                  </a:txBody>
                  <a:tcPr marL="158852" marR="122193" marT="122193" marB="12219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>
                          <a:solidFill>
                            <a:schemeClr val="tx1"/>
                          </a:solidFill>
                          <a:latin typeface="Arial "/>
                          <a:cs typeface="Arial" panose="020B0604020202020204" pitchFamily="34" charset="0"/>
                        </a:rPr>
                        <a:t>ERP</a:t>
                      </a:r>
                      <a:endParaRPr lang="en-GB" sz="2000" cap="none" spc="0">
                        <a:solidFill>
                          <a:schemeClr val="tx1"/>
                        </a:solidFill>
                        <a:latin typeface="Arial "/>
                        <a:cs typeface="Arial" panose="020B0604020202020204" pitchFamily="34" charset="0"/>
                      </a:endParaRPr>
                    </a:p>
                  </a:txBody>
                  <a:tcPr marL="158852" marR="122193" marT="122193" marB="12219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 dirty="0">
                          <a:solidFill>
                            <a:schemeClr val="tx1"/>
                          </a:solidFill>
                          <a:latin typeface="Arial "/>
                          <a:cs typeface="Arial" panose="020B0604020202020204" pitchFamily="34" charset="0"/>
                        </a:rPr>
                        <a:t>CRM</a:t>
                      </a:r>
                      <a:endParaRPr lang="en-GB" sz="2000" cap="none" spc="0" dirty="0">
                        <a:solidFill>
                          <a:schemeClr val="tx1"/>
                        </a:solidFill>
                        <a:latin typeface="Arial "/>
                        <a:cs typeface="Arial" panose="020B0604020202020204" pitchFamily="34" charset="0"/>
                      </a:endParaRPr>
                    </a:p>
                  </a:txBody>
                  <a:tcPr marL="158852" marR="122193" marT="122193" marB="12219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2000" b="1" cap="none" spc="0" dirty="0">
                          <a:solidFill>
                            <a:schemeClr val="tx1"/>
                          </a:solidFill>
                          <a:latin typeface="Arial "/>
                          <a:cs typeface="Arial" panose="020B0604020202020204" pitchFamily="34" charset="0"/>
                        </a:rPr>
                        <a:t>HRMS</a:t>
                      </a:r>
                      <a:endParaRPr lang="en-GB" sz="2000" cap="none" spc="0" dirty="0">
                        <a:solidFill>
                          <a:schemeClr val="tx1"/>
                        </a:solidFill>
                        <a:latin typeface="Arial "/>
                        <a:cs typeface="Arial" panose="020B0604020202020204" pitchFamily="34" charset="0"/>
                      </a:endParaRPr>
                    </a:p>
                  </a:txBody>
                  <a:tcPr marL="158852" marR="122193" marT="122193" marB="12219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9812759"/>
                  </a:ext>
                </a:extLst>
              </a:tr>
              <a:tr h="8635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>
                          <a:solidFill>
                            <a:schemeClr val="tx1"/>
                          </a:solidFill>
                          <a:latin typeface="Arial "/>
                          <a:cs typeface="Arial" panose="020B0604020202020204" pitchFamily="34" charset="0"/>
                        </a:rPr>
                        <a:t>Purpose</a:t>
                      </a:r>
                      <a:endParaRPr lang="en-GB" sz="2000" cap="none" spc="0">
                        <a:solidFill>
                          <a:schemeClr val="tx1"/>
                        </a:solidFill>
                        <a:latin typeface="Arial "/>
                        <a:cs typeface="Arial" panose="020B0604020202020204" pitchFamily="34" charset="0"/>
                      </a:endParaRPr>
                    </a:p>
                  </a:txBody>
                  <a:tcPr marL="158852" marR="122193" marT="122193" marB="12219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  <a:latin typeface="Arial "/>
                          <a:cs typeface="Arial" panose="020B0604020202020204" pitchFamily="34" charset="0"/>
                        </a:rPr>
                        <a:t>Integrates business processes</a:t>
                      </a:r>
                    </a:p>
                  </a:txBody>
                  <a:tcPr marL="158852" marR="122193" marT="122193" marB="12219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  <a:latin typeface="Arial "/>
                          <a:cs typeface="Arial" panose="020B0604020202020204" pitchFamily="34" charset="0"/>
                        </a:rPr>
                        <a:t>Manages customer relationships</a:t>
                      </a:r>
                    </a:p>
                  </a:txBody>
                  <a:tcPr marL="158852" marR="122193" marT="122193" marB="12219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 "/>
                        </a:rPr>
                        <a:t>Manages employee information</a:t>
                      </a:r>
                      <a:endParaRPr lang="en-GB" sz="2000" cap="none" spc="0" dirty="0">
                        <a:solidFill>
                          <a:schemeClr val="tx1"/>
                        </a:solidFill>
                        <a:latin typeface="Arial "/>
                        <a:cs typeface="Arial" panose="020B0604020202020204" pitchFamily="34" charset="0"/>
                      </a:endParaRPr>
                    </a:p>
                  </a:txBody>
                  <a:tcPr marL="158852" marR="122193" marT="122193" marB="12219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1668690"/>
                  </a:ext>
                </a:extLst>
              </a:tr>
              <a:tr h="5783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>
                          <a:solidFill>
                            <a:schemeClr val="tx1"/>
                          </a:solidFill>
                          <a:latin typeface="Arial "/>
                          <a:cs typeface="Arial" panose="020B0604020202020204" pitchFamily="34" charset="0"/>
                        </a:rPr>
                        <a:t>Main users</a:t>
                      </a:r>
                      <a:endParaRPr lang="en-GB" sz="2000" cap="none" spc="0">
                        <a:solidFill>
                          <a:schemeClr val="tx1"/>
                        </a:solidFill>
                        <a:latin typeface="Arial "/>
                        <a:cs typeface="Arial" panose="020B0604020202020204" pitchFamily="34" charset="0"/>
                      </a:endParaRPr>
                    </a:p>
                  </a:txBody>
                  <a:tcPr marL="158852" marR="122193" marT="122193" marB="12219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  <a:latin typeface="Arial "/>
                          <a:cs typeface="Arial" panose="020B0604020202020204" pitchFamily="34" charset="0"/>
                        </a:rPr>
                        <a:t>Managers &amp; Employees</a:t>
                      </a:r>
                    </a:p>
                  </a:txBody>
                  <a:tcPr marL="158852" marR="122193" marT="122193" marB="12219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  <a:latin typeface="Arial "/>
                          <a:cs typeface="Arial" panose="020B0604020202020204" pitchFamily="34" charset="0"/>
                        </a:rPr>
                        <a:t>Sales &amp; Marketing</a:t>
                      </a:r>
                    </a:p>
                  </a:txBody>
                  <a:tcPr marL="158852" marR="122193" marT="122193" marB="12219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 "/>
                        </a:rPr>
                        <a:t>HR Department</a:t>
                      </a:r>
                      <a:endParaRPr lang="en-GB" sz="2000" cap="none" spc="0" dirty="0">
                        <a:solidFill>
                          <a:schemeClr val="tx1"/>
                        </a:solidFill>
                        <a:latin typeface="Arial "/>
                        <a:cs typeface="Arial" panose="020B0604020202020204" pitchFamily="34" charset="0"/>
                      </a:endParaRPr>
                    </a:p>
                  </a:txBody>
                  <a:tcPr marL="158852" marR="122193" marT="122193" marB="12219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9533006"/>
                  </a:ext>
                </a:extLst>
              </a:tr>
              <a:tr h="8635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>
                          <a:solidFill>
                            <a:schemeClr val="tx1"/>
                          </a:solidFill>
                          <a:latin typeface="Arial "/>
                          <a:cs typeface="Arial" panose="020B0604020202020204" pitchFamily="34" charset="0"/>
                        </a:rPr>
                        <a:t>Business value</a:t>
                      </a:r>
                      <a:endParaRPr lang="en-GB" sz="2000" cap="none" spc="0">
                        <a:solidFill>
                          <a:schemeClr val="tx1"/>
                        </a:solidFill>
                        <a:latin typeface="Arial "/>
                        <a:cs typeface="Arial" panose="020B0604020202020204" pitchFamily="34" charset="0"/>
                      </a:endParaRPr>
                    </a:p>
                  </a:txBody>
                  <a:tcPr marL="158852" marR="122193" marT="122193" marB="12219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latin typeface="Arial "/>
                          <a:cs typeface="Arial" panose="020B0604020202020204" pitchFamily="34" charset="0"/>
                        </a:rPr>
                        <a:t>Improves efficiency</a:t>
                      </a:r>
                    </a:p>
                  </a:txBody>
                  <a:tcPr marL="158852" marR="122193" marT="122193" marB="12219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  <a:latin typeface="Arial "/>
                          <a:cs typeface="Arial" panose="020B0604020202020204" pitchFamily="34" charset="0"/>
                        </a:rPr>
                        <a:t>Increases customer satisfaction</a:t>
                      </a:r>
                    </a:p>
                  </a:txBody>
                  <a:tcPr marL="158852" marR="122193" marT="122193" marB="12219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 "/>
                        </a:rPr>
                        <a:t>Improves workforce management</a:t>
                      </a:r>
                      <a:endParaRPr lang="en-GB" sz="2000" cap="none" spc="0" dirty="0">
                        <a:solidFill>
                          <a:schemeClr val="tx1"/>
                        </a:solidFill>
                        <a:latin typeface="Arial "/>
                        <a:cs typeface="Arial" panose="020B0604020202020204" pitchFamily="34" charset="0"/>
                      </a:endParaRPr>
                    </a:p>
                  </a:txBody>
                  <a:tcPr marL="158852" marR="122193" marT="122193" marB="12219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16715466"/>
                  </a:ext>
                </a:extLst>
              </a:tr>
              <a:tr h="8635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 Limitation</a:t>
                      </a:r>
                      <a:endParaRPr lang="en-GB" sz="2000" b="1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58852" marR="122193" marT="122193" marB="12219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  <a:latin typeface="Arial "/>
                          <a:cs typeface="Arial" panose="020B0604020202020204" pitchFamily="34" charset="0"/>
                        </a:rPr>
                        <a:t>Expensive to implement</a:t>
                      </a:r>
                    </a:p>
                  </a:txBody>
                  <a:tcPr marL="158852" marR="122193" marT="122193" marB="12219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  <a:latin typeface="Arial "/>
                          <a:cs typeface="Arial" panose="020B0604020202020204" pitchFamily="34" charset="0"/>
                        </a:rPr>
                        <a:t>Protecting customer data</a:t>
                      </a:r>
                    </a:p>
                  </a:txBody>
                  <a:tcPr marL="158852" marR="122193" marT="122193" marB="12219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 "/>
                        </a:rPr>
                        <a:t>Protecting employee data</a:t>
                      </a:r>
                      <a:endParaRPr lang="en-GB" sz="2000" dirty="0">
                        <a:latin typeface="Arial "/>
                        <a:cs typeface="Arial" panose="020B0604020202020204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44477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06246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8D53501-4A04-2515-215A-9339098C5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"/>
              </a:rPr>
              <a:t>References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8E46F898-57E3-EF61-F758-B0139B0F74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Arial "/>
              </a:rPr>
              <a:t>Oracle (2025) </a:t>
            </a:r>
            <a:r>
              <a:rPr lang="en-GB" i="1" dirty="0">
                <a:latin typeface="Arial "/>
              </a:rPr>
              <a:t>What is ERP?</a:t>
            </a:r>
            <a:r>
              <a:rPr lang="en-GB" dirty="0">
                <a:latin typeface="Arial "/>
              </a:rPr>
              <a:t> Available at: </a:t>
            </a:r>
            <a:r>
              <a:rPr lang="en-GB" dirty="0">
                <a:latin typeface="Arial "/>
                <a:hlinkClick r:id="rId2"/>
              </a:rPr>
              <a:t>https://www.oracle.com/uk/erp/</a:t>
            </a:r>
            <a:r>
              <a:rPr lang="en-GB" dirty="0">
                <a:latin typeface="Arial "/>
              </a:rPr>
              <a:t> (Accessed: </a:t>
            </a:r>
            <a:r>
              <a:rPr lang="en-GB" b="1" dirty="0">
                <a:latin typeface="Arial "/>
              </a:rPr>
              <a:t>13 July 2026</a:t>
            </a:r>
            <a:r>
              <a:rPr lang="en-GB" dirty="0">
                <a:latin typeface="Arial "/>
              </a:rPr>
              <a:t>).</a:t>
            </a:r>
          </a:p>
          <a:p>
            <a:r>
              <a:rPr lang="en-GB" dirty="0">
                <a:latin typeface="Arial "/>
              </a:rPr>
              <a:t>Salesforce (2025) </a:t>
            </a:r>
            <a:r>
              <a:rPr lang="en-GB" i="1" dirty="0">
                <a:latin typeface="Arial "/>
              </a:rPr>
              <a:t>What is CRM?</a:t>
            </a:r>
            <a:r>
              <a:rPr lang="en-GB" dirty="0">
                <a:latin typeface="Arial "/>
              </a:rPr>
              <a:t> Available at: </a:t>
            </a:r>
            <a:r>
              <a:rPr lang="en-GB" dirty="0">
                <a:latin typeface="Arial "/>
                <a:hlinkClick r:id="rId3"/>
              </a:rPr>
              <a:t>https://www.salesforce.com/uk/crm/what-is-crm/</a:t>
            </a:r>
            <a:r>
              <a:rPr lang="en-GB" dirty="0">
                <a:latin typeface="Arial "/>
              </a:rPr>
              <a:t> (Accessed: </a:t>
            </a:r>
            <a:r>
              <a:rPr lang="en-GB" b="1" dirty="0">
                <a:latin typeface="Arial "/>
              </a:rPr>
              <a:t>13 July 2026</a:t>
            </a:r>
            <a:r>
              <a:rPr lang="en-GB" dirty="0">
                <a:latin typeface="Arial "/>
              </a:rPr>
              <a:t>).</a:t>
            </a:r>
          </a:p>
          <a:p>
            <a:r>
              <a:rPr lang="en-GB" dirty="0">
                <a:latin typeface="Arial "/>
              </a:rPr>
              <a:t>IBM (2025) </a:t>
            </a:r>
            <a:r>
              <a:rPr lang="en-GB" i="1" dirty="0">
                <a:latin typeface="Arial "/>
              </a:rPr>
              <a:t>What is Supply Chain Management?</a:t>
            </a:r>
            <a:r>
              <a:rPr lang="en-GB" dirty="0">
                <a:latin typeface="Arial "/>
              </a:rPr>
              <a:t> Available at: </a:t>
            </a:r>
            <a:r>
              <a:rPr lang="en-GB" dirty="0">
                <a:latin typeface="Arial "/>
                <a:hlinkClick r:id="rId4"/>
              </a:rPr>
              <a:t>https://www.ibm.com/think/topics/supply-chain-management</a:t>
            </a:r>
            <a:r>
              <a:rPr lang="en-GB" dirty="0">
                <a:latin typeface="Arial "/>
              </a:rPr>
              <a:t> (Accessed: </a:t>
            </a:r>
            <a:r>
              <a:rPr lang="en-GB" b="1" dirty="0">
                <a:latin typeface="Arial "/>
              </a:rPr>
              <a:t>13 July 2026</a:t>
            </a:r>
            <a:r>
              <a:rPr lang="en-GB" dirty="0">
                <a:latin typeface="Arial "/>
              </a:rPr>
              <a:t>).</a:t>
            </a:r>
          </a:p>
          <a:p>
            <a:r>
              <a:rPr lang="en-GB" dirty="0">
                <a:latin typeface="Arial "/>
              </a:rPr>
              <a:t>Microsoft (2025) </a:t>
            </a:r>
            <a:r>
              <a:rPr lang="en-GB" i="1" dirty="0">
                <a:latin typeface="Arial "/>
              </a:rPr>
              <a:t>What is Customer Relationship Management (CRM)?</a:t>
            </a:r>
            <a:r>
              <a:rPr lang="en-GB" dirty="0">
                <a:latin typeface="Arial "/>
              </a:rPr>
              <a:t> Available at: https://www.microsoft.com/en-gb/dynamics-365/topics/crm (Accessed: </a:t>
            </a:r>
            <a:r>
              <a:rPr lang="en-GB" b="1" dirty="0">
                <a:latin typeface="Arial "/>
              </a:rPr>
              <a:t>13 July 2026</a:t>
            </a:r>
            <a:r>
              <a:rPr lang="en-GB" dirty="0">
                <a:latin typeface="Arial "/>
              </a:rPr>
              <a:t>).</a:t>
            </a:r>
          </a:p>
          <a:p>
            <a:r>
              <a:rPr lang="en-GB" dirty="0">
                <a:latin typeface="Arial "/>
              </a:rPr>
              <a:t>SAP (2025) </a:t>
            </a:r>
            <a:r>
              <a:rPr lang="en-GB" i="1" dirty="0">
                <a:latin typeface="Arial "/>
              </a:rPr>
              <a:t>What is Supply Chain Management (SCM)?</a:t>
            </a:r>
            <a:r>
              <a:rPr lang="en-GB" dirty="0">
                <a:latin typeface="Arial "/>
              </a:rPr>
              <a:t> Available at: </a:t>
            </a:r>
            <a:r>
              <a:rPr lang="en-GB" dirty="0">
                <a:latin typeface="Arial "/>
                <a:hlinkClick r:id="rId5"/>
              </a:rPr>
              <a:t>https://www.sap.com/uk/products/scm/what-is-supply-chain-management.html</a:t>
            </a:r>
            <a:r>
              <a:rPr lang="en-GB" dirty="0">
                <a:latin typeface="Arial "/>
              </a:rPr>
              <a:t> (Accessed: </a:t>
            </a:r>
            <a:r>
              <a:rPr lang="en-GB" b="1" dirty="0">
                <a:latin typeface="Arial "/>
              </a:rPr>
              <a:t>13 July 2026</a:t>
            </a:r>
            <a:r>
              <a:rPr lang="en-GB" dirty="0">
                <a:latin typeface="Arial "/>
              </a:rPr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7651670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16634</TotalTime>
  <Words>421</Words>
  <Application>Microsoft Office PowerPoint</Application>
  <PresentationFormat>Ecrã Panorâmico</PresentationFormat>
  <Paragraphs>83</Paragraphs>
  <Slides>8</Slides>
  <Notes>0</Notes>
  <HiddenSlides>0</HiddenSlides>
  <MMClips>0</MMClips>
  <ScaleCrop>false</ScaleCrop>
  <HeadingPairs>
    <vt:vector size="6" baseType="variant">
      <vt:variant>
        <vt:lpstr>Tipos de letra usados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dos diapositivos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Arial </vt:lpstr>
      <vt:lpstr>Tema do Office</vt:lpstr>
      <vt:lpstr>Apresentação do PowerPoint</vt:lpstr>
      <vt:lpstr>Introduction: The Importance of Information Systems </vt:lpstr>
      <vt:lpstr>Apresentação do PowerPoint</vt:lpstr>
      <vt:lpstr>Enterprise Resource Planning (ERP)</vt:lpstr>
      <vt:lpstr>Customer Relationship Management (CRM)</vt:lpstr>
      <vt:lpstr>Human Resource Management System (HRMS)</vt:lpstr>
      <vt:lpstr>Comparing Business Information Systems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larafriends27@gmail.com</dc:creator>
  <cp:lastModifiedBy>larafriends27@gmail.com</cp:lastModifiedBy>
  <cp:revision>3</cp:revision>
  <dcterms:created xsi:type="dcterms:W3CDTF">2026-06-22T17:29:12Z</dcterms:created>
  <dcterms:modified xsi:type="dcterms:W3CDTF">2026-07-16T00:22:04Z</dcterms:modified>
</cp:coreProperties>
</file>