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68" r:id="rId3"/>
    <p:sldId id="269" r:id="rId4"/>
    <p:sldId id="270" r:id="rId5"/>
    <p:sldId id="271" r:id="rId6"/>
    <p:sldId id="272" r:id="rId7"/>
    <p:sldId id="273" r:id="rId8"/>
    <p:sldId id="274" r:id="rId9"/>
    <p:sldId id="275" r:id="rId10"/>
    <p:sldId id="276" r:id="rId11"/>
    <p:sldId id="277" r:id="rId12"/>
    <p:sldId id="257" r:id="rId13"/>
    <p:sldId id="258" r:id="rId14"/>
    <p:sldId id="259" r:id="rId15"/>
    <p:sldId id="260" r:id="rId16"/>
    <p:sldId id="261" r:id="rId17"/>
    <p:sldId id="262" r:id="rId18"/>
    <p:sldId id="263" r:id="rId19"/>
    <p:sldId id="264" r:id="rId20"/>
    <p:sldId id="265" r:id="rId21"/>
    <p:sldId id="266" r:id="rId22"/>
    <p:sldId id="267" r:id="rId23"/>
    <p:sldId id="278" r:id="rId24"/>
    <p:sldId id="279" r:id="rId25"/>
    <p:sldId id="28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55" autoAdjust="0"/>
  </p:normalViewPr>
  <p:slideViewPr>
    <p:cSldViewPr>
      <p:cViewPr>
        <p:scale>
          <a:sx n="66" d="100"/>
          <a:sy n="66" d="100"/>
        </p:scale>
        <p:origin x="128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F53C1F-0234-4C77-B6C8-516C44ABFF70}" type="datetimeFigureOut">
              <a:rPr lang="en-US" smtClean="0"/>
              <a:pPr/>
              <a:t>8/11/2026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A3FEFFF-FBDF-42D3-8FFC-A24FC8960915}" type="slidenum">
              <a:rPr lang="en-US" smtClean="0"/>
              <a:pPr/>
              <a:t>‹#›</a:t>
            </a:fld>
            <a:endParaRPr lang="en-US"/>
          </a:p>
        </p:txBody>
      </p:sp>
    </p:spTree>
    <p:extLst>
      <p:ext uri="{BB962C8B-B14F-4D97-AF65-F5344CB8AC3E}">
        <p14:creationId xmlns:p14="http://schemas.microsoft.com/office/powerpoint/2010/main" val="2417032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presentation will discuss blood cancer, which is the fifth most common type of cancer in the UK. Approximately 15,000 individuals die each year as a result of the disease, and 40,000 new sufferers are diagnosed. The presentation is aimed primarily at general practitioners, community nurses, haematology nurses, and hospital haematology professionals including pharmacists and various social care professionals. The presentation will cover diagnosis, assessment, treatment, prevention, and recommendations for personalized care for blood cancer.</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2</a:t>
            </a:fld>
            <a:endParaRPr lang="en-US"/>
          </a:p>
        </p:txBody>
      </p:sp>
    </p:spTree>
    <p:extLst>
      <p:ext uri="{BB962C8B-B14F-4D97-AF65-F5344CB8AC3E}">
        <p14:creationId xmlns:p14="http://schemas.microsoft.com/office/powerpoint/2010/main" val="1701633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Blood cancer directly affects blood cells, bone marrow or lymph system. Symptoms include tiredness, bruising or bleeding, frequent infections, enlarged lymph nodes, loss of weight, and night sweats. The types of blood cancer include leukaemia, lymphoma, myeloma, MDS and MPNs. Blood cancer is not a single disease, and treatment results differ according to type. Some blood cancers can be cured, while others can be treated for many years.</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3</a:t>
            </a:fld>
            <a:endParaRPr lang="en-US"/>
          </a:p>
        </p:txBody>
      </p:sp>
    </p:spTree>
    <p:extLst>
      <p:ext uri="{BB962C8B-B14F-4D97-AF65-F5344CB8AC3E}">
        <p14:creationId xmlns:p14="http://schemas.microsoft.com/office/powerpoint/2010/main" val="1207220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Blood cancer have different etiological factors, while in most cases the specific cause is not known. Factors increasing the risk of blood cancer include increased age, hereditary disposition to cancer, immune defects, being exposed to chemicals and radiation. Lifestyle factors may also contribute to the risk of getting cancer overall, such as smoking, being overweight and consuming alcohol. It is important to know these risk factors so that preventive measures can be taken and this type of cancer can be detected earlier.</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4</a:t>
            </a:fld>
            <a:endParaRPr lang="en-US"/>
          </a:p>
        </p:txBody>
      </p:sp>
    </p:spTree>
    <p:extLst>
      <p:ext uri="{BB962C8B-B14F-4D97-AF65-F5344CB8AC3E}">
        <p14:creationId xmlns:p14="http://schemas.microsoft.com/office/powerpoint/2010/main" val="380088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Symptoms of blood cancer may include fatigue, swollen lymph nodes, abnormal bleeding, and recurring infections. However, these symptoms tend to be general and can appear related to other, non-life threatening illnesses. This may result in a delay in diagnosis and treatment. Early identification of blood cancer is particularly crucial because certain forms of blood cancer can advance quite rapidly. Thus, it is very important for healthcare providers to remain vigilant about persistent or unexplained symptoms and ensure referral for timely examination so that the diagnosis and treatment can be completed.</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5</a:t>
            </a:fld>
            <a:endParaRPr lang="en-US"/>
          </a:p>
        </p:txBody>
      </p:sp>
    </p:spTree>
    <p:extLst>
      <p:ext uri="{BB962C8B-B14F-4D97-AF65-F5344CB8AC3E}">
        <p14:creationId xmlns:p14="http://schemas.microsoft.com/office/powerpoint/2010/main" val="298124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Blood cancer poses a considerable health challenge in the UK as it ranks as the 5th most common cancer and a person being diagnosed every 14 minutes. The possibilities of acquiring blood cancer differ between females and males. Many individuals live with blood malignancy or the long-term ramifications it brings, thus warranting the need for continuous care. Leukaemia, in itself accounts for thousands of deaths in the country annually. These statistics illustrate the necessity for spreading awareness, timely detection and diagnosis, and providing relevant treatment to the patients along with the relevant support in the long run.</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6</a:t>
            </a:fld>
            <a:endParaRPr lang="en-US"/>
          </a:p>
        </p:txBody>
      </p:sp>
    </p:spTree>
    <p:extLst>
      <p:ext uri="{BB962C8B-B14F-4D97-AF65-F5344CB8AC3E}">
        <p14:creationId xmlns:p14="http://schemas.microsoft.com/office/powerpoint/2010/main" val="2008699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Blood cancer is a global cancer burden with World Health Organization estimates that this disease causes 10 million deaths globally.  This represents almost one in 6 days the world. Additionally, blood cancer is almost 6.6% of total cancer cases and around 7.2% of all deaths related to cancer. This implies the high impact of blood cancer worldwide. These findings also highlight the importance of increasing awareness about the disease and ensure access to health care. With the help of early identifications of symptoms and timely diagnosis, blood cancers can be treated. Earlier diagnosis is important because some types of blood cancer progress rapidly, importance of timely treatment.</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7</a:t>
            </a:fld>
            <a:endParaRPr lang="en-US"/>
          </a:p>
        </p:txBody>
      </p:sp>
    </p:spTree>
    <p:extLst>
      <p:ext uri="{BB962C8B-B14F-4D97-AF65-F5344CB8AC3E}">
        <p14:creationId xmlns:p14="http://schemas.microsoft.com/office/powerpoint/2010/main" val="2696529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For individuals, families, and overall healthcare systems, blood cancer causes significant economic and social burden.  In the UK the cost of treating blood cancer is high which may exceed 10,000 pound.  NHS is also facing substantial financial burden of </a:t>
            </a:r>
            <a:r>
              <a:rPr lang="en-IN" sz="1200" dirty="0">
                <a:latin typeface="Arial" pitchFamily="34" charset="0"/>
                <a:cs typeface="Arial" pitchFamily="34" charset="0"/>
              </a:rPr>
              <a:t>an estimated annual cost of US$2,281,447</a:t>
            </a:r>
            <a:r>
              <a:rPr lang="en-IN" sz="1200" kern="1200" dirty="0">
                <a:solidFill>
                  <a:schemeClr val="tx1"/>
                </a:solidFill>
                <a:effectLst/>
                <a:latin typeface="+mn-lt"/>
                <a:ea typeface="+mn-ea"/>
                <a:cs typeface="+mn-cs"/>
              </a:rPr>
              <a:t> due to blood cancer.  Along with the healthcare expenditure, blood cancer significantly affects independence, finances, and employment of patients. As treatment often repeated hospital visits with prolonged follow up, everyday responsibilities can be interfered.  Therefore, it's important to consider both financial and social consequences to ensure effective blood cancer management.</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8</a:t>
            </a:fld>
            <a:endParaRPr lang="en-US"/>
          </a:p>
        </p:txBody>
      </p:sp>
    </p:spTree>
    <p:extLst>
      <p:ext uri="{BB962C8B-B14F-4D97-AF65-F5344CB8AC3E}">
        <p14:creationId xmlns:p14="http://schemas.microsoft.com/office/powerpoint/2010/main" val="2881804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main symptoms of blood cancer include persistent abnormal blood counts, unexplained bleeding bruising, enlarge lymph nodes, and continuously recurring infections. Through a detailed assessment of medical history of the patients with previous major treatments and relevant symptoms should be considered while planning for treatment. To diagnose blood cancer, a complete blood count is important.  On the other hand, serum protein electrophoresis as well as serum free light chain testing is important to detect myeloma.  There are many other blood tests to ensure blood cancer. According to the type of blood cancer, further investigations are crucial to provide appropriate treatment.</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9</a:t>
            </a:fld>
            <a:endParaRPr lang="en-US"/>
          </a:p>
        </p:txBody>
      </p:sp>
    </p:spTree>
    <p:extLst>
      <p:ext uri="{BB962C8B-B14F-4D97-AF65-F5344CB8AC3E}">
        <p14:creationId xmlns:p14="http://schemas.microsoft.com/office/powerpoint/2010/main" val="27597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Comprehensive information about overall health and individual needs should be assessed initially. This may include analysing functional ability, physical symptoms, psychological wellbeing, daily activities, effects of treatment, and nutritional status. Understanding comorbidities and the medicines that may have adverse effect on the patient or treatment are important. Diagnostic investigations often include biopsy, Bourne mere assessment, and blood tests.  Moreover, the assessment needs to find out stage of the disease along with practical, social, emotional support needs of patients to provide an effective personalised care.</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10</a:t>
            </a:fld>
            <a:endParaRPr lang="en-US"/>
          </a:p>
        </p:txBody>
      </p:sp>
    </p:spTree>
    <p:extLst>
      <p:ext uri="{BB962C8B-B14F-4D97-AF65-F5344CB8AC3E}">
        <p14:creationId xmlns:p14="http://schemas.microsoft.com/office/powerpoint/2010/main" val="3696171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Following NICE's approval of </a:t>
            </a:r>
            <a:r>
              <a:rPr lang="en-IN" sz="1200" kern="1200" dirty="0" err="1">
                <a:solidFill>
                  <a:schemeClr val="tx1"/>
                </a:solidFill>
                <a:effectLst/>
                <a:latin typeface="+mn-lt"/>
                <a:ea typeface="+mn-ea"/>
                <a:cs typeface="+mn-cs"/>
              </a:rPr>
              <a:t>acalabrutinib</a:t>
            </a:r>
            <a:r>
              <a:rPr lang="en-IN" sz="1200" kern="1200" dirty="0">
                <a:solidFill>
                  <a:schemeClr val="tx1"/>
                </a:solidFill>
                <a:effectLst/>
                <a:latin typeface="+mn-lt"/>
                <a:ea typeface="+mn-ea"/>
                <a:cs typeface="+mn-cs"/>
              </a:rPr>
              <a:t> treatment combinations, patients suffering from chronic lymphocytic leukaemia (CLL) and mantle cell lymphoma (MCL) now get an extended choice in therapy. In relation to CLL, the fixed-duration therapy based on </a:t>
            </a:r>
            <a:r>
              <a:rPr lang="en-IN" sz="1200" kern="1200" dirty="0" err="1">
                <a:solidFill>
                  <a:schemeClr val="tx1"/>
                </a:solidFill>
                <a:effectLst/>
                <a:latin typeface="+mn-lt"/>
                <a:ea typeface="+mn-ea"/>
                <a:cs typeface="+mn-cs"/>
              </a:rPr>
              <a:t>acalabrutinib</a:t>
            </a:r>
            <a:r>
              <a:rPr lang="en-IN" sz="1200" kern="1200" dirty="0">
                <a:solidFill>
                  <a:schemeClr val="tx1"/>
                </a:solidFill>
                <a:effectLst/>
                <a:latin typeface="+mn-lt"/>
                <a:ea typeface="+mn-ea"/>
                <a:cs typeface="+mn-cs"/>
              </a:rPr>
              <a:t> and venetoclax has been approved and allows cancer patients to enjoy a 35% reduction in the risk of deterioration. Patients with MCL have a new treatment option based on a combination of </a:t>
            </a:r>
            <a:r>
              <a:rPr lang="en-IN" sz="1200" kern="1200" dirty="0" err="1">
                <a:solidFill>
                  <a:schemeClr val="tx1"/>
                </a:solidFill>
                <a:effectLst/>
                <a:latin typeface="+mn-lt"/>
                <a:ea typeface="+mn-ea"/>
                <a:cs typeface="+mn-cs"/>
              </a:rPr>
              <a:t>acalabrutinib</a:t>
            </a:r>
            <a:r>
              <a:rPr lang="en-IN" sz="1200" kern="1200" dirty="0">
                <a:solidFill>
                  <a:schemeClr val="tx1"/>
                </a:solidFill>
                <a:effectLst/>
                <a:latin typeface="+mn-lt"/>
                <a:ea typeface="+mn-ea"/>
                <a:cs typeface="+mn-cs"/>
              </a:rPr>
              <a:t>, rituximab, and </a:t>
            </a:r>
            <a:r>
              <a:rPr lang="en-IN" sz="1200" kern="1200" dirty="0" err="1">
                <a:solidFill>
                  <a:schemeClr val="tx1"/>
                </a:solidFill>
                <a:effectLst/>
                <a:latin typeface="+mn-lt"/>
                <a:ea typeface="+mn-ea"/>
                <a:cs typeface="+mn-cs"/>
              </a:rPr>
              <a:t>bendamustine</a:t>
            </a:r>
            <a:r>
              <a:rPr lang="en-IN" sz="1200" kern="1200" dirty="0">
                <a:solidFill>
                  <a:schemeClr val="tx1"/>
                </a:solidFill>
                <a:effectLst/>
                <a:latin typeface="+mn-lt"/>
                <a:ea typeface="+mn-ea"/>
                <a:cs typeface="+mn-cs"/>
              </a:rPr>
              <a:t>.  Both therapies mean tailored approaches using the needs and values of each particular patient.</a:t>
            </a:r>
            <a:endParaRPr lang="en-IN"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11</a:t>
            </a:fld>
            <a:endParaRPr lang="en-US"/>
          </a:p>
        </p:txBody>
      </p:sp>
    </p:spTree>
    <p:extLst>
      <p:ext uri="{BB962C8B-B14F-4D97-AF65-F5344CB8AC3E}">
        <p14:creationId xmlns:p14="http://schemas.microsoft.com/office/powerpoint/2010/main" val="33341444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There are pharmacological treatments that are critical to the management of blood cancer and treatment is dependent on cancer type, stage and patient requirements. Chemotherapy is the treatment of cancer with drugs that remove or inhibit the growth of the disease, and it's frequently used along with other treatments. Targeted therapy targets specific proteins or changes in molecules that are involved in the growth, division and spread of cancer cells. These include modern drugs such as </a:t>
            </a:r>
            <a:r>
              <a:rPr lang="en-US" sz="1200" b="0" i="0" u="none" strike="noStrike" kern="1200" dirty="0" err="1">
                <a:solidFill>
                  <a:schemeClr val="tx1"/>
                </a:solidFill>
                <a:latin typeface="+mn-lt"/>
                <a:ea typeface="+mn-ea"/>
                <a:cs typeface="+mn-cs"/>
              </a:rPr>
              <a:t>imatinib</a:t>
            </a:r>
            <a:r>
              <a:rPr lang="en-US" sz="1200" b="0" i="0" u="none" strike="noStrike" kern="1200" dirty="0">
                <a:solidFill>
                  <a:schemeClr val="tx1"/>
                </a:solidFill>
                <a:latin typeface="+mn-lt"/>
                <a:ea typeface="+mn-ea"/>
                <a:cs typeface="+mn-cs"/>
              </a:rPr>
              <a:t>, </a:t>
            </a:r>
            <a:r>
              <a:rPr lang="en-US" sz="1200" b="0" i="0" u="none" strike="noStrike" kern="1200" dirty="0" err="1">
                <a:solidFill>
                  <a:schemeClr val="tx1"/>
                </a:solidFill>
                <a:latin typeface="+mn-lt"/>
                <a:ea typeface="+mn-ea"/>
                <a:cs typeface="+mn-cs"/>
              </a:rPr>
              <a:t>dasatinib</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venetoclax</a:t>
            </a:r>
            <a:r>
              <a:rPr lang="en-US" sz="1200" b="0" i="0" u="none" strike="noStrike" kern="1200" dirty="0">
                <a:solidFill>
                  <a:schemeClr val="tx1"/>
                </a:solidFill>
                <a:latin typeface="+mn-lt"/>
                <a:ea typeface="+mn-ea"/>
                <a:cs typeface="+mn-cs"/>
              </a:rPr>
              <a:t> for certain blood cancers. Immunotherapy makes the immune system more effective in fighting cancer cells and includes treatments like </a:t>
            </a:r>
            <a:r>
              <a:rPr lang="en-US" sz="1200" b="0" i="0" u="none" strike="noStrike" kern="1200" dirty="0" err="1">
                <a:solidFill>
                  <a:schemeClr val="tx1"/>
                </a:solidFill>
                <a:latin typeface="+mn-lt"/>
                <a:ea typeface="+mn-ea"/>
                <a:cs typeface="+mn-cs"/>
              </a:rPr>
              <a:t>blinatumomab</a:t>
            </a:r>
            <a:r>
              <a:rPr lang="en-US" sz="1200" b="0" i="0" u="none" strike="noStrike" kern="1200" dirty="0">
                <a:solidFill>
                  <a:schemeClr val="tx1"/>
                </a:solidFill>
                <a:latin typeface="+mn-lt"/>
                <a:ea typeface="+mn-ea"/>
                <a:cs typeface="+mn-cs"/>
              </a:rPr>
              <a:t> and CAR-T for some ALL patients.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Pharmacology is one of the important modalities treating blood cancer. Chemotherapy involves drugs to destroy cancer cells that are growing rapidly; the type of chemotherapy given depends on your type and stage of the blood cancer. Targeted therapy is directed at specific proteins found in cancer cells and may involve taking </a:t>
            </a:r>
            <a:r>
              <a:rPr lang="en-IN" sz="1200" kern="1200" dirty="0" err="1">
                <a:solidFill>
                  <a:schemeClr val="tx1"/>
                </a:solidFill>
                <a:latin typeface="+mn-lt"/>
                <a:ea typeface="+mn-ea"/>
                <a:cs typeface="+mn-cs"/>
              </a:rPr>
              <a:t>imatinib</a:t>
            </a:r>
            <a:r>
              <a:rPr lang="en-IN" sz="1200" kern="1200" dirty="0">
                <a:solidFill>
                  <a:schemeClr val="tx1"/>
                </a:solidFill>
                <a:latin typeface="+mn-lt"/>
                <a:ea typeface="+mn-ea"/>
                <a:cs typeface="+mn-cs"/>
              </a:rPr>
              <a:t>, dasatinib, and </a:t>
            </a:r>
            <a:r>
              <a:rPr lang="en-IN" sz="1200" kern="1200" dirty="0" err="1">
                <a:solidFill>
                  <a:schemeClr val="tx1"/>
                </a:solidFill>
                <a:latin typeface="+mn-lt"/>
                <a:ea typeface="+mn-ea"/>
                <a:cs typeface="+mn-cs"/>
              </a:rPr>
              <a:t>inotuzumab</a:t>
            </a:r>
            <a:r>
              <a:rPr lang="en-IN" sz="1200" kern="1200" dirty="0">
                <a:solidFill>
                  <a:schemeClr val="tx1"/>
                </a:solidFill>
                <a:latin typeface="+mn-lt"/>
                <a:ea typeface="+mn-ea"/>
                <a:cs typeface="+mn-cs"/>
              </a:rPr>
              <a:t> for certain patients with ALL. Immunotherapy helps the immune system to identify and destroy cancer cells. Blinatumomab and CAR-T are current methods for a select few patients. These evidence-based targeted and immunotherapy treatments to ALL are confirmed by NCI and are moving toward more individualised approaches to ALL pharmacology.</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Exacerbation management for blood cancers involves managing the progression of the cancer and acting fast if symptoms or complications grow worse. Chemotherapy, which involves the use of anticancer drugs to kill rapidly-dividing cells, continues to be a key component of treatment for acute </a:t>
            </a:r>
            <a:r>
              <a:rPr lang="en-IN" sz="1200" kern="1200" dirty="0" err="1">
                <a:solidFill>
                  <a:schemeClr val="tx1"/>
                </a:solidFill>
                <a:latin typeface="+mn-lt"/>
                <a:ea typeface="+mn-ea"/>
                <a:cs typeface="+mn-cs"/>
              </a:rPr>
              <a:t>leukaemias</a:t>
            </a:r>
            <a:r>
              <a:rPr lang="en-IN" sz="1200" kern="1200" dirty="0">
                <a:solidFill>
                  <a:schemeClr val="tx1"/>
                </a:solidFill>
                <a:latin typeface="+mn-lt"/>
                <a:ea typeface="+mn-ea"/>
                <a:cs typeface="+mn-cs"/>
              </a:rPr>
              <a:t>. Specific genetic abnormalities are targeted by a therapy and tyrosine-</a:t>
            </a:r>
            <a:r>
              <a:rPr lang="en-IN" sz="1200" kern="1200" dirty="0" err="1">
                <a:solidFill>
                  <a:schemeClr val="tx1"/>
                </a:solidFill>
                <a:latin typeface="+mn-lt"/>
                <a:ea typeface="+mn-ea"/>
                <a:cs typeface="+mn-cs"/>
              </a:rPr>
              <a:t>kinase</a:t>
            </a:r>
            <a:r>
              <a:rPr lang="en-IN" sz="1200" kern="1200" dirty="0">
                <a:solidFill>
                  <a:schemeClr val="tx1"/>
                </a:solidFill>
                <a:latin typeface="+mn-lt"/>
                <a:ea typeface="+mn-ea"/>
                <a:cs typeface="+mn-cs"/>
              </a:rPr>
              <a:t> inhibitors help control the disease in CML. Immunotherapy stimulates the patient's immune system and targets the cancer cells and can include certain treatments, such as blinatumomab and CAR-T therapy, for certain patients. About 6,250 new cases of ALL are expected to be diagnosed in the U.S. in 2026.</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Blood-cancer patients often have </a:t>
            </a:r>
            <a:r>
              <a:rPr lang="en-IN" sz="1200" kern="1200" dirty="0" err="1">
                <a:solidFill>
                  <a:schemeClr val="tx1"/>
                </a:solidFill>
                <a:latin typeface="+mn-lt"/>
                <a:ea typeface="+mn-ea"/>
                <a:cs typeface="+mn-cs"/>
              </a:rPr>
              <a:t>comorbid</a:t>
            </a:r>
            <a:r>
              <a:rPr lang="en-IN" sz="1200" kern="1200" dirty="0">
                <a:solidFill>
                  <a:schemeClr val="tx1"/>
                </a:solidFill>
                <a:latin typeface="+mn-lt"/>
                <a:ea typeface="+mn-ea"/>
                <a:cs typeface="+mn-cs"/>
              </a:rPr>
              <a:t> illnesses that can impact treatment, recovery and well-being. Anaemia is a loss of red blood cells, which can make an individual feel tired and short of breath, and is a side effect of cancer or of cancer treatment. Another important factor to consider is the risk of infection, as leukaemia may also impact the ability to produce normal blood cells. </a:t>
            </a:r>
            <a:r>
              <a:rPr lang="en-IN" sz="1200" kern="1200" dirty="0" err="1">
                <a:solidFill>
                  <a:schemeClr val="tx1"/>
                </a:solidFill>
                <a:latin typeface="+mn-lt"/>
                <a:ea typeface="+mn-ea"/>
                <a:cs typeface="+mn-cs"/>
              </a:rPr>
              <a:t>Leukemia</a:t>
            </a:r>
            <a:r>
              <a:rPr lang="en-IN" sz="1200" kern="1200" dirty="0">
                <a:solidFill>
                  <a:schemeClr val="tx1"/>
                </a:solidFill>
                <a:latin typeface="+mn-lt"/>
                <a:ea typeface="+mn-ea"/>
                <a:cs typeface="+mn-cs"/>
              </a:rPr>
              <a:t> is expected to account for 3.2% of new cancer cases in the U.K. in 2026. Renal issues are also applicable, particularly in the context of multiple myeloma, where there could be, for instance, a need for ongoing surveillance of kidney problems while treating the cancer and providing supportive treatment.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Prevention is crucial, as there are some cancer risks that can be lowered through healthier lifestyles and by avoiding certain harmful exposures. Tobacco is a major cancer risk factor in 2026, and giving up this habit can reduce the risk from cancer. Exposing oneself as little as possible to benzene, unnecessary radiation and other carcinogens also helps reduce preventable blood-cancer risks. Eating a balanced diet, getting regular exercise, keeping to a healthy weight and controlling alcohol consumption can help maintain good health. But it's important to note that the American Cancer Society projects that 44% of the estimated 2026 cancer deaths are potentially preventable.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Various care models can benefit patients suffering from blood cancer. Being cared for by multiple specialities involves a range of specialists, nurses, pharmacists, and supportive services who can work together to make coordinated decisions about treatment. Patient-centred care is a care model that includes shared decision-making, learning and support that suits each person. Acute lymphoblastic leukaemia (ALL) has a five-year survival rate of 73.2%, suggesting a better prognosis according to National Cancer Institute. There is a survivorship model offering rehabilitation, follow-up and psychosocial support post treatment. The American Cancer Society reported an overall 70% 5-year survival rate for cancers in 2026, indicating ongoing improvements in cancer outcomes.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Co-productive care is a process of patients and health providers collaborating across all phases of blood-cancer care. Effective communication helps to clarify who is sharing what information, what decisions, about who is doing what and who is being treated for what. Respect is also significant as patients' values, cultural needs, preferences and experiences should shape the planning of treatment and the provision of continuing support. Shared decision-making is a process that allows patients to be involved in treatment decisions instead of just passively receiving treatment. 91.4 per cent of the NHS cancer patients were able to make contact with the main care team in 2026, highlighting the vital role of professional support and communication in personalised care for cancer patients.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Six principles of personalised care are helping patients to be active participants in their blood cancer treatment. Shared decision-making can help patients and their healthcare providers work together to decide what is best for the person based on their needs, preferences, and goals. Care planning and choice puts patients at the centre of their care and empower them to take control of their healthcare experience. The size of cancer care delivery is illustrated by 700,000 cancer treatments beginning in 2026 across NHS England. Lastly, self-management and support include social prescribing, self-management, and personal budget systems which promote independence and confidence for people to manage their condition with the right kind of holistic support.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19</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Effective personalised Blood Cancer treatment and care means addressing symptoms, exacerbations, </a:t>
            </a:r>
            <a:r>
              <a:rPr lang="en-IN" sz="1200" kern="1200" dirty="0" err="1">
                <a:solidFill>
                  <a:schemeClr val="tx1"/>
                </a:solidFill>
                <a:latin typeface="+mn-lt"/>
                <a:ea typeface="+mn-ea"/>
                <a:cs typeface="+mn-cs"/>
              </a:rPr>
              <a:t>comorbidities</a:t>
            </a:r>
            <a:r>
              <a:rPr lang="en-IN" sz="1200" kern="1200" dirty="0">
                <a:solidFill>
                  <a:schemeClr val="tx1"/>
                </a:solidFill>
                <a:latin typeface="+mn-lt"/>
                <a:ea typeface="+mn-ea"/>
                <a:cs typeface="+mn-cs"/>
              </a:rPr>
              <a:t>, and personal goals of each individual. Personalised assessment assists in the creation of suitable management plans by healthcare practitioners. Self-management support consists of customised learning resources, inhaler optimisation, smoking stop and pulmonary rehabilitation. NHS England (2026) states that 90% of patients who finish pulmonary rehab find their quality of life is better. Integrated care is a way of coordinating services between primary care, specialists, rehabilitation and community that offer ongoing support. Additionally, 65% of people get specialist input within 24 hours after being admitted in the emergency department because of a COPD episode, demonstrating that a coordinated service is important for better personalised COPD care and outcomes.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To conclude, blood cancer is a significant challenge to health, social and economic issues, early diagnosis and appropriate treatment and long-term </a:t>
            </a:r>
            <a:r>
              <a:rPr lang="en-US" sz="1200" b="0" i="0" u="none" strike="noStrike" kern="1200" dirty="0" err="1">
                <a:solidFill>
                  <a:schemeClr val="tx1"/>
                </a:solidFill>
                <a:latin typeface="+mn-lt"/>
                <a:ea typeface="+mn-ea"/>
                <a:cs typeface="+mn-cs"/>
              </a:rPr>
              <a:t>individualised</a:t>
            </a:r>
            <a:r>
              <a:rPr lang="en-US" sz="1200" b="0" i="0" u="none" strike="noStrike" kern="1200" dirty="0">
                <a:solidFill>
                  <a:schemeClr val="tx1"/>
                </a:solidFill>
                <a:latin typeface="+mn-lt"/>
                <a:ea typeface="+mn-ea"/>
                <a:cs typeface="+mn-cs"/>
              </a:rPr>
              <a:t> care are very important. Although prevention is the best medicine, disease can be controlled with pharmacological and supportive measures to help them improve outcomes. Multidisciplinary, patient-</a:t>
            </a:r>
            <a:r>
              <a:rPr lang="en-US" sz="1200" b="0" i="0" u="none" strike="noStrike" kern="1200" dirty="0" err="1">
                <a:solidFill>
                  <a:schemeClr val="tx1"/>
                </a:solidFill>
                <a:latin typeface="+mn-lt"/>
                <a:ea typeface="+mn-ea"/>
                <a:cs typeface="+mn-cs"/>
              </a:rPr>
              <a:t>centred</a:t>
            </a:r>
            <a:r>
              <a:rPr lang="en-US" sz="1200" b="0" i="0" u="none" strike="noStrike" kern="1200" dirty="0">
                <a:solidFill>
                  <a:schemeClr val="tx1"/>
                </a:solidFill>
                <a:latin typeface="+mn-lt"/>
                <a:ea typeface="+mn-ea"/>
                <a:cs typeface="+mn-cs"/>
              </a:rPr>
              <a:t> and co-productive care encourages patient participation, better communication and respect. </a:t>
            </a:r>
            <a:r>
              <a:rPr lang="en-US" sz="1200" b="0" i="0" u="none" strike="noStrike" kern="1200" dirty="0" err="1">
                <a:solidFill>
                  <a:schemeClr val="tx1"/>
                </a:solidFill>
                <a:latin typeface="+mn-lt"/>
                <a:ea typeface="+mn-ea"/>
                <a:cs typeface="+mn-cs"/>
              </a:rPr>
              <a:t>Personalised</a:t>
            </a:r>
            <a:r>
              <a:rPr lang="en-US" sz="1200" b="0" i="0" u="none" strike="noStrike" kern="1200" dirty="0">
                <a:solidFill>
                  <a:schemeClr val="tx1"/>
                </a:solidFill>
                <a:latin typeface="+mn-lt"/>
                <a:ea typeface="+mn-ea"/>
                <a:cs typeface="+mn-cs"/>
              </a:rPr>
              <a:t> assessment, self-management and integrated services provide further support for the individual, </a:t>
            </a:r>
            <a:r>
              <a:rPr lang="en-US" sz="1200" b="0" i="0" u="none" strike="noStrike" kern="1200" dirty="0" err="1">
                <a:solidFill>
                  <a:schemeClr val="tx1"/>
                </a:solidFill>
                <a:latin typeface="+mn-lt"/>
                <a:ea typeface="+mn-ea"/>
                <a:cs typeface="+mn-cs"/>
              </a:rPr>
              <a:t>comorbidities</a:t>
            </a:r>
            <a:r>
              <a:rPr lang="en-US" sz="1200" b="0" i="0" u="none" strike="noStrike" kern="1200" dirty="0">
                <a:solidFill>
                  <a:schemeClr val="tx1"/>
                </a:solidFill>
                <a:latin typeface="+mn-lt"/>
                <a:ea typeface="+mn-ea"/>
                <a:cs typeface="+mn-cs"/>
              </a:rPr>
              <a:t> and effects of treatment. So, good quality, evidence-based clinical care coupled with person-</a:t>
            </a:r>
            <a:r>
              <a:rPr lang="en-US" sz="1200" b="0" i="0" u="none" strike="noStrike" kern="1200" dirty="0" err="1">
                <a:solidFill>
                  <a:schemeClr val="tx1"/>
                </a:solidFill>
                <a:latin typeface="+mn-lt"/>
                <a:ea typeface="+mn-ea"/>
                <a:cs typeface="+mn-cs"/>
              </a:rPr>
              <a:t>centred</a:t>
            </a:r>
            <a:r>
              <a:rPr lang="en-US" sz="1200" b="0" i="0" u="none" strike="noStrike" kern="1200" dirty="0">
                <a:solidFill>
                  <a:schemeClr val="tx1"/>
                </a:solidFill>
                <a:latin typeface="+mn-lt"/>
                <a:ea typeface="+mn-ea"/>
                <a:cs typeface="+mn-cs"/>
              </a:rPr>
              <a:t> approaches, can play a vital role in enhancing patients' quality of life, enabling independence and achieving better long-term outcomes for individuals with blood cancers.</a:t>
            </a:r>
            <a:endParaRPr lang="en-US" dirty="0"/>
          </a:p>
        </p:txBody>
      </p:sp>
      <p:sp>
        <p:nvSpPr>
          <p:cNvPr id="4" name="Slide Number Placeholder 3"/>
          <p:cNvSpPr>
            <a:spLocks noGrp="1"/>
          </p:cNvSpPr>
          <p:nvPr>
            <p:ph type="sldNum" sz="quarter" idx="10"/>
          </p:nvPr>
        </p:nvSpPr>
        <p:spPr/>
        <p:txBody>
          <a:bodyPr/>
          <a:lstStyle/>
          <a:p>
            <a:fld id="{FA3FEFFF-FBDF-42D3-8FFC-A24FC8960915}" type="slidenum">
              <a:rPr lang="en-US" smtClean="0"/>
              <a:pPr/>
              <a:t>21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6D2B7FB0-945F-45F2-82B8-97C77091ABEB}" type="datetimeFigureOut">
              <a:rPr lang="en-US" smtClean="0"/>
              <a:pPr/>
              <a:t>8/11/2026</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2E20493D-8722-4561-843B-825467D64375}"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D2B7FB0-945F-45F2-82B8-97C77091ABEB}" type="datetimeFigureOut">
              <a:rPr lang="en-US" smtClean="0"/>
              <a:pPr/>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20493D-8722-4561-843B-825467D6437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D2B7FB0-945F-45F2-82B8-97C77091ABEB}" type="datetimeFigureOut">
              <a:rPr lang="en-US" smtClean="0"/>
              <a:pPr/>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20493D-8722-4561-843B-825467D64375}"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D2B7FB0-945F-45F2-82B8-97C77091ABEB}" type="datetimeFigureOut">
              <a:rPr lang="en-US" smtClean="0"/>
              <a:pPr/>
              <a:t>8/11/2026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20493D-8722-4561-843B-825467D6437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D2B7FB0-945F-45F2-82B8-97C77091ABEB}" type="datetimeFigureOut">
              <a:rPr lang="en-US" smtClean="0"/>
              <a:pPr/>
              <a:t>8/11/2026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E20493D-8722-4561-843B-825467D6437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6D2B7FB0-945F-45F2-82B8-97C77091ABEB}" type="datetimeFigureOut">
              <a:rPr lang="en-US" smtClean="0"/>
              <a:pPr/>
              <a:t>8/11/2026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E20493D-8722-4561-843B-825467D6437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2B7FB0-945F-45F2-82B8-97C77091ABEB}" type="datetimeFigureOut">
              <a:rPr lang="en-US" smtClean="0"/>
              <a:pPr/>
              <a:t>8/11/2026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E20493D-8722-4561-843B-825467D6437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D2B7FB0-945F-45F2-82B8-97C77091ABEB}" type="datetimeFigureOut">
              <a:rPr lang="en-US" smtClean="0"/>
              <a:pPr/>
              <a:t>8/11/2026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20493D-8722-4561-843B-825467D6437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D2B7FB0-945F-45F2-82B8-97C77091ABEB}" type="datetimeFigureOut">
              <a:rPr lang="en-US" smtClean="0"/>
              <a:pPr/>
              <a:t>8/11/2026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2E20493D-8722-4561-843B-825467D64375}"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D2B7FB0-945F-45F2-82B8-97C77091ABEB}" type="datetimeFigureOut">
              <a:rPr lang="en-US" smtClean="0"/>
              <a:pPr/>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20493D-8722-4561-843B-825467D6437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D2B7FB0-945F-45F2-82B8-97C77091ABEB}" type="datetimeFigureOut">
              <a:rPr lang="en-US" smtClean="0"/>
              <a:pPr/>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20493D-8722-4561-843B-825467D6437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6D2B7FB0-945F-45F2-82B8-97C77091ABEB}" type="datetimeFigureOut">
              <a:rPr lang="en-US" smtClean="0"/>
              <a:pPr/>
              <a:t>8/11/2026</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E20493D-8722-4561-843B-825467D64375}"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cancer.org/content/dam/cancer-org/research/cancer-facts-and-statistics/annual-cancer-facts-and-figures/2026/2026-cancer-facts-and-figures.pdf" TargetMode="External"/><Relationship Id="rId2" Type="http://schemas.openxmlformats.org/officeDocument/2006/relationships/hyperlink" Target="https://www.cancer.org/cancer/types/acute-lymphocytic-leukemia/about/key-statistics.html" TargetMode="External"/><Relationship Id="rId1" Type="http://schemas.openxmlformats.org/officeDocument/2006/relationships/slideLayout" Target="../slideLayouts/slideLayout2.xml"/><Relationship Id="rId5" Type="http://schemas.openxmlformats.org/officeDocument/2006/relationships/hyperlink" Target="https://www.frontiersin.org/journals/oncology/articles/10.3389/fonc.2025.1691518/full" TargetMode="External"/><Relationship Id="rId4" Type="http://schemas.openxmlformats.org/officeDocument/2006/relationships/hyperlink" Target="https://www.cancer.org/research/cancer-facts-statistics/cancer-prevention-early-detection.html"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cureus.com/articles/350944-a-community-based-survivorship-model-for-individuals-with-orthopedic-disabilities-in-rural-areas" TargetMode="External"/><Relationship Id="rId2" Type="http://schemas.openxmlformats.org/officeDocument/2006/relationships/hyperlink" Target="https://www.intechopen.com/chapters/1236778" TargetMode="External"/><Relationship Id="rId1" Type="http://schemas.openxmlformats.org/officeDocument/2006/relationships/slideLayout" Target="../slideLayouts/slideLayout2.xml"/><Relationship Id="rId5" Type="http://schemas.openxmlformats.org/officeDocument/2006/relationships/hyperlink" Target="https://www.truemeds.in/diseases/cancer/blood-cancer-49" TargetMode="External"/><Relationship Id="rId4" Type="http://schemas.openxmlformats.org/officeDocument/2006/relationships/hyperlink" Target="https://febs.onlinelibrary.wiley.com/doi/abs/10.1002/1878-0261.70177"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england.nhs.uk/wp-content/uploads/2026/03/26-27NHSPS-Annex-C-Best-practice-tariffs.pdf" TargetMode="External"/><Relationship Id="rId3" Type="http://schemas.openxmlformats.org/officeDocument/2006/relationships/hyperlink" Target="https://hsrc.himmelfarb.gwu.edu/smhs_crl_dissertations/42/" TargetMode="External"/><Relationship Id="rId7" Type="http://schemas.openxmlformats.org/officeDocument/2006/relationships/hyperlink" Target="https://www.england.nhs.uk/2026/07/cancer-patients-rate-nhs-care-highly-as-record-numbers-checked-and-treated/" TargetMode="External"/><Relationship Id="rId2" Type="http://schemas.openxmlformats.org/officeDocument/2006/relationships/hyperlink" Target="https://www.manipalhospitals.com/ranchi/blog/immunotherapy-treatment/" TargetMode="External"/><Relationship Id="rId1" Type="http://schemas.openxmlformats.org/officeDocument/2006/relationships/slideLayout" Target="../slideLayouts/slideLayout2.xml"/><Relationship Id="rId6" Type="http://schemas.openxmlformats.org/officeDocument/2006/relationships/hyperlink" Target="https://seer.cancer.gov/statfacts/html/alyl.html" TargetMode="External"/><Relationship Id="rId5" Type="http://schemas.openxmlformats.org/officeDocument/2006/relationships/hyperlink" Target="https://www.cancer.gov/" TargetMode="External"/><Relationship Id="rId4" Type="http://schemas.openxmlformats.org/officeDocument/2006/relationships/hyperlink" Target="https://www.cancer.gov/about-cancer/treatment/types/targeted-therapies/approved-drug-list"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16632"/>
            <a:ext cx="7851648" cy="5544616"/>
          </a:xfrm>
        </p:spPr>
        <p:txBody>
          <a:bodyPr>
            <a:noAutofit/>
          </a:bodyPr>
          <a:lstStyle/>
          <a:p>
            <a:pPr algn="ctr"/>
            <a:r>
              <a:rPr lang="en-IN" sz="4400" i="1" dirty="0">
                <a:solidFill>
                  <a:srgbClr val="FFFF00"/>
                </a:solidFill>
                <a:effectLst/>
              </a:rPr>
              <a:t>Module: Community Care and Management of Longer-term Conditions</a:t>
            </a:r>
            <a:br>
              <a:rPr lang="en-IN" sz="4400" dirty="0">
                <a:solidFill>
                  <a:srgbClr val="FFFF00"/>
                </a:solidFill>
                <a:effectLst/>
              </a:rPr>
            </a:br>
            <a:r>
              <a:rPr lang="en-IN" sz="4400" i="1" dirty="0">
                <a:solidFill>
                  <a:srgbClr val="FFFF00"/>
                </a:solidFill>
                <a:effectLst/>
              </a:rPr>
              <a:t>Module code: LCHS7003</a:t>
            </a:r>
            <a:br>
              <a:rPr lang="en-IN" sz="4400" i="1" dirty="0">
                <a:solidFill>
                  <a:srgbClr val="FFFF00"/>
                </a:solidFill>
                <a:effectLst/>
              </a:rPr>
            </a:br>
            <a:r>
              <a:rPr lang="en-IN" sz="4400" i="1" dirty="0">
                <a:solidFill>
                  <a:srgbClr val="FFFF00"/>
                </a:solidFill>
                <a:effectLst/>
              </a:rPr>
              <a:t>Student Name: Shivangi Tank</a:t>
            </a:r>
            <a:br>
              <a:rPr lang="en-IN" sz="4400" i="1" dirty="0">
                <a:solidFill>
                  <a:srgbClr val="FFFF00"/>
                </a:solidFill>
                <a:effectLst/>
              </a:rPr>
            </a:br>
            <a:r>
              <a:rPr lang="en-IN" sz="4400" i="1" dirty="0">
                <a:solidFill>
                  <a:srgbClr val="FFFF00"/>
                </a:solidFill>
                <a:effectLst/>
              </a:rPr>
              <a:t>Student ID:2530748</a:t>
            </a:r>
            <a:br>
              <a:rPr lang="en-IN" sz="4400" i="1" dirty="0">
                <a:solidFill>
                  <a:srgbClr val="FFFF00"/>
                </a:solidFill>
                <a:effectLst/>
              </a:rPr>
            </a:br>
            <a:r>
              <a:rPr lang="en-IN" sz="4400" i="1" dirty="0">
                <a:solidFill>
                  <a:srgbClr val="FFFF00"/>
                </a:solidFill>
                <a:effectLst/>
              </a:rPr>
              <a:t>BLOOD CANCER</a:t>
            </a:r>
            <a:endParaRPr lang="en-US" sz="4400" dirty="0">
              <a:solidFill>
                <a:srgbClr val="FFFF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500" b="1" dirty="0">
                <a:latin typeface="Arial" pitchFamily="34" charset="0"/>
                <a:cs typeface="Arial" pitchFamily="34" charset="0"/>
              </a:rPr>
              <a:t>Introduction</a:t>
            </a:r>
            <a:endParaRPr lang="en-IN" sz="4500" dirty="0">
              <a:latin typeface="Arial" pitchFamily="34" charset="0"/>
              <a:cs typeface="Arial" pitchFamily="34" charset="0"/>
            </a:endParaRPr>
          </a:p>
        </p:txBody>
      </p:sp>
      <p:sp>
        <p:nvSpPr>
          <p:cNvPr id="3" name="Content Placeholder 2"/>
          <p:cNvSpPr>
            <a:spLocks noGrp="1"/>
          </p:cNvSpPr>
          <p:nvPr>
            <p:ph idx="1"/>
          </p:nvPr>
        </p:nvSpPr>
        <p:spPr>
          <a:xfrm>
            <a:off x="0" y="1935480"/>
            <a:ext cx="4572000" cy="4922520"/>
          </a:xfrm>
        </p:spPr>
        <p:txBody>
          <a:bodyPr>
            <a:normAutofit lnSpcReduction="10000"/>
          </a:bodyPr>
          <a:lstStyle/>
          <a:p>
            <a:pPr lvl="0" algn="just">
              <a:lnSpc>
                <a:spcPct val="150000"/>
              </a:lnSpc>
            </a:pPr>
            <a:r>
              <a:rPr lang="en-IN" sz="1400" dirty="0">
                <a:latin typeface="Arial" pitchFamily="34" charset="0"/>
                <a:cs typeface="Arial" pitchFamily="34" charset="0"/>
              </a:rPr>
              <a:t>The presentation will focus on Blood Cancer the 5th most common cancer in the UK (Blood Cancer Alliance, 2024).</a:t>
            </a:r>
          </a:p>
          <a:p>
            <a:pPr lvl="0" algn="just">
              <a:lnSpc>
                <a:spcPct val="150000"/>
              </a:lnSpc>
            </a:pPr>
            <a:r>
              <a:rPr lang="en-IN" sz="1400" dirty="0">
                <a:latin typeface="Arial" pitchFamily="34" charset="0"/>
                <a:cs typeface="Arial" pitchFamily="34" charset="0"/>
              </a:rPr>
              <a:t>15,000 people in the UK die of blood cancer every year, with 40,000 people being diagnosed with it every year (Blood Cancer UK, 2026).</a:t>
            </a:r>
          </a:p>
          <a:p>
            <a:pPr lvl="0" algn="just">
              <a:lnSpc>
                <a:spcPct val="150000"/>
              </a:lnSpc>
            </a:pPr>
            <a:r>
              <a:rPr lang="en-IN" sz="1400" dirty="0">
                <a:latin typeface="Arial" pitchFamily="34" charset="0"/>
                <a:cs typeface="Arial" pitchFamily="34" charset="0"/>
              </a:rPr>
              <a:t>GPs, community nurses, haematology nurses, hospital-based haematology specialists, pharmacists, and social care professionals who provide person-centred care for cancer will be benefitted through this presentation.</a:t>
            </a:r>
          </a:p>
          <a:p>
            <a:pPr algn="just">
              <a:lnSpc>
                <a:spcPct val="150000"/>
              </a:lnSpc>
            </a:pPr>
            <a:r>
              <a:rPr lang="en-IN" sz="1400" dirty="0">
                <a:latin typeface="Arial" pitchFamily="34" charset="0"/>
                <a:cs typeface="Arial" pitchFamily="34" charset="0"/>
              </a:rPr>
              <a:t>In the presentation diagnosis, assessment, treatment, prevention, and also recommendations for personalised long-term management will be discussed.</a:t>
            </a:r>
          </a:p>
        </p:txBody>
      </p:sp>
      <p:pic>
        <p:nvPicPr>
          <p:cNvPr id="4" name="Picture 3"/>
          <p:cNvPicPr/>
          <p:nvPr/>
        </p:nvPicPr>
        <p:blipFill>
          <a:blip r:embed="rId3"/>
          <a:stretch>
            <a:fillRect/>
          </a:stretch>
        </p:blipFill>
        <p:spPr>
          <a:xfrm>
            <a:off x="4716016" y="2060848"/>
            <a:ext cx="4203188" cy="3928745"/>
          </a:xfrm>
          <a:prstGeom prst="rect">
            <a:avLst/>
          </a:prstGeom>
        </p:spPr>
      </p:pic>
      <p:sp>
        <p:nvSpPr>
          <p:cNvPr id="5" name="Rectangle 4"/>
          <p:cNvSpPr/>
          <p:nvPr/>
        </p:nvSpPr>
        <p:spPr>
          <a:xfrm>
            <a:off x="5711602" y="6093295"/>
            <a:ext cx="2212016" cy="276999"/>
          </a:xfrm>
          <a:prstGeom prst="rect">
            <a:avLst/>
          </a:prstGeom>
        </p:spPr>
        <p:txBody>
          <a:bodyPr wrap="none">
            <a:spAutoFit/>
          </a:bodyPr>
          <a:lstStyle/>
          <a:p>
            <a:pPr algn="ctr"/>
            <a:r>
              <a:rPr lang="en-IN" sz="1200" dirty="0">
                <a:latin typeface="Arial" pitchFamily="34" charset="0"/>
                <a:cs typeface="Arial" pitchFamily="34" charset="0"/>
              </a:rPr>
              <a:t>(Blood Cancer Alliance, 2024)</a:t>
            </a:r>
            <a:endParaRPr lang="en-IN" sz="1200" dirty="0"/>
          </a:p>
        </p:txBody>
      </p:sp>
    </p:spTree>
    <p:extLst>
      <p:ext uri="{BB962C8B-B14F-4D97-AF65-F5344CB8AC3E}">
        <p14:creationId xmlns:p14="http://schemas.microsoft.com/office/powerpoint/2010/main" val="2096412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500" b="1" dirty="0">
                <a:latin typeface="Arial" pitchFamily="34" charset="0"/>
                <a:cs typeface="Arial" pitchFamily="34" charset="0"/>
              </a:rPr>
              <a:t>What is Blood Cancer?</a:t>
            </a:r>
            <a:endParaRPr lang="en-IN" sz="4500" dirty="0">
              <a:latin typeface="Arial" pitchFamily="34" charset="0"/>
              <a:cs typeface="Arial" pitchFamily="34" charset="0"/>
            </a:endParaRPr>
          </a:p>
        </p:txBody>
      </p:sp>
      <p:sp>
        <p:nvSpPr>
          <p:cNvPr id="3" name="Content Placeholder 2"/>
          <p:cNvSpPr>
            <a:spLocks noGrp="1"/>
          </p:cNvSpPr>
          <p:nvPr>
            <p:ph idx="1"/>
          </p:nvPr>
        </p:nvSpPr>
        <p:spPr>
          <a:xfrm>
            <a:off x="4427984" y="2060848"/>
            <a:ext cx="4572000" cy="4733880"/>
          </a:xfrm>
        </p:spPr>
        <p:txBody>
          <a:bodyPr>
            <a:normAutofit/>
          </a:bodyPr>
          <a:lstStyle/>
          <a:p>
            <a:pPr lvl="0" algn="just">
              <a:lnSpc>
                <a:spcPct val="150000"/>
              </a:lnSpc>
            </a:pPr>
            <a:r>
              <a:rPr lang="en-IN" sz="1400" dirty="0">
                <a:latin typeface="Arial" pitchFamily="34" charset="0"/>
                <a:cs typeface="Arial" pitchFamily="34" charset="0"/>
              </a:rPr>
              <a:t>Blood cancer affects blood cells, bone marrow or the lymphatic system.</a:t>
            </a:r>
          </a:p>
          <a:p>
            <a:pPr lvl="0" algn="just">
              <a:lnSpc>
                <a:spcPct val="150000"/>
              </a:lnSpc>
            </a:pPr>
            <a:r>
              <a:rPr lang="en-IN" sz="1400" dirty="0">
                <a:latin typeface="Arial" pitchFamily="34" charset="0"/>
                <a:cs typeface="Arial" pitchFamily="34" charset="0"/>
              </a:rPr>
              <a:t>The main symptoms are: 1) fatigue, 2) bruising/bleeding, 3) infections, 4) swollen lymph nodes, 5) weight loss, 6) night sweats, and 7) unexplained pain in stomach area and many more (Blood Cancer UK, 2025).</a:t>
            </a:r>
          </a:p>
          <a:p>
            <a:pPr lvl="0" algn="just">
              <a:lnSpc>
                <a:spcPct val="150000"/>
              </a:lnSpc>
            </a:pPr>
            <a:r>
              <a:rPr lang="en-IN" sz="1400" dirty="0">
                <a:latin typeface="Arial" pitchFamily="34" charset="0"/>
                <a:cs typeface="Arial" pitchFamily="34" charset="0"/>
              </a:rPr>
              <a:t>Types of blood cancer are leukaemia, lymphoma, myeloma, MDS and MPNs Chronic Obstructive (Blood Cancer UK, 2026).</a:t>
            </a:r>
          </a:p>
          <a:p>
            <a:pPr algn="just">
              <a:lnSpc>
                <a:spcPct val="150000"/>
              </a:lnSpc>
            </a:pPr>
            <a:r>
              <a:rPr lang="en-IN" sz="1400" dirty="0">
                <a:latin typeface="Arial" pitchFamily="34" charset="0"/>
                <a:cs typeface="Arial" pitchFamily="34" charset="0"/>
              </a:rPr>
              <a:t>Some types of blood cancer can be cured or controlled for long-term.</a:t>
            </a:r>
          </a:p>
        </p:txBody>
      </p:sp>
      <p:pic>
        <p:nvPicPr>
          <p:cNvPr id="4" name="Picture 3"/>
          <p:cNvPicPr/>
          <p:nvPr/>
        </p:nvPicPr>
        <p:blipFill>
          <a:blip r:embed="rId3">
            <a:extLst>
              <a:ext uri="{28A0092B-C50C-407E-A947-70E740481C1C}">
                <a14:useLocalDpi xmlns:a14="http://schemas.microsoft.com/office/drawing/2010/main" val="0"/>
              </a:ext>
            </a:extLst>
          </a:blip>
          <a:stretch>
            <a:fillRect/>
          </a:stretch>
        </p:blipFill>
        <p:spPr>
          <a:xfrm>
            <a:off x="179512" y="2199201"/>
            <a:ext cx="4104456" cy="4104456"/>
          </a:xfrm>
          <a:prstGeom prst="rect">
            <a:avLst/>
          </a:prstGeom>
        </p:spPr>
      </p:pic>
      <p:sp>
        <p:nvSpPr>
          <p:cNvPr id="5" name="Rectangle 4"/>
          <p:cNvSpPr/>
          <p:nvPr/>
        </p:nvSpPr>
        <p:spPr>
          <a:xfrm>
            <a:off x="1282601" y="6381328"/>
            <a:ext cx="1898277" cy="276999"/>
          </a:xfrm>
          <a:prstGeom prst="rect">
            <a:avLst/>
          </a:prstGeom>
        </p:spPr>
        <p:txBody>
          <a:bodyPr wrap="none">
            <a:spAutoFit/>
          </a:bodyPr>
          <a:lstStyle/>
          <a:p>
            <a:pPr algn="ctr"/>
            <a:r>
              <a:rPr lang="en-IN" sz="1200" dirty="0">
                <a:latin typeface="Arial" pitchFamily="34" charset="0"/>
                <a:cs typeface="Arial" pitchFamily="34" charset="0"/>
              </a:rPr>
              <a:t>(Blood Cancer UK, 2025)</a:t>
            </a:r>
            <a:endParaRPr lang="en-IN" sz="1200" dirty="0"/>
          </a:p>
        </p:txBody>
      </p:sp>
    </p:spTree>
    <p:extLst>
      <p:ext uri="{BB962C8B-B14F-4D97-AF65-F5344CB8AC3E}">
        <p14:creationId xmlns:p14="http://schemas.microsoft.com/office/powerpoint/2010/main" val="4165547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500" b="1" dirty="0">
                <a:latin typeface="Arial" pitchFamily="34" charset="0"/>
                <a:cs typeface="Arial" pitchFamily="34" charset="0"/>
              </a:rPr>
              <a:t>Aetiology and risk factors</a:t>
            </a:r>
            <a:endParaRPr lang="en-IN" sz="4500" dirty="0">
              <a:latin typeface="Arial" pitchFamily="34" charset="0"/>
              <a:cs typeface="Arial" pitchFamily="34" charset="0"/>
            </a:endParaRPr>
          </a:p>
        </p:txBody>
      </p:sp>
      <p:sp>
        <p:nvSpPr>
          <p:cNvPr id="3" name="Content Placeholder 2"/>
          <p:cNvSpPr>
            <a:spLocks noGrp="1"/>
          </p:cNvSpPr>
          <p:nvPr>
            <p:ph idx="1"/>
          </p:nvPr>
        </p:nvSpPr>
        <p:spPr>
          <a:xfrm>
            <a:off x="107504" y="2420888"/>
            <a:ext cx="4320480" cy="4437112"/>
          </a:xfrm>
        </p:spPr>
        <p:txBody>
          <a:bodyPr>
            <a:normAutofit/>
          </a:bodyPr>
          <a:lstStyle/>
          <a:p>
            <a:pPr lvl="0" algn="just">
              <a:lnSpc>
                <a:spcPct val="150000"/>
              </a:lnSpc>
            </a:pPr>
            <a:r>
              <a:rPr lang="en-IN" sz="1400" dirty="0">
                <a:latin typeface="Arial" pitchFamily="34" charset="0"/>
                <a:cs typeface="Arial" pitchFamily="34" charset="0"/>
              </a:rPr>
              <a:t>The main cause of the disease may vary and often remain unclear.</a:t>
            </a:r>
          </a:p>
          <a:p>
            <a:pPr lvl="0" algn="just">
              <a:lnSpc>
                <a:spcPct val="150000"/>
              </a:lnSpc>
            </a:pPr>
            <a:r>
              <a:rPr lang="en-IN" sz="1400" dirty="0">
                <a:latin typeface="Arial" pitchFamily="34" charset="0"/>
                <a:cs typeface="Arial" pitchFamily="34" charset="0"/>
              </a:rPr>
              <a:t>Risk factors related to blood cancer include age, genetics, gender, chemical exposure, immune problems, lifestyle, and exposure to radiation (PACE Hospitals, 2026).</a:t>
            </a:r>
          </a:p>
          <a:p>
            <a:pPr algn="just">
              <a:lnSpc>
                <a:spcPct val="150000"/>
              </a:lnSpc>
            </a:pPr>
            <a:r>
              <a:rPr lang="en-IN" sz="1400" dirty="0">
                <a:latin typeface="Arial" pitchFamily="34" charset="0"/>
                <a:cs typeface="Arial" pitchFamily="34" charset="0"/>
              </a:rPr>
              <a:t>Additionally, other contributors of blood cancer are smoking, obesity, and consumption of alcohol.</a:t>
            </a:r>
          </a:p>
        </p:txBody>
      </p:sp>
      <p:pic>
        <p:nvPicPr>
          <p:cNvPr id="4" name="Picture 3"/>
          <p:cNvPicPr/>
          <p:nvPr/>
        </p:nvPicPr>
        <p:blipFill>
          <a:blip r:embed="rId3"/>
          <a:stretch>
            <a:fillRect/>
          </a:stretch>
        </p:blipFill>
        <p:spPr>
          <a:xfrm>
            <a:off x="4644008" y="2132856"/>
            <a:ext cx="3951600" cy="4076065"/>
          </a:xfrm>
          <a:prstGeom prst="rect">
            <a:avLst/>
          </a:prstGeom>
        </p:spPr>
      </p:pic>
      <p:sp>
        <p:nvSpPr>
          <p:cNvPr id="5" name="Rectangle 4"/>
          <p:cNvSpPr/>
          <p:nvPr/>
        </p:nvSpPr>
        <p:spPr>
          <a:xfrm>
            <a:off x="5722863" y="6208921"/>
            <a:ext cx="1793889" cy="276999"/>
          </a:xfrm>
          <a:prstGeom prst="rect">
            <a:avLst/>
          </a:prstGeom>
        </p:spPr>
        <p:txBody>
          <a:bodyPr wrap="none">
            <a:spAutoFit/>
          </a:bodyPr>
          <a:lstStyle/>
          <a:p>
            <a:pPr algn="ctr"/>
            <a:r>
              <a:rPr lang="en-IN" sz="1200" dirty="0">
                <a:latin typeface="Arial" pitchFamily="34" charset="0"/>
                <a:cs typeface="Arial" pitchFamily="34" charset="0"/>
              </a:rPr>
              <a:t>(PACE Hospitals, 2026)</a:t>
            </a:r>
            <a:endParaRPr lang="en-IN" sz="1200" dirty="0"/>
          </a:p>
        </p:txBody>
      </p:sp>
    </p:spTree>
    <p:extLst>
      <p:ext uri="{BB962C8B-B14F-4D97-AF65-F5344CB8AC3E}">
        <p14:creationId xmlns:p14="http://schemas.microsoft.com/office/powerpoint/2010/main" val="121296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b="1" dirty="0">
                <a:latin typeface="Arial" pitchFamily="34" charset="0"/>
                <a:cs typeface="Arial" pitchFamily="34" charset="0"/>
              </a:rPr>
              <a:t>Symptoms and disease progression</a:t>
            </a:r>
            <a:endParaRPr lang="en-IN" dirty="0">
              <a:latin typeface="Arial" pitchFamily="34" charset="0"/>
              <a:cs typeface="Arial" pitchFamily="34" charset="0"/>
            </a:endParaRPr>
          </a:p>
        </p:txBody>
      </p:sp>
      <p:sp>
        <p:nvSpPr>
          <p:cNvPr id="3" name="Content Placeholder 2"/>
          <p:cNvSpPr>
            <a:spLocks noGrp="1"/>
          </p:cNvSpPr>
          <p:nvPr>
            <p:ph idx="1"/>
          </p:nvPr>
        </p:nvSpPr>
        <p:spPr>
          <a:xfrm>
            <a:off x="4355976" y="2071957"/>
            <a:ext cx="4572000" cy="4581128"/>
          </a:xfrm>
        </p:spPr>
        <p:txBody>
          <a:bodyPr>
            <a:normAutofit/>
          </a:bodyPr>
          <a:lstStyle/>
          <a:p>
            <a:pPr lvl="0" algn="just">
              <a:lnSpc>
                <a:spcPct val="150000"/>
              </a:lnSpc>
            </a:pPr>
            <a:r>
              <a:rPr lang="en-IN" sz="1400" dirty="0">
                <a:latin typeface="Arial" pitchFamily="34" charset="0"/>
                <a:cs typeface="Arial" pitchFamily="34" charset="0"/>
              </a:rPr>
              <a:t>There are many symptoms of blood cancer like tiredness, lumps or swellings, bruising/bleeding, and infections (</a:t>
            </a:r>
            <a:r>
              <a:rPr lang="en-IN" sz="1400" dirty="0" err="1">
                <a:latin typeface="Arial" pitchFamily="34" charset="0"/>
                <a:cs typeface="Arial" pitchFamily="34" charset="0"/>
              </a:rPr>
              <a:t>Ghanekar</a:t>
            </a:r>
            <a:r>
              <a:rPr lang="en-IN" sz="1400" dirty="0">
                <a:latin typeface="Arial" pitchFamily="34" charset="0"/>
                <a:cs typeface="Arial" pitchFamily="34" charset="0"/>
              </a:rPr>
              <a:t>, 2024).</a:t>
            </a:r>
          </a:p>
          <a:p>
            <a:pPr lvl="0" algn="just">
              <a:lnSpc>
                <a:spcPct val="150000"/>
              </a:lnSpc>
            </a:pPr>
            <a:r>
              <a:rPr lang="en-IN" sz="1400" dirty="0">
                <a:latin typeface="Arial" pitchFamily="34" charset="0"/>
                <a:cs typeface="Arial" pitchFamily="34" charset="0"/>
              </a:rPr>
              <a:t>Often the symptoms are vague, increasing the chances of delayed diagnosis. </a:t>
            </a:r>
          </a:p>
          <a:p>
            <a:pPr lvl="0" algn="just">
              <a:lnSpc>
                <a:spcPct val="150000"/>
              </a:lnSpc>
            </a:pPr>
            <a:r>
              <a:rPr lang="en-IN" sz="1400" dirty="0">
                <a:latin typeface="Arial" pitchFamily="34" charset="0"/>
                <a:cs typeface="Arial" pitchFamily="34" charset="0"/>
              </a:rPr>
              <a:t>It is important to recognise early because some blood cancer like leukaemia and lymphoma progress rapidly if remain unchecked (</a:t>
            </a:r>
            <a:r>
              <a:rPr lang="en-IN" sz="1400" dirty="0" err="1">
                <a:latin typeface="Arial" pitchFamily="34" charset="0"/>
                <a:cs typeface="Arial" pitchFamily="34" charset="0"/>
              </a:rPr>
              <a:t>Gulshan</a:t>
            </a:r>
            <a:r>
              <a:rPr lang="en-IN" sz="1400" dirty="0">
                <a:latin typeface="Arial" pitchFamily="34" charset="0"/>
                <a:cs typeface="Arial" pitchFamily="34" charset="0"/>
              </a:rPr>
              <a:t>, 2025).</a:t>
            </a:r>
          </a:p>
          <a:p>
            <a:pPr algn="just">
              <a:lnSpc>
                <a:spcPct val="150000"/>
              </a:lnSpc>
            </a:pPr>
            <a:r>
              <a:rPr lang="en-IN" sz="1400" dirty="0">
                <a:latin typeface="Arial" pitchFamily="34" charset="0"/>
                <a:cs typeface="Arial" pitchFamily="34" charset="0"/>
              </a:rPr>
              <a:t>Timely treatment can be ensured through early referral.</a:t>
            </a:r>
          </a:p>
        </p:txBody>
      </p:sp>
      <p:pic>
        <p:nvPicPr>
          <p:cNvPr id="4" name="Picture 3"/>
          <p:cNvPicPr/>
          <p:nvPr/>
        </p:nvPicPr>
        <p:blipFill>
          <a:blip r:embed="rId3"/>
          <a:stretch>
            <a:fillRect/>
          </a:stretch>
        </p:blipFill>
        <p:spPr>
          <a:xfrm>
            <a:off x="251520" y="2060848"/>
            <a:ext cx="3888432" cy="3969385"/>
          </a:xfrm>
          <a:prstGeom prst="rect">
            <a:avLst/>
          </a:prstGeom>
        </p:spPr>
      </p:pic>
      <p:sp>
        <p:nvSpPr>
          <p:cNvPr id="5" name="Rectangle 4"/>
          <p:cNvSpPr/>
          <p:nvPr/>
        </p:nvSpPr>
        <p:spPr>
          <a:xfrm>
            <a:off x="1506509" y="6053453"/>
            <a:ext cx="1378454" cy="276999"/>
          </a:xfrm>
          <a:prstGeom prst="rect">
            <a:avLst/>
          </a:prstGeom>
        </p:spPr>
        <p:txBody>
          <a:bodyPr wrap="none">
            <a:spAutoFit/>
          </a:bodyPr>
          <a:lstStyle/>
          <a:p>
            <a:pPr algn="ctr"/>
            <a:r>
              <a:rPr lang="en-IN" sz="1200" dirty="0">
                <a:latin typeface="Arial" pitchFamily="34" charset="0"/>
                <a:cs typeface="Arial" pitchFamily="34" charset="0"/>
              </a:rPr>
              <a:t>(</a:t>
            </a:r>
            <a:r>
              <a:rPr lang="en-IN" sz="1200" dirty="0" err="1">
                <a:latin typeface="Arial" pitchFamily="34" charset="0"/>
                <a:cs typeface="Arial" pitchFamily="34" charset="0"/>
              </a:rPr>
              <a:t>Ghanekar</a:t>
            </a:r>
            <a:r>
              <a:rPr lang="en-IN" sz="1200" dirty="0">
                <a:latin typeface="Arial" pitchFamily="34" charset="0"/>
                <a:cs typeface="Arial" pitchFamily="34" charset="0"/>
              </a:rPr>
              <a:t>, 2024)</a:t>
            </a:r>
            <a:endParaRPr lang="en-IN" sz="1200" dirty="0"/>
          </a:p>
        </p:txBody>
      </p:sp>
    </p:spTree>
    <p:extLst>
      <p:ext uri="{BB962C8B-B14F-4D97-AF65-F5344CB8AC3E}">
        <p14:creationId xmlns:p14="http://schemas.microsoft.com/office/powerpoint/2010/main" val="2673963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500" b="1" dirty="0">
                <a:latin typeface="Arial" pitchFamily="34" charset="0"/>
                <a:cs typeface="Arial" pitchFamily="34" charset="0"/>
              </a:rPr>
              <a:t>Prevalence: UK</a:t>
            </a:r>
            <a:endParaRPr lang="en-IN" sz="4500" dirty="0">
              <a:latin typeface="Arial" pitchFamily="34" charset="0"/>
              <a:cs typeface="Arial" pitchFamily="34" charset="0"/>
            </a:endParaRPr>
          </a:p>
        </p:txBody>
      </p:sp>
      <p:sp>
        <p:nvSpPr>
          <p:cNvPr id="3" name="Content Placeholder 2"/>
          <p:cNvSpPr>
            <a:spLocks noGrp="1"/>
          </p:cNvSpPr>
          <p:nvPr>
            <p:ph idx="1"/>
          </p:nvPr>
        </p:nvSpPr>
        <p:spPr>
          <a:xfrm>
            <a:off x="0" y="2204864"/>
            <a:ext cx="4499992" cy="4653136"/>
          </a:xfrm>
        </p:spPr>
        <p:txBody>
          <a:bodyPr>
            <a:normAutofit/>
          </a:bodyPr>
          <a:lstStyle/>
          <a:p>
            <a:pPr lvl="0" algn="just">
              <a:lnSpc>
                <a:spcPct val="160000"/>
              </a:lnSpc>
            </a:pPr>
            <a:r>
              <a:rPr lang="en-IN" sz="1400" dirty="0">
                <a:latin typeface="Arial" pitchFamily="34" charset="0"/>
                <a:cs typeface="Arial" pitchFamily="34" charset="0"/>
              </a:rPr>
              <a:t>Blood cancer is 5th most common cancer in the UK with patient with blood cancer is diagnosed every 14 minutes (Blood Cancer Alliance, 2026).</a:t>
            </a:r>
          </a:p>
          <a:p>
            <a:pPr lvl="0" algn="just">
              <a:lnSpc>
                <a:spcPct val="160000"/>
              </a:lnSpc>
            </a:pPr>
            <a:r>
              <a:rPr lang="en-IN" sz="1400" dirty="0">
                <a:latin typeface="Arial" pitchFamily="34" charset="0"/>
                <a:cs typeface="Arial" pitchFamily="34" charset="0"/>
              </a:rPr>
              <a:t>One in every 16 men as well as one in every 22 women has risk of developing the disease in their lifetime (ICR, 2025).</a:t>
            </a:r>
          </a:p>
          <a:p>
            <a:pPr lvl="0" algn="just">
              <a:lnSpc>
                <a:spcPct val="160000"/>
              </a:lnSpc>
            </a:pPr>
            <a:r>
              <a:rPr lang="en-IN" sz="1400" dirty="0">
                <a:latin typeface="Arial" pitchFamily="34" charset="0"/>
                <a:cs typeface="Arial" pitchFamily="34" charset="0"/>
              </a:rPr>
              <a:t>Almost 250,000 people in the UK are currently living with blood cancer (The </a:t>
            </a:r>
            <a:r>
              <a:rPr lang="en-IN" sz="1400" dirty="0" err="1">
                <a:latin typeface="Arial" pitchFamily="34" charset="0"/>
                <a:cs typeface="Arial" pitchFamily="34" charset="0"/>
              </a:rPr>
              <a:t>christie</a:t>
            </a:r>
            <a:r>
              <a:rPr lang="en-IN" sz="1400" dirty="0">
                <a:latin typeface="Arial" pitchFamily="34" charset="0"/>
                <a:cs typeface="Arial" pitchFamily="34" charset="0"/>
              </a:rPr>
              <a:t> NHS Foundation Trust, 2026).</a:t>
            </a:r>
          </a:p>
          <a:p>
            <a:pPr algn="just">
              <a:lnSpc>
                <a:spcPct val="160000"/>
              </a:lnSpc>
            </a:pPr>
            <a:r>
              <a:rPr lang="en-IN" sz="1400" dirty="0">
                <a:latin typeface="Arial" pitchFamily="34" charset="0"/>
                <a:cs typeface="Arial" pitchFamily="34" charset="0"/>
              </a:rPr>
              <a:t>Almost 5,000 deaths each year due to leukaemia (</a:t>
            </a:r>
            <a:r>
              <a:rPr lang="en-IN" sz="1400" dirty="0" err="1">
                <a:latin typeface="Arial" pitchFamily="34" charset="0"/>
                <a:cs typeface="Arial" pitchFamily="34" charset="0"/>
              </a:rPr>
              <a:t>Leukaemiauk</a:t>
            </a:r>
            <a:r>
              <a:rPr lang="en-IN" sz="1400" dirty="0">
                <a:latin typeface="Arial" pitchFamily="34" charset="0"/>
                <a:cs typeface="Arial" pitchFamily="34" charset="0"/>
              </a:rPr>
              <a:t>, 2026).</a:t>
            </a:r>
          </a:p>
        </p:txBody>
      </p:sp>
      <p:pic>
        <p:nvPicPr>
          <p:cNvPr id="4" name="Picture 3"/>
          <p:cNvPicPr/>
          <p:nvPr/>
        </p:nvPicPr>
        <p:blipFill>
          <a:blip r:embed="rId3"/>
          <a:stretch>
            <a:fillRect/>
          </a:stretch>
        </p:blipFill>
        <p:spPr>
          <a:xfrm>
            <a:off x="4716455" y="2348880"/>
            <a:ext cx="4284102" cy="3428365"/>
          </a:xfrm>
          <a:prstGeom prst="rect">
            <a:avLst/>
          </a:prstGeom>
        </p:spPr>
      </p:pic>
      <p:sp>
        <p:nvSpPr>
          <p:cNvPr id="5" name="Rectangle 4"/>
          <p:cNvSpPr/>
          <p:nvPr/>
        </p:nvSpPr>
        <p:spPr>
          <a:xfrm>
            <a:off x="5752498" y="5777245"/>
            <a:ext cx="2212016" cy="276999"/>
          </a:xfrm>
          <a:prstGeom prst="rect">
            <a:avLst/>
          </a:prstGeom>
        </p:spPr>
        <p:txBody>
          <a:bodyPr wrap="none">
            <a:spAutoFit/>
          </a:bodyPr>
          <a:lstStyle/>
          <a:p>
            <a:pPr algn="ctr"/>
            <a:r>
              <a:rPr lang="en-IN" sz="1200" dirty="0">
                <a:latin typeface="Arial" pitchFamily="34" charset="0"/>
                <a:cs typeface="Arial" pitchFamily="34" charset="0"/>
              </a:rPr>
              <a:t>(Blood Cancer Alliance, 2026)</a:t>
            </a:r>
          </a:p>
        </p:txBody>
      </p:sp>
    </p:spTree>
    <p:extLst>
      <p:ext uri="{BB962C8B-B14F-4D97-AF65-F5344CB8AC3E}">
        <p14:creationId xmlns:p14="http://schemas.microsoft.com/office/powerpoint/2010/main" val="1506056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500" b="1" dirty="0">
                <a:latin typeface="Arial" pitchFamily="34" charset="0"/>
                <a:cs typeface="Arial" pitchFamily="34" charset="0"/>
              </a:rPr>
              <a:t>Global Prevalence</a:t>
            </a:r>
            <a:endParaRPr lang="en-IN" sz="4500" dirty="0">
              <a:latin typeface="Arial" pitchFamily="34" charset="0"/>
              <a:cs typeface="Arial" pitchFamily="34" charset="0"/>
            </a:endParaRPr>
          </a:p>
        </p:txBody>
      </p:sp>
      <p:sp>
        <p:nvSpPr>
          <p:cNvPr id="3" name="Content Placeholder 2"/>
          <p:cNvSpPr>
            <a:spLocks noGrp="1"/>
          </p:cNvSpPr>
          <p:nvPr>
            <p:ph idx="1"/>
          </p:nvPr>
        </p:nvSpPr>
        <p:spPr>
          <a:xfrm>
            <a:off x="5292080" y="2249488"/>
            <a:ext cx="3672408" cy="4608512"/>
          </a:xfrm>
        </p:spPr>
        <p:txBody>
          <a:bodyPr>
            <a:normAutofit/>
          </a:bodyPr>
          <a:lstStyle/>
          <a:p>
            <a:pPr lvl="0" algn="just">
              <a:lnSpc>
                <a:spcPct val="150000"/>
              </a:lnSpc>
            </a:pPr>
            <a:r>
              <a:rPr lang="en-IN" sz="1400" dirty="0">
                <a:latin typeface="Arial" pitchFamily="34" charset="0"/>
                <a:cs typeface="Arial" pitchFamily="34" charset="0"/>
              </a:rPr>
              <a:t>WHO estimates that blood cancer cause 10 million deaths globally which is one in six deaths (World Health Organization, 2026).</a:t>
            </a:r>
          </a:p>
          <a:p>
            <a:pPr lvl="0" algn="just">
              <a:lnSpc>
                <a:spcPct val="150000"/>
              </a:lnSpc>
            </a:pPr>
            <a:r>
              <a:rPr lang="en-IN" sz="1400" dirty="0">
                <a:latin typeface="Arial" pitchFamily="34" charset="0"/>
                <a:cs typeface="Arial" pitchFamily="34" charset="0"/>
              </a:rPr>
              <a:t>Blood cancers accounted 6.6% of total cancer cases and 7.2% of total cancer related deaths (AACR, 2025).</a:t>
            </a:r>
          </a:p>
          <a:p>
            <a:pPr algn="just">
              <a:lnSpc>
                <a:spcPct val="150000"/>
              </a:lnSpc>
            </a:pPr>
            <a:r>
              <a:rPr lang="en-IN" sz="1400" dirty="0">
                <a:latin typeface="Arial" pitchFamily="34" charset="0"/>
                <a:cs typeface="Arial" pitchFamily="34" charset="0"/>
              </a:rPr>
              <a:t>Early diagnosis is necessary to increase positive treatment outcomes.</a:t>
            </a:r>
          </a:p>
        </p:txBody>
      </p:sp>
      <p:pic>
        <p:nvPicPr>
          <p:cNvPr id="4" name="Picture 3"/>
          <p:cNvPicPr/>
          <p:nvPr/>
        </p:nvPicPr>
        <p:blipFill>
          <a:blip r:embed="rId3"/>
          <a:stretch>
            <a:fillRect/>
          </a:stretch>
        </p:blipFill>
        <p:spPr>
          <a:xfrm>
            <a:off x="160423" y="2276872"/>
            <a:ext cx="5066288" cy="3496945"/>
          </a:xfrm>
          <a:prstGeom prst="rect">
            <a:avLst/>
          </a:prstGeom>
        </p:spPr>
      </p:pic>
      <p:sp>
        <p:nvSpPr>
          <p:cNvPr id="5" name="Rectangle 4"/>
          <p:cNvSpPr/>
          <p:nvPr/>
        </p:nvSpPr>
        <p:spPr>
          <a:xfrm>
            <a:off x="1438832" y="5923839"/>
            <a:ext cx="2509470" cy="276999"/>
          </a:xfrm>
          <a:prstGeom prst="rect">
            <a:avLst/>
          </a:prstGeom>
        </p:spPr>
        <p:txBody>
          <a:bodyPr wrap="none">
            <a:spAutoFit/>
          </a:bodyPr>
          <a:lstStyle/>
          <a:p>
            <a:pPr algn="ctr"/>
            <a:r>
              <a:rPr lang="en-IN" sz="1200" dirty="0">
                <a:latin typeface="Arial" pitchFamily="34" charset="0"/>
                <a:cs typeface="Arial" pitchFamily="34" charset="0"/>
              </a:rPr>
              <a:t>(World Health Organization, 2026)</a:t>
            </a:r>
            <a:endParaRPr lang="en-IN" sz="1200" dirty="0"/>
          </a:p>
        </p:txBody>
      </p:sp>
    </p:spTree>
    <p:extLst>
      <p:ext uri="{BB962C8B-B14F-4D97-AF65-F5344CB8AC3E}">
        <p14:creationId xmlns:p14="http://schemas.microsoft.com/office/powerpoint/2010/main" val="3931754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500" b="1" dirty="0">
                <a:latin typeface="Arial" pitchFamily="34" charset="0"/>
                <a:cs typeface="Arial" pitchFamily="34" charset="0"/>
              </a:rPr>
              <a:t>Economic and social burden</a:t>
            </a:r>
            <a:endParaRPr lang="en-IN" sz="4500" dirty="0">
              <a:latin typeface="Arial" pitchFamily="34" charset="0"/>
              <a:cs typeface="Arial" pitchFamily="34" charset="0"/>
            </a:endParaRPr>
          </a:p>
        </p:txBody>
      </p:sp>
      <p:sp>
        <p:nvSpPr>
          <p:cNvPr id="3" name="Content Placeholder 2"/>
          <p:cNvSpPr>
            <a:spLocks noGrp="1"/>
          </p:cNvSpPr>
          <p:nvPr>
            <p:ph idx="1"/>
          </p:nvPr>
        </p:nvSpPr>
        <p:spPr>
          <a:xfrm>
            <a:off x="251520" y="2132856"/>
            <a:ext cx="4032448" cy="4725144"/>
          </a:xfrm>
        </p:spPr>
        <p:txBody>
          <a:bodyPr>
            <a:normAutofit/>
          </a:bodyPr>
          <a:lstStyle/>
          <a:p>
            <a:pPr lvl="0" algn="just">
              <a:lnSpc>
                <a:spcPct val="150000"/>
              </a:lnSpc>
            </a:pPr>
            <a:r>
              <a:rPr lang="en-IN" sz="1400" dirty="0">
                <a:latin typeface="Arial" pitchFamily="34" charset="0"/>
                <a:cs typeface="Arial" pitchFamily="34" charset="0"/>
              </a:rPr>
              <a:t>Blood cancer requires high cost which includes consultation, scans, and the treatment may cost more than £10,000 (</a:t>
            </a:r>
            <a:r>
              <a:rPr lang="en-IN" sz="1400" dirty="0" err="1">
                <a:latin typeface="Arial" pitchFamily="34" charset="0"/>
                <a:cs typeface="Arial" pitchFamily="34" charset="0"/>
              </a:rPr>
              <a:t>Leroys</a:t>
            </a:r>
            <a:r>
              <a:rPr lang="en-IN" sz="1400" dirty="0">
                <a:latin typeface="Arial" pitchFamily="34" charset="0"/>
                <a:cs typeface="Arial" pitchFamily="34" charset="0"/>
              </a:rPr>
              <a:t>, 2025).</a:t>
            </a:r>
          </a:p>
          <a:p>
            <a:pPr lvl="0" algn="just">
              <a:lnSpc>
                <a:spcPct val="150000"/>
              </a:lnSpc>
            </a:pPr>
            <a:r>
              <a:rPr lang="en-IN" sz="1400" dirty="0">
                <a:latin typeface="Arial" pitchFamily="34" charset="0"/>
                <a:cs typeface="Arial" pitchFamily="34" charset="0"/>
              </a:rPr>
              <a:t>With an estimated annual cost of US$2,281,447, hematologic cancers are presenting a significant health burden for the National Health Service (NHS) (Patel et al., 2025).</a:t>
            </a:r>
          </a:p>
          <a:p>
            <a:pPr algn="just">
              <a:lnSpc>
                <a:spcPct val="150000"/>
              </a:lnSpc>
            </a:pPr>
            <a:r>
              <a:rPr lang="en-IN" sz="1400" dirty="0">
                <a:latin typeface="Arial" pitchFamily="34" charset="0"/>
                <a:cs typeface="Arial" pitchFamily="34" charset="0"/>
              </a:rPr>
              <a:t>Blood cancer significantly impacts independence, finance, and employment (</a:t>
            </a:r>
            <a:r>
              <a:rPr lang="en-IN" sz="1400" dirty="0" err="1">
                <a:latin typeface="Arial" pitchFamily="34" charset="0"/>
                <a:cs typeface="Arial" pitchFamily="34" charset="0"/>
              </a:rPr>
              <a:t>Ohlsen</a:t>
            </a:r>
            <a:r>
              <a:rPr lang="en-IN" sz="1400" dirty="0">
                <a:latin typeface="Arial" pitchFamily="34" charset="0"/>
                <a:cs typeface="Arial" pitchFamily="34" charset="0"/>
              </a:rPr>
              <a:t> et al., 2024).</a:t>
            </a:r>
          </a:p>
        </p:txBody>
      </p:sp>
      <p:pic>
        <p:nvPicPr>
          <p:cNvPr id="4" name="Picture 3"/>
          <p:cNvPicPr/>
          <p:nvPr/>
        </p:nvPicPr>
        <p:blipFill>
          <a:blip r:embed="rId3"/>
          <a:stretch>
            <a:fillRect/>
          </a:stretch>
        </p:blipFill>
        <p:spPr>
          <a:xfrm>
            <a:off x="4427984" y="2204864"/>
            <a:ext cx="4504349" cy="3125470"/>
          </a:xfrm>
          <a:prstGeom prst="rect">
            <a:avLst/>
          </a:prstGeom>
        </p:spPr>
      </p:pic>
      <p:sp>
        <p:nvSpPr>
          <p:cNvPr id="5" name="Rectangle 4"/>
          <p:cNvSpPr/>
          <p:nvPr/>
        </p:nvSpPr>
        <p:spPr>
          <a:xfrm>
            <a:off x="6012160" y="5330334"/>
            <a:ext cx="1173719" cy="276999"/>
          </a:xfrm>
          <a:prstGeom prst="rect">
            <a:avLst/>
          </a:prstGeom>
        </p:spPr>
        <p:txBody>
          <a:bodyPr wrap="none">
            <a:spAutoFit/>
          </a:bodyPr>
          <a:lstStyle/>
          <a:p>
            <a:pPr algn="ctr"/>
            <a:r>
              <a:rPr lang="en-IN" sz="1200" dirty="0">
                <a:latin typeface="Arial" pitchFamily="34" charset="0"/>
                <a:cs typeface="Arial" pitchFamily="34" charset="0"/>
              </a:rPr>
              <a:t>(</a:t>
            </a:r>
            <a:r>
              <a:rPr lang="en-IN" sz="1200" dirty="0" err="1">
                <a:latin typeface="Arial" pitchFamily="34" charset="0"/>
                <a:cs typeface="Arial" pitchFamily="34" charset="0"/>
              </a:rPr>
              <a:t>Leroys</a:t>
            </a:r>
            <a:r>
              <a:rPr lang="en-IN" sz="1200" dirty="0">
                <a:latin typeface="Arial" pitchFamily="34" charset="0"/>
                <a:cs typeface="Arial" pitchFamily="34" charset="0"/>
              </a:rPr>
              <a:t>, 2025)</a:t>
            </a:r>
            <a:endParaRPr lang="en-IN" sz="1200" dirty="0"/>
          </a:p>
        </p:txBody>
      </p:sp>
    </p:spTree>
    <p:extLst>
      <p:ext uri="{BB962C8B-B14F-4D97-AF65-F5344CB8AC3E}">
        <p14:creationId xmlns:p14="http://schemas.microsoft.com/office/powerpoint/2010/main" val="2135133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500" b="1" dirty="0">
                <a:latin typeface="Arial" pitchFamily="34" charset="0"/>
                <a:cs typeface="Arial" pitchFamily="34" charset="0"/>
              </a:rPr>
              <a:t>Diagnosis</a:t>
            </a:r>
            <a:endParaRPr lang="en-IN" sz="4500" dirty="0">
              <a:latin typeface="Arial" pitchFamily="34" charset="0"/>
              <a:cs typeface="Arial" pitchFamily="34" charset="0"/>
            </a:endParaRPr>
          </a:p>
        </p:txBody>
      </p:sp>
      <p:sp>
        <p:nvSpPr>
          <p:cNvPr id="3" name="Content Placeholder 2"/>
          <p:cNvSpPr>
            <a:spLocks noGrp="1"/>
          </p:cNvSpPr>
          <p:nvPr>
            <p:ph idx="1"/>
          </p:nvPr>
        </p:nvSpPr>
        <p:spPr>
          <a:xfrm>
            <a:off x="4139952" y="1992250"/>
            <a:ext cx="4788024" cy="4922520"/>
          </a:xfrm>
        </p:spPr>
        <p:txBody>
          <a:bodyPr>
            <a:normAutofit/>
          </a:bodyPr>
          <a:lstStyle/>
          <a:p>
            <a:pPr lvl="0" algn="just">
              <a:lnSpc>
                <a:spcPct val="160000"/>
              </a:lnSpc>
            </a:pPr>
            <a:r>
              <a:rPr lang="en-IN" sz="1400" dirty="0">
                <a:latin typeface="Arial" pitchFamily="34" charset="0"/>
                <a:cs typeface="Arial" pitchFamily="34" charset="0"/>
              </a:rPr>
              <a:t>Suspect blood cancer if patient reports abnormal blood counts, recurrent infections, lymphadenopathy, bruising/bleeding. </a:t>
            </a:r>
          </a:p>
          <a:p>
            <a:pPr lvl="0" algn="just">
              <a:lnSpc>
                <a:spcPct val="160000"/>
              </a:lnSpc>
            </a:pPr>
            <a:r>
              <a:rPr lang="en-IN" sz="1400" dirty="0">
                <a:latin typeface="Arial" pitchFamily="34" charset="0"/>
                <a:cs typeface="Arial" pitchFamily="34" charset="0"/>
              </a:rPr>
              <a:t>It is important to assess history, previous major treatments, and relevant symptoms.</a:t>
            </a:r>
          </a:p>
          <a:p>
            <a:pPr lvl="0" algn="just">
              <a:lnSpc>
                <a:spcPct val="160000"/>
              </a:lnSpc>
            </a:pPr>
            <a:r>
              <a:rPr lang="en-IN" sz="1400" dirty="0">
                <a:latin typeface="Arial" pitchFamily="34" charset="0"/>
                <a:cs typeface="Arial" pitchFamily="34" charset="0"/>
              </a:rPr>
              <a:t>Complete blood count is required to for diagnosis of leukaemia (American Society of </a:t>
            </a:r>
            <a:r>
              <a:rPr lang="en-IN" sz="1400" dirty="0" err="1">
                <a:latin typeface="Arial" pitchFamily="34" charset="0"/>
                <a:cs typeface="Arial" pitchFamily="34" charset="0"/>
              </a:rPr>
              <a:t>Hematology</a:t>
            </a:r>
            <a:r>
              <a:rPr lang="en-IN" sz="1400" dirty="0">
                <a:latin typeface="Arial" pitchFamily="34" charset="0"/>
                <a:cs typeface="Arial" pitchFamily="34" charset="0"/>
              </a:rPr>
              <a:t>, 2021), where serum protein electrophoresis and serum-free light chains are needed for diagnosis of myeloma. </a:t>
            </a:r>
          </a:p>
          <a:p>
            <a:pPr algn="just">
              <a:lnSpc>
                <a:spcPct val="160000"/>
              </a:lnSpc>
            </a:pPr>
            <a:r>
              <a:rPr lang="en-IN" sz="1400" dirty="0">
                <a:latin typeface="Arial" pitchFamily="34" charset="0"/>
                <a:cs typeface="Arial" pitchFamily="34" charset="0"/>
              </a:rPr>
              <a:t>Other blood tests like tumour marker blood test and blood protein test can confirm blood cancer (</a:t>
            </a:r>
            <a:r>
              <a:rPr lang="en-IN" sz="1400" dirty="0" err="1">
                <a:latin typeface="Arial" pitchFamily="34" charset="0"/>
                <a:cs typeface="Arial" pitchFamily="34" charset="0"/>
              </a:rPr>
              <a:t>Clevelandclinic</a:t>
            </a:r>
            <a:r>
              <a:rPr lang="en-IN" sz="1400" dirty="0">
                <a:latin typeface="Arial" pitchFamily="34" charset="0"/>
                <a:cs typeface="Arial" pitchFamily="34" charset="0"/>
              </a:rPr>
              <a:t>, 2024).</a:t>
            </a:r>
          </a:p>
        </p:txBody>
      </p:sp>
      <p:pic>
        <p:nvPicPr>
          <p:cNvPr id="4" name="Picture 3"/>
          <p:cNvPicPr/>
          <p:nvPr/>
        </p:nvPicPr>
        <p:blipFill>
          <a:blip r:embed="rId3"/>
          <a:stretch>
            <a:fillRect/>
          </a:stretch>
        </p:blipFill>
        <p:spPr>
          <a:xfrm>
            <a:off x="251520" y="1988840"/>
            <a:ext cx="3456384" cy="4248472"/>
          </a:xfrm>
          <a:prstGeom prst="rect">
            <a:avLst/>
          </a:prstGeom>
        </p:spPr>
      </p:pic>
      <p:sp>
        <p:nvSpPr>
          <p:cNvPr id="6" name="Rectangle 5"/>
          <p:cNvSpPr/>
          <p:nvPr/>
        </p:nvSpPr>
        <p:spPr>
          <a:xfrm>
            <a:off x="1113128" y="6311276"/>
            <a:ext cx="1733167" cy="276999"/>
          </a:xfrm>
          <a:prstGeom prst="rect">
            <a:avLst/>
          </a:prstGeom>
        </p:spPr>
        <p:txBody>
          <a:bodyPr wrap="none">
            <a:spAutoFit/>
          </a:bodyPr>
          <a:lstStyle/>
          <a:p>
            <a:pPr algn="ctr"/>
            <a:r>
              <a:rPr lang="en-IN" sz="1200" dirty="0">
                <a:latin typeface="Arial" pitchFamily="34" charset="0"/>
                <a:cs typeface="Arial" pitchFamily="34" charset="0"/>
              </a:rPr>
              <a:t>(</a:t>
            </a:r>
            <a:r>
              <a:rPr lang="en-IN" sz="1200" dirty="0" err="1">
                <a:latin typeface="Arial" pitchFamily="34" charset="0"/>
                <a:cs typeface="Arial" pitchFamily="34" charset="0"/>
              </a:rPr>
              <a:t>Clevelandclinic</a:t>
            </a:r>
            <a:r>
              <a:rPr lang="en-IN" sz="1200" dirty="0">
                <a:latin typeface="Arial" pitchFamily="34" charset="0"/>
                <a:cs typeface="Arial" pitchFamily="34" charset="0"/>
              </a:rPr>
              <a:t>, 2024)</a:t>
            </a:r>
            <a:endParaRPr lang="en-IN" sz="1200" dirty="0"/>
          </a:p>
        </p:txBody>
      </p:sp>
    </p:spTree>
    <p:extLst>
      <p:ext uri="{BB962C8B-B14F-4D97-AF65-F5344CB8AC3E}">
        <p14:creationId xmlns:p14="http://schemas.microsoft.com/office/powerpoint/2010/main" val="1301788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500" b="1" dirty="0">
                <a:latin typeface="Arial" pitchFamily="34" charset="0"/>
                <a:cs typeface="Arial" pitchFamily="34" charset="0"/>
              </a:rPr>
              <a:t>Initial assessment</a:t>
            </a:r>
            <a:endParaRPr lang="en-IN" sz="4500" dirty="0">
              <a:latin typeface="Arial" pitchFamily="34" charset="0"/>
              <a:cs typeface="Arial" pitchFamily="34" charset="0"/>
            </a:endParaRPr>
          </a:p>
        </p:txBody>
      </p:sp>
      <p:sp>
        <p:nvSpPr>
          <p:cNvPr id="3" name="Content Placeholder 2"/>
          <p:cNvSpPr>
            <a:spLocks noGrp="1"/>
          </p:cNvSpPr>
          <p:nvPr>
            <p:ph idx="1"/>
          </p:nvPr>
        </p:nvSpPr>
        <p:spPr>
          <a:xfrm>
            <a:off x="179512" y="2204864"/>
            <a:ext cx="4392488" cy="4653136"/>
          </a:xfrm>
        </p:spPr>
        <p:txBody>
          <a:bodyPr>
            <a:normAutofit/>
          </a:bodyPr>
          <a:lstStyle/>
          <a:p>
            <a:pPr lvl="0" algn="just">
              <a:lnSpc>
                <a:spcPct val="150000"/>
              </a:lnSpc>
            </a:pPr>
            <a:r>
              <a:rPr lang="en-IN" sz="1400" dirty="0">
                <a:latin typeface="Arial" pitchFamily="34" charset="0"/>
                <a:cs typeface="Arial" pitchFamily="34" charset="0"/>
              </a:rPr>
              <a:t>It is important to assess physical symptoms, functions, activities, psychological wellbeing, nutrition, and treatment effects initially.</a:t>
            </a:r>
          </a:p>
          <a:p>
            <a:pPr lvl="0" algn="just">
              <a:lnSpc>
                <a:spcPct val="150000"/>
              </a:lnSpc>
            </a:pPr>
            <a:r>
              <a:rPr lang="en-IN" sz="1400" dirty="0">
                <a:latin typeface="Arial" pitchFamily="34" charset="0"/>
                <a:cs typeface="Arial" pitchFamily="34" charset="0"/>
              </a:rPr>
              <a:t>Comorbidities that have adverse impact on patients while treatment should be identified (</a:t>
            </a:r>
            <a:r>
              <a:rPr lang="en-IN" sz="1400" dirty="0" err="1">
                <a:latin typeface="Arial" pitchFamily="34" charset="0"/>
                <a:cs typeface="Arial" pitchFamily="34" charset="0"/>
              </a:rPr>
              <a:t>Peng</a:t>
            </a:r>
            <a:r>
              <a:rPr lang="en-IN" sz="1400" dirty="0">
                <a:latin typeface="Arial" pitchFamily="34" charset="0"/>
                <a:cs typeface="Arial" pitchFamily="34" charset="0"/>
              </a:rPr>
              <a:t> et al., 2026).</a:t>
            </a:r>
          </a:p>
          <a:p>
            <a:pPr lvl="0" algn="just">
              <a:lnSpc>
                <a:spcPct val="150000"/>
              </a:lnSpc>
            </a:pPr>
            <a:r>
              <a:rPr lang="en-IN" sz="1400" dirty="0">
                <a:latin typeface="Arial" pitchFamily="34" charset="0"/>
                <a:cs typeface="Arial" pitchFamily="34" charset="0"/>
              </a:rPr>
              <a:t>For confirming the disease, several blood tests, biopsy, and also bone-marrow assessment are needed.</a:t>
            </a:r>
          </a:p>
          <a:p>
            <a:pPr algn="just">
              <a:lnSpc>
                <a:spcPct val="150000"/>
              </a:lnSpc>
            </a:pPr>
            <a:r>
              <a:rPr lang="en-IN" sz="1400" dirty="0">
                <a:latin typeface="Arial" pitchFamily="34" charset="0"/>
                <a:cs typeface="Arial" pitchFamily="34" charset="0"/>
              </a:rPr>
              <a:t>Support needs as well as stage of cancer should be reflected through the assessment.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7995" y="2166108"/>
            <a:ext cx="3657109" cy="388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881493" y="6054540"/>
            <a:ext cx="1810111" cy="276999"/>
          </a:xfrm>
          <a:prstGeom prst="rect">
            <a:avLst/>
          </a:prstGeom>
        </p:spPr>
        <p:txBody>
          <a:bodyPr wrap="none">
            <a:spAutoFit/>
          </a:bodyPr>
          <a:lstStyle/>
          <a:p>
            <a:pPr algn="ctr"/>
            <a:r>
              <a:rPr lang="en-IN" sz="1200" dirty="0">
                <a:latin typeface="Arial" pitchFamily="34" charset="0"/>
                <a:cs typeface="Arial" pitchFamily="34" charset="0"/>
              </a:rPr>
              <a:t>(Cleveland Clinic, 2022)</a:t>
            </a:r>
          </a:p>
        </p:txBody>
      </p:sp>
    </p:spTree>
    <p:extLst>
      <p:ext uri="{BB962C8B-B14F-4D97-AF65-F5344CB8AC3E}">
        <p14:creationId xmlns:p14="http://schemas.microsoft.com/office/powerpoint/2010/main" val="594437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b="1" dirty="0">
                <a:latin typeface="Arial" pitchFamily="34" charset="0"/>
                <a:cs typeface="Arial" pitchFamily="34" charset="0"/>
              </a:rPr>
              <a:t>NICE Guidelines for Blood Cancer</a:t>
            </a:r>
            <a:endParaRPr lang="en-IN" dirty="0">
              <a:latin typeface="Arial" pitchFamily="34" charset="0"/>
              <a:cs typeface="Arial" pitchFamily="34" charset="0"/>
            </a:endParaRPr>
          </a:p>
        </p:txBody>
      </p:sp>
      <p:sp>
        <p:nvSpPr>
          <p:cNvPr id="3" name="Content Placeholder 2"/>
          <p:cNvSpPr>
            <a:spLocks noGrp="1"/>
          </p:cNvSpPr>
          <p:nvPr>
            <p:ph idx="1"/>
          </p:nvPr>
        </p:nvSpPr>
        <p:spPr>
          <a:xfrm>
            <a:off x="4499992" y="2193831"/>
            <a:ext cx="4392488" cy="4320480"/>
          </a:xfrm>
        </p:spPr>
        <p:txBody>
          <a:bodyPr>
            <a:normAutofit/>
          </a:bodyPr>
          <a:lstStyle/>
          <a:p>
            <a:pPr lvl="0" algn="just">
              <a:lnSpc>
                <a:spcPct val="150000"/>
              </a:lnSpc>
            </a:pPr>
            <a:r>
              <a:rPr lang="en-IN" sz="1400" dirty="0">
                <a:latin typeface="Arial" pitchFamily="34" charset="0"/>
                <a:cs typeface="Arial" pitchFamily="34" charset="0"/>
              </a:rPr>
              <a:t>England and Wales will have new initial treatment options for chronic lymphocytic leukaemia (CLL) and mantle cell lymphoma (MCL).</a:t>
            </a:r>
          </a:p>
          <a:p>
            <a:pPr lvl="0" algn="just">
              <a:lnSpc>
                <a:spcPct val="150000"/>
              </a:lnSpc>
            </a:pPr>
            <a:r>
              <a:rPr lang="en-IN" sz="1400" dirty="0">
                <a:latin typeface="Arial" pitchFamily="34" charset="0"/>
                <a:cs typeface="Arial" pitchFamily="34" charset="0"/>
              </a:rPr>
              <a:t>NICE has approved the combinations of two </a:t>
            </a:r>
            <a:r>
              <a:rPr lang="en-IN" sz="1400" dirty="0" err="1">
                <a:latin typeface="Arial" pitchFamily="34" charset="0"/>
                <a:cs typeface="Arial" pitchFamily="34" charset="0"/>
              </a:rPr>
              <a:t>acalabrutinib</a:t>
            </a:r>
            <a:r>
              <a:rPr lang="en-IN" sz="1400" dirty="0">
                <a:latin typeface="Arial" pitchFamily="34" charset="0"/>
                <a:cs typeface="Arial" pitchFamily="34" charset="0"/>
              </a:rPr>
              <a:t>-based drugs (Pinching, 2026).</a:t>
            </a:r>
          </a:p>
          <a:p>
            <a:pPr lvl="0" algn="just">
              <a:lnSpc>
                <a:spcPct val="150000"/>
              </a:lnSpc>
            </a:pPr>
            <a:r>
              <a:rPr lang="en-IN" sz="1400" dirty="0">
                <a:latin typeface="Arial" pitchFamily="34" charset="0"/>
                <a:cs typeface="Arial" pitchFamily="34" charset="0"/>
              </a:rPr>
              <a:t>The guidelines support an approach to treatment that considers individual elements of patients' cases.</a:t>
            </a:r>
          </a:p>
        </p:txBody>
      </p:sp>
      <p:pic>
        <p:nvPicPr>
          <p:cNvPr id="4" name="Picture 3"/>
          <p:cNvPicPr/>
          <p:nvPr/>
        </p:nvPicPr>
        <p:blipFill>
          <a:blip r:embed="rId3"/>
          <a:stretch>
            <a:fillRect/>
          </a:stretch>
        </p:blipFill>
        <p:spPr>
          <a:xfrm>
            <a:off x="467544" y="2132856"/>
            <a:ext cx="3960440" cy="3816424"/>
          </a:xfrm>
          <a:prstGeom prst="rect">
            <a:avLst/>
          </a:prstGeom>
        </p:spPr>
      </p:pic>
      <p:sp>
        <p:nvSpPr>
          <p:cNvPr id="5" name="Rectangle 4"/>
          <p:cNvSpPr/>
          <p:nvPr/>
        </p:nvSpPr>
        <p:spPr>
          <a:xfrm>
            <a:off x="1592401" y="6237312"/>
            <a:ext cx="1710725" cy="276999"/>
          </a:xfrm>
          <a:prstGeom prst="rect">
            <a:avLst/>
          </a:prstGeom>
        </p:spPr>
        <p:txBody>
          <a:bodyPr wrap="none">
            <a:spAutoFit/>
          </a:bodyPr>
          <a:lstStyle/>
          <a:p>
            <a:pPr algn="ctr"/>
            <a:r>
              <a:rPr lang="en-IN" sz="1200" dirty="0">
                <a:latin typeface="Arial" pitchFamily="34" charset="0"/>
                <a:cs typeface="Arial" pitchFamily="34" charset="0"/>
              </a:rPr>
              <a:t>(</a:t>
            </a:r>
            <a:r>
              <a:rPr lang="en-IN" sz="1200" dirty="0" err="1">
                <a:latin typeface="Arial" pitchFamily="34" charset="0"/>
                <a:cs typeface="Arial" pitchFamily="34" charset="0"/>
              </a:rPr>
              <a:t>Chemoexperts</a:t>
            </a:r>
            <a:r>
              <a:rPr lang="en-IN" sz="1200" dirty="0">
                <a:latin typeface="Arial" pitchFamily="34" charset="0"/>
                <a:cs typeface="Arial" pitchFamily="34" charset="0"/>
              </a:rPr>
              <a:t>, 2026)</a:t>
            </a:r>
          </a:p>
        </p:txBody>
      </p:sp>
    </p:spTree>
    <p:extLst>
      <p:ext uri="{BB962C8B-B14F-4D97-AF65-F5344CB8AC3E}">
        <p14:creationId xmlns:p14="http://schemas.microsoft.com/office/powerpoint/2010/main" val="3723479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IN" sz="4500" b="1" dirty="0">
                <a:latin typeface="Arial" pitchFamily="34" charset="0"/>
                <a:cs typeface="Arial" pitchFamily="34" charset="0"/>
              </a:rPr>
              <a:t>Pharmacological treatment</a:t>
            </a:r>
            <a:endParaRPr lang="en-US" sz="4500" b="1" dirty="0">
              <a:latin typeface="Arial" pitchFamily="34" charset="0"/>
              <a:cs typeface="Arial" pitchFamily="34" charset="0"/>
            </a:endParaRPr>
          </a:p>
        </p:txBody>
      </p:sp>
      <p:sp>
        <p:nvSpPr>
          <p:cNvPr id="5" name="Content Placeholder 4"/>
          <p:cNvSpPr>
            <a:spLocks noGrp="1"/>
          </p:cNvSpPr>
          <p:nvPr>
            <p:ph sz="half" idx="1"/>
          </p:nvPr>
        </p:nvSpPr>
        <p:spPr/>
        <p:txBody>
          <a:bodyPr>
            <a:normAutofit/>
          </a:bodyPr>
          <a:lstStyle/>
          <a:p>
            <a:pPr lvl="0" algn="just">
              <a:lnSpc>
                <a:spcPct val="150000"/>
              </a:lnSpc>
            </a:pPr>
            <a:r>
              <a:rPr lang="en-IN" sz="1400" dirty="0">
                <a:latin typeface="Arial" pitchFamily="34" charset="0"/>
                <a:cs typeface="Arial" pitchFamily="34" charset="0"/>
              </a:rPr>
              <a:t>Chemotherapy: May use drugs to destroy or stop the growth of the abnormal or rapidly growing cells in the blood, in combination with other therapy.</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Targeted therapy: Acts on specific proteins found in cancer cells; examples include imagine, dasatinib and venetoclax (National Cancer Institute, 2025).</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Immunotherapy: Enhances immune reactions towards cancer; In 2026, some types of ALL are treated with blinatumomab and CAR-T therapy (National Cancer Institute, 2026).</a:t>
            </a:r>
            <a:endParaRPr lang="en-US" sz="1400" dirty="0">
              <a:latin typeface="Arial" pitchFamily="34" charset="0"/>
              <a:cs typeface="Arial" pitchFamily="34" charset="0"/>
            </a:endParaRPr>
          </a:p>
        </p:txBody>
      </p:sp>
      <p:pic>
        <p:nvPicPr>
          <p:cNvPr id="8" name="image7.png"/>
          <p:cNvPicPr/>
          <p:nvPr/>
        </p:nvPicPr>
        <p:blipFill>
          <a:blip r:embed="rId3"/>
          <a:srcRect/>
          <a:stretch>
            <a:fillRect/>
          </a:stretch>
        </p:blipFill>
        <p:spPr>
          <a:xfrm>
            <a:off x="4643438" y="2285992"/>
            <a:ext cx="3829050" cy="2886072"/>
          </a:xfrm>
          <a:prstGeom prst="rect">
            <a:avLst/>
          </a:prstGeom>
          <a:ln w="12700">
            <a:solidFill>
              <a:srgbClr val="000000"/>
            </a:solidFill>
            <a:prstDash val="solid"/>
          </a:ln>
        </p:spPr>
      </p:pic>
      <p:sp>
        <p:nvSpPr>
          <p:cNvPr id="11265" name="Rectangle 1"/>
          <p:cNvSpPr>
            <a:spLocks noChangeArrowheads="1"/>
          </p:cNvSpPr>
          <p:nvPr/>
        </p:nvSpPr>
        <p:spPr bwMode="auto">
          <a:xfrm>
            <a:off x="4786314" y="5500702"/>
            <a:ext cx="357190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Cancer Treatment Effectiveness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IN" b="1" dirty="0">
                <a:latin typeface="Times New Roman" pitchFamily="18" charset="0"/>
                <a:cs typeface="Times New Roman" pitchFamily="18" charset="0"/>
              </a:rPr>
              <a:t>Non-pharmacological treatment</a:t>
            </a:r>
            <a:endParaRPr lang="en-US" dirty="0">
              <a:latin typeface="Times New Roman" pitchFamily="18" charset="0"/>
              <a:cs typeface="Times New Roman" pitchFamily="18" charset="0"/>
            </a:endParaRPr>
          </a:p>
        </p:txBody>
      </p:sp>
      <p:sp>
        <p:nvSpPr>
          <p:cNvPr id="6" name="Content Placeholder 5"/>
          <p:cNvSpPr>
            <a:spLocks noGrp="1"/>
          </p:cNvSpPr>
          <p:nvPr>
            <p:ph sz="half" idx="2"/>
          </p:nvPr>
        </p:nvSpPr>
        <p:spPr/>
        <p:txBody>
          <a:bodyPr>
            <a:noAutofit/>
          </a:bodyPr>
          <a:lstStyle/>
          <a:p>
            <a:pPr lvl="0" algn="just">
              <a:lnSpc>
                <a:spcPct val="150000"/>
              </a:lnSpc>
            </a:pPr>
            <a:r>
              <a:rPr lang="en-IN" sz="1400" dirty="0">
                <a:latin typeface="Arial" pitchFamily="34" charset="0"/>
                <a:cs typeface="Arial" pitchFamily="34" charset="0"/>
              </a:rPr>
              <a:t>Chemotherapy: Involves the use of drugs to kill dividing blood-cancer cells; will depend on the type and stage of cancer.</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Targeted therapy: Targets proteins that are only found in cancer cells: </a:t>
            </a:r>
            <a:r>
              <a:rPr lang="en-IN" sz="1400" dirty="0" err="1">
                <a:latin typeface="Arial" pitchFamily="34" charset="0"/>
                <a:cs typeface="Arial" pitchFamily="34" charset="0"/>
              </a:rPr>
              <a:t>imatinib</a:t>
            </a:r>
            <a:r>
              <a:rPr lang="en-IN" sz="1400" dirty="0">
                <a:latin typeface="Arial" pitchFamily="34" charset="0"/>
                <a:cs typeface="Arial" pitchFamily="34" charset="0"/>
              </a:rPr>
              <a:t>, dasatinib, and </a:t>
            </a:r>
            <a:r>
              <a:rPr lang="en-IN" sz="1400" dirty="0" err="1">
                <a:latin typeface="Arial" pitchFamily="34" charset="0"/>
                <a:cs typeface="Arial" pitchFamily="34" charset="0"/>
              </a:rPr>
              <a:t>inotuzumab</a:t>
            </a:r>
            <a:r>
              <a:rPr lang="en-IN" sz="1400" dirty="0">
                <a:latin typeface="Arial" pitchFamily="34" charset="0"/>
                <a:cs typeface="Arial" pitchFamily="34" charset="0"/>
              </a:rPr>
              <a:t> were included in 2026 for selected ALL patients (</a:t>
            </a:r>
            <a:r>
              <a:rPr lang="en-IN" sz="1400" dirty="0" err="1">
                <a:latin typeface="Arial" pitchFamily="34" charset="0"/>
                <a:cs typeface="Arial" pitchFamily="34" charset="0"/>
              </a:rPr>
              <a:t>Aqil</a:t>
            </a:r>
            <a:r>
              <a:rPr lang="en-IN" sz="1400" dirty="0">
                <a:latin typeface="Arial" pitchFamily="34" charset="0"/>
                <a:cs typeface="Arial" pitchFamily="34" charset="0"/>
              </a:rPr>
              <a:t> et al., 2026).</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Immunotherapy supports the body's immune system in fighting leukaemia; 67,790 new cases of leukaemia are predicted in the US in 2026  (American Cancer Society, 2026a).</a:t>
            </a:r>
            <a:endParaRPr lang="en-US" sz="1400" dirty="0">
              <a:latin typeface="Arial" pitchFamily="34" charset="0"/>
              <a:cs typeface="Arial" pitchFamily="34" charset="0"/>
            </a:endParaRPr>
          </a:p>
        </p:txBody>
      </p:sp>
      <p:pic>
        <p:nvPicPr>
          <p:cNvPr id="7" name="image4.png"/>
          <p:cNvPicPr/>
          <p:nvPr/>
        </p:nvPicPr>
        <p:blipFill>
          <a:blip r:embed="rId3"/>
          <a:srcRect/>
          <a:stretch>
            <a:fillRect/>
          </a:stretch>
        </p:blipFill>
        <p:spPr>
          <a:xfrm>
            <a:off x="428596" y="2000240"/>
            <a:ext cx="4071966" cy="3057524"/>
          </a:xfrm>
          <a:prstGeom prst="rect">
            <a:avLst/>
          </a:prstGeom>
          <a:ln w="12700">
            <a:solidFill>
              <a:srgbClr val="000000"/>
            </a:solidFill>
            <a:prstDash val="solid"/>
          </a:ln>
        </p:spPr>
      </p:pic>
      <p:sp>
        <p:nvSpPr>
          <p:cNvPr id="10241" name="Rectangle 1"/>
          <p:cNvSpPr>
            <a:spLocks noChangeArrowheads="1"/>
          </p:cNvSpPr>
          <p:nvPr/>
        </p:nvSpPr>
        <p:spPr bwMode="auto">
          <a:xfrm>
            <a:off x="428596" y="5429264"/>
            <a:ext cx="4214842"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Leading Sites of New Cancer Cases and Deaths – 2026 Estimates </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rgbClr val="303030"/>
                </a:solidFill>
                <a:effectLst/>
                <a:latin typeface="Times New Roman" pitchFamily="18" charset="0"/>
                <a:ea typeface="Times New Roman" pitchFamily="18" charset="0"/>
                <a:cs typeface="Times New Roman" pitchFamily="18" charset="0"/>
              </a:rPr>
              <a:t>(Source: American Cancer Society, 2026a)</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IN" b="1" dirty="0">
                <a:latin typeface="Times New Roman" pitchFamily="18" charset="0"/>
                <a:cs typeface="Times New Roman" pitchFamily="18" charset="0"/>
              </a:rPr>
              <a:t>Exacerbation management</a:t>
            </a:r>
            <a:br>
              <a:rPr lang="en-US" dirty="0"/>
            </a:br>
            <a:endParaRPr lang="en-US" dirty="0"/>
          </a:p>
        </p:txBody>
      </p:sp>
      <p:sp>
        <p:nvSpPr>
          <p:cNvPr id="5" name="Content Placeholder 4"/>
          <p:cNvSpPr>
            <a:spLocks noGrp="1"/>
          </p:cNvSpPr>
          <p:nvPr>
            <p:ph sz="half" idx="1"/>
          </p:nvPr>
        </p:nvSpPr>
        <p:spPr/>
        <p:txBody>
          <a:bodyPr>
            <a:normAutofit/>
          </a:bodyPr>
          <a:lstStyle/>
          <a:p>
            <a:pPr lvl="0" algn="just">
              <a:lnSpc>
                <a:spcPct val="150000"/>
              </a:lnSpc>
            </a:pPr>
            <a:r>
              <a:rPr lang="en-IN" sz="1400" dirty="0">
                <a:latin typeface="Arial" pitchFamily="34" charset="0"/>
                <a:cs typeface="Arial" pitchFamily="34" charset="0"/>
              </a:rPr>
              <a:t>Treatment with chemotherapy- Both acute </a:t>
            </a:r>
            <a:r>
              <a:rPr lang="en-IN" sz="1400" dirty="0" err="1">
                <a:latin typeface="Arial" pitchFamily="34" charset="0"/>
                <a:cs typeface="Arial" pitchFamily="34" charset="0"/>
              </a:rPr>
              <a:t>leukaemias</a:t>
            </a:r>
            <a:r>
              <a:rPr lang="en-IN" sz="1400" dirty="0">
                <a:latin typeface="Arial" pitchFamily="34" charset="0"/>
                <a:cs typeface="Arial" pitchFamily="34" charset="0"/>
              </a:rPr>
              <a:t> are most often treated with chemotherapy, which is a medication that kills quickly dividing cells (Cheng and Chen, 2025).</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Tyrosine-</a:t>
            </a:r>
            <a:r>
              <a:rPr lang="en-IN" sz="1400" dirty="0" err="1">
                <a:latin typeface="Arial" pitchFamily="34" charset="0"/>
                <a:cs typeface="Arial" pitchFamily="34" charset="0"/>
              </a:rPr>
              <a:t>kinase</a:t>
            </a:r>
            <a:r>
              <a:rPr lang="en-IN" sz="1400" dirty="0">
                <a:latin typeface="Arial" pitchFamily="34" charset="0"/>
                <a:cs typeface="Arial" pitchFamily="34" charset="0"/>
              </a:rPr>
              <a:t> inhibitors, a form of targeted therapy, make a great difference in the outcome for people with CML as they target particular genetic abnormalities.</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Immunotherapy: Activates an immune response against cancer; In 2026, there are expected to be 6,250 new cases of ALL (American Cancer Society, 2026b). </a:t>
            </a:r>
            <a:endParaRPr lang="en-US" sz="1400" dirty="0">
              <a:latin typeface="Arial" pitchFamily="34" charset="0"/>
              <a:cs typeface="Arial" pitchFamily="34" charset="0"/>
            </a:endParaRPr>
          </a:p>
          <a:p>
            <a:pPr marL="0" indent="0">
              <a:lnSpc>
                <a:spcPct val="150000"/>
              </a:lnSpc>
              <a:buNone/>
            </a:pPr>
            <a:endParaRPr lang="en-US" sz="1400" dirty="0">
              <a:latin typeface="Arial" pitchFamily="34" charset="0"/>
              <a:cs typeface="Arial" pitchFamily="34" charset="0"/>
            </a:endParaRPr>
          </a:p>
        </p:txBody>
      </p:sp>
      <p:pic>
        <p:nvPicPr>
          <p:cNvPr id="7" name="image8.png"/>
          <p:cNvPicPr/>
          <p:nvPr/>
        </p:nvPicPr>
        <p:blipFill>
          <a:blip r:embed="rId3"/>
          <a:srcRect/>
          <a:stretch>
            <a:fillRect/>
          </a:stretch>
        </p:blipFill>
        <p:spPr>
          <a:xfrm>
            <a:off x="4643438" y="2000240"/>
            <a:ext cx="3873812" cy="3286148"/>
          </a:xfrm>
          <a:prstGeom prst="rect">
            <a:avLst/>
          </a:prstGeom>
          <a:ln w="12700">
            <a:solidFill>
              <a:srgbClr val="000000"/>
            </a:solidFill>
            <a:prstDash val="solid"/>
          </a:ln>
        </p:spPr>
      </p:pic>
      <p:sp>
        <p:nvSpPr>
          <p:cNvPr id="9217" name="Rectangle 1"/>
          <p:cNvSpPr>
            <a:spLocks noChangeArrowheads="1"/>
          </p:cNvSpPr>
          <p:nvPr/>
        </p:nvSpPr>
        <p:spPr bwMode="auto">
          <a:xfrm>
            <a:off x="4786314" y="5500702"/>
            <a:ext cx="392909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Immunotherapy</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Manipal</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Hospitals, 2026) </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IN" b="1" dirty="0" err="1">
                <a:latin typeface="Times New Roman" pitchFamily="18" charset="0"/>
                <a:cs typeface="Times New Roman" pitchFamily="18" charset="0"/>
              </a:rPr>
              <a:t>Comorbidities</a:t>
            </a:r>
            <a:endParaRPr lang="en-US" dirty="0">
              <a:latin typeface="Times New Roman" pitchFamily="18" charset="0"/>
              <a:cs typeface="Times New Roman" pitchFamily="18" charset="0"/>
            </a:endParaRPr>
          </a:p>
        </p:txBody>
      </p:sp>
      <p:sp>
        <p:nvSpPr>
          <p:cNvPr id="5" name="Content Placeholder 4"/>
          <p:cNvSpPr>
            <a:spLocks noGrp="1"/>
          </p:cNvSpPr>
          <p:nvPr>
            <p:ph sz="half" idx="1"/>
          </p:nvPr>
        </p:nvSpPr>
        <p:spPr/>
        <p:txBody>
          <a:bodyPr>
            <a:normAutofit/>
          </a:bodyPr>
          <a:lstStyle/>
          <a:p>
            <a:pPr lvl="0" algn="just">
              <a:lnSpc>
                <a:spcPct val="150000"/>
              </a:lnSpc>
            </a:pPr>
            <a:r>
              <a:rPr lang="en-IN" sz="1400" dirty="0">
                <a:latin typeface="Arial" pitchFamily="34" charset="0"/>
                <a:cs typeface="Arial" pitchFamily="34" charset="0"/>
              </a:rPr>
              <a:t>Anaemia – A decrease in the number of red blood cells, which may lead to tiredness and shortness of breath and which may be caused by cancer or treatment.</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Infections: Leukaemia is expected to represent 3.2% of all new cancer cases in the UK in 2026 (National Cancer Institute, 2026a). </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Kidney problems: Kidney problems may result from multiple myeloma and must be monitored in conjunction with multiple myeloma treatment and support.</a:t>
            </a:r>
            <a:endParaRPr lang="en-US" sz="1400" dirty="0">
              <a:latin typeface="Arial" pitchFamily="34" charset="0"/>
              <a:cs typeface="Arial" pitchFamily="34" charset="0"/>
            </a:endParaRPr>
          </a:p>
          <a:p>
            <a:pPr>
              <a:lnSpc>
                <a:spcPct val="150000"/>
              </a:lnSpc>
            </a:pPr>
            <a:endParaRPr lang="en-US" sz="1400" dirty="0">
              <a:latin typeface="Arial" pitchFamily="34" charset="0"/>
              <a:cs typeface="Arial" pitchFamily="34" charset="0"/>
            </a:endParaRPr>
          </a:p>
        </p:txBody>
      </p:sp>
      <p:pic>
        <p:nvPicPr>
          <p:cNvPr id="7" name="image2.png"/>
          <p:cNvPicPr/>
          <p:nvPr/>
        </p:nvPicPr>
        <p:blipFill>
          <a:blip r:embed="rId3"/>
          <a:srcRect/>
          <a:stretch>
            <a:fillRect/>
          </a:stretch>
        </p:blipFill>
        <p:spPr>
          <a:xfrm>
            <a:off x="4572000" y="2143116"/>
            <a:ext cx="4159564" cy="2428892"/>
          </a:xfrm>
          <a:prstGeom prst="rect">
            <a:avLst/>
          </a:prstGeom>
          <a:ln w="12700">
            <a:solidFill>
              <a:srgbClr val="000000"/>
            </a:solidFill>
            <a:prstDash val="solid"/>
          </a:ln>
        </p:spPr>
      </p:pic>
      <p:sp>
        <p:nvSpPr>
          <p:cNvPr id="8193" name="Rectangle 1"/>
          <p:cNvSpPr>
            <a:spLocks noChangeArrowheads="1"/>
          </p:cNvSpPr>
          <p:nvPr/>
        </p:nvSpPr>
        <p:spPr bwMode="auto">
          <a:xfrm>
            <a:off x="5214942" y="4857760"/>
            <a:ext cx="3500462"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2026 New Cases Cancer</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rgbClr val="303030"/>
                </a:solidFill>
                <a:effectLst/>
                <a:latin typeface="Times New Roman" pitchFamily="18" charset="0"/>
                <a:ea typeface="Times New Roman" pitchFamily="18" charset="0"/>
                <a:cs typeface="Times New Roman" pitchFamily="18" charset="0"/>
              </a:rPr>
              <a:t>(Source: National Cancer Institute, 2026a</a:t>
            </a:r>
            <a:r>
              <a:rPr kumimoji="0" lang="en-US" sz="1200" b="0" i="0" u="none" strike="noStrike" cap="none" normalizeH="0" baseline="0" dirty="0">
                <a:ln>
                  <a:noFill/>
                </a:ln>
                <a:solidFill>
                  <a:srgbClr val="303030"/>
                </a:solidFill>
                <a:effectLst/>
                <a:latin typeface="Arial" pitchFamily="34" charset="0"/>
                <a:ea typeface="Times New Roman" pitchFamily="18" charset="0"/>
                <a:cs typeface="Arial" pitchFamily="34" charset="0"/>
              </a:rPr>
              <a:t>)</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IN" b="1" dirty="0">
                <a:latin typeface="Times New Roman" pitchFamily="18" charset="0"/>
                <a:cs typeface="Times New Roman" pitchFamily="18" charset="0"/>
              </a:rPr>
              <a:t>Prevention</a:t>
            </a:r>
            <a:br>
              <a:rPr lang="en-US" dirty="0"/>
            </a:br>
            <a:endParaRPr lang="en-US" dirty="0"/>
          </a:p>
        </p:txBody>
      </p:sp>
      <p:sp>
        <p:nvSpPr>
          <p:cNvPr id="6" name="Content Placeholder 5"/>
          <p:cNvSpPr>
            <a:spLocks noGrp="1"/>
          </p:cNvSpPr>
          <p:nvPr>
            <p:ph sz="half" idx="2"/>
          </p:nvPr>
        </p:nvSpPr>
        <p:spPr/>
        <p:txBody>
          <a:bodyPr>
            <a:normAutofit/>
          </a:bodyPr>
          <a:lstStyle/>
          <a:p>
            <a:pPr lvl="0" algn="just">
              <a:lnSpc>
                <a:spcPct val="150000"/>
              </a:lnSpc>
            </a:pPr>
            <a:r>
              <a:rPr lang="en-IN" sz="1400" dirty="0">
                <a:latin typeface="Arial" pitchFamily="34" charset="0"/>
                <a:cs typeface="Arial" pitchFamily="34" charset="0"/>
              </a:rPr>
              <a:t>To quit smoking: cancer risk decreases after quitting tobacco and tobacco is a leading cause of preventable cancer in 2026 (</a:t>
            </a:r>
            <a:r>
              <a:rPr lang="en-IN" sz="1400" dirty="0" err="1">
                <a:latin typeface="Arial" pitchFamily="34" charset="0"/>
                <a:cs typeface="Arial" pitchFamily="34" charset="0"/>
              </a:rPr>
              <a:t>Feliu</a:t>
            </a:r>
            <a:r>
              <a:rPr lang="en-IN" sz="1400" dirty="0">
                <a:latin typeface="Arial" pitchFamily="34" charset="0"/>
                <a:cs typeface="Arial" pitchFamily="34" charset="0"/>
              </a:rPr>
              <a:t> et al., 2026).</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Minimise exposure to harmful substances: Avoid carcinogens such as benzene, unnecessary radiation, etc., which increase blood-cancer risks.</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The 2026 projected number of cancer deaths is 44 per cent preventable by maintaining healthy weight, physical activity, diet and drinking moderate amounts of alcohol (American Cancer Society, 2026c).</a:t>
            </a:r>
            <a:endParaRPr lang="en-US" sz="1400" dirty="0">
              <a:latin typeface="Arial" pitchFamily="34" charset="0"/>
              <a:cs typeface="Arial" pitchFamily="34" charset="0"/>
            </a:endParaRPr>
          </a:p>
          <a:p>
            <a:pPr>
              <a:lnSpc>
                <a:spcPct val="150000"/>
              </a:lnSpc>
            </a:pPr>
            <a:endParaRPr lang="en-US" sz="1400" dirty="0">
              <a:latin typeface="Arial" pitchFamily="34" charset="0"/>
              <a:cs typeface="Arial" pitchFamily="34" charset="0"/>
            </a:endParaRPr>
          </a:p>
        </p:txBody>
      </p:sp>
      <p:pic>
        <p:nvPicPr>
          <p:cNvPr id="7" name="image5.png"/>
          <p:cNvPicPr/>
          <p:nvPr/>
        </p:nvPicPr>
        <p:blipFill>
          <a:blip r:embed="rId3"/>
          <a:srcRect/>
          <a:stretch>
            <a:fillRect/>
          </a:stretch>
        </p:blipFill>
        <p:spPr>
          <a:xfrm>
            <a:off x="500034" y="1785926"/>
            <a:ext cx="4071966" cy="3214710"/>
          </a:xfrm>
          <a:prstGeom prst="rect">
            <a:avLst/>
          </a:prstGeom>
          <a:ln w="12700">
            <a:solidFill>
              <a:srgbClr val="000000"/>
            </a:solidFill>
            <a:prstDash val="solid"/>
          </a:ln>
        </p:spPr>
      </p:pic>
      <p:sp>
        <p:nvSpPr>
          <p:cNvPr id="7169" name="Rectangle 1"/>
          <p:cNvSpPr>
            <a:spLocks noChangeArrowheads="1"/>
          </p:cNvSpPr>
          <p:nvPr/>
        </p:nvSpPr>
        <p:spPr bwMode="auto">
          <a:xfrm>
            <a:off x="357158" y="5429264"/>
            <a:ext cx="435771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Healthy Habits Reduce Cancer Risks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IN" b="1" dirty="0">
                <a:latin typeface="Times New Roman" pitchFamily="18" charset="0"/>
                <a:cs typeface="Times New Roman" pitchFamily="18" charset="0"/>
              </a:rPr>
              <a:t>Models for improving outcomes</a:t>
            </a:r>
            <a:endParaRPr lang="en-US" dirty="0">
              <a:latin typeface="Times New Roman" pitchFamily="18" charset="0"/>
              <a:cs typeface="Times New Roman" pitchFamily="18" charset="0"/>
            </a:endParaRPr>
          </a:p>
        </p:txBody>
      </p:sp>
      <p:sp>
        <p:nvSpPr>
          <p:cNvPr id="5" name="Content Placeholder 4"/>
          <p:cNvSpPr>
            <a:spLocks noGrp="1"/>
          </p:cNvSpPr>
          <p:nvPr>
            <p:ph sz="half" idx="1"/>
          </p:nvPr>
        </p:nvSpPr>
        <p:spPr>
          <a:xfrm>
            <a:off x="251520" y="1920085"/>
            <a:ext cx="4244280" cy="4434840"/>
          </a:xfrm>
        </p:spPr>
        <p:txBody>
          <a:bodyPr>
            <a:normAutofit/>
          </a:bodyPr>
          <a:lstStyle/>
          <a:p>
            <a:pPr lvl="0" algn="just">
              <a:lnSpc>
                <a:spcPct val="150000"/>
              </a:lnSpc>
            </a:pPr>
            <a:r>
              <a:rPr lang="en-IN" sz="1400" dirty="0">
                <a:latin typeface="Arial" pitchFamily="34" charset="0"/>
                <a:cs typeface="Arial" pitchFamily="34" charset="0"/>
              </a:rPr>
              <a:t>Multidisciplinary care: Involves specialists, nurses, pharmacists and supportive services, and enhances coordinated decision-making along all blood-cancer treatment pathways.</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Patient-centred care: They make shared decisions and provide education and personalised care; Survival rate for ALL (73.2% 5 year), there is a trend of improving survival over time (National Cancer Institute, 2026a).</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Survivorship model: Offers rehab services, monitoring and psychosocial support; 70% five-year survival achieved throughout all cancers by 2026 (American Cancer Society, 2026c).</a:t>
            </a:r>
            <a:endParaRPr lang="en-US" sz="1400" dirty="0">
              <a:latin typeface="Arial" pitchFamily="34" charset="0"/>
              <a:cs typeface="Arial" pitchFamily="34" charset="0"/>
            </a:endParaRPr>
          </a:p>
          <a:p>
            <a:pPr>
              <a:lnSpc>
                <a:spcPct val="150000"/>
              </a:lnSpc>
            </a:pPr>
            <a:endParaRPr lang="en-US" sz="1400" dirty="0">
              <a:latin typeface="Arial" pitchFamily="34" charset="0"/>
              <a:cs typeface="Arial" pitchFamily="34" charset="0"/>
            </a:endParaRPr>
          </a:p>
        </p:txBody>
      </p:sp>
      <p:pic>
        <p:nvPicPr>
          <p:cNvPr id="7" name="image6.png"/>
          <p:cNvPicPr/>
          <p:nvPr/>
        </p:nvPicPr>
        <p:blipFill>
          <a:blip r:embed="rId3"/>
          <a:srcRect/>
          <a:stretch>
            <a:fillRect/>
          </a:stretch>
        </p:blipFill>
        <p:spPr>
          <a:xfrm>
            <a:off x="4714876" y="2000240"/>
            <a:ext cx="4000528" cy="3349624"/>
          </a:xfrm>
          <a:prstGeom prst="rect">
            <a:avLst/>
          </a:prstGeom>
          <a:ln w="12700">
            <a:solidFill>
              <a:srgbClr val="000000"/>
            </a:solidFill>
            <a:prstDash val="solid"/>
          </a:ln>
        </p:spPr>
      </p:pic>
      <p:sp>
        <p:nvSpPr>
          <p:cNvPr id="6145" name="Rectangle 1"/>
          <p:cNvSpPr>
            <a:spLocks noChangeArrowheads="1"/>
          </p:cNvSpPr>
          <p:nvPr/>
        </p:nvSpPr>
        <p:spPr bwMode="auto">
          <a:xfrm>
            <a:off x="4643438" y="5500702"/>
            <a:ext cx="400052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Survivorship model</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Cureus</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2026)</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IN" sz="4000" b="1" dirty="0">
                <a:latin typeface="Times New Roman" pitchFamily="18" charset="0"/>
                <a:cs typeface="Times New Roman" pitchFamily="18" charset="0"/>
              </a:rPr>
              <a:t>Co-productive care: skills, values and behaviours</a:t>
            </a:r>
            <a:endParaRPr lang="en-US" sz="4000" dirty="0">
              <a:latin typeface="Times New Roman" pitchFamily="18" charset="0"/>
              <a:cs typeface="Times New Roman" pitchFamily="18" charset="0"/>
            </a:endParaRPr>
          </a:p>
        </p:txBody>
      </p:sp>
      <p:sp>
        <p:nvSpPr>
          <p:cNvPr id="6" name="Content Placeholder 5"/>
          <p:cNvSpPr>
            <a:spLocks noGrp="1"/>
          </p:cNvSpPr>
          <p:nvPr>
            <p:ph sz="half" idx="2"/>
          </p:nvPr>
        </p:nvSpPr>
        <p:spPr/>
        <p:txBody>
          <a:bodyPr>
            <a:normAutofit/>
          </a:bodyPr>
          <a:lstStyle/>
          <a:p>
            <a:pPr lvl="0" algn="just">
              <a:lnSpc>
                <a:spcPct val="150000"/>
              </a:lnSpc>
            </a:pPr>
            <a:r>
              <a:rPr lang="en-IN" sz="1400" dirty="0">
                <a:latin typeface="Arial" pitchFamily="34" charset="0"/>
                <a:cs typeface="Arial" pitchFamily="34" charset="0"/>
              </a:rPr>
              <a:t>Communication: During personalised blood-cancer treatment, patients and professionals collaborate to communicate information, decisions, responsibility and goals.</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Respect: Collaborative planning of and during treatment is respectful of patients preferences, experiences, values, and cultural needs.</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Shared decision-making – in 2026, 91.4% of people in hospitals across England for cancer had an NHS Cancer Specialist who they could speak to about their care (NHS England, 2026a).</a:t>
            </a:r>
            <a:endParaRPr lang="en-US" sz="1400" dirty="0">
              <a:latin typeface="Arial" pitchFamily="34" charset="0"/>
              <a:cs typeface="Arial" pitchFamily="34" charset="0"/>
            </a:endParaRPr>
          </a:p>
          <a:p>
            <a:pPr>
              <a:lnSpc>
                <a:spcPct val="150000"/>
              </a:lnSpc>
            </a:pPr>
            <a:endParaRPr lang="en-US" sz="1400" dirty="0">
              <a:latin typeface="Arial" pitchFamily="34" charset="0"/>
              <a:cs typeface="Arial" pitchFamily="34" charset="0"/>
            </a:endParaRPr>
          </a:p>
        </p:txBody>
      </p:sp>
      <p:pic>
        <p:nvPicPr>
          <p:cNvPr id="7" name="image1.png"/>
          <p:cNvPicPr/>
          <p:nvPr/>
        </p:nvPicPr>
        <p:blipFill>
          <a:blip r:embed="rId3" cstate="print"/>
          <a:srcRect/>
          <a:stretch>
            <a:fillRect/>
          </a:stretch>
        </p:blipFill>
        <p:spPr>
          <a:xfrm>
            <a:off x="500034" y="2000240"/>
            <a:ext cx="4143404" cy="3240086"/>
          </a:xfrm>
          <a:prstGeom prst="rect">
            <a:avLst/>
          </a:prstGeom>
          <a:ln w="12700">
            <a:solidFill>
              <a:srgbClr val="000000"/>
            </a:solidFill>
            <a:prstDash val="solid"/>
          </a:ln>
        </p:spPr>
      </p:pic>
      <p:sp>
        <p:nvSpPr>
          <p:cNvPr id="5122" name="Rectangle 2"/>
          <p:cNvSpPr>
            <a:spLocks noChangeArrowheads="1"/>
          </p:cNvSpPr>
          <p:nvPr/>
        </p:nvSpPr>
        <p:spPr bwMode="auto">
          <a:xfrm>
            <a:off x="571472" y="5572140"/>
            <a:ext cx="3500462" cy="63094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a:t>
            </a:r>
            <a:r>
              <a:rPr kumimoji="0" lang="en-US" sz="11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Average daily referrals for first outpatient appointment, by month</a:t>
            </a:r>
            <a:endParaRPr kumimoji="0" lang="en-US" sz="8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Welsh Government, 2026) </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b="1" dirty="0">
                <a:latin typeface="Times New Roman" pitchFamily="18" charset="0"/>
                <a:cs typeface="Times New Roman" pitchFamily="18" charset="0"/>
              </a:rPr>
              <a:t>Six components of personalised care</a:t>
            </a:r>
            <a:endParaRPr lang="en-US" dirty="0">
              <a:latin typeface="Times New Roman" pitchFamily="18" charset="0"/>
              <a:cs typeface="Times New Roman" pitchFamily="18" charset="0"/>
            </a:endParaRPr>
          </a:p>
        </p:txBody>
      </p:sp>
      <p:sp>
        <p:nvSpPr>
          <p:cNvPr id="4" name="Content Placeholder 3"/>
          <p:cNvSpPr>
            <a:spLocks noGrp="1"/>
          </p:cNvSpPr>
          <p:nvPr>
            <p:ph sz="half" idx="1"/>
          </p:nvPr>
        </p:nvSpPr>
        <p:spPr/>
        <p:txBody>
          <a:bodyPr>
            <a:normAutofit lnSpcReduction="10000"/>
          </a:bodyPr>
          <a:lstStyle/>
          <a:p>
            <a:pPr lvl="0" algn="just">
              <a:lnSpc>
                <a:spcPct val="150000"/>
              </a:lnSpc>
            </a:pPr>
            <a:r>
              <a:rPr lang="en-IN" sz="1400" dirty="0">
                <a:latin typeface="Arial" pitchFamily="34" charset="0"/>
                <a:cs typeface="Arial" pitchFamily="34" charset="0"/>
              </a:rPr>
              <a:t>Shared decision-making: Patients and professionals collaborate on decisions about treatment, making treatment for blood cancers reflect the person's goals, preferences and needs (Messina, 2025).</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Personalised planning allows patients to have control over care and in 2026, 700,000 cancer treatments began under NHS England (NHS England 2026a).</a:t>
            </a:r>
            <a:endParaRPr lang="en-US" sz="1400" dirty="0">
              <a:latin typeface="Arial" pitchFamily="34" charset="0"/>
              <a:cs typeface="Arial" pitchFamily="34" charset="0"/>
            </a:endParaRPr>
          </a:p>
          <a:p>
            <a:pPr lvl="0" algn="just">
              <a:lnSpc>
                <a:spcPct val="150000"/>
              </a:lnSpc>
            </a:pPr>
            <a:r>
              <a:rPr lang="en-IN" sz="1400" dirty="0">
                <a:latin typeface="Arial" pitchFamily="34" charset="0"/>
                <a:cs typeface="Arial" pitchFamily="34" charset="0"/>
              </a:rPr>
              <a:t>Self-management and support: These community resources of social prescribing, self-management and personal budgets promote independence, confidence and comprehensive blood-cancer care.</a:t>
            </a:r>
            <a:endParaRPr lang="en-US" sz="1400" dirty="0">
              <a:latin typeface="Arial" pitchFamily="34" charset="0"/>
              <a:cs typeface="Arial" pitchFamily="34" charset="0"/>
            </a:endParaRPr>
          </a:p>
          <a:p>
            <a:pPr>
              <a:lnSpc>
                <a:spcPct val="150000"/>
              </a:lnSpc>
            </a:pPr>
            <a:endParaRPr lang="en-US" sz="1400" dirty="0">
              <a:latin typeface="Arial" pitchFamily="34" charset="0"/>
              <a:cs typeface="Arial" pitchFamily="34" charset="0"/>
            </a:endParaRPr>
          </a:p>
        </p:txBody>
      </p:sp>
      <p:pic>
        <p:nvPicPr>
          <p:cNvPr id="6" name="image3.png"/>
          <p:cNvPicPr/>
          <p:nvPr/>
        </p:nvPicPr>
        <p:blipFill>
          <a:blip r:embed="rId3"/>
          <a:srcRect/>
          <a:stretch>
            <a:fillRect/>
          </a:stretch>
        </p:blipFill>
        <p:spPr>
          <a:xfrm>
            <a:off x="4643438" y="2000240"/>
            <a:ext cx="4214842" cy="3143248"/>
          </a:xfrm>
          <a:prstGeom prst="rect">
            <a:avLst/>
          </a:prstGeom>
          <a:ln w="12700">
            <a:solidFill>
              <a:srgbClr val="000000"/>
            </a:solidFill>
            <a:prstDash val="solid"/>
          </a:ln>
        </p:spPr>
      </p:pic>
      <p:sp>
        <p:nvSpPr>
          <p:cNvPr id="4097" name="Rectangle 1"/>
          <p:cNvSpPr>
            <a:spLocks noChangeArrowheads="1"/>
          </p:cNvSpPr>
          <p:nvPr/>
        </p:nvSpPr>
        <p:spPr bwMode="auto">
          <a:xfrm>
            <a:off x="4429124" y="5357826"/>
            <a:ext cx="442915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Enhancing Blood Cancer Care</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br>
              <a:rPr lang="en-IN" b="1" dirty="0">
                <a:latin typeface="Times New Roman" pitchFamily="18" charset="0"/>
                <a:cs typeface="Times New Roman" pitchFamily="18" charset="0"/>
              </a:rPr>
            </a:br>
            <a:r>
              <a:rPr lang="en-IN" sz="4000" b="1" dirty="0">
                <a:latin typeface="Times New Roman" pitchFamily="18" charset="0"/>
                <a:cs typeface="Times New Roman" pitchFamily="18" charset="0"/>
              </a:rPr>
              <a:t>Applying personalised Blood Cancer care</a:t>
            </a:r>
            <a:br>
              <a:rPr lang="en-US" dirty="0"/>
            </a:br>
            <a:endParaRPr lang="en-US" dirty="0"/>
          </a:p>
        </p:txBody>
      </p:sp>
      <p:sp>
        <p:nvSpPr>
          <p:cNvPr id="6" name="Content Placeholder 5"/>
          <p:cNvSpPr>
            <a:spLocks noGrp="1"/>
          </p:cNvSpPr>
          <p:nvPr>
            <p:ph sz="half" idx="2"/>
          </p:nvPr>
        </p:nvSpPr>
        <p:spPr/>
        <p:txBody>
          <a:bodyPr>
            <a:normAutofit lnSpcReduction="10000"/>
          </a:bodyPr>
          <a:lstStyle/>
          <a:p>
            <a:pPr lvl="0" algn="just">
              <a:lnSpc>
                <a:spcPct val="150000"/>
              </a:lnSpc>
              <a:buNone/>
            </a:pPr>
            <a:r>
              <a:rPr lang="en-IN" sz="1400" dirty="0">
                <a:latin typeface="Arial" pitchFamily="34" charset="0"/>
                <a:cs typeface="Arial" pitchFamily="34" charset="0"/>
              </a:rPr>
              <a:t>Personalised assessment: Assess blood-cancer type, symptoms, effectiveness of treatment, co-occurring diseases and personalised goals to create suitable care plan(s).</a:t>
            </a:r>
            <a:endParaRPr lang="en-US" sz="1400" dirty="0">
              <a:latin typeface="Arial" pitchFamily="34" charset="0"/>
              <a:cs typeface="Arial" pitchFamily="34" charset="0"/>
            </a:endParaRPr>
          </a:p>
          <a:p>
            <a:pPr lvl="0" algn="just">
              <a:lnSpc>
                <a:spcPct val="150000"/>
              </a:lnSpc>
              <a:buNone/>
            </a:pPr>
            <a:r>
              <a:rPr lang="en-IN" sz="1400" dirty="0">
                <a:latin typeface="Arial" pitchFamily="34" charset="0"/>
                <a:cs typeface="Arial" pitchFamily="34" charset="0"/>
              </a:rPr>
              <a:t>Self-management support: Deliver personalised education, inhaler optimisation, smoking cessation and pulmonary rehab; 90% of those completing rehab report improved quality of life (NHS England 2026b).</a:t>
            </a:r>
            <a:endParaRPr lang="en-US" sz="1400" dirty="0">
              <a:latin typeface="Arial" pitchFamily="34" charset="0"/>
              <a:cs typeface="Arial" pitchFamily="34" charset="0"/>
            </a:endParaRPr>
          </a:p>
          <a:p>
            <a:pPr lvl="0" algn="just">
              <a:lnSpc>
                <a:spcPct val="150000"/>
              </a:lnSpc>
              <a:buNone/>
            </a:pPr>
            <a:r>
              <a:rPr lang="en-IN" sz="1400" dirty="0">
                <a:latin typeface="Arial" pitchFamily="34" charset="0"/>
                <a:cs typeface="Arial" pitchFamily="34" charset="0"/>
              </a:rPr>
              <a:t>Integrated care: Coordination of primary, specialist rehabilitation and community services; Specialist input to 65% within 24-hours of an emergency admission for Blood Cancer (NHS England 2026c).</a:t>
            </a:r>
            <a:endParaRPr lang="en-US" sz="1400" dirty="0">
              <a:latin typeface="Arial" pitchFamily="34" charset="0"/>
              <a:cs typeface="Arial" pitchFamily="34" charset="0"/>
            </a:endParaRPr>
          </a:p>
          <a:p>
            <a:pPr>
              <a:lnSpc>
                <a:spcPct val="150000"/>
              </a:lnSpc>
            </a:pPr>
            <a:endParaRPr lang="en-US" sz="1400" dirty="0">
              <a:latin typeface="Arial" pitchFamily="34" charset="0"/>
              <a:cs typeface="Arial" pitchFamily="34" charset="0"/>
            </a:endParaRPr>
          </a:p>
        </p:txBody>
      </p:sp>
      <p:pic>
        <p:nvPicPr>
          <p:cNvPr id="7" name="image9.png"/>
          <p:cNvPicPr/>
          <p:nvPr/>
        </p:nvPicPr>
        <p:blipFill>
          <a:blip r:embed="rId3" cstate="print"/>
          <a:srcRect/>
          <a:stretch>
            <a:fillRect/>
          </a:stretch>
        </p:blipFill>
        <p:spPr>
          <a:xfrm>
            <a:off x="642910" y="1500174"/>
            <a:ext cx="3714776" cy="4000528"/>
          </a:xfrm>
          <a:prstGeom prst="rect">
            <a:avLst/>
          </a:prstGeom>
          <a:ln w="12700">
            <a:solidFill>
              <a:srgbClr val="000000"/>
            </a:solidFill>
            <a:prstDash val="solid"/>
          </a:ln>
        </p:spPr>
      </p:pic>
      <p:sp>
        <p:nvSpPr>
          <p:cNvPr id="3073" name="Rectangle 1"/>
          <p:cNvSpPr>
            <a:spLocks noChangeArrowheads="1"/>
          </p:cNvSpPr>
          <p:nvPr/>
        </p:nvSpPr>
        <p:spPr bwMode="auto">
          <a:xfrm>
            <a:off x="571472" y="5643578"/>
            <a:ext cx="400052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Blood Cancer Care Plan</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b="1" dirty="0"/>
            </a:br>
            <a:br>
              <a:rPr lang="en-US" dirty="0"/>
            </a:br>
            <a:r>
              <a:rPr lang="en-US" sz="4400" b="1" dirty="0">
                <a:latin typeface="Times New Roman" pitchFamily="18" charset="0"/>
                <a:cs typeface="Times New Roman" pitchFamily="18" charset="0"/>
              </a:rPr>
              <a:t>Conclusion</a:t>
            </a:r>
            <a:br>
              <a:rPr lang="en-US" dirty="0"/>
            </a:br>
            <a:endParaRPr lang="en-US" dirty="0"/>
          </a:p>
        </p:txBody>
      </p:sp>
      <p:pic>
        <p:nvPicPr>
          <p:cNvPr id="33794" name="Picture 2"/>
          <p:cNvPicPr>
            <a:picLocks noGrp="1" noChangeAspect="1" noChangeArrowheads="1"/>
          </p:cNvPicPr>
          <p:nvPr>
            <p:ph sz="half" idx="2"/>
          </p:nvPr>
        </p:nvPicPr>
        <p:blipFill>
          <a:blip r:embed="rId3"/>
          <a:srcRect/>
          <a:stretch>
            <a:fillRect/>
          </a:stretch>
        </p:blipFill>
        <p:spPr bwMode="auto">
          <a:xfrm>
            <a:off x="4919418" y="2357430"/>
            <a:ext cx="3724548" cy="3104549"/>
          </a:xfrm>
          <a:prstGeom prst="rect">
            <a:avLst/>
          </a:prstGeom>
          <a:noFill/>
          <a:ln w="9525">
            <a:noFill/>
            <a:miter lim="800000"/>
            <a:headEnd/>
            <a:tailEnd/>
          </a:ln>
          <a:effectLst/>
        </p:spPr>
      </p:pic>
      <p:sp>
        <p:nvSpPr>
          <p:cNvPr id="6" name="Rectangle 5"/>
          <p:cNvSpPr/>
          <p:nvPr/>
        </p:nvSpPr>
        <p:spPr>
          <a:xfrm>
            <a:off x="4714876" y="5572141"/>
            <a:ext cx="4000496" cy="1200329"/>
          </a:xfrm>
          <a:prstGeom prst="rect">
            <a:avLst/>
          </a:prstGeom>
        </p:spPr>
        <p:txBody>
          <a:bodyPr wrap="square">
            <a:spAutoFit/>
          </a:bodyPr>
          <a:lstStyle/>
          <a:p>
            <a:pPr algn="ctr"/>
            <a:r>
              <a:rPr lang="en-US" b="1" dirty="0">
                <a:latin typeface="Times New Roman" pitchFamily="18" charset="0"/>
                <a:cs typeface="Times New Roman" pitchFamily="18" charset="0"/>
              </a:rPr>
              <a:t>Figure: Blood Cancer Challenges</a:t>
            </a:r>
            <a:endParaRPr lang="en-US" b="0" dirty="0">
              <a:latin typeface="Times New Roman" pitchFamily="18" charset="0"/>
              <a:cs typeface="Times New Roman" pitchFamily="18" charset="0"/>
            </a:endParaRPr>
          </a:p>
          <a:p>
            <a:pPr algn="ctr"/>
            <a:r>
              <a:rPr lang="en-US" dirty="0">
                <a:latin typeface="Times New Roman" pitchFamily="18" charset="0"/>
                <a:cs typeface="Times New Roman" pitchFamily="18" charset="0"/>
              </a:rPr>
              <a:t>(Source: Author)</a:t>
            </a:r>
            <a:endParaRPr lang="en-US" b="0" dirty="0">
              <a:latin typeface="Times New Roman" pitchFamily="18" charset="0"/>
              <a:cs typeface="Times New Roman" pitchFamily="18" charset="0"/>
            </a:endParaRPr>
          </a:p>
          <a:p>
            <a:br>
              <a:rPr lang="en-US" b="0" dirty="0"/>
            </a:br>
            <a:endParaRPr lang="en-US" dirty="0"/>
          </a:p>
        </p:txBody>
      </p:sp>
      <p:sp>
        <p:nvSpPr>
          <p:cNvPr id="7" name="Rectangle 6"/>
          <p:cNvSpPr/>
          <p:nvPr/>
        </p:nvSpPr>
        <p:spPr>
          <a:xfrm>
            <a:off x="285720" y="2285992"/>
            <a:ext cx="4214842" cy="3284041"/>
          </a:xfrm>
          <a:prstGeom prst="rect">
            <a:avLst/>
          </a:prstGeom>
        </p:spPr>
        <p:txBody>
          <a:bodyPr wrap="square">
            <a:spAutoFit/>
          </a:bodyPr>
          <a:lstStyle/>
          <a:p>
            <a:pPr algn="just" fontAlgn="base">
              <a:lnSpc>
                <a:spcPct val="150000"/>
              </a:lnSpc>
              <a:buFont typeface="Arial" pitchFamily="34" charset="0"/>
              <a:buChar char="•"/>
            </a:pPr>
            <a:r>
              <a:rPr lang="en-US" sz="1400" dirty="0">
                <a:latin typeface="Arial" pitchFamily="34" charset="0"/>
                <a:cs typeface="Arial" pitchFamily="34" charset="0"/>
              </a:rPr>
              <a:t>Early diagnosis and treatment: It is vital to identify blood cancer early, to provide the right treatment and treat the patient individually.</a:t>
            </a:r>
          </a:p>
          <a:p>
            <a:pPr algn="just" fontAlgn="base">
              <a:lnSpc>
                <a:spcPct val="150000"/>
              </a:lnSpc>
              <a:buFont typeface="Arial" pitchFamily="34" charset="0"/>
              <a:buChar char="•"/>
            </a:pPr>
            <a:r>
              <a:rPr lang="en-US" sz="1400" dirty="0">
                <a:latin typeface="Arial" pitchFamily="34" charset="0"/>
                <a:cs typeface="Arial" pitchFamily="34" charset="0"/>
              </a:rPr>
              <a:t>Shared decision making, respect, communication, independence and </a:t>
            </a:r>
            <a:r>
              <a:rPr lang="en-US" sz="1400" dirty="0" err="1">
                <a:latin typeface="Arial" pitchFamily="34" charset="0"/>
                <a:cs typeface="Arial" pitchFamily="34" charset="0"/>
              </a:rPr>
              <a:t>personalised</a:t>
            </a:r>
            <a:r>
              <a:rPr lang="en-US" sz="1400" dirty="0">
                <a:latin typeface="Arial" pitchFamily="34" charset="0"/>
                <a:cs typeface="Arial" pitchFamily="34" charset="0"/>
              </a:rPr>
              <a:t> support are encouraged by the multidisciplinary, patient-</a:t>
            </a:r>
            <a:r>
              <a:rPr lang="en-US" sz="1400" dirty="0" err="1">
                <a:latin typeface="Arial" pitchFamily="34" charset="0"/>
                <a:cs typeface="Arial" pitchFamily="34" charset="0"/>
              </a:rPr>
              <a:t>centred</a:t>
            </a:r>
            <a:r>
              <a:rPr lang="en-US" sz="1400" dirty="0">
                <a:latin typeface="Arial" pitchFamily="34" charset="0"/>
                <a:cs typeface="Arial" pitchFamily="34" charset="0"/>
              </a:rPr>
              <a:t> approach to care.</a:t>
            </a:r>
          </a:p>
          <a:p>
            <a:pPr algn="just" fontAlgn="base">
              <a:lnSpc>
                <a:spcPct val="150000"/>
              </a:lnSpc>
              <a:buFont typeface="Arial" pitchFamily="34" charset="0"/>
              <a:buChar char="•"/>
            </a:pPr>
            <a:r>
              <a:rPr lang="en-US" sz="1400" dirty="0">
                <a:latin typeface="Arial" pitchFamily="34" charset="0"/>
                <a:cs typeface="Arial" pitchFamily="34" charset="0"/>
              </a:rPr>
              <a:t>Evidence build management, prevention, self management and integrated services lead to better outcomes.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4624"/>
            <a:ext cx="8229600" cy="564672"/>
          </a:xfrm>
        </p:spPr>
        <p:txBody>
          <a:bodyPr>
            <a:normAutofit fontScale="90000"/>
          </a:bodyPr>
          <a:lstStyle/>
          <a:p>
            <a:pPr algn="ctr"/>
            <a:r>
              <a:rPr lang="en-IN" b="1" dirty="0">
                <a:latin typeface="Times New Roman" pitchFamily="18" charset="0"/>
                <a:cs typeface="Times New Roman" pitchFamily="18" charset="0"/>
              </a:rPr>
              <a:t>References</a:t>
            </a:r>
            <a:endParaRPr lang="en-US" b="1" dirty="0">
              <a:latin typeface="Times New Roman" pitchFamily="18" charset="0"/>
              <a:cs typeface="Times New Roman" pitchFamily="18" charset="0"/>
            </a:endParaRPr>
          </a:p>
        </p:txBody>
      </p:sp>
      <p:sp>
        <p:nvSpPr>
          <p:cNvPr id="5" name="Content Placeholder 4"/>
          <p:cNvSpPr>
            <a:spLocks noGrp="1"/>
          </p:cNvSpPr>
          <p:nvPr>
            <p:ph idx="1"/>
          </p:nvPr>
        </p:nvSpPr>
        <p:spPr>
          <a:xfrm>
            <a:off x="107504" y="764704"/>
            <a:ext cx="8784976" cy="5137180"/>
          </a:xfrm>
        </p:spPr>
        <p:txBody>
          <a:bodyPr>
            <a:noAutofit/>
          </a:bodyPr>
          <a:lstStyle/>
          <a:p>
            <a:pPr algn="just"/>
            <a:r>
              <a:rPr lang="en-IN" sz="1200" dirty="0">
                <a:latin typeface="Arial" pitchFamily="34" charset="0"/>
                <a:cs typeface="Arial" pitchFamily="34" charset="0"/>
              </a:rPr>
              <a:t>AACR (2025). </a:t>
            </a:r>
            <a:r>
              <a:rPr lang="en-IN" sz="1200" i="1" dirty="0">
                <a:latin typeface="Arial" pitchFamily="34" charset="0"/>
                <a:cs typeface="Arial" pitchFamily="34" charset="0"/>
              </a:rPr>
              <a:t>A decade of progress: Transformative advances in blood cancer - CPR25</a:t>
            </a:r>
            <a:r>
              <a:rPr lang="en-IN" sz="1200" dirty="0">
                <a:latin typeface="Arial" pitchFamily="34" charset="0"/>
                <a:cs typeface="Arial" pitchFamily="34" charset="0"/>
              </a:rPr>
              <a:t>. [online] </a:t>
            </a:r>
            <a:r>
              <a:rPr lang="en-IN" sz="1200" i="1" dirty="0">
                <a:latin typeface="Arial" pitchFamily="34" charset="0"/>
                <a:cs typeface="Arial" pitchFamily="34" charset="0"/>
              </a:rPr>
              <a:t>Cancer Progress Report</a:t>
            </a:r>
            <a:r>
              <a:rPr lang="en-IN" sz="1200" dirty="0">
                <a:latin typeface="Arial" pitchFamily="34" charset="0"/>
                <a:cs typeface="Arial" pitchFamily="34" charset="0"/>
              </a:rPr>
              <a:t>. Available at: https://cancerprogressreport.aacr.org/progress/cpr25-contents/cpr25-transformative-advances-in-blood-cancer-research-and-treatment/.</a:t>
            </a:r>
          </a:p>
          <a:p>
            <a:pPr algn="just"/>
            <a:r>
              <a:rPr lang="en-IN" sz="1200" dirty="0">
                <a:latin typeface="Arial" pitchFamily="34" charset="0"/>
                <a:cs typeface="Arial" pitchFamily="34" charset="0"/>
              </a:rPr>
              <a:t>American Cancer Society (2026b) </a:t>
            </a:r>
            <a:r>
              <a:rPr lang="en-IN" sz="1200" i="1" dirty="0">
                <a:latin typeface="Arial" pitchFamily="34" charset="0"/>
                <a:cs typeface="Arial" pitchFamily="34" charset="0"/>
              </a:rPr>
              <a:t>Key Statistics for Acute Lymphocytic </a:t>
            </a:r>
            <a:r>
              <a:rPr lang="en-IN" sz="1200" i="1" dirty="0" err="1">
                <a:latin typeface="Arial" pitchFamily="34" charset="0"/>
                <a:cs typeface="Arial" pitchFamily="34" charset="0"/>
              </a:rPr>
              <a:t>Leukemia</a:t>
            </a:r>
            <a:r>
              <a:rPr lang="en-IN" sz="1200" i="1" dirty="0">
                <a:latin typeface="Arial" pitchFamily="34" charset="0"/>
                <a:cs typeface="Arial" pitchFamily="34" charset="0"/>
              </a:rPr>
              <a:t> (ALL)</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2"/>
              </a:rPr>
              <a:t>https://www.cancer.org/cancer/types/acute-lymphocytic-leukemia/about/key-statistics.html</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American Cancer Society (ACS) (2026a) </a:t>
            </a:r>
            <a:r>
              <a:rPr lang="en-IN" sz="1200" i="1" dirty="0">
                <a:latin typeface="Arial" pitchFamily="34" charset="0"/>
                <a:cs typeface="Arial" pitchFamily="34" charset="0"/>
              </a:rPr>
              <a:t>Cancer facts &amp; figures 2026</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3"/>
              </a:rPr>
              <a:t>https://www.cancer.org/content/dam/cancer-org/research/cancer-facts-and-statistics/annual-cancer-facts-and-figures/2026/2026-cancer-facts-and-figures.pdf</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American Cancer Society (ACS) (2026c) </a:t>
            </a:r>
            <a:r>
              <a:rPr lang="en-IN" sz="1200" i="1" dirty="0">
                <a:latin typeface="Arial" pitchFamily="34" charset="0"/>
                <a:cs typeface="Arial" pitchFamily="34" charset="0"/>
              </a:rPr>
              <a:t>Cancer Prevention &amp; Early Detection Facts &amp; Figures</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4"/>
              </a:rPr>
              <a:t>https://www.cancer.org/research/cancer-facts-statistics/cancer-prevention-early-detection.html</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American Society of </a:t>
            </a:r>
            <a:r>
              <a:rPr lang="en-IN" sz="1200" dirty="0" err="1">
                <a:latin typeface="Arial" pitchFamily="34" charset="0"/>
                <a:cs typeface="Arial" pitchFamily="34" charset="0"/>
              </a:rPr>
              <a:t>Hematology</a:t>
            </a:r>
            <a:r>
              <a:rPr lang="en-IN" sz="1200" dirty="0">
                <a:latin typeface="Arial" pitchFamily="34" charset="0"/>
                <a:cs typeface="Arial" pitchFamily="34" charset="0"/>
              </a:rPr>
              <a:t> (2021). </a:t>
            </a:r>
            <a:r>
              <a:rPr lang="en-IN" sz="1200" i="1" dirty="0" err="1">
                <a:latin typeface="Arial" pitchFamily="34" charset="0"/>
                <a:cs typeface="Arial" pitchFamily="34" charset="0"/>
              </a:rPr>
              <a:t>Leukemia</a:t>
            </a:r>
            <a:r>
              <a:rPr lang="en-IN" sz="1200" dirty="0">
                <a:latin typeface="Arial" pitchFamily="34" charset="0"/>
                <a:cs typeface="Arial" pitchFamily="34" charset="0"/>
              </a:rPr>
              <a:t>. [online] </a:t>
            </a:r>
            <a:r>
              <a:rPr lang="en-IN" sz="1200" i="1" dirty="0">
                <a:latin typeface="Arial" pitchFamily="34" charset="0"/>
                <a:cs typeface="Arial" pitchFamily="34" charset="0"/>
              </a:rPr>
              <a:t>www.hematology.org</a:t>
            </a:r>
            <a:r>
              <a:rPr lang="en-IN" sz="1200" dirty="0">
                <a:latin typeface="Arial" pitchFamily="34" charset="0"/>
                <a:cs typeface="Arial" pitchFamily="34" charset="0"/>
              </a:rPr>
              <a:t>. American Society of </a:t>
            </a:r>
            <a:r>
              <a:rPr lang="en-IN" sz="1200" dirty="0" err="1">
                <a:latin typeface="Arial" pitchFamily="34" charset="0"/>
                <a:cs typeface="Arial" pitchFamily="34" charset="0"/>
              </a:rPr>
              <a:t>Hematology</a:t>
            </a:r>
            <a:r>
              <a:rPr lang="en-IN" sz="1200" dirty="0">
                <a:latin typeface="Arial" pitchFamily="34" charset="0"/>
                <a:cs typeface="Arial" pitchFamily="34" charset="0"/>
              </a:rPr>
              <a:t>. Available at: https://www.hematology.org/education/patients/blood-cancers/leukemia.</a:t>
            </a:r>
          </a:p>
          <a:p>
            <a:pPr algn="just"/>
            <a:r>
              <a:rPr lang="en-IN" sz="1200" dirty="0" err="1">
                <a:latin typeface="Arial" pitchFamily="34" charset="0"/>
                <a:cs typeface="Arial" pitchFamily="34" charset="0"/>
              </a:rPr>
              <a:t>Aqil</a:t>
            </a:r>
            <a:r>
              <a:rPr lang="en-IN" sz="1200" dirty="0">
                <a:latin typeface="Arial" pitchFamily="34" charset="0"/>
                <a:cs typeface="Arial" pitchFamily="34" charset="0"/>
              </a:rPr>
              <a:t>, M.S., Al-</a:t>
            </a:r>
            <a:r>
              <a:rPr lang="en-IN" sz="1200" dirty="0" err="1">
                <a:latin typeface="Arial" pitchFamily="34" charset="0"/>
                <a:cs typeface="Arial" pitchFamily="34" charset="0"/>
              </a:rPr>
              <a:t>Marrawi</a:t>
            </a:r>
            <a:r>
              <a:rPr lang="en-IN" sz="1200" dirty="0">
                <a:latin typeface="Arial" pitchFamily="34" charset="0"/>
                <a:cs typeface="Arial" pitchFamily="34" charset="0"/>
              </a:rPr>
              <a:t>, Y., </a:t>
            </a:r>
            <a:r>
              <a:rPr lang="en-IN" sz="1200" dirty="0" err="1">
                <a:latin typeface="Arial" pitchFamily="34" charset="0"/>
                <a:cs typeface="Arial" pitchFamily="34" charset="0"/>
              </a:rPr>
              <a:t>Yaldo</a:t>
            </a:r>
            <a:r>
              <a:rPr lang="en-IN" sz="1200" dirty="0">
                <a:latin typeface="Arial" pitchFamily="34" charset="0"/>
                <a:cs typeface="Arial" pitchFamily="34" charset="0"/>
              </a:rPr>
              <a:t>, M., Abu-Mahfouz, A., Singh, L., </a:t>
            </a:r>
            <a:r>
              <a:rPr lang="en-IN" sz="1200" dirty="0" err="1">
                <a:latin typeface="Arial" pitchFamily="34" charset="0"/>
                <a:cs typeface="Arial" pitchFamily="34" charset="0"/>
              </a:rPr>
              <a:t>Gopishetty</a:t>
            </a:r>
            <a:r>
              <a:rPr lang="en-IN" sz="1200" dirty="0">
                <a:latin typeface="Arial" pitchFamily="34" charset="0"/>
                <a:cs typeface="Arial" pitchFamily="34" charset="0"/>
              </a:rPr>
              <a:t>, S., </a:t>
            </a:r>
            <a:r>
              <a:rPr lang="en-IN" sz="1200" dirty="0" err="1">
                <a:latin typeface="Arial" pitchFamily="34" charset="0"/>
                <a:cs typeface="Arial" pitchFamily="34" charset="0"/>
              </a:rPr>
              <a:t>Idogun</a:t>
            </a:r>
            <a:r>
              <a:rPr lang="en-IN" sz="1200" dirty="0">
                <a:latin typeface="Arial" pitchFamily="34" charset="0"/>
                <a:cs typeface="Arial" pitchFamily="34" charset="0"/>
              </a:rPr>
              <a:t>, P., </a:t>
            </a:r>
            <a:r>
              <a:rPr lang="en-IN" sz="1200" dirty="0" err="1">
                <a:latin typeface="Arial" pitchFamily="34" charset="0"/>
                <a:cs typeface="Arial" pitchFamily="34" charset="0"/>
              </a:rPr>
              <a:t>Ezekwudo</a:t>
            </a:r>
            <a:r>
              <a:rPr lang="en-IN" sz="1200" dirty="0">
                <a:latin typeface="Arial" pitchFamily="34" charset="0"/>
                <a:cs typeface="Arial" pitchFamily="34" charset="0"/>
              </a:rPr>
              <a:t>, D., </a:t>
            </a:r>
            <a:r>
              <a:rPr lang="en-IN" sz="1200" dirty="0" err="1">
                <a:latin typeface="Arial" pitchFamily="34" charset="0"/>
                <a:cs typeface="Arial" pitchFamily="34" charset="0"/>
              </a:rPr>
              <a:t>Jaiyesimi</a:t>
            </a:r>
            <a:r>
              <a:rPr lang="en-IN" sz="1200" dirty="0">
                <a:latin typeface="Arial" pitchFamily="34" charset="0"/>
                <a:cs typeface="Arial" pitchFamily="34" charset="0"/>
              </a:rPr>
              <a:t>, I. and Weiner, A.J. (2026) ‘Ocular toxicities of targeted therapies and immunotherapies in hematologic malignancies’, </a:t>
            </a:r>
            <a:r>
              <a:rPr lang="en-IN" sz="1200" i="1" dirty="0">
                <a:latin typeface="Arial" pitchFamily="34" charset="0"/>
                <a:cs typeface="Arial" pitchFamily="34" charset="0"/>
              </a:rPr>
              <a:t>Frontiers in Oncology</a:t>
            </a:r>
            <a:r>
              <a:rPr lang="en-IN" sz="1200" dirty="0">
                <a:latin typeface="Arial" pitchFamily="34" charset="0"/>
                <a:cs typeface="Arial" pitchFamily="34" charset="0"/>
              </a:rPr>
              <a:t>, 15, p. 1691518. Available at: </a:t>
            </a:r>
            <a:r>
              <a:rPr lang="en-IN" sz="1200" u="sng" dirty="0">
                <a:latin typeface="Arial" pitchFamily="34" charset="0"/>
                <a:cs typeface="Arial" pitchFamily="34" charset="0"/>
                <a:hlinkClick r:id="rId5"/>
              </a:rPr>
              <a:t>https://www.frontiersin.org/journals/oncology/articles/10.3389/fonc.2025.1691518/full</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Blood Cancer Alliance (2024). </a:t>
            </a:r>
            <a:r>
              <a:rPr lang="en-IN" sz="1200" i="1" dirty="0">
                <a:latin typeface="Arial" pitchFamily="34" charset="0"/>
                <a:cs typeface="Arial" pitchFamily="34" charset="0"/>
              </a:rPr>
              <a:t>Blood cancer alliance</a:t>
            </a:r>
            <a:r>
              <a:rPr lang="en-IN" sz="1200" dirty="0">
                <a:latin typeface="Arial" pitchFamily="34" charset="0"/>
                <a:cs typeface="Arial" pitchFamily="34" charset="0"/>
              </a:rPr>
              <a:t>. [online] Blood Cancer Alliance. Available at: https://www.bloodcanceralliance.org/the-forgotten-fifth.</a:t>
            </a:r>
          </a:p>
          <a:p>
            <a:pPr algn="just"/>
            <a:r>
              <a:rPr lang="en-IN" sz="1200" dirty="0">
                <a:latin typeface="Arial" pitchFamily="34" charset="0"/>
                <a:cs typeface="Arial" pitchFamily="34" charset="0"/>
              </a:rPr>
              <a:t>Blood Cancer Alliance (2024b). </a:t>
            </a:r>
            <a:r>
              <a:rPr lang="en-IN" sz="1200" i="1" dirty="0">
                <a:latin typeface="Arial" pitchFamily="34" charset="0"/>
                <a:cs typeface="Arial" pitchFamily="34" charset="0"/>
              </a:rPr>
              <a:t>Blood cancer alliance</a:t>
            </a:r>
            <a:r>
              <a:rPr lang="en-IN" sz="1200" dirty="0">
                <a:latin typeface="Arial" pitchFamily="34" charset="0"/>
                <a:cs typeface="Arial" pitchFamily="34" charset="0"/>
              </a:rPr>
              <a:t>. [online] </a:t>
            </a:r>
            <a:r>
              <a:rPr lang="en-IN" sz="1200" i="1" dirty="0">
                <a:latin typeface="Arial" pitchFamily="34" charset="0"/>
                <a:cs typeface="Arial" pitchFamily="34" charset="0"/>
              </a:rPr>
              <a:t>Blood Cancer Alliance</a:t>
            </a:r>
            <a:r>
              <a:rPr lang="en-IN" sz="1200" dirty="0">
                <a:latin typeface="Arial" pitchFamily="34" charset="0"/>
                <a:cs typeface="Arial" pitchFamily="34" charset="0"/>
              </a:rPr>
              <a:t>. Available at: https://www.bloodcanceralliance.org/.</a:t>
            </a:r>
          </a:p>
          <a:p>
            <a:pPr algn="just"/>
            <a:r>
              <a:rPr lang="en-IN" sz="1200" dirty="0">
                <a:latin typeface="Arial" pitchFamily="34" charset="0"/>
                <a:cs typeface="Arial" pitchFamily="34" charset="0"/>
              </a:rPr>
              <a:t>Blood Cancer Alliance (2026). </a:t>
            </a:r>
            <a:r>
              <a:rPr lang="en-IN" sz="1200" i="1" dirty="0">
                <a:latin typeface="Arial" pitchFamily="34" charset="0"/>
                <a:cs typeface="Arial" pitchFamily="34" charset="0"/>
              </a:rPr>
              <a:t>Blood cancer alliance</a:t>
            </a:r>
            <a:r>
              <a:rPr lang="en-IN" sz="1200" dirty="0">
                <a:latin typeface="Arial" pitchFamily="34" charset="0"/>
                <a:cs typeface="Arial" pitchFamily="34" charset="0"/>
              </a:rPr>
              <a:t>. [online] Blood Cancer Alliance. Available at: http://bloodcanceralliance.org/access.</a:t>
            </a:r>
          </a:p>
          <a:p>
            <a:pPr algn="just"/>
            <a:r>
              <a:rPr lang="en-IN" sz="1200" dirty="0">
                <a:latin typeface="Arial" pitchFamily="34" charset="0"/>
                <a:cs typeface="Arial" pitchFamily="34" charset="0"/>
              </a:rPr>
              <a:t>Blood Cancer UK (2025). </a:t>
            </a:r>
            <a:r>
              <a:rPr lang="en-IN" sz="1200" i="1" dirty="0">
                <a:latin typeface="Arial" pitchFamily="34" charset="0"/>
                <a:cs typeface="Arial" pitchFamily="34" charset="0"/>
              </a:rPr>
              <a:t>Blood cancer UK | blood cancer symptoms and signs</a:t>
            </a:r>
            <a:r>
              <a:rPr lang="en-IN" sz="1200" dirty="0">
                <a:latin typeface="Arial" pitchFamily="34" charset="0"/>
                <a:cs typeface="Arial" pitchFamily="34" charset="0"/>
              </a:rPr>
              <a:t>. [online] </a:t>
            </a:r>
            <a:r>
              <a:rPr lang="en-IN" sz="1200" i="1" dirty="0">
                <a:latin typeface="Arial" pitchFamily="34" charset="0"/>
                <a:cs typeface="Arial" pitchFamily="34" charset="0"/>
              </a:rPr>
              <a:t>Blood Cancer UK</a:t>
            </a:r>
            <a:r>
              <a:rPr lang="en-IN" sz="1200" dirty="0">
                <a:latin typeface="Arial" pitchFamily="34" charset="0"/>
                <a:cs typeface="Arial" pitchFamily="34" charset="0"/>
              </a:rPr>
              <a:t>. Available at: https://bloodcancer.org.uk/understanding-blood-cancer/about-blood-cancer/blood-cancer-signs-symptoms/.</a:t>
            </a:r>
          </a:p>
          <a:p>
            <a:pPr algn="just"/>
            <a:r>
              <a:rPr lang="en-IN" sz="1200" dirty="0">
                <a:latin typeface="Arial" pitchFamily="34" charset="0"/>
                <a:cs typeface="Arial" pitchFamily="34" charset="0"/>
              </a:rPr>
              <a:t>Blood Cancer UK (2026a). </a:t>
            </a:r>
            <a:r>
              <a:rPr lang="en-IN" sz="1200" i="1" dirty="0">
                <a:latin typeface="Arial" pitchFamily="34" charset="0"/>
                <a:cs typeface="Arial" pitchFamily="34" charset="0"/>
              </a:rPr>
              <a:t>Blood cancer UK | blood cancer types</a:t>
            </a:r>
            <a:r>
              <a:rPr lang="en-IN" sz="1200" dirty="0">
                <a:latin typeface="Arial" pitchFamily="34" charset="0"/>
                <a:cs typeface="Arial" pitchFamily="34" charset="0"/>
              </a:rPr>
              <a:t>. [online] </a:t>
            </a:r>
            <a:r>
              <a:rPr lang="en-IN" sz="1200" i="1" dirty="0">
                <a:latin typeface="Arial" pitchFamily="34" charset="0"/>
                <a:cs typeface="Arial" pitchFamily="34" charset="0"/>
              </a:rPr>
              <a:t>Blood Cancer UK</a:t>
            </a:r>
            <a:r>
              <a:rPr lang="en-IN" sz="1200" dirty="0">
                <a:latin typeface="Arial" pitchFamily="34" charset="0"/>
                <a:cs typeface="Arial" pitchFamily="34" charset="0"/>
              </a:rPr>
              <a:t>. Available at: https://bloodcancer.org.uk/understanding-blood-cancer/blood-cancer-types/.</a:t>
            </a:r>
          </a:p>
          <a:p>
            <a:pPr algn="just"/>
            <a:r>
              <a:rPr lang="en-IN" sz="1200" dirty="0">
                <a:latin typeface="Arial" pitchFamily="34" charset="0"/>
                <a:cs typeface="Arial" pitchFamily="34" charset="0"/>
              </a:rPr>
              <a:t>Blood Cancer UK (2026b). </a:t>
            </a:r>
            <a:r>
              <a:rPr lang="en-IN" sz="1200" i="1" dirty="0">
                <a:latin typeface="Arial" pitchFamily="34" charset="0"/>
                <a:cs typeface="Arial" pitchFamily="34" charset="0"/>
              </a:rPr>
              <a:t>Blood cancer UK | facts and information about blood cancer</a:t>
            </a:r>
            <a:r>
              <a:rPr lang="en-IN" sz="1200" dirty="0">
                <a:latin typeface="Arial" pitchFamily="34" charset="0"/>
                <a:cs typeface="Arial" pitchFamily="34" charset="0"/>
              </a:rPr>
              <a:t>. [online] </a:t>
            </a:r>
            <a:r>
              <a:rPr lang="en-IN" sz="1200" i="1" dirty="0">
                <a:latin typeface="Arial" pitchFamily="34" charset="0"/>
                <a:cs typeface="Arial" pitchFamily="34" charset="0"/>
              </a:rPr>
              <a:t>Blood Cancer UK</a:t>
            </a:r>
            <a:r>
              <a:rPr lang="en-IN" sz="1200" dirty="0">
                <a:latin typeface="Arial" pitchFamily="34" charset="0"/>
                <a:cs typeface="Arial" pitchFamily="34" charset="0"/>
              </a:rPr>
              <a:t>. Available at: https://bloodcancer.org.uk/news/blood-cancer-facts/.</a:t>
            </a:r>
          </a:p>
          <a:p>
            <a:pPr algn="just"/>
            <a:r>
              <a:rPr lang="en-IN" sz="1200" dirty="0">
                <a:latin typeface="Arial" pitchFamily="34" charset="0"/>
                <a:cs typeface="Arial" pitchFamily="34" charset="0"/>
              </a:rPr>
              <a:t>Cancer Research UK (2025). </a:t>
            </a:r>
            <a:r>
              <a:rPr lang="en-IN" sz="1200" i="1" dirty="0">
                <a:latin typeface="Arial" pitchFamily="34" charset="0"/>
                <a:cs typeface="Arial" pitchFamily="34" charset="0"/>
              </a:rPr>
              <a:t>Non-</a:t>
            </a:r>
            <a:r>
              <a:rPr lang="en-IN" sz="1200" i="1" dirty="0" err="1">
                <a:latin typeface="Arial" pitchFamily="34" charset="0"/>
                <a:cs typeface="Arial" pitchFamily="34" charset="0"/>
              </a:rPr>
              <a:t>hodgkin</a:t>
            </a:r>
            <a:r>
              <a:rPr lang="en-IN" sz="1200" i="1" dirty="0">
                <a:latin typeface="Arial" pitchFamily="34" charset="0"/>
                <a:cs typeface="Arial" pitchFamily="34" charset="0"/>
              </a:rPr>
              <a:t> lymphoma statistics</a:t>
            </a:r>
            <a:r>
              <a:rPr lang="en-IN" sz="1200" dirty="0">
                <a:latin typeface="Arial" pitchFamily="34" charset="0"/>
                <a:cs typeface="Arial" pitchFamily="34" charset="0"/>
              </a:rPr>
              <a:t>. [online] </a:t>
            </a:r>
            <a:r>
              <a:rPr lang="en-IN" sz="1200" i="1" dirty="0">
                <a:latin typeface="Arial" pitchFamily="34" charset="0"/>
                <a:cs typeface="Arial" pitchFamily="34" charset="0"/>
              </a:rPr>
              <a:t>Cancer Research UK</a:t>
            </a:r>
            <a:r>
              <a:rPr lang="en-IN" sz="1200" dirty="0">
                <a:latin typeface="Arial" pitchFamily="34" charset="0"/>
                <a:cs typeface="Arial" pitchFamily="34" charset="0"/>
              </a:rPr>
              <a:t>. Available at: https://www.cancerresearchuk.org/health-professional/cancer-statistics/statistics-by-cancer-type/non-hodgkin-lymphoma.</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A482A3-1DFB-4F3F-8D6E-42ED15837778}"/>
              </a:ext>
            </a:extLst>
          </p:cNvPr>
          <p:cNvSpPr>
            <a:spLocks noGrp="1"/>
          </p:cNvSpPr>
          <p:nvPr>
            <p:ph idx="1"/>
          </p:nvPr>
        </p:nvSpPr>
        <p:spPr>
          <a:xfrm>
            <a:off x="179511" y="764704"/>
            <a:ext cx="8589103" cy="5559896"/>
          </a:xfrm>
        </p:spPr>
        <p:txBody>
          <a:bodyPr>
            <a:normAutofit/>
          </a:bodyPr>
          <a:lstStyle/>
          <a:p>
            <a:pPr algn="just"/>
            <a:r>
              <a:rPr lang="en-IN" sz="1200" dirty="0" err="1">
                <a:latin typeface="Arial" pitchFamily="34" charset="0"/>
                <a:cs typeface="Arial" pitchFamily="34" charset="0"/>
              </a:rPr>
              <a:t>Chemoexperts</a:t>
            </a:r>
            <a:r>
              <a:rPr lang="en-IN" sz="1200" dirty="0">
                <a:latin typeface="Arial" pitchFamily="34" charset="0"/>
                <a:cs typeface="Arial" pitchFamily="34" charset="0"/>
              </a:rPr>
              <a:t> (2026). </a:t>
            </a:r>
            <a:r>
              <a:rPr lang="en-IN" sz="1200" i="1" dirty="0">
                <a:latin typeface="Arial" pitchFamily="34" charset="0"/>
                <a:cs typeface="Arial" pitchFamily="34" charset="0"/>
              </a:rPr>
              <a:t>Acalabrutinib (</a:t>
            </a:r>
            <a:r>
              <a:rPr lang="en-IN" sz="1200" i="1" dirty="0" err="1">
                <a:latin typeface="Arial" pitchFamily="34" charset="0"/>
                <a:cs typeface="Arial" pitchFamily="34" charset="0"/>
              </a:rPr>
              <a:t>Calquence</a:t>
            </a:r>
            <a:r>
              <a:rPr lang="en-IN" sz="1200" i="1" dirty="0">
                <a:latin typeface="Arial" pitchFamily="34" charset="0"/>
                <a:cs typeface="Arial" pitchFamily="34" charset="0"/>
              </a:rPr>
              <a:t>®) + Obinutuzumab (</a:t>
            </a:r>
            <a:r>
              <a:rPr lang="en-IN" sz="1200" i="1" dirty="0" err="1">
                <a:latin typeface="Arial" pitchFamily="34" charset="0"/>
                <a:cs typeface="Arial" pitchFamily="34" charset="0"/>
              </a:rPr>
              <a:t>Gazyva</a:t>
            </a:r>
            <a:r>
              <a:rPr lang="en-IN" sz="1200" i="1" dirty="0">
                <a:latin typeface="Arial" pitchFamily="34" charset="0"/>
                <a:cs typeface="Arial" pitchFamily="34" charset="0"/>
              </a:rPr>
              <a:t>®) for CLL | </a:t>
            </a:r>
            <a:r>
              <a:rPr lang="en-IN" sz="1200" i="1" dirty="0" err="1">
                <a:latin typeface="Arial" pitchFamily="34" charset="0"/>
                <a:cs typeface="Arial" pitchFamily="34" charset="0"/>
              </a:rPr>
              <a:t>ChemoExperts</a:t>
            </a:r>
            <a:r>
              <a:rPr lang="en-IN" sz="1200" dirty="0">
                <a:latin typeface="Arial" pitchFamily="34" charset="0"/>
                <a:cs typeface="Arial" pitchFamily="34" charset="0"/>
              </a:rPr>
              <a:t>. [online] </a:t>
            </a:r>
            <a:r>
              <a:rPr lang="en-IN" sz="1200" i="1" dirty="0">
                <a:latin typeface="Arial" pitchFamily="34" charset="0"/>
                <a:cs typeface="Arial" pitchFamily="34" charset="0"/>
              </a:rPr>
              <a:t>Che</a:t>
            </a:r>
            <a:r>
              <a:rPr lang="en-IN" sz="1200" dirty="0">
                <a:latin typeface="Arial" pitchFamily="34" charset="0"/>
                <a:cs typeface="Arial" pitchFamily="34" charset="0"/>
              </a:rPr>
              <a:t>acalabrutinib-calquence-obinutuzumab-gazyva-cll.html</a:t>
            </a:r>
            <a:r>
              <a:rPr lang="en-IN" sz="1200" i="1" dirty="0">
                <a:latin typeface="Arial" pitchFamily="34" charset="0"/>
                <a:cs typeface="Arial" pitchFamily="34" charset="0"/>
              </a:rPr>
              <a:t>moexperts.com</a:t>
            </a:r>
            <a:r>
              <a:rPr lang="en-IN" sz="1200" dirty="0">
                <a:latin typeface="Arial" pitchFamily="34" charset="0"/>
                <a:cs typeface="Arial" pitchFamily="34" charset="0"/>
              </a:rPr>
              <a:t>. </a:t>
            </a:r>
            <a:r>
              <a:rPr lang="en-IN" sz="1200" dirty="0" err="1">
                <a:latin typeface="Arial" pitchFamily="34" charset="0"/>
                <a:cs typeface="Arial" pitchFamily="34" charset="0"/>
              </a:rPr>
              <a:t>ChemoExperts</a:t>
            </a:r>
            <a:r>
              <a:rPr lang="en-IN" sz="1200" dirty="0">
                <a:latin typeface="Arial" pitchFamily="34" charset="0"/>
                <a:cs typeface="Arial" pitchFamily="34" charset="0"/>
              </a:rPr>
              <a:t>. Available at: https://www.chemoexperts.com/.</a:t>
            </a:r>
          </a:p>
          <a:p>
            <a:pPr algn="just"/>
            <a:r>
              <a:rPr lang="en-IN" sz="1200" dirty="0">
                <a:latin typeface="Arial" pitchFamily="34" charset="0"/>
                <a:cs typeface="Arial" pitchFamily="34" charset="0"/>
              </a:rPr>
              <a:t>Cheng, D.H. and Chen, W.L. (2025) ‘Treatment Modifications Due to Toxicities During Chemotherapy in </a:t>
            </a:r>
            <a:r>
              <a:rPr lang="en-IN" sz="1200" dirty="0" err="1">
                <a:latin typeface="Arial" pitchFamily="34" charset="0"/>
                <a:cs typeface="Arial" pitchFamily="34" charset="0"/>
              </a:rPr>
              <a:t>Leukemia</a:t>
            </a:r>
            <a:r>
              <a:rPr lang="en-IN" sz="1200" dirty="0">
                <a:latin typeface="Arial" pitchFamily="34" charset="0"/>
                <a:cs typeface="Arial" pitchFamily="34" charset="0"/>
              </a:rPr>
              <a:t>’, in </a:t>
            </a:r>
            <a:r>
              <a:rPr lang="en-IN" sz="1200" i="1" dirty="0">
                <a:latin typeface="Arial" pitchFamily="34" charset="0"/>
                <a:cs typeface="Arial" pitchFamily="34" charset="0"/>
              </a:rPr>
              <a:t>Leukaemia - Recent Advances in Diagnosis and Therapeutic Modalities</a:t>
            </a:r>
            <a:r>
              <a:rPr lang="en-IN" sz="1200" dirty="0">
                <a:latin typeface="Arial" pitchFamily="34" charset="0"/>
                <a:cs typeface="Arial" pitchFamily="34" charset="0"/>
              </a:rPr>
              <a:t>. </a:t>
            </a:r>
            <a:r>
              <a:rPr lang="en-IN" sz="1200" dirty="0" err="1">
                <a:latin typeface="Arial" pitchFamily="34" charset="0"/>
                <a:cs typeface="Arial" pitchFamily="34" charset="0"/>
              </a:rPr>
              <a:t>IntechOpen</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2"/>
              </a:rPr>
              <a:t>https://www.intechopen.com/chapters/1236778</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Cleveland Clinic (2022). </a:t>
            </a:r>
            <a:r>
              <a:rPr lang="en-IN" sz="1200" i="1" dirty="0">
                <a:latin typeface="Arial" pitchFamily="34" charset="0"/>
                <a:cs typeface="Arial" pitchFamily="34" charset="0"/>
              </a:rPr>
              <a:t>Bone marrow biopsy: What it is, procedure &amp; results</a:t>
            </a:r>
            <a:r>
              <a:rPr lang="en-IN" sz="1200" dirty="0">
                <a:latin typeface="Arial" pitchFamily="34" charset="0"/>
                <a:cs typeface="Arial" pitchFamily="34" charset="0"/>
              </a:rPr>
              <a:t>. [online] </a:t>
            </a:r>
            <a:r>
              <a:rPr lang="en-IN" sz="1200" i="1" dirty="0">
                <a:latin typeface="Arial" pitchFamily="34" charset="0"/>
                <a:cs typeface="Arial" pitchFamily="34" charset="0"/>
              </a:rPr>
              <a:t>Cleveland Clinic</a:t>
            </a:r>
            <a:r>
              <a:rPr lang="en-IN" sz="1200" dirty="0">
                <a:latin typeface="Arial" pitchFamily="34" charset="0"/>
                <a:cs typeface="Arial" pitchFamily="34" charset="0"/>
              </a:rPr>
              <a:t>. Available at: https://my.clevelandclinic.org/health/diagnostics/17735-bone-marrow-biopsy.</a:t>
            </a:r>
          </a:p>
          <a:p>
            <a:pPr algn="just"/>
            <a:r>
              <a:rPr lang="en-IN" sz="1200" dirty="0" err="1">
                <a:latin typeface="Arial" pitchFamily="34" charset="0"/>
                <a:cs typeface="Arial" pitchFamily="34" charset="0"/>
              </a:rPr>
              <a:t>Clevelandclinic</a:t>
            </a:r>
            <a:r>
              <a:rPr lang="en-IN" sz="1200" dirty="0">
                <a:latin typeface="Arial" pitchFamily="34" charset="0"/>
                <a:cs typeface="Arial" pitchFamily="34" charset="0"/>
              </a:rPr>
              <a:t> (2024). </a:t>
            </a:r>
            <a:r>
              <a:rPr lang="en-IN" sz="1200" i="1" dirty="0">
                <a:latin typeface="Arial" pitchFamily="34" charset="0"/>
                <a:cs typeface="Arial" pitchFamily="34" charset="0"/>
              </a:rPr>
              <a:t>Blood tests for cancer: Diagnosis &amp; treatment</a:t>
            </a:r>
            <a:r>
              <a:rPr lang="en-IN" sz="1200" dirty="0">
                <a:latin typeface="Arial" pitchFamily="34" charset="0"/>
                <a:cs typeface="Arial" pitchFamily="34" charset="0"/>
              </a:rPr>
              <a:t>. [online] </a:t>
            </a:r>
            <a:r>
              <a:rPr lang="en-IN" sz="1200" i="1" dirty="0">
                <a:latin typeface="Arial" pitchFamily="34" charset="0"/>
                <a:cs typeface="Arial" pitchFamily="34" charset="0"/>
              </a:rPr>
              <a:t>Cleveland Clinic</a:t>
            </a:r>
            <a:r>
              <a:rPr lang="en-IN" sz="1200" dirty="0">
                <a:latin typeface="Arial" pitchFamily="34" charset="0"/>
                <a:cs typeface="Arial" pitchFamily="34" charset="0"/>
              </a:rPr>
              <a:t>. Available at: https://my.clevelandclinic.org/health/diagnostics/22338-blood-tests-for-cancer.</a:t>
            </a:r>
          </a:p>
          <a:p>
            <a:pPr algn="just"/>
            <a:r>
              <a:rPr lang="en-IN" sz="1200" dirty="0" err="1">
                <a:latin typeface="Arial" pitchFamily="34" charset="0"/>
                <a:cs typeface="Arial" pitchFamily="34" charset="0"/>
              </a:rPr>
              <a:t>Cureus</a:t>
            </a:r>
            <a:r>
              <a:rPr lang="en-IN" sz="1200" dirty="0">
                <a:latin typeface="Arial" pitchFamily="34" charset="0"/>
                <a:cs typeface="Arial" pitchFamily="34" charset="0"/>
              </a:rPr>
              <a:t> (2026) </a:t>
            </a:r>
            <a:r>
              <a:rPr lang="en-IN" sz="1200" i="1" dirty="0">
                <a:latin typeface="Arial" pitchFamily="34" charset="0"/>
                <a:cs typeface="Arial" pitchFamily="34" charset="0"/>
              </a:rPr>
              <a:t>A community-based survivorship model for individuals with </a:t>
            </a:r>
            <a:r>
              <a:rPr lang="en-IN" sz="1200" i="1" dirty="0" err="1">
                <a:latin typeface="Arial" pitchFamily="34" charset="0"/>
                <a:cs typeface="Arial" pitchFamily="34" charset="0"/>
              </a:rPr>
              <a:t>orthopedic</a:t>
            </a:r>
            <a:r>
              <a:rPr lang="en-IN" sz="1200" i="1" dirty="0">
                <a:latin typeface="Arial" pitchFamily="34" charset="0"/>
                <a:cs typeface="Arial" pitchFamily="34" charset="0"/>
              </a:rPr>
              <a:t> disabilities in rural areas</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3"/>
              </a:rPr>
              <a:t>https://www.cureus.com/articles/350944-a-community-based-survivorship-model-for-individuals-with-orthopedic-disabilities-in-rural-areas#!/</a:t>
            </a:r>
            <a:endParaRPr lang="en-IN" sz="1200" dirty="0">
              <a:latin typeface="Arial" pitchFamily="34" charset="0"/>
              <a:cs typeface="Arial" pitchFamily="34" charset="0"/>
            </a:endParaRPr>
          </a:p>
          <a:p>
            <a:pPr algn="just"/>
            <a:r>
              <a:rPr lang="en-IN" sz="1200" dirty="0" err="1">
                <a:latin typeface="Arial" pitchFamily="34" charset="0"/>
                <a:cs typeface="Arial" pitchFamily="34" charset="0"/>
              </a:rPr>
              <a:t>Feliu</a:t>
            </a:r>
            <a:r>
              <a:rPr lang="en-IN" sz="1200" dirty="0">
                <a:latin typeface="Arial" pitchFamily="34" charset="0"/>
                <a:cs typeface="Arial" pitchFamily="34" charset="0"/>
              </a:rPr>
              <a:t>, A., Anderson, A.S., Bauld, L., Fernández, E., </a:t>
            </a:r>
            <a:r>
              <a:rPr lang="en-IN" sz="1200" dirty="0" err="1">
                <a:latin typeface="Arial" pitchFamily="34" charset="0"/>
                <a:cs typeface="Arial" pitchFamily="34" charset="0"/>
              </a:rPr>
              <a:t>Leitzmann</a:t>
            </a:r>
            <a:r>
              <a:rPr lang="en-IN" sz="1200" dirty="0">
                <a:latin typeface="Arial" pitchFamily="34" charset="0"/>
                <a:cs typeface="Arial" pitchFamily="34" charset="0"/>
              </a:rPr>
              <a:t>, M., Morris, S., </a:t>
            </a:r>
            <a:r>
              <a:rPr lang="en-IN" sz="1200" dirty="0" err="1">
                <a:latin typeface="Arial" pitchFamily="34" charset="0"/>
                <a:cs typeface="Arial" pitchFamily="34" charset="0"/>
              </a:rPr>
              <a:t>Srour</a:t>
            </a:r>
            <a:r>
              <a:rPr lang="en-IN" sz="1200" dirty="0">
                <a:latin typeface="Arial" pitchFamily="34" charset="0"/>
                <a:cs typeface="Arial" pitchFamily="34" charset="0"/>
              </a:rPr>
              <a:t>, B., </a:t>
            </a:r>
            <a:r>
              <a:rPr lang="en-IN" sz="1200" dirty="0" err="1">
                <a:latin typeface="Arial" pitchFamily="34" charset="0"/>
                <a:cs typeface="Arial" pitchFamily="34" charset="0"/>
              </a:rPr>
              <a:t>Vardavas</a:t>
            </a:r>
            <a:r>
              <a:rPr lang="en-IN" sz="1200" dirty="0">
                <a:latin typeface="Arial" pitchFamily="34" charset="0"/>
                <a:cs typeface="Arial" pitchFamily="34" charset="0"/>
              </a:rPr>
              <a:t>, C., Vlad, I., </a:t>
            </a:r>
            <a:r>
              <a:rPr lang="en-IN" sz="1200" dirty="0" err="1">
                <a:latin typeface="Arial" pitchFamily="34" charset="0"/>
                <a:cs typeface="Arial" pitchFamily="34" charset="0"/>
              </a:rPr>
              <a:t>Vuik</a:t>
            </a:r>
            <a:r>
              <a:rPr lang="en-IN" sz="1200" dirty="0">
                <a:latin typeface="Arial" pitchFamily="34" charset="0"/>
                <a:cs typeface="Arial" pitchFamily="34" charset="0"/>
              </a:rPr>
              <a:t>, S. and </a:t>
            </a:r>
            <a:r>
              <a:rPr lang="en-IN" sz="1200" dirty="0" err="1">
                <a:latin typeface="Arial" pitchFamily="34" charset="0"/>
                <a:cs typeface="Arial" pitchFamily="34" charset="0"/>
              </a:rPr>
              <a:t>Weijenberg</a:t>
            </a:r>
            <a:r>
              <a:rPr lang="en-IN" sz="1200" dirty="0">
                <a:latin typeface="Arial" pitchFamily="34" charset="0"/>
                <a:cs typeface="Arial" pitchFamily="34" charset="0"/>
              </a:rPr>
              <a:t>, M. (2026) ‘European Code Against Cancer, –tobacco and nicotine containing products, second‐hand smoke, alcohol and cancer’, </a:t>
            </a:r>
            <a:r>
              <a:rPr lang="en-IN" sz="1200" i="1" dirty="0">
                <a:latin typeface="Arial" pitchFamily="34" charset="0"/>
                <a:cs typeface="Arial" pitchFamily="34" charset="0"/>
              </a:rPr>
              <a:t>Molecular Oncology</a:t>
            </a:r>
            <a:r>
              <a:rPr lang="en-IN" sz="1200" dirty="0">
                <a:latin typeface="Arial" pitchFamily="34" charset="0"/>
                <a:cs typeface="Arial" pitchFamily="34" charset="0"/>
              </a:rPr>
              <a:t>, 20(1), pp. 6-27. Available at: </a:t>
            </a:r>
            <a:r>
              <a:rPr lang="en-IN" sz="1200" u="sng" dirty="0">
                <a:latin typeface="Arial" pitchFamily="34" charset="0"/>
                <a:cs typeface="Arial" pitchFamily="34" charset="0"/>
                <a:hlinkClick r:id="rId4"/>
              </a:rPr>
              <a:t>https://febs.onlinelibrary.wiley.com/doi/abs/10.1002/1878-0261.70177</a:t>
            </a:r>
            <a:endParaRPr lang="en-IN" sz="1200" dirty="0">
              <a:latin typeface="Arial" pitchFamily="34" charset="0"/>
              <a:cs typeface="Arial" pitchFamily="34" charset="0"/>
            </a:endParaRPr>
          </a:p>
          <a:p>
            <a:pPr algn="just"/>
            <a:r>
              <a:rPr lang="en-IN" sz="1200" dirty="0" err="1">
                <a:latin typeface="Arial" pitchFamily="34" charset="0"/>
                <a:cs typeface="Arial" pitchFamily="34" charset="0"/>
              </a:rPr>
              <a:t>Ghanekar</a:t>
            </a:r>
            <a:r>
              <a:rPr lang="en-IN" sz="1200" dirty="0">
                <a:latin typeface="Arial" pitchFamily="34" charset="0"/>
                <a:cs typeface="Arial" pitchFamily="34" charset="0"/>
              </a:rPr>
              <a:t>, V.D. (2024). </a:t>
            </a:r>
            <a:r>
              <a:rPr lang="en-IN" sz="1200" i="1" dirty="0" err="1">
                <a:latin typeface="Arial" pitchFamily="34" charset="0"/>
                <a:cs typeface="Arial" pitchFamily="34" charset="0"/>
              </a:rPr>
              <a:t>Truemeds</a:t>
            </a:r>
            <a:r>
              <a:rPr lang="en-IN" sz="1200" dirty="0">
                <a:latin typeface="Arial" pitchFamily="34" charset="0"/>
                <a:cs typeface="Arial" pitchFamily="34" charset="0"/>
              </a:rPr>
              <a:t>. [online] Truemeds.in. Available at: </a:t>
            </a:r>
            <a:r>
              <a:rPr lang="en-IN" sz="1200" dirty="0">
                <a:latin typeface="Arial" pitchFamily="34" charset="0"/>
                <a:cs typeface="Arial" pitchFamily="34" charset="0"/>
                <a:hlinkClick r:id="rId5"/>
              </a:rPr>
              <a:t>https://www.truemeds.in/diseases/cancer/blood-cancer-49</a:t>
            </a:r>
            <a:r>
              <a:rPr lang="en-IN" sz="1200" dirty="0">
                <a:latin typeface="Arial" pitchFamily="34" charset="0"/>
                <a:cs typeface="Arial" pitchFamily="34" charset="0"/>
              </a:rPr>
              <a:t>.</a:t>
            </a:r>
          </a:p>
          <a:p>
            <a:pPr algn="just"/>
            <a:r>
              <a:rPr lang="en-IN" sz="1200" dirty="0">
                <a:latin typeface="Arial" pitchFamily="34" charset="0"/>
                <a:cs typeface="Arial" pitchFamily="34" charset="0"/>
              </a:rPr>
              <a:t>Gulshan, S. (2025). </a:t>
            </a:r>
            <a:r>
              <a:rPr lang="en-IN" sz="1200" i="1" dirty="0">
                <a:latin typeface="Arial" pitchFamily="34" charset="0"/>
                <a:cs typeface="Arial" pitchFamily="34" charset="0"/>
              </a:rPr>
              <a:t>Blood cancer early detection benefits &amp; treatment success</a:t>
            </a:r>
            <a:r>
              <a:rPr lang="en-IN" sz="1200" dirty="0">
                <a:latin typeface="Arial" pitchFamily="34" charset="0"/>
                <a:cs typeface="Arial" pitchFamily="34" charset="0"/>
              </a:rPr>
              <a:t>. [online] </a:t>
            </a:r>
            <a:r>
              <a:rPr lang="en-IN" sz="1200" i="1" dirty="0">
                <a:latin typeface="Arial" pitchFamily="34" charset="0"/>
                <a:cs typeface="Arial" pitchFamily="34" charset="0"/>
              </a:rPr>
              <a:t>Peerlesshospital.com</a:t>
            </a:r>
            <a:r>
              <a:rPr lang="en-IN" sz="1200" dirty="0">
                <a:latin typeface="Arial" pitchFamily="34" charset="0"/>
                <a:cs typeface="Arial" pitchFamily="34" charset="0"/>
              </a:rPr>
              <a:t>. Available at: https://www.peerlesshospital.com/blog-details.php?i=blood-cancer-the-importance-of-early-detection-in-fighting-blood-cancer.</a:t>
            </a:r>
          </a:p>
          <a:p>
            <a:pPr algn="just"/>
            <a:r>
              <a:rPr lang="en-IN" sz="1200" dirty="0">
                <a:latin typeface="Arial" pitchFamily="34" charset="0"/>
                <a:cs typeface="Arial" pitchFamily="34" charset="0"/>
              </a:rPr>
              <a:t>ICR (2025). </a:t>
            </a:r>
            <a:r>
              <a:rPr lang="en-IN" sz="1200" i="1" dirty="0">
                <a:latin typeface="Arial" pitchFamily="34" charset="0"/>
                <a:cs typeface="Arial" pitchFamily="34" charset="0"/>
              </a:rPr>
              <a:t>What is blood cancer?</a:t>
            </a:r>
            <a:r>
              <a:rPr lang="en-IN" sz="1200" dirty="0">
                <a:latin typeface="Arial" pitchFamily="34" charset="0"/>
                <a:cs typeface="Arial" pitchFamily="34" charset="0"/>
              </a:rPr>
              <a:t> [online] </a:t>
            </a:r>
            <a:r>
              <a:rPr lang="en-IN" sz="1200" i="1" dirty="0">
                <a:latin typeface="Arial" pitchFamily="34" charset="0"/>
                <a:cs typeface="Arial" pitchFamily="34" charset="0"/>
              </a:rPr>
              <a:t>Icr.ac.uk</a:t>
            </a:r>
            <a:r>
              <a:rPr lang="en-IN" sz="1200" dirty="0">
                <a:latin typeface="Arial" pitchFamily="34" charset="0"/>
                <a:cs typeface="Arial" pitchFamily="34" charset="0"/>
              </a:rPr>
              <a:t>. Available at: https://www.icr.ac.uk/research-and-discoveries/cancer-blogs/detail/science-talk/what-is-blood-cancer.</a:t>
            </a:r>
          </a:p>
          <a:p>
            <a:pPr algn="just"/>
            <a:r>
              <a:rPr lang="en-IN" sz="1200" dirty="0" err="1">
                <a:latin typeface="Arial" pitchFamily="34" charset="0"/>
                <a:cs typeface="Arial" pitchFamily="34" charset="0"/>
              </a:rPr>
              <a:t>Leroys</a:t>
            </a:r>
            <a:r>
              <a:rPr lang="en-IN" sz="1200" dirty="0">
                <a:latin typeface="Arial" pitchFamily="34" charset="0"/>
                <a:cs typeface="Arial" pitchFamily="34" charset="0"/>
              </a:rPr>
              <a:t>, V. (2025). </a:t>
            </a:r>
            <a:r>
              <a:rPr lang="en-IN" sz="1200" i="1" dirty="0">
                <a:latin typeface="Arial" pitchFamily="34" charset="0"/>
                <a:cs typeface="Arial" pitchFamily="34" charset="0"/>
              </a:rPr>
              <a:t>The real cost of private cancer treatment UK an honest guide</a:t>
            </a:r>
            <a:r>
              <a:rPr lang="en-IN" sz="1200" dirty="0">
                <a:latin typeface="Arial" pitchFamily="34" charset="0"/>
                <a:cs typeface="Arial" pitchFamily="34" charset="0"/>
              </a:rPr>
              <a:t>. [online] </a:t>
            </a:r>
            <a:r>
              <a:rPr lang="en-IN" sz="1200" i="1" dirty="0">
                <a:latin typeface="Arial" pitchFamily="34" charset="0"/>
                <a:cs typeface="Arial" pitchFamily="34" charset="0"/>
              </a:rPr>
              <a:t>https://marcoscarci.co.uk/</a:t>
            </a:r>
            <a:r>
              <a:rPr lang="en-IN" sz="1200" dirty="0">
                <a:latin typeface="Arial" pitchFamily="34" charset="0"/>
                <a:cs typeface="Arial" pitchFamily="34" charset="0"/>
              </a:rPr>
              <a:t>. London Leading Thoracic Surgeon | Mr. Marco </a:t>
            </a:r>
            <a:r>
              <a:rPr lang="en-IN" sz="1200" dirty="0" err="1">
                <a:latin typeface="Arial" pitchFamily="34" charset="0"/>
                <a:cs typeface="Arial" pitchFamily="34" charset="0"/>
              </a:rPr>
              <a:t>Scarci</a:t>
            </a:r>
            <a:r>
              <a:rPr lang="en-IN" sz="1200" dirty="0">
                <a:latin typeface="Arial" pitchFamily="34" charset="0"/>
                <a:cs typeface="Arial" pitchFamily="34" charset="0"/>
              </a:rPr>
              <a:t>. Available at: https://marcoscarci.co.uk/cost-of-private-cancer-treatment-uk/.</a:t>
            </a:r>
          </a:p>
          <a:p>
            <a:pPr algn="just"/>
            <a:endParaRPr lang="en-IN" sz="1200" dirty="0">
              <a:latin typeface="Arial" pitchFamily="34" charset="0"/>
              <a:cs typeface="Arial" pitchFamily="34" charset="0"/>
            </a:endParaRPr>
          </a:p>
          <a:p>
            <a:endParaRPr lang="en-IN" sz="1200" dirty="0"/>
          </a:p>
        </p:txBody>
      </p:sp>
    </p:spTree>
    <p:extLst>
      <p:ext uri="{BB962C8B-B14F-4D97-AF65-F5344CB8AC3E}">
        <p14:creationId xmlns:p14="http://schemas.microsoft.com/office/powerpoint/2010/main" val="3147327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964D8A-1D6E-4590-BEFC-FE1C1788E0B2}"/>
              </a:ext>
            </a:extLst>
          </p:cNvPr>
          <p:cNvSpPr>
            <a:spLocks noGrp="1"/>
          </p:cNvSpPr>
          <p:nvPr>
            <p:ph idx="1"/>
          </p:nvPr>
        </p:nvSpPr>
        <p:spPr>
          <a:xfrm>
            <a:off x="251520" y="764704"/>
            <a:ext cx="8497844" cy="4389120"/>
          </a:xfrm>
        </p:spPr>
        <p:txBody>
          <a:bodyPr>
            <a:noAutofit/>
          </a:bodyPr>
          <a:lstStyle/>
          <a:p>
            <a:pPr algn="just"/>
            <a:r>
              <a:rPr lang="en-IN" sz="1200" dirty="0" err="1">
                <a:latin typeface="Arial" pitchFamily="34" charset="0"/>
                <a:cs typeface="Arial" pitchFamily="34" charset="0"/>
              </a:rPr>
              <a:t>Leukaemiauk</a:t>
            </a:r>
            <a:r>
              <a:rPr lang="en-IN" sz="1200" dirty="0">
                <a:latin typeface="Arial" pitchFamily="34" charset="0"/>
                <a:cs typeface="Arial" pitchFamily="34" charset="0"/>
              </a:rPr>
              <a:t> (2026). </a:t>
            </a:r>
            <a:r>
              <a:rPr lang="en-IN" sz="1200" i="1" dirty="0" err="1">
                <a:latin typeface="Arial" pitchFamily="34" charset="0"/>
                <a:cs typeface="Arial" pitchFamily="34" charset="0"/>
              </a:rPr>
              <a:t>Securly</a:t>
            </a:r>
            <a:r>
              <a:rPr lang="en-IN" sz="1200" i="1" dirty="0">
                <a:latin typeface="Arial" pitchFamily="34" charset="0"/>
                <a:cs typeface="Arial" pitchFamily="34" charset="0"/>
              </a:rPr>
              <a:t> - geolocation sharing</a:t>
            </a:r>
            <a:r>
              <a:rPr lang="en-IN" sz="1200" dirty="0">
                <a:latin typeface="Arial" pitchFamily="34" charset="0"/>
                <a:cs typeface="Arial" pitchFamily="34" charset="0"/>
              </a:rPr>
              <a:t>. [online] Leukaemiauk.org.uk. Available at: https://www.leukaemiauk.org.uk/research-and-advocacy/our-funded-research/.</a:t>
            </a:r>
          </a:p>
          <a:p>
            <a:pPr algn="just"/>
            <a:r>
              <a:rPr lang="en-IN" sz="1200" dirty="0">
                <a:latin typeface="Arial" pitchFamily="34" charset="0"/>
                <a:cs typeface="Arial" pitchFamily="34" charset="0"/>
              </a:rPr>
              <a:t>Manipal Hospitals (2026) </a:t>
            </a:r>
            <a:r>
              <a:rPr lang="en-IN" sz="1200" i="1" dirty="0">
                <a:latin typeface="Arial" pitchFamily="34" charset="0"/>
                <a:cs typeface="Arial" pitchFamily="34" charset="0"/>
              </a:rPr>
              <a:t>Immunotherapy Treatment</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2"/>
              </a:rPr>
              <a:t>https://www.manipalhospitals.com/ranchi/blog/immunotherapy-treatment/</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Messina, A.J. (2025) </a:t>
            </a:r>
            <a:r>
              <a:rPr lang="en-IN" sz="1200" i="1" dirty="0">
                <a:latin typeface="Arial" pitchFamily="34" charset="0"/>
                <a:cs typeface="Arial" pitchFamily="34" charset="0"/>
              </a:rPr>
              <a:t>Measuring What Matters to Patients: A Multiple Methods Sequential Study of Disease Burden, Quality of Life, and the Alignment of Patient-Reported Outcome Measurements for High-Risk Myelodysplastic Syndrome and Acute Myelogenous </a:t>
            </a:r>
            <a:r>
              <a:rPr lang="en-IN" sz="1200" i="1" dirty="0" err="1">
                <a:latin typeface="Arial" pitchFamily="34" charset="0"/>
                <a:cs typeface="Arial" pitchFamily="34" charset="0"/>
              </a:rPr>
              <a:t>Leukemia</a:t>
            </a:r>
            <a:r>
              <a:rPr lang="en-IN" sz="1200" i="1" dirty="0">
                <a:latin typeface="Arial" pitchFamily="34" charset="0"/>
                <a:cs typeface="Arial" pitchFamily="34" charset="0"/>
              </a:rPr>
              <a:t> Patients</a:t>
            </a:r>
            <a:r>
              <a:rPr lang="en-IN" sz="1200" dirty="0">
                <a:latin typeface="Arial" pitchFamily="34" charset="0"/>
                <a:cs typeface="Arial" pitchFamily="34" charset="0"/>
              </a:rPr>
              <a:t>. PhD Dissertation. George Washington University. Available at: </a:t>
            </a:r>
            <a:r>
              <a:rPr lang="en-IN" sz="1200" u="sng" dirty="0">
                <a:latin typeface="Arial" pitchFamily="34" charset="0"/>
                <a:cs typeface="Arial" pitchFamily="34" charset="0"/>
                <a:hlinkClick r:id="rId3"/>
              </a:rPr>
              <a:t>https://hsrc.himmelfarb.gwu.edu/smhs_crl_dissertations/42/</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National Cancer Institute (2025) </a:t>
            </a:r>
            <a:r>
              <a:rPr lang="en-IN" sz="1200" i="1" dirty="0">
                <a:latin typeface="Arial" pitchFamily="34" charset="0"/>
                <a:cs typeface="Arial" pitchFamily="34" charset="0"/>
              </a:rPr>
              <a:t>Targeted Cancer Therapies Approved Drug List</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4"/>
              </a:rPr>
              <a:t>https://www.cancer.gov/about-cancer/treatment/types/targeted-therapies/approved-drug-list</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National Cancer Institute (2026) </a:t>
            </a:r>
            <a:r>
              <a:rPr lang="en-IN" sz="1200" i="1" dirty="0">
                <a:latin typeface="Arial" pitchFamily="34" charset="0"/>
                <a:cs typeface="Arial" pitchFamily="34" charset="0"/>
              </a:rPr>
              <a:t>National Cancer Institute</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5"/>
              </a:rPr>
              <a:t>https://www.cancer.gov/</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National Cancer Institute (NCI) (2026a) </a:t>
            </a:r>
            <a:r>
              <a:rPr lang="en-IN" sz="1200" i="1" dirty="0">
                <a:latin typeface="Arial" pitchFamily="34" charset="0"/>
                <a:cs typeface="Arial" pitchFamily="34" charset="0"/>
              </a:rPr>
              <a:t>Cancer Stat Facts: Any Lymphocytic </a:t>
            </a:r>
            <a:r>
              <a:rPr lang="en-IN" sz="1200" i="1" dirty="0" err="1">
                <a:latin typeface="Arial" pitchFamily="34" charset="0"/>
                <a:cs typeface="Arial" pitchFamily="34" charset="0"/>
              </a:rPr>
              <a:t>Leukemia</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6"/>
              </a:rPr>
              <a:t>https://seer.cancer.gov/statfacts/html/alyl.html</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NHS England (2026a) </a:t>
            </a:r>
            <a:r>
              <a:rPr lang="en-IN" sz="1200" i="1" dirty="0">
                <a:latin typeface="Arial" pitchFamily="34" charset="0"/>
                <a:cs typeface="Arial" pitchFamily="34" charset="0"/>
              </a:rPr>
              <a:t>Cancer patients rate NHS care highly as record numbers checked and treated</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7"/>
              </a:rPr>
              <a:t>https://www.england.nhs.uk/2026/07/cancer-patients-rate-nhs-care-highly-as-record-numbers-checked-and-treated/</a:t>
            </a:r>
            <a:endParaRPr lang="en-IN" sz="1200" dirty="0">
              <a:latin typeface="Arial" pitchFamily="34" charset="0"/>
              <a:cs typeface="Arial" pitchFamily="34" charset="0"/>
            </a:endParaRPr>
          </a:p>
          <a:p>
            <a:pPr algn="just"/>
            <a:r>
              <a:rPr lang="en-IN" sz="1200" dirty="0">
                <a:latin typeface="Arial" pitchFamily="34" charset="0"/>
                <a:cs typeface="Arial" pitchFamily="34" charset="0"/>
              </a:rPr>
              <a:t>NHS England (2026b) </a:t>
            </a:r>
            <a:r>
              <a:rPr lang="en-IN" sz="1200" i="1" dirty="0">
                <a:latin typeface="Arial" pitchFamily="34" charset="0"/>
                <a:cs typeface="Arial" pitchFamily="34" charset="0"/>
              </a:rPr>
              <a:t>Pulmonary rehabilitation</a:t>
            </a:r>
            <a:r>
              <a:rPr lang="en-IN" sz="1200" dirty="0">
                <a:latin typeface="Arial" pitchFamily="34" charset="0"/>
                <a:cs typeface="Arial" pitchFamily="34" charset="0"/>
              </a:rPr>
              <a:t>. Available at: https://www.england.nhs.uk/ourwork/clinical-policy/respiratory-disease/pulmonary-rehabilitation/ </a:t>
            </a:r>
          </a:p>
          <a:p>
            <a:pPr algn="just"/>
            <a:r>
              <a:rPr lang="en-IN" sz="1200" dirty="0">
                <a:latin typeface="Arial" pitchFamily="34" charset="0"/>
                <a:cs typeface="Arial" pitchFamily="34" charset="0"/>
              </a:rPr>
              <a:t>NHS England (2026c) </a:t>
            </a:r>
            <a:r>
              <a:rPr lang="en-IN" sz="1200" i="1" dirty="0">
                <a:latin typeface="Arial" pitchFamily="34" charset="0"/>
                <a:cs typeface="Arial" pitchFamily="34" charset="0"/>
              </a:rPr>
              <a:t>26/27 NHS Payment Scheme Annex C: Best practice tariffs</a:t>
            </a:r>
            <a:r>
              <a:rPr lang="en-IN" sz="1200" dirty="0">
                <a:latin typeface="Arial" pitchFamily="34" charset="0"/>
                <a:cs typeface="Arial" pitchFamily="34" charset="0"/>
              </a:rPr>
              <a:t>. Available at: </a:t>
            </a:r>
            <a:r>
              <a:rPr lang="en-IN" sz="1200" u="sng" dirty="0">
                <a:latin typeface="Arial" pitchFamily="34" charset="0"/>
                <a:cs typeface="Arial" pitchFamily="34" charset="0"/>
                <a:hlinkClick r:id="rId8"/>
              </a:rPr>
              <a:t>https://www.england.nhs.uk/wp-content/uploads/2026/03/26-27NHSPS-Annex-C-Best-practice-tariffs.pdf</a:t>
            </a:r>
            <a:endParaRPr lang="en-IN" sz="1200" dirty="0">
              <a:latin typeface="Arial" pitchFamily="34" charset="0"/>
              <a:cs typeface="Arial" pitchFamily="34" charset="0"/>
            </a:endParaRPr>
          </a:p>
          <a:p>
            <a:pPr algn="just"/>
            <a:r>
              <a:rPr lang="en-IN" sz="1200" dirty="0" err="1">
                <a:latin typeface="Arial" pitchFamily="34" charset="0"/>
                <a:cs typeface="Arial" pitchFamily="34" charset="0"/>
              </a:rPr>
              <a:t>Ohlsen</a:t>
            </a:r>
            <a:r>
              <a:rPr lang="en-IN" sz="1200" dirty="0">
                <a:latin typeface="Arial" pitchFamily="34" charset="0"/>
                <a:cs typeface="Arial" pitchFamily="34" charset="0"/>
              </a:rPr>
              <a:t>, T.J.D., Murphy-Banks, R., </a:t>
            </a:r>
            <a:r>
              <a:rPr lang="en-IN" sz="1200" dirty="0" err="1">
                <a:latin typeface="Arial" pitchFamily="34" charset="0"/>
                <a:cs typeface="Arial" pitchFamily="34" charset="0"/>
              </a:rPr>
              <a:t>Beauchemin</a:t>
            </a:r>
            <a:r>
              <a:rPr lang="en-IN" sz="1200" dirty="0">
                <a:latin typeface="Arial" pitchFamily="34" charset="0"/>
                <a:cs typeface="Arial" pitchFamily="34" charset="0"/>
              </a:rPr>
              <a:t> , M.P., </a:t>
            </a:r>
            <a:r>
              <a:rPr lang="en-IN" sz="1200" dirty="0" err="1">
                <a:latin typeface="Arial" pitchFamily="34" charset="0"/>
                <a:cs typeface="Arial" pitchFamily="34" charset="0"/>
              </a:rPr>
              <a:t>Rodday</a:t>
            </a:r>
            <a:r>
              <a:rPr lang="en-IN" sz="1200" dirty="0">
                <a:latin typeface="Arial" pitchFamily="34" charset="0"/>
                <a:cs typeface="Arial" pitchFamily="34" charset="0"/>
              </a:rPr>
              <a:t> , A.M., </a:t>
            </a:r>
            <a:r>
              <a:rPr lang="en-IN" sz="1200" dirty="0" err="1">
                <a:latin typeface="Arial" pitchFamily="34" charset="0"/>
                <a:cs typeface="Arial" pitchFamily="34" charset="0"/>
              </a:rPr>
              <a:t>Freyer</a:t>
            </a:r>
            <a:r>
              <a:rPr lang="en-IN" sz="1200" dirty="0">
                <a:latin typeface="Arial" pitchFamily="34" charset="0"/>
                <a:cs typeface="Arial" pitchFamily="34" charset="0"/>
              </a:rPr>
              <a:t> , D.R., Miller, K.A., Fleisher , E., Xiang , Q., </a:t>
            </a:r>
            <a:r>
              <a:rPr lang="en-IN" sz="1200" dirty="0" err="1">
                <a:latin typeface="Arial" pitchFamily="34" charset="0"/>
                <a:cs typeface="Arial" pitchFamily="34" charset="0"/>
              </a:rPr>
              <a:t>Linendoll</a:t>
            </a:r>
            <a:r>
              <a:rPr lang="en-IN" sz="1200" dirty="0">
                <a:latin typeface="Arial" pitchFamily="34" charset="0"/>
                <a:cs typeface="Arial" pitchFamily="34" charset="0"/>
              </a:rPr>
              <a:t> , N., Chan , R.Y., </a:t>
            </a:r>
            <a:r>
              <a:rPr lang="en-IN" sz="1200" dirty="0" err="1">
                <a:latin typeface="Arial" pitchFamily="34" charset="0"/>
                <a:cs typeface="Arial" pitchFamily="34" charset="0"/>
              </a:rPr>
              <a:t>Crosswell</a:t>
            </a:r>
            <a:r>
              <a:rPr lang="en-IN" sz="1200" dirty="0">
                <a:latin typeface="Arial" pitchFamily="34" charset="0"/>
                <a:cs typeface="Arial" pitchFamily="34" charset="0"/>
              </a:rPr>
              <a:t>, H.E., Roth, M.E. and Parsons , S.K. (2024). </a:t>
            </a:r>
            <a:r>
              <a:rPr lang="en-IN" sz="1200" i="1" dirty="0">
                <a:latin typeface="Arial" pitchFamily="34" charset="0"/>
                <a:cs typeface="Arial" pitchFamily="34" charset="0"/>
              </a:rPr>
              <a:t>Checking your browser - reCAPTCHA</a:t>
            </a:r>
            <a:r>
              <a:rPr lang="en-IN" sz="1200" dirty="0">
                <a:latin typeface="Arial" pitchFamily="34" charset="0"/>
                <a:cs typeface="Arial" pitchFamily="34" charset="0"/>
              </a:rPr>
              <a:t>. [online] </a:t>
            </a:r>
            <a:r>
              <a:rPr lang="en-IN" sz="1200" i="1" dirty="0">
                <a:latin typeface="Arial" pitchFamily="34" charset="0"/>
                <a:cs typeface="Arial" pitchFamily="34" charset="0"/>
              </a:rPr>
              <a:t>Nih.gov</a:t>
            </a:r>
            <a:r>
              <a:rPr lang="en-IN" sz="1200" dirty="0">
                <a:latin typeface="Arial" pitchFamily="34" charset="0"/>
                <a:cs typeface="Arial" pitchFamily="34" charset="0"/>
              </a:rPr>
              <a:t>. Available at: https://pmc.ncbi.nlm.nih.gov/articles/PMC12704815/.</a:t>
            </a:r>
          </a:p>
          <a:p>
            <a:pPr algn="just"/>
            <a:r>
              <a:rPr lang="en-IN" sz="1200" dirty="0">
                <a:latin typeface="Arial" pitchFamily="34" charset="0"/>
                <a:cs typeface="Arial" pitchFamily="34" charset="0"/>
              </a:rPr>
              <a:t>PACE Hospitals (2026). </a:t>
            </a:r>
            <a:r>
              <a:rPr lang="en-IN" sz="1200" i="1" dirty="0">
                <a:latin typeface="Arial" pitchFamily="34" charset="0"/>
                <a:cs typeface="Arial" pitchFamily="34" charset="0"/>
              </a:rPr>
              <a:t>Blood cancer: Types, symptoms, diagnosis &amp; treatment</a:t>
            </a:r>
            <a:r>
              <a:rPr lang="en-IN" sz="1200" dirty="0">
                <a:latin typeface="Arial" pitchFamily="34" charset="0"/>
                <a:cs typeface="Arial" pitchFamily="34" charset="0"/>
              </a:rPr>
              <a:t>. [online] Pacehospital.com. Available at: https://www.pacehospital.com/blood-cancer.</a:t>
            </a:r>
          </a:p>
          <a:p>
            <a:pPr algn="just"/>
            <a:r>
              <a:rPr lang="en-IN" sz="1200" dirty="0">
                <a:latin typeface="Arial" pitchFamily="34" charset="0"/>
                <a:cs typeface="Arial" pitchFamily="34" charset="0"/>
              </a:rPr>
              <a:t>Patel, N., Farid, S. and Gomes, M. (2025). Cost-effectiveness of chimeric antigen receptor (CAR) T-cell therapy for BLOOD CANCERS: An updated systematic review. </a:t>
            </a:r>
            <a:r>
              <a:rPr lang="en-IN" sz="1200" i="1" dirty="0" err="1">
                <a:latin typeface="Arial" pitchFamily="34" charset="0"/>
                <a:cs typeface="Arial" pitchFamily="34" charset="0"/>
              </a:rPr>
              <a:t>PharmacoEconomics</a:t>
            </a:r>
            <a:r>
              <a:rPr lang="en-IN" sz="1200" i="1" dirty="0">
                <a:latin typeface="Arial" pitchFamily="34" charset="0"/>
                <a:cs typeface="Arial" pitchFamily="34" charset="0"/>
              </a:rPr>
              <a:t> - Open</a:t>
            </a:r>
            <a:r>
              <a:rPr lang="en-IN" sz="1200" dirty="0">
                <a:latin typeface="Arial" pitchFamily="34" charset="0"/>
                <a:cs typeface="Arial" pitchFamily="34" charset="0"/>
              </a:rPr>
              <a:t>, 10(1), pp.35–51. doi:10.1007/s41669-025-00614-x.</a:t>
            </a:r>
          </a:p>
          <a:p>
            <a:endParaRPr lang="en-IN" sz="1200" dirty="0"/>
          </a:p>
        </p:txBody>
      </p:sp>
    </p:spTree>
    <p:extLst>
      <p:ext uri="{BB962C8B-B14F-4D97-AF65-F5344CB8AC3E}">
        <p14:creationId xmlns:p14="http://schemas.microsoft.com/office/powerpoint/2010/main" val="3388206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5E8936-B4EF-47DD-A928-EE91950A6807}"/>
              </a:ext>
            </a:extLst>
          </p:cNvPr>
          <p:cNvSpPr>
            <a:spLocks noGrp="1"/>
          </p:cNvSpPr>
          <p:nvPr>
            <p:ph idx="1"/>
          </p:nvPr>
        </p:nvSpPr>
        <p:spPr>
          <a:xfrm>
            <a:off x="323528" y="764704"/>
            <a:ext cx="8496944" cy="5631904"/>
          </a:xfrm>
        </p:spPr>
        <p:txBody>
          <a:bodyPr>
            <a:normAutofit/>
          </a:bodyPr>
          <a:lstStyle/>
          <a:p>
            <a:pPr algn="just"/>
            <a:r>
              <a:rPr lang="en-IN" sz="1200" dirty="0">
                <a:latin typeface="Arial" pitchFamily="34" charset="0"/>
                <a:cs typeface="Arial" pitchFamily="34" charset="0"/>
              </a:rPr>
              <a:t>Peng, T., Chen, S., He, X., Yang, Y., Ren, Y., Sun, Y., Shi, F., </a:t>
            </a:r>
            <a:r>
              <a:rPr lang="en-IN" sz="1200" dirty="0" err="1">
                <a:latin typeface="Arial" pitchFamily="34" charset="0"/>
                <a:cs typeface="Arial" pitchFamily="34" charset="0"/>
              </a:rPr>
              <a:t>Lv</a:t>
            </a:r>
            <a:r>
              <a:rPr lang="en-IN" sz="1200" dirty="0">
                <a:latin typeface="Arial" pitchFamily="34" charset="0"/>
                <a:cs typeface="Arial" pitchFamily="34" charset="0"/>
              </a:rPr>
              <a:t>, Y., Wen, X., Wen, Y., Yu, P., Liu, W., Chen, Q., Yang, X., Xu, S. and Li, J. (2026). Cancer comorbidities: Clinical impacts, mechanistic insights, and management strategies. </a:t>
            </a:r>
            <a:r>
              <a:rPr lang="en-IN" sz="1200" i="1" dirty="0" err="1">
                <a:latin typeface="Arial" pitchFamily="34" charset="0"/>
                <a:cs typeface="Arial" pitchFamily="34" charset="0"/>
              </a:rPr>
              <a:t>MedComm</a:t>
            </a:r>
            <a:r>
              <a:rPr lang="en-IN" sz="1200" i="1" dirty="0">
                <a:latin typeface="Arial" pitchFamily="34" charset="0"/>
                <a:cs typeface="Arial" pitchFamily="34" charset="0"/>
              </a:rPr>
              <a:t> – Oncology</a:t>
            </a:r>
            <a:r>
              <a:rPr lang="en-IN" sz="1200" dirty="0">
                <a:latin typeface="Arial" pitchFamily="34" charset="0"/>
                <a:cs typeface="Arial" pitchFamily="34" charset="0"/>
              </a:rPr>
              <a:t>, 5(1). doi:10.1002/mog2.70052.</a:t>
            </a:r>
          </a:p>
          <a:p>
            <a:pPr algn="just"/>
            <a:r>
              <a:rPr lang="en-IN" sz="1200" dirty="0">
                <a:latin typeface="Arial" pitchFamily="34" charset="0"/>
                <a:cs typeface="Arial" pitchFamily="34" charset="0"/>
              </a:rPr>
              <a:t>Pinching, J. (2026). </a:t>
            </a:r>
            <a:r>
              <a:rPr lang="en-IN" sz="1200" i="1" dirty="0">
                <a:latin typeface="Arial" pitchFamily="34" charset="0"/>
                <a:cs typeface="Arial" pitchFamily="34" charset="0"/>
              </a:rPr>
              <a:t>NICE backs new blood cancer regimens - </a:t>
            </a:r>
            <a:r>
              <a:rPr lang="en-IN" sz="1200" i="1" dirty="0" err="1">
                <a:latin typeface="Arial" pitchFamily="34" charset="0"/>
                <a:cs typeface="Arial" pitchFamily="34" charset="0"/>
              </a:rPr>
              <a:t>PharmaTimes</a:t>
            </a:r>
            <a:r>
              <a:rPr lang="en-IN" sz="1200" dirty="0">
                <a:latin typeface="Arial" pitchFamily="34" charset="0"/>
                <a:cs typeface="Arial" pitchFamily="34" charset="0"/>
              </a:rPr>
              <a:t>. [online] </a:t>
            </a:r>
            <a:r>
              <a:rPr lang="en-IN" sz="1200" dirty="0" err="1">
                <a:latin typeface="Arial" pitchFamily="34" charset="0"/>
                <a:cs typeface="Arial" pitchFamily="34" charset="0"/>
              </a:rPr>
              <a:t>PharmaTimes</a:t>
            </a:r>
            <a:r>
              <a:rPr lang="en-IN" sz="1200" dirty="0">
                <a:latin typeface="Arial" pitchFamily="34" charset="0"/>
                <a:cs typeface="Arial" pitchFamily="34" charset="0"/>
              </a:rPr>
              <a:t>. Available at: https://pharmatimes.com/news/nice-backs-new-blood-cancer-regimens/.</a:t>
            </a:r>
          </a:p>
          <a:p>
            <a:pPr algn="just"/>
            <a:r>
              <a:rPr lang="en-IN" sz="1200" dirty="0">
                <a:latin typeface="Arial" pitchFamily="34" charset="0"/>
                <a:cs typeface="Arial" pitchFamily="34" charset="0"/>
              </a:rPr>
              <a:t>The christie NHS Foundation Trust (2026). </a:t>
            </a:r>
            <a:r>
              <a:rPr lang="en-IN" sz="1200" i="1" dirty="0">
                <a:latin typeface="Arial" pitchFamily="34" charset="0"/>
                <a:cs typeface="Arial" pitchFamily="34" charset="0"/>
              </a:rPr>
              <a:t>Blood cancer awareness</a:t>
            </a:r>
            <a:r>
              <a:rPr lang="en-IN" sz="1200" dirty="0">
                <a:latin typeface="Arial" pitchFamily="34" charset="0"/>
                <a:cs typeface="Arial" pitchFamily="34" charset="0"/>
              </a:rPr>
              <a:t>. [online] </a:t>
            </a:r>
            <a:r>
              <a:rPr lang="en-IN" sz="1200" i="1" dirty="0">
                <a:latin typeface="Arial" pitchFamily="34" charset="0"/>
                <a:cs typeface="Arial" pitchFamily="34" charset="0"/>
              </a:rPr>
              <a:t>The Christie</a:t>
            </a:r>
            <a:r>
              <a:rPr lang="en-IN" sz="1200" dirty="0">
                <a:latin typeface="Arial" pitchFamily="34" charset="0"/>
                <a:cs typeface="Arial" pitchFamily="34" charset="0"/>
              </a:rPr>
              <a:t>. Available at: https://www.christie.nhs.uk/your-treatment-and-care/services/lymphoma/blood-cancer-awareness.</a:t>
            </a:r>
          </a:p>
          <a:p>
            <a:pPr algn="just"/>
            <a:r>
              <a:rPr lang="en-IN" sz="1200" dirty="0">
                <a:latin typeface="Arial" pitchFamily="34" charset="0"/>
                <a:cs typeface="Arial" pitchFamily="34" charset="0"/>
              </a:rPr>
              <a:t>Welsh Government (2026) </a:t>
            </a:r>
            <a:r>
              <a:rPr lang="en-IN" sz="1200" i="1" dirty="0">
                <a:latin typeface="Arial" pitchFamily="34" charset="0"/>
                <a:cs typeface="Arial" pitchFamily="34" charset="0"/>
              </a:rPr>
              <a:t>NHS activity and performance summary: January and February 2026</a:t>
            </a:r>
            <a:r>
              <a:rPr lang="en-IN" sz="1200" dirty="0">
                <a:latin typeface="Arial" pitchFamily="34" charset="0"/>
                <a:cs typeface="Arial" pitchFamily="34" charset="0"/>
              </a:rPr>
              <a:t>. Available at: https://www.gov.wales/nhs-activity-and-performance-summary-january-and-february-2026 </a:t>
            </a:r>
          </a:p>
          <a:p>
            <a:pPr algn="just"/>
            <a:r>
              <a:rPr lang="en-IN" sz="1200" dirty="0">
                <a:latin typeface="Arial" pitchFamily="34" charset="0"/>
                <a:cs typeface="Arial" pitchFamily="34" charset="0"/>
              </a:rPr>
              <a:t>World Health Organization (2026). </a:t>
            </a:r>
            <a:r>
              <a:rPr lang="en-IN" sz="1200" i="1" dirty="0">
                <a:latin typeface="Arial" pitchFamily="34" charset="0"/>
                <a:cs typeface="Arial" pitchFamily="34" charset="0"/>
              </a:rPr>
              <a:t>Cancer</a:t>
            </a:r>
            <a:r>
              <a:rPr lang="en-IN" sz="1200" dirty="0">
                <a:latin typeface="Arial" pitchFamily="34" charset="0"/>
                <a:cs typeface="Arial" pitchFamily="34" charset="0"/>
              </a:rPr>
              <a:t>. [online] </a:t>
            </a:r>
            <a:r>
              <a:rPr lang="en-IN" sz="1200" i="1" dirty="0">
                <a:latin typeface="Arial" pitchFamily="34" charset="0"/>
                <a:cs typeface="Arial" pitchFamily="34" charset="0"/>
              </a:rPr>
              <a:t>World Health Organization</a:t>
            </a:r>
            <a:r>
              <a:rPr lang="en-IN" sz="1200" dirty="0">
                <a:latin typeface="Arial" pitchFamily="34" charset="0"/>
                <a:cs typeface="Arial" pitchFamily="34" charset="0"/>
              </a:rPr>
              <a:t>. World Health Organization. Available at: https://www.who.int/news-room/fact-sheets/detail/cancer.</a:t>
            </a:r>
          </a:p>
          <a:p>
            <a:endParaRPr lang="en-IN" sz="1200" dirty="0"/>
          </a:p>
        </p:txBody>
      </p:sp>
    </p:spTree>
    <p:extLst>
      <p:ext uri="{BB962C8B-B14F-4D97-AF65-F5344CB8AC3E}">
        <p14:creationId xmlns:p14="http://schemas.microsoft.com/office/powerpoint/2010/main" val="4292985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125</TotalTime>
  <Words>5895</Words>
  <Application>Microsoft Office PowerPoint</Application>
  <PresentationFormat>On-screen Show (4:3)</PresentationFormat>
  <Paragraphs>201</Paragraphs>
  <Slides>25</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Constantia</vt:lpstr>
      <vt:lpstr>Times New Roman</vt:lpstr>
      <vt:lpstr>Wingdings 2</vt:lpstr>
      <vt:lpstr>Flow</vt:lpstr>
      <vt:lpstr>Module: Community Care and Management of Longer-term Conditions Module code: LCHS7003 Student Name: Shivangi Tank Student ID:2530748 BLOOD CANCER</vt:lpstr>
      <vt:lpstr>Introduction</vt:lpstr>
      <vt:lpstr>What is Blood Cancer?</vt:lpstr>
      <vt:lpstr>Aetiology and risk factors</vt:lpstr>
      <vt:lpstr>Symptoms and disease progression</vt:lpstr>
      <vt:lpstr>Prevalence: UK</vt:lpstr>
      <vt:lpstr>Global Prevalence</vt:lpstr>
      <vt:lpstr>Economic and social burden</vt:lpstr>
      <vt:lpstr>Diagnosis</vt:lpstr>
      <vt:lpstr>Initial assessment</vt:lpstr>
      <vt:lpstr>NICE Guidelines for Blood Cancer</vt:lpstr>
      <vt:lpstr>Pharmacological treatment</vt:lpstr>
      <vt:lpstr>Non-pharmacological treatment</vt:lpstr>
      <vt:lpstr>Exacerbation management </vt:lpstr>
      <vt:lpstr>Comorbidities</vt:lpstr>
      <vt:lpstr>Prevention </vt:lpstr>
      <vt:lpstr>Models for improving outcomes</vt:lpstr>
      <vt:lpstr>Co-productive care: skills, values and behaviours</vt:lpstr>
      <vt:lpstr>Six components of personalised care</vt:lpstr>
      <vt:lpstr> Applying personalised Blood Cancer care </vt:lpstr>
      <vt:lpstr>  Conclusion </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Community Care and Management of Longer-term Conditions Module code: LCHS7003</dc:title>
  <dc:creator>user</dc:creator>
  <cp:lastModifiedBy>Tank Shivangi</cp:lastModifiedBy>
  <cp:revision>11</cp:revision>
  <dcterms:created xsi:type="dcterms:W3CDTF">2026-08-11T12:35:17Z</dcterms:created>
  <dcterms:modified xsi:type="dcterms:W3CDTF">2026-08-11T22:32:15Z</dcterms:modified>
</cp:coreProperties>
</file>