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notesMasterIdLst>
    <p:notesMasterId r:id="rId7"/>
  </p:notesMasterIdLst>
  <p:sldIdLst>
    <p:sldId id="257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1648" autoAdjust="0"/>
  </p:normalViewPr>
  <p:slideViewPr>
    <p:cSldViewPr snapToGrid="0">
      <p:cViewPr varScale="1">
        <p:scale>
          <a:sx n="50" d="100"/>
          <a:sy n="50" d="100"/>
        </p:scale>
        <p:origin x="1500" y="42"/>
      </p:cViewPr>
      <p:guideLst/>
    </p:cSldViewPr>
  </p:slideViewPr>
  <p:notesTextViewPr>
    <p:cViewPr>
      <p:scale>
        <a:sx n="1" d="1"/>
        <a:sy n="1" d="1"/>
      </p:scale>
      <p:origin x="0" y="-56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7E3013-7B38-45D1-A3D7-F8F51AB449D7}" type="datetimeFigureOut">
              <a:rPr lang="en-GB" smtClean="0"/>
              <a:t>06/03/2022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762F3-25FA-4E08-8375-9753D240A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8114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the remainder of the Week 7 session, groups will be allowed time to collect data for their mini research project.</a:t>
            </a:r>
          </a:p>
          <a:p>
            <a:endParaRPr lang="en-GB" dirty="0"/>
          </a:p>
          <a:p>
            <a:r>
              <a:rPr lang="en-GB" dirty="0"/>
              <a:t>Remind students of the need to gain informed consent from participants, all participation must be voluntary and group members should be completing their own questionnaires. </a:t>
            </a:r>
          </a:p>
          <a:p>
            <a:endParaRPr lang="en-GB" dirty="0"/>
          </a:p>
          <a:p>
            <a:r>
              <a:rPr lang="en-GB" dirty="0"/>
              <a:t>All groups should be aiming for a minimum of 5 participants. Remind students that  the MS Form questionnaire can be: printed and completed manually, shared via email, QR code printed and displayed. </a:t>
            </a:r>
          </a:p>
          <a:p>
            <a:endParaRPr lang="en-GB" dirty="0"/>
          </a:p>
          <a:p>
            <a:r>
              <a:rPr lang="en-GB" dirty="0"/>
              <a:t>Lecturers are allowed to participate.   </a:t>
            </a:r>
          </a:p>
          <a:p>
            <a:endParaRPr lang="en-GB" dirty="0"/>
          </a:p>
          <a:p>
            <a:r>
              <a:rPr lang="en-GB" dirty="0"/>
              <a:t>Make it clear to all students that groups must demonstrate that data has actively been collected before leaving the session, if not a mark of absent will be given. </a:t>
            </a:r>
          </a:p>
          <a:p>
            <a:endParaRPr lang="en-GB" dirty="0"/>
          </a:p>
          <a:p>
            <a:r>
              <a:rPr lang="en-GB" dirty="0"/>
              <a:t>Data is needed for completion of </a:t>
            </a:r>
            <a:r>
              <a:rPr lang="en-GB"/>
              <a:t>analysis session next week.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762F3-25FA-4E08-8375-9753D240AEA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4925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3/6/2022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3/6/2022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3/6/2022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3/6/2022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Research Skill – Data Collection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 fontScale="92500" lnSpcReduction="20000"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Week 7 – BMSW4003 Digital Skills and 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During this session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05530CA-655C-4D9F-8EB6-DDBD2698A04B}"/>
              </a:ext>
            </a:extLst>
          </p:cNvPr>
          <p:cNvGrpSpPr/>
          <p:nvPr/>
        </p:nvGrpSpPr>
        <p:grpSpPr>
          <a:xfrm>
            <a:off x="1102406" y="2620368"/>
            <a:ext cx="2981250" cy="3105001"/>
            <a:chOff x="1102406" y="2620368"/>
            <a:chExt cx="2981250" cy="3105001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6679077D-A4A5-4FC6-BE0F-B01E234DEB1C}"/>
                </a:ext>
              </a:extLst>
            </p:cNvPr>
            <p:cNvSpPr/>
            <p:nvPr/>
          </p:nvSpPr>
          <p:spPr>
            <a:xfrm>
              <a:off x="1683749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6" name="Rectangle 5" descr="Users">
              <a:extLst>
                <a:ext uri="{FF2B5EF4-FFF2-40B4-BE49-F238E27FC236}">
                  <a16:creationId xmlns:a16="http://schemas.microsoft.com/office/drawing/2014/main" id="{1DAC70D1-7173-454D-AD85-E6FFF47906EE}"/>
                </a:ext>
              </a:extLst>
            </p:cNvPr>
            <p:cNvSpPr/>
            <p:nvPr/>
          </p:nvSpPr>
          <p:spPr>
            <a:xfrm>
              <a:off x="2071312" y="3007931"/>
              <a:ext cx="1043437" cy="1043437"/>
            </a:xfrm>
            <a:prstGeom prst="rect">
              <a:avLst/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23A449A-7FC2-4C1B-9F19-0EE6CFA3F10E}"/>
                </a:ext>
              </a:extLst>
            </p:cNvPr>
            <p:cNvSpPr/>
            <p:nvPr/>
          </p:nvSpPr>
          <p:spPr>
            <a:xfrm>
              <a:off x="1102406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800" kern="1200" dirty="0"/>
                <a:t>Work as a group to collect data 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6D642A9-9C5B-4F4A-B303-22483A51FFED}"/>
              </a:ext>
            </a:extLst>
          </p:cNvPr>
          <p:cNvGrpSpPr/>
          <p:nvPr/>
        </p:nvGrpSpPr>
        <p:grpSpPr>
          <a:xfrm>
            <a:off x="4605374" y="2620368"/>
            <a:ext cx="2981250" cy="3105001"/>
            <a:chOff x="4605374" y="2620368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7391C125-392C-44BA-B1D6-2E5552797A68}"/>
                </a:ext>
              </a:extLst>
            </p:cNvPr>
            <p:cNvSpPr/>
            <p:nvPr/>
          </p:nvSpPr>
          <p:spPr>
            <a:xfrm>
              <a:off x="5186718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9" name="Rectangle 8" descr="Customer Review">
              <a:extLst>
                <a:ext uri="{FF2B5EF4-FFF2-40B4-BE49-F238E27FC236}">
                  <a16:creationId xmlns:a16="http://schemas.microsoft.com/office/drawing/2014/main" id="{18AA8B77-8DAD-4927-BA9B-1AF92846D62E}"/>
                </a:ext>
              </a:extLst>
            </p:cNvPr>
            <p:cNvSpPr/>
            <p:nvPr/>
          </p:nvSpPr>
          <p:spPr>
            <a:xfrm>
              <a:off x="5574281" y="3007931"/>
              <a:ext cx="1043437" cy="1043437"/>
            </a:xfrm>
            <a:prstGeom prst="rect">
              <a:avLst/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07E0383-4541-4487-A7F4-09F99E414538}"/>
                </a:ext>
              </a:extLst>
            </p:cNvPr>
            <p:cNvSpPr/>
            <p:nvPr/>
          </p:nvSpPr>
          <p:spPr>
            <a:xfrm>
              <a:off x="4605374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800" kern="1200" dirty="0"/>
                <a:t>Using the questionnaire designed as a group.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C501718-8649-4034-ADC3-F5EEF277E2AF}"/>
              </a:ext>
            </a:extLst>
          </p:cNvPr>
          <p:cNvGrpSpPr/>
          <p:nvPr/>
        </p:nvGrpSpPr>
        <p:grpSpPr>
          <a:xfrm>
            <a:off x="8108343" y="2620368"/>
            <a:ext cx="2981250" cy="3105001"/>
            <a:chOff x="8108343" y="2620368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7F68D26A-7599-4A4C-892E-5881410DE260}"/>
                </a:ext>
              </a:extLst>
            </p:cNvPr>
            <p:cNvSpPr/>
            <p:nvPr/>
          </p:nvSpPr>
          <p:spPr>
            <a:xfrm>
              <a:off x="8689687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2" name="Rectangle 11" descr="Scales of Justice">
              <a:extLst>
                <a:ext uri="{FF2B5EF4-FFF2-40B4-BE49-F238E27FC236}">
                  <a16:creationId xmlns:a16="http://schemas.microsoft.com/office/drawing/2014/main" id="{FA1E4E50-AC1D-45F8-B182-C485BCB62099}"/>
                </a:ext>
              </a:extLst>
            </p:cNvPr>
            <p:cNvSpPr/>
            <p:nvPr/>
          </p:nvSpPr>
          <p:spPr>
            <a:xfrm>
              <a:off x="9077250" y="3007931"/>
              <a:ext cx="1043437" cy="1043437"/>
            </a:xfrm>
            <a:prstGeom prst="rect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2020033-06C6-4505-9B7D-B0558C65BC82}"/>
                </a:ext>
              </a:extLst>
            </p:cNvPr>
            <p:cNvSpPr/>
            <p:nvPr/>
          </p:nvSpPr>
          <p:spPr>
            <a:xfrm>
              <a:off x="8108343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8001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800" kern="1200" dirty="0"/>
                <a:t>Respect</a:t>
              </a:r>
              <a:r>
                <a:rPr lang="en-US" sz="1800" kern="1200" baseline="0" dirty="0"/>
                <a:t> the ethics of data collection</a:t>
              </a:r>
              <a:endParaRPr lang="en-US" sz="18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{A7836C7D-50F4-4461-AABB-485B6FAED405}tf78438558_win32</Template>
  <TotalTime>11</TotalTime>
  <Words>174</Words>
  <Application>Microsoft Office PowerPoint</Application>
  <PresentationFormat>Widescreen</PresentationFormat>
  <Paragraphs>18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Calibri</vt:lpstr>
      <vt:lpstr>Century Gothic</vt:lpstr>
      <vt:lpstr>Garamond</vt:lpstr>
      <vt:lpstr>SavonVTI</vt:lpstr>
      <vt:lpstr>Research Skill – Data Collection</vt:lpstr>
      <vt:lpstr>During this session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Skill – Data Collection</dc:title>
  <dc:creator>Rebecca Kavanagh</dc:creator>
  <cp:lastModifiedBy>Rebecca Kavanagh</cp:lastModifiedBy>
  <cp:revision>2</cp:revision>
  <dcterms:created xsi:type="dcterms:W3CDTF">2022-03-06T23:18:06Z</dcterms:created>
  <dcterms:modified xsi:type="dcterms:W3CDTF">2022-03-06T23:29:39Z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